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6"/>
  </p:notesMasterIdLst>
  <p:handoutMasterIdLst>
    <p:handoutMasterId r:id="rId247"/>
  </p:handoutMasterIdLst>
  <p:sldIdLst>
    <p:sldId id="256" r:id="rId2"/>
    <p:sldId id="373" r:id="rId3"/>
    <p:sldId id="543" r:id="rId4"/>
    <p:sldId id="258" r:id="rId5"/>
    <p:sldId id="259" r:id="rId6"/>
    <p:sldId id="261" r:id="rId7"/>
    <p:sldId id="262" r:id="rId8"/>
    <p:sldId id="263" r:id="rId9"/>
    <p:sldId id="499" r:id="rId10"/>
    <p:sldId id="522" r:id="rId11"/>
    <p:sldId id="523" r:id="rId12"/>
    <p:sldId id="553" r:id="rId13"/>
    <p:sldId id="374" r:id="rId14"/>
    <p:sldId id="375" r:id="rId15"/>
    <p:sldId id="544" r:id="rId16"/>
    <p:sldId id="264" r:id="rId17"/>
    <p:sldId id="297" r:id="rId18"/>
    <p:sldId id="460" r:id="rId19"/>
    <p:sldId id="540" r:id="rId20"/>
    <p:sldId id="265" r:id="rId21"/>
    <p:sldId id="381" r:id="rId22"/>
    <p:sldId id="387" r:id="rId23"/>
    <p:sldId id="354" r:id="rId24"/>
    <p:sldId id="570" r:id="rId25"/>
    <p:sldId id="397" r:id="rId26"/>
    <p:sldId id="396" r:id="rId27"/>
    <p:sldId id="490" r:id="rId28"/>
    <p:sldId id="266" r:id="rId29"/>
    <p:sldId id="493" r:id="rId30"/>
    <p:sldId id="569" r:id="rId31"/>
    <p:sldId id="545" r:id="rId32"/>
    <p:sldId id="344" r:id="rId33"/>
    <p:sldId id="554" r:id="rId34"/>
    <p:sldId id="377" r:id="rId35"/>
    <p:sldId id="465" r:id="rId36"/>
    <p:sldId id="379" r:id="rId37"/>
    <p:sldId id="380" r:id="rId38"/>
    <p:sldId id="382" r:id="rId39"/>
    <p:sldId id="405" r:id="rId40"/>
    <p:sldId id="432" r:id="rId41"/>
    <p:sldId id="434" r:id="rId42"/>
    <p:sldId id="372" r:id="rId43"/>
    <p:sldId id="302" r:id="rId44"/>
    <p:sldId id="384" r:id="rId45"/>
    <p:sldId id="388" r:id="rId46"/>
    <p:sldId id="538" r:id="rId47"/>
    <p:sldId id="389" r:id="rId48"/>
    <p:sldId id="371" r:id="rId49"/>
    <p:sldId id="443" r:id="rId50"/>
    <p:sldId id="444" r:id="rId51"/>
    <p:sldId id="546" r:id="rId52"/>
    <p:sldId id="257" r:id="rId53"/>
    <p:sldId id="555" r:id="rId54"/>
    <p:sldId id="267" r:id="rId55"/>
    <p:sldId id="268" r:id="rId56"/>
    <p:sldId id="269" r:id="rId57"/>
    <p:sldId id="271" r:id="rId58"/>
    <p:sldId id="547" r:id="rId59"/>
    <p:sldId id="454" r:id="rId60"/>
    <p:sldId id="378" r:id="rId61"/>
    <p:sldId id="467" r:id="rId62"/>
    <p:sldId id="455" r:id="rId63"/>
    <p:sldId id="494" r:id="rId64"/>
    <p:sldId id="457" r:id="rId65"/>
    <p:sldId id="463" r:id="rId66"/>
    <p:sldId id="273" r:id="rId67"/>
    <p:sldId id="346" r:id="rId68"/>
    <p:sldId id="456" r:id="rId69"/>
    <p:sldId id="462" r:id="rId70"/>
    <p:sldId id="274" r:id="rId71"/>
    <p:sldId id="512" r:id="rId72"/>
    <p:sldId id="342" r:id="rId73"/>
    <p:sldId id="468" r:id="rId74"/>
    <p:sldId id="275" r:id="rId75"/>
    <p:sldId id="391" r:id="rId76"/>
    <p:sldId id="276" r:id="rId77"/>
    <p:sldId id="277" r:id="rId78"/>
    <p:sldId id="289" r:id="rId79"/>
    <p:sldId id="491" r:id="rId80"/>
    <p:sldId id="492" r:id="rId81"/>
    <p:sldId id="427" r:id="rId82"/>
    <p:sldId id="430" r:id="rId83"/>
    <p:sldId id="278" r:id="rId84"/>
    <p:sldId id="279" r:id="rId85"/>
    <p:sldId id="445" r:id="rId86"/>
    <p:sldId id="571" r:id="rId87"/>
    <p:sldId id="446" r:id="rId88"/>
    <p:sldId id="572" r:id="rId89"/>
    <p:sldId id="573" r:id="rId90"/>
    <p:sldId id="574" r:id="rId91"/>
    <p:sldId id="575" r:id="rId92"/>
    <p:sldId id="576" r:id="rId93"/>
    <p:sldId id="577" r:id="rId94"/>
    <p:sldId id="578" r:id="rId95"/>
    <p:sldId id="459" r:id="rId96"/>
    <p:sldId id="280" r:id="rId97"/>
    <p:sldId id="339" r:id="rId98"/>
    <p:sldId id="474" r:id="rId99"/>
    <p:sldId id="475" r:id="rId100"/>
    <p:sldId id="376" r:id="rId101"/>
    <p:sldId id="466" r:id="rId102"/>
    <p:sldId id="531" r:id="rId103"/>
    <p:sldId id="532" r:id="rId104"/>
    <p:sldId id="533" r:id="rId105"/>
    <p:sldId id="534" r:id="rId106"/>
    <p:sldId id="535" r:id="rId107"/>
    <p:sldId id="398" r:id="rId108"/>
    <p:sldId id="507" r:id="rId109"/>
    <p:sldId id="403" r:id="rId110"/>
    <p:sldId id="404" r:id="rId111"/>
    <p:sldId id="281" r:id="rId112"/>
    <p:sldId id="282" r:id="rId113"/>
    <p:sldId id="506" r:id="rId114"/>
    <p:sldId id="536" r:id="rId115"/>
    <p:sldId id="291" r:id="rId116"/>
    <p:sldId id="292" r:id="rId117"/>
    <p:sldId id="524" r:id="rId118"/>
    <p:sldId id="525" r:id="rId119"/>
    <p:sldId id="556" r:id="rId120"/>
    <p:sldId id="557" r:id="rId121"/>
    <p:sldId id="511" r:id="rId122"/>
    <p:sldId id="560" r:id="rId123"/>
    <p:sldId id="406" r:id="rId124"/>
    <p:sldId id="498" r:id="rId125"/>
    <p:sldId id="559" r:id="rId126"/>
    <p:sldId id="458" r:id="rId127"/>
    <p:sldId id="496" r:id="rId128"/>
    <p:sldId id="548" r:id="rId129"/>
    <p:sldId id="316" r:id="rId130"/>
    <p:sldId id="283" r:id="rId131"/>
    <p:sldId id="488" r:id="rId132"/>
    <p:sldId id="284" r:id="rId133"/>
    <p:sldId id="399" r:id="rId134"/>
    <p:sldId id="294" r:id="rId135"/>
    <p:sldId id="435" r:id="rId136"/>
    <p:sldId id="436" r:id="rId137"/>
    <p:sldId id="526" r:id="rId138"/>
    <p:sldId id="527" r:id="rId139"/>
    <p:sldId id="529" r:id="rId140"/>
    <p:sldId id="528" r:id="rId141"/>
    <p:sldId id="530" r:id="rId142"/>
    <p:sldId id="561" r:id="rId143"/>
    <p:sldId id="331" r:id="rId144"/>
    <p:sldId id="508" r:id="rId145"/>
    <p:sldId id="333" r:id="rId146"/>
    <p:sldId id="549" r:id="rId147"/>
    <p:sldId id="293" r:id="rId148"/>
    <p:sldId id="287" r:id="rId149"/>
    <p:sldId id="437" r:id="rId150"/>
    <p:sldId id="564" r:id="rId151"/>
    <p:sldId id="482" r:id="rId152"/>
    <p:sldId id="563" r:id="rId153"/>
    <p:sldId id="288" r:id="rId154"/>
    <p:sldId id="510" r:id="rId155"/>
    <p:sldId id="565" r:id="rId156"/>
    <p:sldId id="400" r:id="rId157"/>
    <p:sldId id="438" r:id="rId158"/>
    <p:sldId id="477" r:id="rId159"/>
    <p:sldId id="341" r:id="rId160"/>
    <p:sldId id="407" r:id="rId161"/>
    <p:sldId id="408" r:id="rId162"/>
    <p:sldId id="409" r:id="rId163"/>
    <p:sldId id="410" r:id="rId164"/>
    <p:sldId id="470" r:id="rId165"/>
    <p:sldId id="471" r:id="rId166"/>
    <p:sldId id="472" r:id="rId167"/>
    <p:sldId id="478" r:id="rId168"/>
    <p:sldId id="480" r:id="rId169"/>
    <p:sldId id="481" r:id="rId170"/>
    <p:sldId id="487" r:id="rId171"/>
    <p:sldId id="489" r:id="rId172"/>
    <p:sldId id="551" r:id="rId173"/>
    <p:sldId id="290" r:id="rId174"/>
    <p:sldId id="303" r:id="rId175"/>
    <p:sldId id="304" r:id="rId176"/>
    <p:sldId id="305" r:id="rId177"/>
    <p:sldId id="502" r:id="rId178"/>
    <p:sldId id="503" r:id="rId179"/>
    <p:sldId id="306" r:id="rId180"/>
    <p:sldId id="307" r:id="rId181"/>
    <p:sldId id="308" r:id="rId182"/>
    <p:sldId id="309" r:id="rId183"/>
    <p:sldId id="310" r:id="rId184"/>
    <p:sldId id="311" r:id="rId185"/>
    <p:sldId id="312" r:id="rId186"/>
    <p:sldId id="313" r:id="rId187"/>
    <p:sldId id="314" r:id="rId188"/>
    <p:sldId id="504" r:id="rId189"/>
    <p:sldId id="348" r:id="rId190"/>
    <p:sldId id="349" r:id="rId191"/>
    <p:sldId id="350" r:id="rId192"/>
    <p:sldId id="351" r:id="rId193"/>
    <p:sldId id="412" r:id="rId194"/>
    <p:sldId id="413" r:id="rId195"/>
    <p:sldId id="414" r:id="rId196"/>
    <p:sldId id="415" r:id="rId197"/>
    <p:sldId id="416" r:id="rId198"/>
    <p:sldId id="417" r:id="rId199"/>
    <p:sldId id="418" r:id="rId200"/>
    <p:sldId id="419" r:id="rId201"/>
    <p:sldId id="420" r:id="rId202"/>
    <p:sldId id="505" r:id="rId203"/>
    <p:sldId id="421" r:id="rId204"/>
    <p:sldId id="422" r:id="rId205"/>
    <p:sldId id="423" r:id="rId206"/>
    <p:sldId id="424" r:id="rId207"/>
    <p:sldId id="425" r:id="rId208"/>
    <p:sldId id="426" r:id="rId209"/>
    <p:sldId id="347" r:id="rId210"/>
    <p:sldId id="315" r:id="rId211"/>
    <p:sldId id="500" r:id="rId212"/>
    <p:sldId id="501" r:id="rId213"/>
    <p:sldId id="476" r:id="rId214"/>
    <p:sldId id="550" r:id="rId215"/>
    <p:sldId id="300" r:id="rId216"/>
    <p:sldId id="299" r:id="rId217"/>
    <p:sldId id="567" r:id="rId218"/>
    <p:sldId id="566" r:id="rId219"/>
    <p:sldId id="541" r:id="rId220"/>
    <p:sldId id="568" r:id="rId221"/>
    <p:sldId id="552" r:id="rId222"/>
    <p:sldId id="295" r:id="rId223"/>
    <p:sldId id="296" r:id="rId224"/>
    <p:sldId id="385" r:id="rId225"/>
    <p:sldId id="386" r:id="rId226"/>
    <p:sldId id="392" r:id="rId227"/>
    <p:sldId id="393" r:id="rId228"/>
    <p:sldId id="394" r:id="rId229"/>
    <p:sldId id="401" r:id="rId230"/>
    <p:sldId id="338" r:id="rId231"/>
    <p:sldId id="356" r:id="rId232"/>
    <p:sldId id="442" r:id="rId233"/>
    <p:sldId id="439" r:id="rId234"/>
    <p:sldId id="440" r:id="rId235"/>
    <p:sldId id="441" r:id="rId236"/>
    <p:sldId id="513" r:id="rId237"/>
    <p:sldId id="514" r:id="rId238"/>
    <p:sldId id="515" r:id="rId239"/>
    <p:sldId id="516" r:id="rId240"/>
    <p:sldId id="517" r:id="rId241"/>
    <p:sldId id="518" r:id="rId242"/>
    <p:sldId id="519" r:id="rId243"/>
    <p:sldId id="520" r:id="rId244"/>
    <p:sldId id="521" r:id="rId245"/>
  </p:sldIdLst>
  <p:sldSz cx="9144000" cy="6858000" type="screen4x3"/>
  <p:notesSz cx="6858000" cy="9239250"/>
  <p:custDataLst>
    <p:tags r:id="rId248"/>
  </p:custDataLst>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tiste Dumoulin" initials="BD" lastIdx="2" clrIdx="0">
    <p:extLst>
      <p:ext uri="{19B8F6BF-5375-455C-9EA6-DF929625EA0E}">
        <p15:presenceInfo xmlns:p15="http://schemas.microsoft.com/office/powerpoint/2012/main" userId="31e02adb1c372b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56" autoAdjust="0"/>
    <p:restoredTop sz="94479" autoAdjust="0"/>
  </p:normalViewPr>
  <p:slideViewPr>
    <p:cSldViewPr>
      <p:cViewPr>
        <p:scale>
          <a:sx n="80" d="100"/>
          <a:sy n="80" d="100"/>
        </p:scale>
        <p:origin x="451" y="82"/>
      </p:cViewPr>
      <p:guideLst>
        <p:guide orient="horz" pos="2160"/>
        <p:guide pos="2880"/>
      </p:guideLst>
    </p:cSldViewPr>
  </p:slideViewPr>
  <p:outlineViewPr>
    <p:cViewPr>
      <p:scale>
        <a:sx n="33" d="100"/>
        <a:sy n="33" d="100"/>
      </p:scale>
      <p:origin x="0" y="144"/>
    </p:cViewPr>
  </p:outlineViewPr>
  <p:notesTextViewPr>
    <p:cViewPr>
      <p:scale>
        <a:sx n="1" d="1"/>
        <a:sy n="1" d="1"/>
      </p:scale>
      <p:origin x="0" y="0"/>
    </p:cViewPr>
  </p:notesTextViewPr>
  <p:sorterViewPr>
    <p:cViewPr>
      <p:scale>
        <a:sx n="100" d="100"/>
        <a:sy n="100" d="100"/>
      </p:scale>
      <p:origin x="0" y="1168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ags" Target="tags/tag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196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sz="quarter" idx="1"/>
          </p:nvPr>
        </p:nvSpPr>
        <p:spPr>
          <a:xfrm>
            <a:off x="3884613" y="0"/>
            <a:ext cx="2971800" cy="46196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endParaRPr lang="fr-BE" dirty="0"/>
          </a:p>
        </p:txBody>
      </p:sp>
      <p:sp>
        <p:nvSpPr>
          <p:cNvPr id="4" name="Espace réservé du pied de page 3"/>
          <p:cNvSpPr>
            <a:spLocks noGrp="1"/>
          </p:cNvSpPr>
          <p:nvPr>
            <p:ph type="ftr" sz="quarter" idx="2"/>
          </p:nvPr>
        </p:nvSpPr>
        <p:spPr>
          <a:xfrm>
            <a:off x="0" y="8775685"/>
            <a:ext cx="2971800" cy="46196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fr-BE" dirty="0"/>
              <a:t>Jean Hansen, 2011</a:t>
            </a:r>
          </a:p>
        </p:txBody>
      </p:sp>
      <p:sp>
        <p:nvSpPr>
          <p:cNvPr id="5" name="Espace réservé du numéro de diapositive 4"/>
          <p:cNvSpPr>
            <a:spLocks noGrp="1"/>
          </p:cNvSpPr>
          <p:nvPr>
            <p:ph type="sldNum" sz="quarter" idx="3"/>
          </p:nvPr>
        </p:nvSpPr>
        <p:spPr>
          <a:xfrm>
            <a:off x="3884613" y="8775685"/>
            <a:ext cx="2971800" cy="46196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EF31DBA-024B-45B2-9DE4-4FF038E356C9}" type="slidenum">
              <a:rPr lang="fr-BE"/>
              <a:pPr>
                <a:defRPr/>
              </a:pPr>
              <a:t>‹N°›</a:t>
            </a:fld>
            <a:endParaRPr lang="fr-BE" dirty="0"/>
          </a:p>
        </p:txBody>
      </p:sp>
    </p:spTree>
    <p:extLst>
      <p:ext uri="{BB962C8B-B14F-4D97-AF65-F5344CB8AC3E}">
        <p14:creationId xmlns:p14="http://schemas.microsoft.com/office/powerpoint/2010/main" val="170094397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196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idx="1"/>
          </p:nvPr>
        </p:nvSpPr>
        <p:spPr>
          <a:xfrm>
            <a:off x="3884613" y="0"/>
            <a:ext cx="2971800" cy="46196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endParaRPr lang="fr-BE" dirty="0"/>
          </a:p>
        </p:txBody>
      </p:sp>
      <p:sp>
        <p:nvSpPr>
          <p:cNvPr id="4" name="Espace réservé de l'image des diapositives 3"/>
          <p:cNvSpPr>
            <a:spLocks noGrp="1" noRot="1" noChangeAspect="1"/>
          </p:cNvSpPr>
          <p:nvPr>
            <p:ph type="sldImg" idx="2"/>
          </p:nvPr>
        </p:nvSpPr>
        <p:spPr>
          <a:xfrm>
            <a:off x="1119188" y="693738"/>
            <a:ext cx="4619625" cy="3463925"/>
          </a:xfrm>
          <a:prstGeom prst="rect">
            <a:avLst/>
          </a:prstGeom>
          <a:noFill/>
          <a:ln w="12700">
            <a:solidFill>
              <a:prstClr val="black"/>
            </a:solidFill>
          </a:ln>
        </p:spPr>
        <p:txBody>
          <a:bodyPr vert="horz" lIns="91440" tIns="45720" rIns="91440" bIns="45720" rtlCol="0" anchor="ctr"/>
          <a:lstStyle/>
          <a:p>
            <a:pPr lvl="0"/>
            <a:endParaRPr lang="fr-BE" noProof="0" dirty="0"/>
          </a:p>
        </p:txBody>
      </p:sp>
      <p:sp>
        <p:nvSpPr>
          <p:cNvPr id="5" name="Espace réservé des commentaires 4"/>
          <p:cNvSpPr>
            <a:spLocks noGrp="1"/>
          </p:cNvSpPr>
          <p:nvPr>
            <p:ph type="body" sz="quarter" idx="3"/>
          </p:nvPr>
        </p:nvSpPr>
        <p:spPr>
          <a:xfrm>
            <a:off x="685800" y="4388644"/>
            <a:ext cx="5486400" cy="4157663"/>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BE" noProof="0"/>
          </a:p>
        </p:txBody>
      </p:sp>
      <p:sp>
        <p:nvSpPr>
          <p:cNvPr id="6" name="Espace réservé du pied de page 5"/>
          <p:cNvSpPr>
            <a:spLocks noGrp="1"/>
          </p:cNvSpPr>
          <p:nvPr>
            <p:ph type="ftr" sz="quarter" idx="4"/>
          </p:nvPr>
        </p:nvSpPr>
        <p:spPr>
          <a:xfrm>
            <a:off x="0" y="8775685"/>
            <a:ext cx="2971800" cy="46196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fr-BE" dirty="0"/>
              <a:t>Jean Hansen, 2011</a:t>
            </a:r>
          </a:p>
        </p:txBody>
      </p:sp>
      <p:sp>
        <p:nvSpPr>
          <p:cNvPr id="7" name="Espace réservé du numéro de diapositive 6"/>
          <p:cNvSpPr>
            <a:spLocks noGrp="1"/>
          </p:cNvSpPr>
          <p:nvPr>
            <p:ph type="sldNum" sz="quarter" idx="5"/>
          </p:nvPr>
        </p:nvSpPr>
        <p:spPr>
          <a:xfrm>
            <a:off x="3884613" y="8775685"/>
            <a:ext cx="2971800" cy="46196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717BDBC-AC08-4726-B105-EE8DECED3C83}" type="slidenum">
              <a:rPr lang="fr-BE"/>
              <a:pPr>
                <a:defRPr/>
              </a:pPr>
              <a:t>‹N°›</a:t>
            </a:fld>
            <a:endParaRPr lang="fr-BE" dirty="0"/>
          </a:p>
        </p:txBody>
      </p:sp>
    </p:spTree>
    <p:extLst>
      <p:ext uri="{BB962C8B-B14F-4D97-AF65-F5344CB8AC3E}">
        <p14:creationId xmlns:p14="http://schemas.microsoft.com/office/powerpoint/2010/main" val="3207641392"/>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A46B3048-5402-44F2-A1FA-1A71A6BD11A7}" type="slidenum">
              <a:rPr lang="fr-BE" smtClean="0"/>
              <a:pPr>
                <a:defRPr/>
              </a:pPr>
              <a:t>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1F73DE8D-4FD3-4002-A12F-463BE6EB72C5}" type="slidenum">
              <a:rPr lang="fr-BE" smtClean="0"/>
              <a:pPr>
                <a:defRPr/>
              </a:pPr>
              <a:t>14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163</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9583934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172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40631478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0D3A6AE1-C8DE-4114-84D7-6D6758806111}" type="slidenum">
              <a:rPr lang="fr-BE" smtClean="0"/>
              <a:pPr>
                <a:defRPr/>
              </a:pPr>
              <a:t>173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08461A51-B5F6-4DCD-BF0D-08797A613BA7}" type="slidenum">
              <a:rPr lang="fr-BE" smtClean="0"/>
              <a:pPr>
                <a:defRPr/>
              </a:pPr>
              <a:t>174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E1ECF97A-BF98-4F2A-BF84-2C3784D1B310}" type="slidenum">
              <a:rPr lang="fr-BE" smtClean="0"/>
              <a:pPr>
                <a:defRPr/>
              </a:pPr>
              <a:t>175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40F8F6B-E804-443C-8A4C-A5A8904AE54E}" type="slidenum">
              <a:rPr lang="fr-BE" smtClean="0"/>
              <a:pPr>
                <a:defRPr/>
              </a:pPr>
              <a:t>176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C883B902-C033-46E8-A5FE-716C9A795E8F}" type="slidenum">
              <a:rPr lang="fr-BE" smtClean="0"/>
              <a:pPr>
                <a:defRPr/>
              </a:pPr>
              <a:t>179</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497C7060-A0B0-45AA-ACC1-3B3C4270CC59}" type="slidenum">
              <a:rPr lang="fr-BE" smtClean="0"/>
              <a:pPr>
                <a:defRPr/>
              </a:pPr>
              <a:t>180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3F002C9D-6F59-4080-8251-3D23C1BF2222}" type="slidenum">
              <a:rPr lang="fr-BE" smtClean="0"/>
              <a:pPr>
                <a:defRPr/>
              </a:pPr>
              <a:t>181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8878D3FF-2271-48AB-A88F-B92DD50CE1C5}" type="slidenum">
              <a:rPr lang="fr-BE" smtClean="0"/>
              <a:pPr>
                <a:defRPr/>
              </a:pPr>
              <a:t>182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15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7210543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D5D3E88B-C60E-43A3-A733-05F44CA6A7C5}" type="slidenum">
              <a:rPr lang="fr-BE" smtClean="0"/>
              <a:pPr>
                <a:defRPr/>
              </a:pPr>
              <a:t>183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31B2F8E5-07CA-4D24-ABBE-BBBFBCBA3D41}" type="slidenum">
              <a:rPr lang="fr-BE" smtClean="0"/>
              <a:pPr>
                <a:defRPr/>
              </a:pPr>
              <a:t>184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991A6CB7-5832-4BB4-A0ED-7442FF8D9CA0}" type="slidenum">
              <a:rPr lang="fr-BE" smtClean="0"/>
              <a:pPr>
                <a:defRPr/>
              </a:pPr>
              <a:t>185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B979CF4-1B52-457C-91C7-BDD079909AEF}" type="slidenum">
              <a:rPr lang="fr-BE" smtClean="0"/>
              <a:pPr>
                <a:defRPr/>
              </a:pPr>
              <a:t>186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2BD5BFE-7C4A-4C69-8600-8D86C27E2438}" type="slidenum">
              <a:rPr lang="fr-BE" smtClean="0"/>
              <a:pPr>
                <a:defRPr/>
              </a:pPr>
              <a:t>187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C6F95D3F-BF76-4B21-9FD7-04AF685CBC76}" type="slidenum">
              <a:rPr lang="fr-BE" smtClean="0"/>
              <a:pPr>
                <a:defRPr/>
              </a:pPr>
              <a:t>189</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430A40AA-E588-49FA-B336-1E322A1E4B6B}" type="slidenum">
              <a:rPr lang="fr-BE" smtClean="0"/>
              <a:pPr>
                <a:defRPr/>
              </a:pPr>
              <a:t>190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1AD51DB-B440-483F-8966-D36A1CA798F9}" type="slidenum">
              <a:rPr lang="fr-BE" smtClean="0"/>
              <a:pPr>
                <a:defRPr/>
              </a:pPr>
              <a:t>191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11166FE3-E8BE-4865-A7C7-251E36D467FA}" type="slidenum">
              <a:rPr lang="fr-BE" smtClean="0"/>
              <a:pPr>
                <a:defRPr/>
              </a:pPr>
              <a:t>192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193</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605045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918F0A0F-1C31-4E45-89AB-E0DB100A242C}" type="slidenum">
              <a:rPr lang="fr-BE" smtClean="0"/>
              <a:pPr>
                <a:defRPr/>
              </a:pPr>
              <a:t>16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194</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8227778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464793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196</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6475558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197</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4741154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198</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6742747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199</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40946793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200</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0436111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201</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0454105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203</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9778866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204</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79452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2498A44-25F1-4E74-A578-A51AB5860A0B}" type="slidenum">
              <a:rPr lang="fr-BE" smtClean="0"/>
              <a:pPr>
                <a:defRPr/>
              </a:pPr>
              <a:t>17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9316142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206</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7397107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207</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1773398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208</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22265107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E7FF29BC-D2A1-4130-8E93-E0A5FFA32E27}" type="slidenum">
              <a:rPr lang="fr-BE" smtClean="0"/>
              <a:pPr>
                <a:defRPr/>
              </a:pPr>
              <a:t>209</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F423FFD4-FE91-4B2E-8230-05A07A90990F}" type="slidenum">
              <a:rPr lang="fr-BE" smtClean="0"/>
              <a:pPr>
                <a:defRPr/>
              </a:pPr>
              <a:t>210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214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31751763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D1DAADA2-0F2A-4F40-A54F-BE82888002E4}" type="slidenum">
              <a:rPr lang="fr-BE" smtClean="0"/>
              <a:pPr>
                <a:defRPr/>
              </a:pPr>
              <a:t>215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FD787D14-E914-4D95-8E1F-AEADEDF4926D}" type="slidenum">
              <a:rPr lang="fr-BE" smtClean="0"/>
              <a:pPr>
                <a:defRPr/>
              </a:pPr>
              <a:t>216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221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371965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72B57D7-D8B9-4861-9936-FB0B20E7C48C}" type="slidenum">
              <a:rPr lang="fr-BE" smtClean="0"/>
              <a:pPr>
                <a:defRPr/>
              </a:pPr>
              <a:t>20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2B77032B-36AE-4D01-AB84-534B2BD00E30}" type="slidenum">
              <a:rPr lang="fr-BE" smtClean="0"/>
              <a:pPr>
                <a:defRPr/>
              </a:pPr>
              <a:t>222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8426096D-D7F6-4F80-B59D-379084CB84FC}" type="slidenum">
              <a:rPr lang="fr-BE" smtClean="0"/>
              <a:pPr>
                <a:defRPr/>
              </a:pPr>
              <a:t>223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224</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8165257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225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9377924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226</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6712609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227</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325666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228</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7643117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229</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9325141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CA3C7E37-C3EB-49B6-A85C-5A5959D407E8}" type="slidenum">
              <a:rPr lang="fr-BE" smtClean="0"/>
              <a:pPr>
                <a:defRPr/>
              </a:pPr>
              <a:t>230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253AE258-05D6-4AC7-B4AF-17DEC2CDE8E0}" type="slidenum">
              <a:rPr lang="fr-BE" smtClean="0"/>
              <a:pPr>
                <a:defRPr/>
              </a:pPr>
              <a:t>231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17EFAF18-1096-4E71-85B1-BDB9F4C08A67}" type="slidenum">
              <a:rPr lang="fr-BE" smtClean="0"/>
              <a:pPr>
                <a:defRPr/>
              </a:pPr>
              <a:t>21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232</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6051870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233</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7804699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234</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54087657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235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22165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22</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97402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2AD84F1-5EDB-4878-BC01-9C3CADDD09F6}" type="slidenum">
              <a:rPr lang="fr-BE" smtClean="0"/>
              <a:pPr>
                <a:defRPr/>
              </a:pPr>
              <a:t>23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71006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26</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63527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3DA65065-1E57-498C-9647-7CE2EA0A178C}" type="slidenum">
              <a:rPr lang="fr-BE" smtClean="0"/>
              <a:pPr>
                <a:defRPr/>
              </a:pPr>
              <a:t>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C3349E44-97FF-4F7A-8BB3-1A50ED019437}" type="slidenum">
              <a:rPr lang="fr-BE" smtClean="0"/>
              <a:pPr>
                <a:defRPr/>
              </a:pPr>
              <a:t>28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31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916464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9FA2316C-9577-4F12-A24C-F5F846274632}" type="slidenum">
              <a:rPr lang="fr-BE" smtClean="0"/>
              <a:pPr>
                <a:defRPr/>
              </a:pPr>
              <a:t>32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BD3C0620-4A32-4E1B-BC0E-97F3154FCB30}" type="slidenum">
              <a:rPr lang="fr-BE" smtClean="0"/>
              <a:pPr>
                <a:defRPr/>
              </a:pPr>
              <a:t>34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11941C19-772E-4638-93B0-3F0C319D7F93}" type="slidenum">
              <a:rPr lang="fr-BE" smtClean="0"/>
              <a:pPr>
                <a:defRPr/>
              </a:pPr>
              <a:t>36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D09F1E74-9D83-4034-94BC-DE7DDF1FC5D0}" type="slidenum">
              <a:rPr lang="fr-BE" smtClean="0"/>
              <a:pPr>
                <a:defRPr/>
              </a:pPr>
              <a:t>37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919672CB-05B6-4817-B915-C02A3A31AE2A}" type="slidenum">
              <a:rPr lang="fr-BE" smtClean="0"/>
              <a:pPr>
                <a:defRPr/>
              </a:pPr>
              <a:t>38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39</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721441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DC384F19-A723-4122-8DB2-F2F2C635B753}" type="slidenum">
              <a:rPr lang="fr-BE" smtClean="0"/>
              <a:pPr>
                <a:defRPr/>
              </a:pPr>
              <a:t>40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1E1F4C95-D70E-4201-8045-8D107C402051}" type="slidenum">
              <a:rPr lang="fr-BE" smtClean="0"/>
              <a:pPr>
                <a:defRPr/>
              </a:pPr>
              <a:t>41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3359869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EEA582F2-3AA2-4385-8B94-FE7A68134755}" type="slidenum">
              <a:rPr lang="fr-BE" smtClean="0"/>
              <a:pPr>
                <a:defRPr/>
              </a:pPr>
              <a:t>42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E8783C30-6085-4839-B43B-5A051409D09D}" type="slidenum">
              <a:rPr lang="fr-BE" smtClean="0"/>
              <a:pPr>
                <a:defRPr/>
              </a:pPr>
              <a:t>43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44</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546247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68954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47</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265706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D167B27C-5DE4-4462-B9AF-BF6321560930}" type="slidenum">
              <a:rPr lang="fr-BE" smtClean="0"/>
              <a:pPr>
                <a:defRPr/>
              </a:pPr>
              <a:t>48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49</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009405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50</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734816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51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1147339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83EA1FE3-05BB-4CA8-BBBD-6985F7A4E830}" type="slidenum">
              <a:rPr lang="fr-BE" smtClean="0"/>
              <a:pPr>
                <a:defRPr/>
              </a:pPr>
              <a:t>52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0E91EB09-63EC-467A-B37E-26494FF50B11}" type="slidenum">
              <a:rPr lang="fr-BE" smtClean="0"/>
              <a:pPr>
                <a:defRPr/>
              </a:pPr>
              <a:t>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8F0A5015-F9B5-422A-B2C3-D2468CC42FCE}" type="slidenum">
              <a:rPr lang="fr-BE" smtClean="0"/>
              <a:pPr>
                <a:defRPr/>
              </a:pPr>
              <a:t>54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124DC143-63E8-4615-A7B9-8CC4CEB9FC44}" type="slidenum">
              <a:rPr lang="fr-BE" smtClean="0"/>
              <a:pPr>
                <a:defRPr/>
              </a:pPr>
              <a:t>55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dirty="0"/>
          </a:p>
        </p:txBody>
      </p:sp>
      <p:sp>
        <p:nvSpPr>
          <p:cNvPr id="72708"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4AF5042-D332-4E30-A8B7-044DEE0BBE75}" type="slidenum">
              <a:rPr lang="fr-BE" smtClean="0"/>
              <a:pPr fontAlgn="base">
                <a:spcBef>
                  <a:spcPct val="0"/>
                </a:spcBef>
                <a:spcAft>
                  <a:spcPct val="0"/>
                </a:spcAft>
                <a:defRPr/>
              </a:pPr>
              <a:t>56</a:t>
            </a:fld>
            <a:endParaRPr lang="fr-BE" dirty="0"/>
          </a:p>
        </p:txBody>
      </p:sp>
      <p:sp>
        <p:nvSpPr>
          <p:cNvPr id="72709" name="Espace réservé du pied de page 4"/>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BE" dirty="0"/>
              <a:t>Jean Hansen, 2011</a:t>
            </a:r>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D594DA61-B9A4-4A85-9038-AA9AA863888C}" type="slidenum">
              <a:rPr lang="fr-BE" smtClean="0"/>
              <a:pPr>
                <a:defRPr/>
              </a:pPr>
              <a:t>57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58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2272686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59</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426504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0597DF6-9BE5-4A61-A4B4-D7A3A2349939}" type="slidenum">
              <a:rPr lang="fr-BE" smtClean="0"/>
              <a:pPr>
                <a:defRPr/>
              </a:pPr>
              <a:t>60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62</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307250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dirty="0"/>
          </a:p>
        </p:txBody>
      </p:sp>
      <p:sp>
        <p:nvSpPr>
          <p:cNvPr id="6144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BE" dirty="0"/>
              <a:t>Jean Hansen, 2011</a:t>
            </a:r>
          </a:p>
        </p:txBody>
      </p:sp>
      <p:sp>
        <p:nvSpPr>
          <p:cNvPr id="61445"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86F46F9-6E00-44ED-8204-1A70396C9322}" type="slidenum">
              <a:rPr lang="fr-BE" smtClean="0"/>
              <a:pPr fontAlgn="base">
                <a:spcBef>
                  <a:spcPct val="0"/>
                </a:spcBef>
                <a:spcAft>
                  <a:spcPct val="0"/>
                </a:spcAft>
                <a:defRPr/>
              </a:pPr>
              <a:t>63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64</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54789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B2AF3895-6FF4-4E71-85BB-86B1A24CBFC9}" type="slidenum">
              <a:rPr lang="fr-BE" smtClean="0"/>
              <a:pPr>
                <a:defRPr/>
              </a:pPr>
              <a:t>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C9720419-CDAE-4D14-9241-69156E051981}" type="slidenum">
              <a:rPr lang="fr-BE" smtClean="0"/>
              <a:pPr>
                <a:defRPr/>
              </a:pPr>
              <a:t>66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93628E5B-8FC8-4650-A605-730D1590F98E}" type="slidenum">
              <a:rPr lang="fr-BE" smtClean="0"/>
              <a:pPr>
                <a:defRPr/>
              </a:pPr>
              <a:t>67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68</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800469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dirty="0"/>
          </a:p>
        </p:txBody>
      </p:sp>
      <p:sp>
        <p:nvSpPr>
          <p:cNvPr id="73732"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1178CE9-0D81-433D-9685-43B8FDAA89DB}" type="slidenum">
              <a:rPr lang="fr-BE" smtClean="0"/>
              <a:pPr fontAlgn="base">
                <a:spcBef>
                  <a:spcPct val="0"/>
                </a:spcBef>
                <a:spcAft>
                  <a:spcPct val="0"/>
                </a:spcAft>
                <a:defRPr/>
              </a:pPr>
              <a:t>70</a:t>
            </a:fld>
            <a:endParaRPr lang="fr-BE" dirty="0"/>
          </a:p>
        </p:txBody>
      </p:sp>
      <p:sp>
        <p:nvSpPr>
          <p:cNvPr id="73733" name="Espace réservé du pied de page 4"/>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BE" dirty="0"/>
              <a:t>Jean Hansen, 2011</a:t>
            </a:r>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22D15652-2F02-4073-A3C2-CC9DBC16A7E7}" type="slidenum">
              <a:rPr lang="fr-BE" smtClean="0"/>
              <a:pPr>
                <a:defRPr/>
              </a:pPr>
              <a:t>72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EAB1FE08-7452-4A1B-B37D-96E90A88C063}" type="slidenum">
              <a:rPr lang="fr-BE" smtClean="0"/>
              <a:pPr>
                <a:defRPr/>
              </a:pPr>
              <a:t>74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75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856545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EFA8EEF-FB3B-4954-BCFA-735741508755}" type="slidenum">
              <a:rPr lang="fr-BE" smtClean="0"/>
              <a:pPr>
                <a:defRPr/>
              </a:pPr>
              <a:t>76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47927C05-D69E-42CE-97D6-EC1470F3AE2D}" type="slidenum">
              <a:rPr lang="fr-BE" smtClean="0"/>
              <a:pPr>
                <a:defRPr/>
              </a:pPr>
              <a:t>77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F8C970DE-0FE3-4BED-8B8E-8CC01F93199C}" type="slidenum">
              <a:rPr lang="fr-BE" smtClean="0"/>
              <a:pPr>
                <a:defRPr/>
              </a:pPr>
              <a:t>78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26784953-A3A3-4472-9081-88ADDF27D50F}" type="slidenum">
              <a:rPr lang="fr-BE" smtClean="0"/>
              <a:pPr>
                <a:defRPr/>
              </a:pPr>
              <a:t>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81</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8277165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82</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4353614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C71530EB-2716-4BC9-B9BF-9EE3A8826C0C}" type="slidenum">
              <a:rPr lang="fr-BE" smtClean="0"/>
              <a:pPr>
                <a:defRPr/>
              </a:pPr>
              <a:t>83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F461D7B4-0013-41C9-81EF-3E3986F04D4C}" type="slidenum">
              <a:rPr lang="fr-BE" smtClean="0"/>
              <a:pPr>
                <a:defRPr/>
              </a:pPr>
              <a:t>84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45265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87</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510520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25BC30B-3FED-4381-884B-288A17563B46}" type="slidenum">
              <a:rPr lang="fr-BE" smtClean="0"/>
              <a:pPr>
                <a:defRPr/>
              </a:pPr>
              <a:t>96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0981A43C-C902-47C0-ACCD-17BDE1F3318E}" type="slidenum">
              <a:rPr lang="fr-BE" smtClean="0"/>
              <a:pPr>
                <a:defRPr/>
              </a:pPr>
              <a:t>97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45A205A3-1BAB-4632-88C2-18520AA0F0E5}" type="slidenum">
              <a:rPr lang="fr-BE" smtClean="0"/>
              <a:pPr>
                <a:defRPr/>
              </a:pPr>
              <a:t>100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107</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416754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F4A29EF6-250C-4D71-BEE0-EA4ACC88F338}" type="slidenum">
              <a:rPr lang="fr-BE" smtClean="0"/>
              <a:pPr>
                <a:defRPr/>
              </a:pPr>
              <a:t>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109</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9170997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110</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870135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FA19EBA6-5434-4F61-BC8B-C87D29E688AE}" type="slidenum">
              <a:rPr lang="fr-BE" smtClean="0"/>
              <a:pPr>
                <a:defRPr/>
              </a:pPr>
              <a:t>111</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A3F6F44-7E18-4072-8D62-836A32809EDB}" type="slidenum">
              <a:rPr lang="fr-BE" smtClean="0"/>
              <a:pPr>
                <a:defRPr/>
              </a:pPr>
              <a:t>112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CA848F4B-CC8D-48FF-B867-3C3FD69D43C8}" type="slidenum">
              <a:rPr lang="fr-BE" smtClean="0"/>
              <a:pPr>
                <a:defRPr/>
              </a:pPr>
              <a:t>115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065C5299-DD09-4C3A-801A-04E58257AE26}" type="slidenum">
              <a:rPr lang="fr-BE" smtClean="0"/>
              <a:pPr>
                <a:defRPr/>
              </a:pPr>
              <a:t>116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121</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9953383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123</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1721461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126</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5104102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128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1054979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9CDB3D57-05EA-43F3-B0AB-873E90D1F920}" type="slidenum">
              <a:rPr lang="fr-BE" smtClean="0"/>
              <a:pPr>
                <a:defRPr/>
              </a:pPr>
              <a:t>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3F662069-5FCE-4082-9372-589E3A5364BF}" type="slidenum">
              <a:rPr lang="fr-BE" smtClean="0"/>
              <a:pPr>
                <a:defRPr/>
              </a:pPr>
              <a:t>129</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84DA630-DFCE-4687-9C3D-D9B9C1E1FB9F}" type="slidenum">
              <a:rPr lang="fr-BE" smtClean="0"/>
              <a:pPr>
                <a:defRPr/>
              </a:pPr>
              <a:t>130</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BBB7D10-D442-449F-8744-05B49AAC2B5C}" type="slidenum">
              <a:rPr lang="fr-BE" smtClean="0"/>
              <a:pPr>
                <a:defRPr/>
              </a:pPr>
              <a:t>132</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133</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3106199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5A3B626D-E32F-48C9-9532-C4042BFA9B33}" type="slidenum">
              <a:rPr lang="fr-BE" smtClean="0"/>
              <a:pPr>
                <a:defRPr/>
              </a:pPr>
              <a:t>134</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135</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0579199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136</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9459793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393108F2-AB8E-4DF8-934F-53982F82161B}" type="slidenum">
              <a:rPr lang="fr-BE" smtClean="0"/>
              <a:pPr>
                <a:defRPr/>
              </a:pPr>
              <a:t>143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E71BAC5B-F9D6-472B-AFDE-22EEF570326B}" type="slidenum">
              <a:rPr lang="fr-BE" smtClean="0"/>
              <a:pPr>
                <a:defRPr/>
              </a:pPr>
              <a:t>145</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a:t>vgrfb</a:t>
            </a:r>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146</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extLst>
      <p:ext uri="{BB962C8B-B14F-4D97-AF65-F5344CB8AC3E}">
        <p14:creationId xmlns:p14="http://schemas.microsoft.com/office/powerpoint/2010/main" val="336598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037E5935-465D-4C0C-87FE-B9949BC607E9}" type="slidenum">
              <a:rPr lang="fr-BE" smtClean="0"/>
              <a:pPr>
                <a:defRPr/>
              </a:pPr>
              <a:t>13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3E250850-40C4-431C-93CF-E2D7C77A2663}" type="slidenum">
              <a:rPr lang="fr-BE" smtClean="0"/>
              <a:pPr>
                <a:defRPr/>
              </a:pPr>
              <a:t>147</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FDD7F806-0277-4E7A-97F3-96576187C29C}" type="slidenum">
              <a:rPr lang="fr-BE" smtClean="0"/>
              <a:pPr>
                <a:defRPr/>
              </a:pPr>
              <a:t>148</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149</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29293061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A062068F-1516-48E4-9130-BD5CE0A17C8E}" type="slidenum">
              <a:rPr lang="fr-BE" smtClean="0"/>
              <a:pPr>
                <a:defRPr/>
              </a:pPr>
              <a:t>153</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156</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684018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157</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5628135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a:p>
        </p:txBody>
      </p:sp>
      <p:sp>
        <p:nvSpPr>
          <p:cNvPr id="4" name="Espace réservé du pied de page 3"/>
          <p:cNvSpPr>
            <a:spLocks noGrp="1"/>
          </p:cNvSpPr>
          <p:nvPr>
            <p:ph type="ftr" sz="quarter" idx="4"/>
          </p:nvPr>
        </p:nvSpPr>
        <p:spPr/>
        <p:txBody>
          <a:bodyPr/>
          <a:lstStyle/>
          <a:p>
            <a:pPr>
              <a:defRPr/>
            </a:pPr>
            <a:r>
              <a:rPr lang="fr-BE" dirty="0"/>
              <a:t>Jean Hansen, 2011</a:t>
            </a:r>
          </a:p>
        </p:txBody>
      </p:sp>
      <p:sp>
        <p:nvSpPr>
          <p:cNvPr id="5" name="Espace réservé du numéro de diapositive 4"/>
          <p:cNvSpPr>
            <a:spLocks noGrp="1"/>
          </p:cNvSpPr>
          <p:nvPr>
            <p:ph type="sldNum" sz="quarter" idx="5"/>
          </p:nvPr>
        </p:nvSpPr>
        <p:spPr/>
        <p:txBody>
          <a:bodyPr/>
          <a:lstStyle/>
          <a:p>
            <a:pPr>
              <a:defRPr/>
            </a:pPr>
            <a:fld id="{2B7E0ADD-E40F-4E80-90CB-B0ECEBF8EA1E}" type="slidenum">
              <a:rPr lang="fr-BE" smtClean="0"/>
              <a:pPr>
                <a:defRPr/>
              </a:pPr>
              <a:t>159</a:t>
            </a:fld>
            <a:endParaRPr lang="fr-BE" dirty="0"/>
          </a:p>
        </p:txBody>
      </p:sp>
      <p:sp>
        <p:nvSpPr>
          <p:cNvPr id="2" name="Espace réservé de la date 1"/>
          <p:cNvSpPr>
            <a:spLocks noGrp="1"/>
          </p:cNvSpPr>
          <p:nvPr>
            <p:ph type="dt" idx="10"/>
          </p:nvPr>
        </p:nvSpPr>
        <p:spPr/>
        <p:txBody>
          <a:bodyPr/>
          <a:lstStyle/>
          <a:p>
            <a:pPr>
              <a:defRPr/>
            </a:pPr>
            <a:endParaRPr lang="fr-BE"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160</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8235804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161</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30066189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a:t>Jean Hansen, 2011</a:t>
            </a:r>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162</a:t>
            </a:fld>
            <a:endParaRPr lang="fr-BE" dirty="0"/>
          </a:p>
        </p:txBody>
      </p:sp>
      <p:sp>
        <p:nvSpPr>
          <p:cNvPr id="6" name="Espace réservé de la date 5"/>
          <p:cNvSpPr>
            <a:spLocks noGrp="1"/>
          </p:cNvSpPr>
          <p:nvPr>
            <p:ph type="dt" idx="12"/>
          </p:nvPr>
        </p:nvSpPr>
        <p:spPr/>
        <p:txBody>
          <a:bodyPr/>
          <a:lstStyle/>
          <a:p>
            <a:pPr>
              <a:defRPr/>
            </a:pPr>
            <a:endParaRPr lang="fr-BE" dirty="0"/>
          </a:p>
        </p:txBody>
      </p:sp>
    </p:spTree>
    <p:extLst>
      <p:ext uri="{BB962C8B-B14F-4D97-AF65-F5344CB8AC3E}">
        <p14:creationId xmlns:p14="http://schemas.microsoft.com/office/powerpoint/2010/main" val="131054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AC18FFA7-B6BF-41A9-B10E-BD0F2B742767}" type="datetime1">
              <a:rPr lang="fr-BE"/>
              <a:pPr>
                <a:defRPr/>
              </a:pPr>
              <a:t>08-03-19</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9839D3FB-1907-4C3D-BFB3-9B87FB3FD9E2}" type="slidenum">
              <a:rPr lang="fr-BE"/>
              <a:pPr>
                <a:defRPr/>
              </a:pPr>
              <a:t>‹N°›</a:t>
            </a:fld>
            <a:endParaRPr lang="fr-BE" dirty="0"/>
          </a:p>
        </p:txBody>
      </p:sp>
    </p:spTree>
    <p:extLst>
      <p:ext uri="{BB962C8B-B14F-4D97-AF65-F5344CB8AC3E}">
        <p14:creationId xmlns:p14="http://schemas.microsoft.com/office/powerpoint/2010/main" val="62514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C1D7F052-C1D2-499F-8285-64A387B24965}" type="datetime1">
              <a:rPr lang="fr-BE"/>
              <a:pPr>
                <a:defRPr/>
              </a:pPr>
              <a:t>08-03-19</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7FEB2B92-B0B1-4A8D-AE1D-227F2B2F18BB}" type="slidenum">
              <a:rPr lang="fr-BE"/>
              <a:pPr>
                <a:defRPr/>
              </a:pPr>
              <a:t>‹N°›</a:t>
            </a:fld>
            <a:endParaRPr lang="fr-BE" dirty="0"/>
          </a:p>
        </p:txBody>
      </p:sp>
    </p:spTree>
    <p:extLst>
      <p:ext uri="{BB962C8B-B14F-4D97-AF65-F5344CB8AC3E}">
        <p14:creationId xmlns:p14="http://schemas.microsoft.com/office/powerpoint/2010/main" val="325975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2E2A8790-6683-4ACB-9DF4-5C1CAFBCA3D6}" type="datetime1">
              <a:rPr lang="fr-BE"/>
              <a:pPr>
                <a:defRPr/>
              </a:pPr>
              <a:t>08-03-19</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446BA510-009D-48F2-A0BE-2AC928C3606F}" type="slidenum">
              <a:rPr lang="fr-BE"/>
              <a:pPr>
                <a:defRPr/>
              </a:pPr>
              <a:t>‹N°›</a:t>
            </a:fld>
            <a:endParaRPr lang="fr-BE" dirty="0"/>
          </a:p>
        </p:txBody>
      </p:sp>
    </p:spTree>
    <p:extLst>
      <p:ext uri="{BB962C8B-B14F-4D97-AF65-F5344CB8AC3E}">
        <p14:creationId xmlns:p14="http://schemas.microsoft.com/office/powerpoint/2010/main" val="310696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0D2CF345-3995-48D2-AE75-90DE229DF45D}" type="datetime1">
              <a:rPr lang="fr-BE"/>
              <a:pPr>
                <a:defRPr/>
              </a:pPr>
              <a:t>08-03-19</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C961D413-C80E-4040-8C95-0A8BAAE2541B}" type="slidenum">
              <a:rPr lang="fr-BE"/>
              <a:pPr>
                <a:defRPr/>
              </a:pPr>
              <a:t>‹N°›</a:t>
            </a:fld>
            <a:endParaRPr lang="fr-BE" dirty="0"/>
          </a:p>
        </p:txBody>
      </p:sp>
    </p:spTree>
    <p:extLst>
      <p:ext uri="{BB962C8B-B14F-4D97-AF65-F5344CB8AC3E}">
        <p14:creationId xmlns:p14="http://schemas.microsoft.com/office/powerpoint/2010/main" val="102677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AC088DA-5309-483D-A5F6-79C469295D33}" type="datetime1">
              <a:rPr lang="fr-BE"/>
              <a:pPr>
                <a:defRPr/>
              </a:pPr>
              <a:t>08-03-19</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8B4BB96D-850B-448A-8DC0-B9705AD197F5}" type="slidenum">
              <a:rPr lang="fr-BE"/>
              <a:pPr>
                <a:defRPr/>
              </a:pPr>
              <a:t>‹N°›</a:t>
            </a:fld>
            <a:endParaRPr lang="fr-BE" dirty="0"/>
          </a:p>
        </p:txBody>
      </p:sp>
    </p:spTree>
    <p:extLst>
      <p:ext uri="{BB962C8B-B14F-4D97-AF65-F5344CB8AC3E}">
        <p14:creationId xmlns:p14="http://schemas.microsoft.com/office/powerpoint/2010/main" val="199330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5499CE9F-ADF2-4804-A1AB-4C16FD2D580D}" type="datetime1">
              <a:rPr lang="fr-BE"/>
              <a:pPr>
                <a:defRPr/>
              </a:pPr>
              <a:t>08-03-19</a:t>
            </a:fld>
            <a:endParaRPr lang="fr-BE" dirty="0"/>
          </a:p>
        </p:txBody>
      </p:sp>
      <p:sp>
        <p:nvSpPr>
          <p:cNvPr id="6"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7" name="Espace réservé du numéro de diapositive 5"/>
          <p:cNvSpPr>
            <a:spLocks noGrp="1"/>
          </p:cNvSpPr>
          <p:nvPr>
            <p:ph type="sldNum" sz="quarter" idx="12"/>
          </p:nvPr>
        </p:nvSpPr>
        <p:spPr/>
        <p:txBody>
          <a:bodyPr/>
          <a:lstStyle>
            <a:lvl1pPr>
              <a:defRPr/>
            </a:lvl1pPr>
          </a:lstStyle>
          <a:p>
            <a:pPr>
              <a:defRPr/>
            </a:pPr>
            <a:fld id="{B30E7EEB-86E0-4976-9046-A53D6F576BE3}" type="slidenum">
              <a:rPr lang="fr-BE"/>
              <a:pPr>
                <a:defRPr/>
              </a:pPr>
              <a:t>‹N°›</a:t>
            </a:fld>
            <a:endParaRPr lang="fr-BE" dirty="0"/>
          </a:p>
        </p:txBody>
      </p:sp>
    </p:spTree>
    <p:extLst>
      <p:ext uri="{BB962C8B-B14F-4D97-AF65-F5344CB8AC3E}">
        <p14:creationId xmlns:p14="http://schemas.microsoft.com/office/powerpoint/2010/main" val="140606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CE71D76A-BE55-4CD6-BD93-6CB07B7F381F}" type="datetime1">
              <a:rPr lang="fr-BE"/>
              <a:pPr>
                <a:defRPr/>
              </a:pPr>
              <a:t>08-03-19</a:t>
            </a:fld>
            <a:endParaRPr lang="fr-BE" dirty="0"/>
          </a:p>
        </p:txBody>
      </p:sp>
      <p:sp>
        <p:nvSpPr>
          <p:cNvPr id="8"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9" name="Espace réservé du numéro de diapositive 5"/>
          <p:cNvSpPr>
            <a:spLocks noGrp="1"/>
          </p:cNvSpPr>
          <p:nvPr>
            <p:ph type="sldNum" sz="quarter" idx="12"/>
          </p:nvPr>
        </p:nvSpPr>
        <p:spPr/>
        <p:txBody>
          <a:bodyPr/>
          <a:lstStyle>
            <a:lvl1pPr>
              <a:defRPr/>
            </a:lvl1pPr>
          </a:lstStyle>
          <a:p>
            <a:pPr>
              <a:defRPr/>
            </a:pPr>
            <a:fld id="{B5B912DA-9FAB-47A0-A5AE-099D34B0259C}" type="slidenum">
              <a:rPr lang="fr-BE"/>
              <a:pPr>
                <a:defRPr/>
              </a:pPr>
              <a:t>‹N°›</a:t>
            </a:fld>
            <a:endParaRPr lang="fr-BE" dirty="0"/>
          </a:p>
        </p:txBody>
      </p:sp>
    </p:spTree>
    <p:extLst>
      <p:ext uri="{BB962C8B-B14F-4D97-AF65-F5344CB8AC3E}">
        <p14:creationId xmlns:p14="http://schemas.microsoft.com/office/powerpoint/2010/main" val="83240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E4D55246-2C23-40EF-A70F-5766866B6D5A}" type="datetime1">
              <a:rPr lang="fr-BE"/>
              <a:pPr>
                <a:defRPr/>
              </a:pPr>
              <a:t>08-03-19</a:t>
            </a:fld>
            <a:endParaRPr lang="fr-BE" dirty="0"/>
          </a:p>
        </p:txBody>
      </p:sp>
      <p:sp>
        <p:nvSpPr>
          <p:cNvPr id="4"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5" name="Espace réservé du numéro de diapositive 5"/>
          <p:cNvSpPr>
            <a:spLocks noGrp="1"/>
          </p:cNvSpPr>
          <p:nvPr>
            <p:ph type="sldNum" sz="quarter" idx="12"/>
          </p:nvPr>
        </p:nvSpPr>
        <p:spPr/>
        <p:txBody>
          <a:bodyPr/>
          <a:lstStyle>
            <a:lvl1pPr>
              <a:defRPr/>
            </a:lvl1pPr>
          </a:lstStyle>
          <a:p>
            <a:pPr>
              <a:defRPr/>
            </a:pPr>
            <a:fld id="{2F4DBDEE-E811-4D83-A040-5F9E7737E5B1}" type="slidenum">
              <a:rPr lang="fr-BE"/>
              <a:pPr>
                <a:defRPr/>
              </a:pPr>
              <a:t>‹N°›</a:t>
            </a:fld>
            <a:endParaRPr lang="fr-BE" dirty="0"/>
          </a:p>
        </p:txBody>
      </p:sp>
    </p:spTree>
    <p:extLst>
      <p:ext uri="{BB962C8B-B14F-4D97-AF65-F5344CB8AC3E}">
        <p14:creationId xmlns:p14="http://schemas.microsoft.com/office/powerpoint/2010/main" val="2182093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3588198-0C09-43A8-A99F-CF7FC1E45E44}" type="datetime1">
              <a:rPr lang="fr-BE"/>
              <a:pPr>
                <a:defRPr/>
              </a:pPr>
              <a:t>08-03-19</a:t>
            </a:fld>
            <a:endParaRPr lang="fr-BE" dirty="0"/>
          </a:p>
        </p:txBody>
      </p:sp>
      <p:sp>
        <p:nvSpPr>
          <p:cNvPr id="3"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4" name="Espace réservé du numéro de diapositive 5"/>
          <p:cNvSpPr>
            <a:spLocks noGrp="1"/>
          </p:cNvSpPr>
          <p:nvPr>
            <p:ph type="sldNum" sz="quarter" idx="12"/>
          </p:nvPr>
        </p:nvSpPr>
        <p:spPr/>
        <p:txBody>
          <a:bodyPr/>
          <a:lstStyle>
            <a:lvl1pPr>
              <a:defRPr/>
            </a:lvl1pPr>
          </a:lstStyle>
          <a:p>
            <a:pPr>
              <a:defRPr/>
            </a:pPr>
            <a:fld id="{C0F5F68D-ACF9-4AB6-9079-C38166E3DCBF}" type="slidenum">
              <a:rPr lang="fr-BE"/>
              <a:pPr>
                <a:defRPr/>
              </a:pPr>
              <a:t>‹N°›</a:t>
            </a:fld>
            <a:endParaRPr lang="fr-BE" dirty="0"/>
          </a:p>
        </p:txBody>
      </p:sp>
    </p:spTree>
    <p:extLst>
      <p:ext uri="{BB962C8B-B14F-4D97-AF65-F5344CB8AC3E}">
        <p14:creationId xmlns:p14="http://schemas.microsoft.com/office/powerpoint/2010/main" val="156392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D910126-1A6C-431D-8C6F-53BC4D6CEA09}" type="datetime1">
              <a:rPr lang="fr-BE"/>
              <a:pPr>
                <a:defRPr/>
              </a:pPr>
              <a:t>08-03-19</a:t>
            </a:fld>
            <a:endParaRPr lang="fr-BE" dirty="0"/>
          </a:p>
        </p:txBody>
      </p:sp>
      <p:sp>
        <p:nvSpPr>
          <p:cNvPr id="6"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7" name="Espace réservé du numéro de diapositive 5"/>
          <p:cNvSpPr>
            <a:spLocks noGrp="1"/>
          </p:cNvSpPr>
          <p:nvPr>
            <p:ph type="sldNum" sz="quarter" idx="12"/>
          </p:nvPr>
        </p:nvSpPr>
        <p:spPr/>
        <p:txBody>
          <a:bodyPr/>
          <a:lstStyle>
            <a:lvl1pPr>
              <a:defRPr/>
            </a:lvl1pPr>
          </a:lstStyle>
          <a:p>
            <a:pPr>
              <a:defRPr/>
            </a:pPr>
            <a:fld id="{AE9DAB4F-0798-4D7B-AFB3-0C105C5CD111}" type="slidenum">
              <a:rPr lang="fr-BE"/>
              <a:pPr>
                <a:defRPr/>
              </a:pPr>
              <a:t>‹N°›</a:t>
            </a:fld>
            <a:endParaRPr lang="fr-BE" dirty="0"/>
          </a:p>
        </p:txBody>
      </p:sp>
    </p:spTree>
    <p:extLst>
      <p:ext uri="{BB962C8B-B14F-4D97-AF65-F5344CB8AC3E}">
        <p14:creationId xmlns:p14="http://schemas.microsoft.com/office/powerpoint/2010/main" val="309277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460D037-68B8-43F8-8A5D-BB12D9F51674}" type="datetime1">
              <a:rPr lang="fr-BE"/>
              <a:pPr>
                <a:defRPr/>
              </a:pPr>
              <a:t>08-03-19</a:t>
            </a:fld>
            <a:endParaRPr lang="fr-BE" dirty="0"/>
          </a:p>
        </p:txBody>
      </p:sp>
      <p:sp>
        <p:nvSpPr>
          <p:cNvPr id="6"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7" name="Espace réservé du numéro de diapositive 5"/>
          <p:cNvSpPr>
            <a:spLocks noGrp="1"/>
          </p:cNvSpPr>
          <p:nvPr>
            <p:ph type="sldNum" sz="quarter" idx="12"/>
          </p:nvPr>
        </p:nvSpPr>
        <p:spPr/>
        <p:txBody>
          <a:bodyPr/>
          <a:lstStyle>
            <a:lvl1pPr>
              <a:defRPr/>
            </a:lvl1pPr>
          </a:lstStyle>
          <a:p>
            <a:pPr>
              <a:defRPr/>
            </a:pPr>
            <a:fld id="{C4AFB044-F334-4288-B7F4-E44983F302F9}" type="slidenum">
              <a:rPr lang="fr-BE"/>
              <a:pPr>
                <a:defRPr/>
              </a:pPr>
              <a:t>‹N°›</a:t>
            </a:fld>
            <a:endParaRPr lang="fr-BE" dirty="0"/>
          </a:p>
        </p:txBody>
      </p:sp>
    </p:spTree>
    <p:extLst>
      <p:ext uri="{BB962C8B-B14F-4D97-AF65-F5344CB8AC3E}">
        <p14:creationId xmlns:p14="http://schemas.microsoft.com/office/powerpoint/2010/main" val="247064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Modifiez le style du titre</a:t>
            </a:r>
            <a:endParaRPr lang="fr-BE"/>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44A1E70-6CA1-4026-B17B-31F979B3C4AC}" type="datetime1">
              <a:rPr lang="fr-BE"/>
              <a:pPr>
                <a:defRPr/>
              </a:pPr>
              <a:t>08-03-19</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BE" dirty="0"/>
              <a:t>Jean Hansen, 2011</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45DB028-6E95-4068-8CEA-EA881A2C5B73}" type="slidenum">
              <a:rPr lang="fr-BE"/>
              <a:pPr>
                <a:defRPr/>
              </a:pPr>
              <a:t>‹N°›</a:t>
            </a:fld>
            <a:endParaRPr lang="fr-BE"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human-intelligence.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xa.yimg.com/kq/groups/1292538/237290356/name/Lynn+(2010"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tatic.wikeo.be/files/7655/1-s20-s0160289612000748-main.pdf?download"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en.wikipedia.org/wiki/Spearman's_hypothesi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emilkirkegaard.dk/en/wp-content/uploads/PifferIntelligence2015.pdf"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hyperlink" Target="http://www.human-intelligence.org/evolution-of-race-differences-in-intelligence/"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www.human-intelligence.org/evolution-of-race-differences-in-intelligence/" TargetMode="External"/><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en.wikipedia.org/wiki/R/K_selection_theory"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human-intelligence.org/worldwide-hierarchy/"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3" Type="http://schemas.openxmlformats.org/officeDocument/2006/relationships/hyperlink" Target="https://en.wikipedia.org/wiki/Case_Western_Reserve_University" TargetMode="External"/><Relationship Id="rId18" Type="http://schemas.openxmlformats.org/officeDocument/2006/relationships/hyperlink" Target="https://en.wikipedia.org/wiki/Georgia_Institute_of_Technology" TargetMode="External"/><Relationship Id="rId26" Type="http://schemas.openxmlformats.org/officeDocument/2006/relationships/hyperlink" Target="https://en.wikipedia.org/wiki/Robert_L._Greene" TargetMode="External"/><Relationship Id="rId39" Type="http://schemas.openxmlformats.org/officeDocument/2006/relationships/hyperlink" Target="https://en.wikipedia.org/wiki/Smith_College" TargetMode="External"/><Relationship Id="rId21" Type="http://schemas.openxmlformats.org/officeDocument/2006/relationships/hyperlink" Target="https://en.wikipedia.org/wiki/Grover_C._Gilmore" TargetMode="External"/><Relationship Id="rId34" Type="http://schemas.openxmlformats.org/officeDocument/2006/relationships/hyperlink" Target="https://en.wikipedia.org/wiki/Lloyd_Humphreys" TargetMode="External"/><Relationship Id="rId42" Type="http://schemas.openxmlformats.org/officeDocument/2006/relationships/hyperlink" Target="https://en.wikipedia.org/wiki/James_J._Jenkins" TargetMode="External"/><Relationship Id="rId47" Type="http://schemas.openxmlformats.org/officeDocument/2006/relationships/hyperlink" Target="https://en.wikipedia.org/wiki/University_of_Alabama" TargetMode="External"/><Relationship Id="rId50" Type="http://schemas.openxmlformats.org/officeDocument/2006/relationships/hyperlink" Target="https://en.wikipedia.org/wiki/Timothy_Z._Keith" TargetMode="External"/><Relationship Id="rId55" Type="http://schemas.openxmlformats.org/officeDocument/2006/relationships/hyperlink" Target="https://en.wikipedia.org/wiki/Iowa_State_University" TargetMode="External"/><Relationship Id="rId63" Type="http://schemas.openxmlformats.org/officeDocument/2006/relationships/hyperlink" Target="https://en.wikipedia.org/wiki/University_of_Pittsburgh" TargetMode="External"/><Relationship Id="rId68" Type="http://schemas.openxmlformats.org/officeDocument/2006/relationships/hyperlink" Target="https://en.wikipedia.org/wiki/David_C._Rowe" TargetMode="External"/><Relationship Id="rId76" Type="http://schemas.openxmlformats.org/officeDocument/2006/relationships/hyperlink" Target="https://en.wikipedia.org/wiki/Frank_L._Schmidt" TargetMode="External"/><Relationship Id="rId84" Type="http://schemas.openxmlformats.org/officeDocument/2006/relationships/hyperlink" Target="https://en.wikipedia.org/wiki/Lee_A._Thompson" TargetMode="External"/><Relationship Id="rId7" Type="http://schemas.openxmlformats.org/officeDocument/2006/relationships/hyperlink" Target="https://en.wikipedia.org/wiki/Raymond_B._Cattell" TargetMode="External"/><Relationship Id="rId71" Type="http://schemas.openxmlformats.org/officeDocument/2006/relationships/hyperlink" Target="https://en.wikipedia.org/wiki/Vincent_Sarich" TargetMode="External"/><Relationship Id="rId2" Type="http://schemas.openxmlformats.org/officeDocument/2006/relationships/hyperlink" Target="https://en.wikipedia.org/wiki/Richard_D._Arvey" TargetMode="External"/><Relationship Id="rId16" Type="http://schemas.openxmlformats.org/officeDocument/2006/relationships/hyperlink" Target="https://en.wikipedia.org/wiki/University_of_London" TargetMode="External"/><Relationship Id="rId29" Type="http://schemas.openxmlformats.org/officeDocument/2006/relationships/hyperlink" Target="https://en.wikipedia.org/wiki/Garrett_Hardin" TargetMode="External"/><Relationship Id="rId11" Type="http://schemas.openxmlformats.org/officeDocument/2006/relationships/hyperlink" Target="https://en.wikipedia.org/wiki/Rene_V._Dawis" TargetMode="External"/><Relationship Id="rId24" Type="http://schemas.openxmlformats.org/officeDocument/2006/relationships/hyperlink" Target="https://en.wikipedia.org/wiki/Linda_Gottfredson" TargetMode="External"/><Relationship Id="rId32" Type="http://schemas.openxmlformats.org/officeDocument/2006/relationships/hyperlink" Target="https://en.wikipedia.org/wiki/University_of_Tulsa" TargetMode="External"/><Relationship Id="rId37" Type="http://schemas.openxmlformats.org/officeDocument/2006/relationships/hyperlink" Target="https://en.wikipedia.org/wiki/Michigan_State_University" TargetMode="External"/><Relationship Id="rId40" Type="http://schemas.openxmlformats.org/officeDocument/2006/relationships/hyperlink" Target="https://en.wikipedia.org/wiki/Douglas_N._Jackson" TargetMode="External"/><Relationship Id="rId45" Type="http://schemas.openxmlformats.org/officeDocument/2006/relationships/hyperlink" Target="https://en.wikipedia.org/wiki/University_of_California,_Berkeley" TargetMode="External"/><Relationship Id="rId53" Type="http://schemas.openxmlformats.org/officeDocument/2006/relationships/hyperlink" Target="https://en.wikipedia.org/wiki/John_C._Loehlin" TargetMode="External"/><Relationship Id="rId58" Type="http://schemas.openxmlformats.org/officeDocument/2006/relationships/hyperlink" Target="https://en.wikipedia.org/wiki/University_of_Ulster_at_Coleraine" TargetMode="External"/><Relationship Id="rId66" Type="http://schemas.openxmlformats.org/officeDocument/2006/relationships/hyperlink" Target="https://en.wikipedia.org/wiki/Cecil_R._Reynolds" TargetMode="External"/><Relationship Id="rId74" Type="http://schemas.openxmlformats.org/officeDocument/2006/relationships/hyperlink" Target="https://en.wikipedia.org/wiki/Sandra_Scarr" TargetMode="External"/><Relationship Id="rId79" Type="http://schemas.openxmlformats.org/officeDocument/2006/relationships/hyperlink" Target="https://en.wikipedia.org/wiki/George_Washington_University" TargetMode="External"/><Relationship Id="rId87" Type="http://schemas.openxmlformats.org/officeDocument/2006/relationships/hyperlink" Target="https://en.wikipedia.org/wiki/Philip_A._Vernon" TargetMode="External"/><Relationship Id="rId5" Type="http://schemas.openxmlformats.org/officeDocument/2006/relationships/hyperlink" Target="https://en.wikipedia.org/wiki/John_B._Carroll" TargetMode="External"/><Relationship Id="rId61" Type="http://schemas.openxmlformats.org/officeDocument/2006/relationships/hyperlink" Target="https://en.wikipedia.org/wiki/University_of_Georgia" TargetMode="External"/><Relationship Id="rId82" Type="http://schemas.openxmlformats.org/officeDocument/2006/relationships/hyperlink" Target="https://en.wikipedia.org/wiki/Julian_C._Stanley" TargetMode="External"/><Relationship Id="rId19" Type="http://schemas.openxmlformats.org/officeDocument/2006/relationships/hyperlink" Target="https://en.wikipedia.org/wiki/Edwin_A._Fleishman" TargetMode="External"/><Relationship Id="rId4" Type="http://schemas.openxmlformats.org/officeDocument/2006/relationships/hyperlink" Target="https://en.wikipedia.org/wiki/Thomas_J._Bouchard,_Jr." TargetMode="External"/><Relationship Id="rId9" Type="http://schemas.openxmlformats.org/officeDocument/2006/relationships/hyperlink" Target="https://en.wikipedia.org/wiki/David_B._Cohen_(psychologist)" TargetMode="External"/><Relationship Id="rId14" Type="http://schemas.openxmlformats.org/officeDocument/2006/relationships/hyperlink" Target="https://en.wikipedia.org/wiki/Marvin_Dunnette" TargetMode="External"/><Relationship Id="rId22" Type="http://schemas.openxmlformats.org/officeDocument/2006/relationships/hyperlink" Target="https://en.wikipedia.org/wiki/Robert_A._Gordon" TargetMode="External"/><Relationship Id="rId27" Type="http://schemas.openxmlformats.org/officeDocument/2006/relationships/hyperlink" Target="https://en.wikipedia.org/wiki/Richard_J._Haier" TargetMode="External"/><Relationship Id="rId30" Type="http://schemas.openxmlformats.org/officeDocument/2006/relationships/hyperlink" Target="https://en.wikipedia.org/wiki/University_of_California,_Santa_Barbara" TargetMode="External"/><Relationship Id="rId35" Type="http://schemas.openxmlformats.org/officeDocument/2006/relationships/hyperlink" Target="https://en.wikipedia.org/wiki/University_of_Illinois_at_Urbana%E2%80%93Champaign" TargetMode="External"/><Relationship Id="rId43" Type="http://schemas.openxmlformats.org/officeDocument/2006/relationships/hyperlink" Target="https://en.wikipedia.org/wiki/University_of_South_Florida" TargetMode="External"/><Relationship Id="rId48" Type="http://schemas.openxmlformats.org/officeDocument/2006/relationships/hyperlink" Target="https://en.wikipedia.org/wiki/Nadeen_L._Kaufman" TargetMode="External"/><Relationship Id="rId56" Type="http://schemas.openxmlformats.org/officeDocument/2006/relationships/hyperlink" Target="https://en.wikipedia.org/wiki/David_T._Lykken" TargetMode="External"/><Relationship Id="rId64" Type="http://schemas.openxmlformats.org/officeDocument/2006/relationships/hyperlink" Target="https://en.wikipedia.org/wiki/Robert_Plomin" TargetMode="External"/><Relationship Id="rId69" Type="http://schemas.openxmlformats.org/officeDocument/2006/relationships/hyperlink" Target="https://en.wikipedia.org/wiki/University_of_Arizona" TargetMode="External"/><Relationship Id="rId77" Type="http://schemas.openxmlformats.org/officeDocument/2006/relationships/hyperlink" Target="https://en.wikipedia.org/wiki/University_of_Iowa" TargetMode="External"/><Relationship Id="rId8" Type="http://schemas.openxmlformats.org/officeDocument/2006/relationships/hyperlink" Target="https://en.wikipedia.org/wiki/University_of_Hawaii" TargetMode="External"/><Relationship Id="rId51" Type="http://schemas.openxmlformats.org/officeDocument/2006/relationships/hyperlink" Target="https://en.wikipedia.org/wiki/Alfred_University" TargetMode="External"/><Relationship Id="rId72" Type="http://schemas.openxmlformats.org/officeDocument/2006/relationships/hyperlink" Target="https://en.wikipedia.org/wiki/University_of_Auckland" TargetMode="External"/><Relationship Id="rId80" Type="http://schemas.openxmlformats.org/officeDocument/2006/relationships/hyperlink" Target="https://en.wikipedia.org/wiki/Herman_Spitz" TargetMode="External"/><Relationship Id="rId85" Type="http://schemas.openxmlformats.org/officeDocument/2006/relationships/hyperlink" Target="https://en.wikipedia.org/wiki/Robert_M._Thorndike" TargetMode="External"/><Relationship Id="rId3" Type="http://schemas.openxmlformats.org/officeDocument/2006/relationships/hyperlink" Target="https://en.wikipedia.org/wiki/University_of_Minnesota" TargetMode="External"/><Relationship Id="rId12" Type="http://schemas.openxmlformats.org/officeDocument/2006/relationships/hyperlink" Target="https://en.wikipedia.org/wiki/Douglas_K._Detterman" TargetMode="External"/><Relationship Id="rId17" Type="http://schemas.openxmlformats.org/officeDocument/2006/relationships/hyperlink" Target="https://en.wikipedia.org/wiki/Jack_M._Feldman" TargetMode="External"/><Relationship Id="rId25" Type="http://schemas.openxmlformats.org/officeDocument/2006/relationships/hyperlink" Target="https://en.wikipedia.org/wiki/University_of_Delaware" TargetMode="External"/><Relationship Id="rId33" Type="http://schemas.openxmlformats.org/officeDocument/2006/relationships/hyperlink" Target="https://en.wikipedia.org/wiki/Joseph_M._Horn" TargetMode="External"/><Relationship Id="rId38" Type="http://schemas.openxmlformats.org/officeDocument/2006/relationships/hyperlink" Target="https://en.wikipedia.org/wiki/Seymour_W._Itzkoff" TargetMode="External"/><Relationship Id="rId46" Type="http://schemas.openxmlformats.org/officeDocument/2006/relationships/hyperlink" Target="https://en.wikipedia.org/wiki/Alan_S._Kaufman" TargetMode="External"/><Relationship Id="rId59" Type="http://schemas.openxmlformats.org/officeDocument/2006/relationships/hyperlink" Target="https://en.wikipedia.org/wiki/Paul_E._Meehl" TargetMode="External"/><Relationship Id="rId67" Type="http://schemas.openxmlformats.org/officeDocument/2006/relationships/hyperlink" Target="https://en.wikipedia.org/wiki/Texas_A%26M_University" TargetMode="External"/><Relationship Id="rId20" Type="http://schemas.openxmlformats.org/officeDocument/2006/relationships/hyperlink" Target="https://en.wikipedia.org/wiki/George_Mason_University" TargetMode="External"/><Relationship Id="rId41" Type="http://schemas.openxmlformats.org/officeDocument/2006/relationships/hyperlink" Target="https://en.wikipedia.org/wiki/University_of_Western_Ontario" TargetMode="External"/><Relationship Id="rId54" Type="http://schemas.openxmlformats.org/officeDocument/2006/relationships/hyperlink" Target="https://en.wikipedia.org/wiki/David_Lubinski" TargetMode="External"/><Relationship Id="rId62" Type="http://schemas.openxmlformats.org/officeDocument/2006/relationships/hyperlink" Target="https://en.wikipedia.org/wiki/Robert_Perloff" TargetMode="External"/><Relationship Id="rId70" Type="http://schemas.openxmlformats.org/officeDocument/2006/relationships/hyperlink" Target="https://en.wikipedia.org/wiki/J._Philippe_Rushton" TargetMode="External"/><Relationship Id="rId75" Type="http://schemas.openxmlformats.org/officeDocument/2006/relationships/hyperlink" Target="https://en.wikipedia.org/wiki/University_of_Virginia" TargetMode="External"/><Relationship Id="rId83" Type="http://schemas.openxmlformats.org/officeDocument/2006/relationships/hyperlink" Target="https://en.wikipedia.org/wiki/Del_Thiessen" TargetMode="External"/><Relationship Id="rId88" Type="http://schemas.openxmlformats.org/officeDocument/2006/relationships/hyperlink" Target="https://en.wikipedia.org/wiki/Lee_Willerman" TargetMode="External"/><Relationship Id="rId1" Type="http://schemas.openxmlformats.org/officeDocument/2006/relationships/slideLayout" Target="../slideLayouts/slideLayout2.xml"/><Relationship Id="rId6" Type="http://schemas.openxmlformats.org/officeDocument/2006/relationships/hyperlink" Target="https://en.wikipedia.org/wiki/University_of_North_Carolina_at_Chapel_Hill" TargetMode="External"/><Relationship Id="rId15" Type="http://schemas.openxmlformats.org/officeDocument/2006/relationships/hyperlink" Target="https://en.wikipedia.org/wiki/Hans_Eysenck" TargetMode="External"/><Relationship Id="rId23" Type="http://schemas.openxmlformats.org/officeDocument/2006/relationships/hyperlink" Target="https://en.wikipedia.org/wiki/Johns_Hopkins_University" TargetMode="External"/><Relationship Id="rId28" Type="http://schemas.openxmlformats.org/officeDocument/2006/relationships/hyperlink" Target="https://en.wikipedia.org/wiki/University_of_California,_Irvine" TargetMode="External"/><Relationship Id="rId36" Type="http://schemas.openxmlformats.org/officeDocument/2006/relationships/hyperlink" Target="https://en.wikipedia.org/wiki/John_E._Hunter" TargetMode="External"/><Relationship Id="rId49" Type="http://schemas.openxmlformats.org/officeDocument/2006/relationships/hyperlink" Target="https://en.wikipedia.org/wiki/California_School_of_Professional_Psychology" TargetMode="External"/><Relationship Id="rId57" Type="http://schemas.openxmlformats.org/officeDocument/2006/relationships/hyperlink" Target="https://en.wikipedia.org/wiki/Richard_Lynn" TargetMode="External"/><Relationship Id="rId10" Type="http://schemas.openxmlformats.org/officeDocument/2006/relationships/hyperlink" Target="https://en.wikipedia.org/wiki/University_of_Texas_at_Austin" TargetMode="External"/><Relationship Id="rId31" Type="http://schemas.openxmlformats.org/officeDocument/2006/relationships/hyperlink" Target="https://en.wikipedia.org/wiki/Robert_Hogan_(psychologist)" TargetMode="External"/><Relationship Id="rId44" Type="http://schemas.openxmlformats.org/officeDocument/2006/relationships/hyperlink" Target="https://en.wikipedia.org/wiki/Arthur_R._Jensen" TargetMode="External"/><Relationship Id="rId52" Type="http://schemas.openxmlformats.org/officeDocument/2006/relationships/hyperlink" Target="https://en.wikipedia.org/wiki/Nadine_Lambert" TargetMode="External"/><Relationship Id="rId60" Type="http://schemas.openxmlformats.org/officeDocument/2006/relationships/hyperlink" Target="https://en.wikipedia.org/wiki/R._Travis_Osborne" TargetMode="External"/><Relationship Id="rId65" Type="http://schemas.openxmlformats.org/officeDocument/2006/relationships/hyperlink" Target="https://en.wikipedia.org/wiki/Institute_of_Psychiatry" TargetMode="External"/><Relationship Id="rId73" Type="http://schemas.openxmlformats.org/officeDocument/2006/relationships/hyperlink" Target="https://en.wikipedia.org/wiki/New_Zealand" TargetMode="External"/><Relationship Id="rId78" Type="http://schemas.openxmlformats.org/officeDocument/2006/relationships/hyperlink" Target="https://en.wikipedia.org/wiki/Lyle_F._Schoenfeldt" TargetMode="External"/><Relationship Id="rId81" Type="http://schemas.openxmlformats.org/officeDocument/2006/relationships/hyperlink" Target="https://en.wikipedia.org/wiki/E.R._Johnstone_Training_and_Research_Center" TargetMode="External"/><Relationship Id="rId86" Type="http://schemas.openxmlformats.org/officeDocument/2006/relationships/hyperlink" Target="https://en.wikipedia.org/wiki/Western_Washington_University" TargetMode="Externa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hyperlink" Target="https://www.intelligence-humaine.com/accreditation-scientifique/#conclus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hyperlink" Target="http://intelligence.wikeo.be/"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36.gif"/><Relationship Id="rId4" Type="http://schemas.openxmlformats.org/officeDocument/2006/relationships/hyperlink" Target="http://www.velesova-sloboda.org/antrop/lynn-race-differences-in-intelligence.html"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www.slideshare.net/usavel/genius-intelligents"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en.wikipedia.org/wiki/G_factor_in_non-human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vivalis.si/literatura/2a96.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ambridge.org/core/services/aop-cambridge-core/content/view/AF21CE0AEDE9FFB0BC44AA1D059CF735/S0033291718001939a.pdf/association_between_intelligence_quotient_and_violence_perpetration_in_the_english_general_population.pdf"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human-intelligence.org/intelligence-is-genetic/#genetic6"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ntelligence-humaine.com/races-humain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human-intelligence.org/wp-content/uploads/2019/03/progressive-change.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www.theatlantic.com/business/archive/2015/01/how-black-middle-class-kids-become-black-lower-class-adults/38461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ctrTitle"/>
          </p:nvPr>
        </p:nvSpPr>
        <p:spPr>
          <a:xfrm>
            <a:off x="712788" y="549275"/>
            <a:ext cx="7772400" cy="1470025"/>
          </a:xfrm>
        </p:spPr>
        <p:txBody>
          <a:bodyPr/>
          <a:lstStyle/>
          <a:p>
            <a:pPr eaLnBrk="1" hangingPunct="1"/>
            <a:r>
              <a:rPr lang="fr-BE" dirty="0"/>
              <a:t>Race </a:t>
            </a:r>
            <a:r>
              <a:rPr lang="fr-BE" dirty="0" err="1"/>
              <a:t>Differences</a:t>
            </a:r>
            <a:r>
              <a:rPr lang="fr-BE" dirty="0"/>
              <a:t> in Intelligence</a:t>
            </a:r>
          </a:p>
        </p:txBody>
      </p:sp>
      <p:sp>
        <p:nvSpPr>
          <p:cNvPr id="6" name="Espace réservé du numéro de diapositive 5"/>
          <p:cNvSpPr>
            <a:spLocks noGrp="1"/>
          </p:cNvSpPr>
          <p:nvPr>
            <p:ph type="sldNum" sz="quarter" idx="12"/>
          </p:nvPr>
        </p:nvSpPr>
        <p:spPr/>
        <p:txBody>
          <a:bodyPr/>
          <a:lstStyle/>
          <a:p>
            <a:pPr>
              <a:defRPr/>
            </a:pPr>
            <a:fld id="{2600753D-B027-4DF0-A7EC-9FC9FB849783}" type="slidenum">
              <a:rPr lang="fr-BE"/>
              <a:pPr>
                <a:defRPr/>
              </a:pPr>
              <a:t>1</a:t>
            </a:fld>
            <a:endParaRPr lang="fr-BE" dirty="0"/>
          </a:p>
        </p:txBody>
      </p:sp>
      <p:pic>
        <p:nvPicPr>
          <p:cNvPr id="2052" name="Picture 4" descr="http://www.rlynn.co.uk/images/rlynn-2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0" y="2349500"/>
            <a:ext cx="30384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ZoneTexte 3"/>
          <p:cNvSpPr txBox="1">
            <a:spLocks noChangeArrowheads="1"/>
          </p:cNvSpPr>
          <p:nvPr/>
        </p:nvSpPr>
        <p:spPr bwMode="auto">
          <a:xfrm>
            <a:off x="0" y="0"/>
            <a:ext cx="5796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Jean Hansen, March 2019  </a:t>
            </a:r>
            <a:r>
              <a:rPr lang="fr-BE" dirty="0">
                <a:hlinkClick r:id="rId4"/>
              </a:rPr>
              <a:t>www.human-intelligence.org</a:t>
            </a:r>
            <a:endParaRPr lang="fr-BE" dirty="0"/>
          </a:p>
          <a:p>
            <a:pPr eaLnBrk="1" hangingPunct="1"/>
            <a:r>
              <a:rPr lang="fr-BE" dirty="0"/>
              <a:t> </a:t>
            </a:r>
          </a:p>
        </p:txBody>
      </p:sp>
      <p:sp>
        <p:nvSpPr>
          <p:cNvPr id="2054" name="ZoneTexte 1"/>
          <p:cNvSpPr txBox="1">
            <a:spLocks noChangeArrowheads="1"/>
          </p:cNvSpPr>
          <p:nvPr/>
        </p:nvSpPr>
        <p:spPr bwMode="auto">
          <a:xfrm>
            <a:off x="3107238" y="5555456"/>
            <a:ext cx="6590754"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Men… are masters of their fates: </a:t>
            </a:r>
          </a:p>
          <a:p>
            <a:pPr eaLnBrk="1" hangingPunct="1"/>
            <a:r>
              <a:rPr lang="fr-BE" sz="1400" dirty="0"/>
              <a:t>The fault, dear Brutus, lies not in our stars,</a:t>
            </a:r>
          </a:p>
          <a:p>
            <a:pPr eaLnBrk="1" hangingPunct="1"/>
            <a:r>
              <a:rPr lang="fr-BE" sz="1400" dirty="0"/>
              <a:t>But in ourselves, that we are underlings</a:t>
            </a:r>
          </a:p>
          <a:p>
            <a:pPr eaLnBrk="1" hangingPunct="1"/>
            <a:endParaRPr lang="fr-BE" sz="1400" dirty="0"/>
          </a:p>
          <a:p>
            <a:pPr eaLnBrk="1" hangingPunct="1"/>
            <a:r>
              <a:rPr lang="fr-BE" sz="1400" dirty="0"/>
              <a:t>- William Shakespeare</a:t>
            </a:r>
          </a:p>
          <a:p>
            <a:pPr eaLnBrk="1" hangingPunct="1"/>
            <a:endParaRPr lang="fr-BE" sz="1400" dirty="0"/>
          </a:p>
          <a:p>
            <a:pPr eaLnBrk="1" hangingPunct="1"/>
            <a:endParaRPr lang="fr-BE" sz="1400" dirty="0"/>
          </a:p>
        </p:txBody>
      </p:sp>
      <p:sp>
        <p:nvSpPr>
          <p:cNvPr id="2" name="ZoneTexte 1"/>
          <p:cNvSpPr txBox="1"/>
          <p:nvPr/>
        </p:nvSpPr>
        <p:spPr>
          <a:xfrm>
            <a:off x="4172427" y="5207000"/>
            <a:ext cx="853119" cy="246221"/>
          </a:xfrm>
          <a:prstGeom prst="rect">
            <a:avLst/>
          </a:prstGeom>
          <a:noFill/>
        </p:spPr>
        <p:txBody>
          <a:bodyPr wrap="none" rtlCol="0">
            <a:spAutoFit/>
          </a:bodyPr>
          <a:lstStyle/>
          <a:p>
            <a:r>
              <a:rPr lang="fr-BE" sz="1000" dirty="0"/>
              <a:t>Richard Lynn</a:t>
            </a:r>
          </a:p>
        </p:txBody>
      </p:sp>
    </p:spTree>
  </p:cSld>
  <p:clrMapOvr>
    <a:masterClrMapping/>
  </p:clrMapOvr>
  <p:transition spd="slow" advTm="2452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10</a:t>
            </a:fld>
            <a:endParaRPr lang="fr-BE" dirty="0"/>
          </a:p>
        </p:txBody>
      </p:sp>
      <p:sp>
        <p:nvSpPr>
          <p:cNvPr id="7" name="Rectangle 1">
            <a:extLst>
              <a:ext uri="{FF2B5EF4-FFF2-40B4-BE49-F238E27FC236}">
                <a16:creationId xmlns:a16="http://schemas.microsoft.com/office/drawing/2014/main" id="{910C1890-34D5-4B54-84C6-4D8B77E27531}"/>
              </a:ext>
            </a:extLst>
          </p:cNvPr>
          <p:cNvSpPr>
            <a:spLocks noGrp="1" noChangeArrowheads="1"/>
          </p:cNvSpPr>
          <p:nvPr>
            <p:ph type="title"/>
          </p:nvPr>
        </p:nvSpPr>
        <p:spPr bwMode="auto">
          <a:xfrm>
            <a:off x="827584" y="303708"/>
            <a:ext cx="7190110"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4000" b="0" i="0" u="none" strike="noStrike" cap="none" normalizeH="0" baseline="0" dirty="0">
                <a:ln>
                  <a:noFill/>
                </a:ln>
                <a:solidFill>
                  <a:srgbClr val="212121"/>
                </a:solidFill>
                <a:effectLst/>
                <a:latin typeface="inherit"/>
              </a:rPr>
              <a:t>How </a:t>
            </a:r>
            <a:r>
              <a:rPr kumimoji="0" lang="fr-FR" altLang="fr-FR" sz="4000" b="0" i="0" u="none" strike="noStrike" cap="none" normalizeH="0" baseline="0" dirty="0" err="1">
                <a:ln>
                  <a:noFill/>
                </a:ln>
                <a:solidFill>
                  <a:srgbClr val="212121"/>
                </a:solidFill>
                <a:effectLst/>
                <a:latin typeface="inherit"/>
              </a:rPr>
              <a:t>many</a:t>
            </a:r>
            <a:r>
              <a:rPr kumimoji="0" lang="fr-FR" altLang="fr-FR" sz="4000" b="0" i="0" u="none" strike="noStrike" cap="none" normalizeH="0" baseline="0" dirty="0">
                <a:ln>
                  <a:noFill/>
                </a:ln>
                <a:solidFill>
                  <a:srgbClr val="212121"/>
                </a:solidFill>
                <a:effectLst/>
                <a:latin typeface="inherit"/>
              </a:rPr>
              <a:t> races are </a:t>
            </a:r>
            <a:r>
              <a:rPr kumimoji="0" lang="fr-FR" altLang="fr-FR" sz="4000" b="0" i="0" u="none" strike="noStrike" cap="none" normalizeH="0" baseline="0" dirty="0" err="1">
                <a:ln>
                  <a:noFill/>
                </a:ln>
                <a:solidFill>
                  <a:srgbClr val="212121"/>
                </a:solidFill>
                <a:effectLst/>
                <a:latin typeface="inherit"/>
              </a:rPr>
              <a:t>there</a:t>
            </a:r>
            <a:r>
              <a:rPr kumimoji="0" lang="fr-FR" altLang="fr-FR" sz="4000" b="0" i="0" u="none" strike="noStrike" cap="none" normalizeH="0" baseline="0" dirty="0">
                <a:ln>
                  <a:noFill/>
                </a:ln>
                <a:solidFill>
                  <a:srgbClr val="212121"/>
                </a:solidFill>
                <a:effectLst/>
                <a:latin typeface="inherit"/>
              </a:rPr>
              <a:t>? </a:t>
            </a:r>
            <a:br>
              <a:rPr kumimoji="0" lang="fr-FR" altLang="fr-FR" sz="4000" b="0" i="0" u="none" strike="noStrike" cap="none" normalizeH="0" baseline="0" dirty="0">
                <a:ln>
                  <a:noFill/>
                </a:ln>
                <a:solidFill>
                  <a:srgbClr val="212121"/>
                </a:solidFill>
                <a:effectLst/>
                <a:latin typeface="inherit"/>
              </a:rPr>
            </a:br>
            <a:r>
              <a:rPr kumimoji="0" lang="fr-FR" altLang="fr-FR" sz="4000" b="0" i="0" u="none" strike="noStrike" cap="none" normalizeH="0" baseline="0" dirty="0" err="1">
                <a:ln>
                  <a:noFill/>
                </a:ln>
                <a:solidFill>
                  <a:srgbClr val="212121"/>
                </a:solidFill>
                <a:effectLst/>
                <a:latin typeface="inherit"/>
              </a:rPr>
              <a:t>Understand</a:t>
            </a:r>
            <a:r>
              <a:rPr kumimoji="0" lang="fr-FR" altLang="fr-FR" sz="4000" b="0" i="0" u="none" strike="noStrike" cap="none" normalizeH="0" baseline="0" dirty="0">
                <a:ln>
                  <a:noFill/>
                </a:ln>
                <a:solidFill>
                  <a:srgbClr val="212121"/>
                </a:solidFill>
                <a:effectLst/>
                <a:latin typeface="inherit"/>
              </a:rPr>
              <a:t> the concept of race ...</a:t>
            </a:r>
            <a:r>
              <a:rPr kumimoji="0" lang="fr-FR" altLang="fr-FR" sz="4000" b="0" i="0" u="none" strike="noStrike" cap="none" normalizeH="0" baseline="0" dirty="0">
                <a:ln>
                  <a:noFill/>
                </a:ln>
                <a:solidFill>
                  <a:schemeClr val="tx1"/>
                </a:solidFill>
                <a:effectLst/>
              </a:rPr>
              <a:t> </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15" name="Rectangle 3">
            <a:extLst>
              <a:ext uri="{FF2B5EF4-FFF2-40B4-BE49-F238E27FC236}">
                <a16:creationId xmlns:a16="http://schemas.microsoft.com/office/drawing/2014/main" id="{A7A077C1-D14B-4DAD-8942-84A50AA01B2C}"/>
              </a:ext>
            </a:extLst>
          </p:cNvPr>
          <p:cNvSpPr>
            <a:spLocks noGrp="1" noChangeArrowheads="1"/>
          </p:cNvSpPr>
          <p:nvPr>
            <p:ph idx="1"/>
          </p:nvPr>
        </p:nvSpPr>
        <p:spPr bwMode="auto">
          <a:xfrm>
            <a:off x="827584" y="2006589"/>
            <a:ext cx="7190110" cy="38779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rgbClr val="212121"/>
                </a:solidFill>
                <a:effectLst/>
              </a:rPr>
              <a:t>A race </a:t>
            </a:r>
            <a:r>
              <a:rPr kumimoji="0" lang="fr-FR" altLang="fr-FR" sz="2800" b="0" i="0" u="none" strike="noStrike" cap="none" normalizeH="0" baseline="0" dirty="0" err="1">
                <a:ln>
                  <a:noFill/>
                </a:ln>
                <a:solidFill>
                  <a:srgbClr val="212121"/>
                </a:solidFill>
                <a:effectLst/>
              </a:rPr>
              <a:t>is</a:t>
            </a:r>
            <a:r>
              <a:rPr kumimoji="0" lang="fr-FR" altLang="fr-FR" sz="2800" b="0" i="0" u="none" strike="noStrike" cap="none" normalizeH="0" baseline="0" dirty="0">
                <a:ln>
                  <a:noFill/>
                </a:ln>
                <a:solidFill>
                  <a:srgbClr val="212121"/>
                </a:solidFill>
                <a:effectLst/>
              </a:rPr>
              <a:t> like a </a:t>
            </a:r>
            <a:r>
              <a:rPr kumimoji="0" lang="fr-FR" altLang="fr-FR" sz="2800" b="0" i="0" u="none" strike="noStrike" cap="none" normalizeH="0" baseline="0" dirty="0" err="1">
                <a:ln>
                  <a:noFill/>
                </a:ln>
                <a:solidFill>
                  <a:srgbClr val="212121"/>
                </a:solidFill>
                <a:effectLst/>
              </a:rPr>
              <a:t>branch</a:t>
            </a:r>
            <a:r>
              <a:rPr kumimoji="0" lang="fr-FR" altLang="fr-FR" sz="2800" b="0" i="0" u="none" strike="noStrike" cap="none" normalizeH="0" baseline="0" dirty="0">
                <a:ln>
                  <a:noFill/>
                </a:ln>
                <a:solidFill>
                  <a:srgbClr val="212121"/>
                </a:solidFill>
                <a:effectLst/>
              </a:rPr>
              <a:t> of a </a:t>
            </a:r>
            <a:r>
              <a:rPr kumimoji="0" lang="fr-FR" altLang="fr-FR" sz="2800" b="0" i="0" u="none" strike="noStrike" cap="none" normalizeH="0" baseline="0" dirty="0" err="1">
                <a:ln>
                  <a:noFill/>
                </a:ln>
                <a:solidFill>
                  <a:srgbClr val="212121"/>
                </a:solidFill>
                <a:effectLst/>
              </a:rPr>
              <a:t>tree</a:t>
            </a:r>
            <a:r>
              <a:rPr kumimoji="0" lang="fr-FR" altLang="fr-FR" sz="2800" b="0" i="0" u="none" strike="noStrike" cap="none" normalizeH="0" baseline="0" dirty="0">
                <a:ln>
                  <a:noFill/>
                </a:ln>
                <a:solidFill>
                  <a:srgbClr val="212121"/>
                </a:solidFill>
                <a:effectLst/>
              </a:rPr>
              <a:t>. How </a:t>
            </a:r>
            <a:r>
              <a:rPr kumimoji="0" lang="fr-FR" altLang="fr-FR" sz="2800" b="0" i="0" u="none" strike="noStrike" cap="none" normalizeH="0" baseline="0" dirty="0" err="1">
                <a:ln>
                  <a:noFill/>
                </a:ln>
                <a:solidFill>
                  <a:srgbClr val="212121"/>
                </a:solidFill>
                <a:effectLst/>
              </a:rPr>
              <a:t>many</a:t>
            </a:r>
            <a:r>
              <a:rPr kumimoji="0" lang="fr-FR" altLang="fr-FR" sz="2800" b="0" i="0" u="none" strike="noStrike" cap="none" normalizeH="0" baseline="0" dirty="0">
                <a:ln>
                  <a:noFill/>
                </a:ln>
                <a:solidFill>
                  <a:srgbClr val="212121"/>
                </a:solidFill>
                <a:effectLst/>
              </a:rPr>
              <a:t> branches </a:t>
            </a:r>
            <a:r>
              <a:rPr kumimoji="0" lang="fr-FR" altLang="fr-FR" sz="2800" b="0" i="0" u="none" strike="noStrike" cap="none" normalizeH="0" baseline="0" dirty="0" err="1">
                <a:ln>
                  <a:noFill/>
                </a:ln>
                <a:solidFill>
                  <a:srgbClr val="212121"/>
                </a:solidFill>
                <a:effectLst/>
              </a:rPr>
              <a:t>does</a:t>
            </a:r>
            <a:r>
              <a:rPr kumimoji="0" lang="fr-FR" altLang="fr-FR" sz="2800" b="0" i="0" u="none" strike="noStrike" cap="none" normalizeH="0" baseline="0" dirty="0">
                <a:ln>
                  <a:noFill/>
                </a:ln>
                <a:solidFill>
                  <a:srgbClr val="212121"/>
                </a:solidFill>
                <a:effectLst/>
              </a:rPr>
              <a:t> a </a:t>
            </a:r>
            <a:r>
              <a:rPr kumimoji="0" lang="fr-FR" altLang="fr-FR" sz="2800" b="0" i="0" u="none" strike="noStrike" cap="none" normalizeH="0" baseline="0" dirty="0" err="1">
                <a:ln>
                  <a:noFill/>
                </a:ln>
                <a:solidFill>
                  <a:srgbClr val="212121"/>
                </a:solidFill>
                <a:effectLst/>
              </a:rPr>
              <a:t>tree</a:t>
            </a:r>
            <a:r>
              <a:rPr kumimoji="0" lang="fr-FR" altLang="fr-FR" sz="2800" b="0" i="0" u="none" strike="noStrike" cap="none" normalizeH="0" baseline="0" dirty="0">
                <a:ln>
                  <a:noFill/>
                </a:ln>
                <a:solidFill>
                  <a:srgbClr val="212121"/>
                </a:solidFill>
                <a:effectLst/>
              </a:rPr>
              <a:t> have?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800" dirty="0">
              <a:solidFill>
                <a:srgbClr val="21212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rgbClr val="212121"/>
                </a:solidFill>
                <a:effectLst/>
              </a:rPr>
              <a:t>-&gt; If </a:t>
            </a:r>
            <a:r>
              <a:rPr kumimoji="0" lang="fr-FR" altLang="fr-FR" sz="2800" b="0" i="0" u="none" strike="noStrike" cap="none" normalizeH="0" baseline="0" dirty="0" err="1">
                <a:ln>
                  <a:noFill/>
                </a:ln>
                <a:solidFill>
                  <a:srgbClr val="212121"/>
                </a:solidFill>
                <a:effectLst/>
              </a:rPr>
              <a:t>you</a:t>
            </a:r>
            <a:r>
              <a:rPr kumimoji="0" lang="fr-FR" altLang="fr-FR" sz="2800" b="0" i="0" u="none" strike="noStrike" cap="none" normalizeH="0" baseline="0" dirty="0">
                <a:ln>
                  <a:noFill/>
                </a:ln>
                <a:solidFill>
                  <a:srgbClr val="212121"/>
                </a:solidFill>
                <a:effectLst/>
              </a:rPr>
              <a:t> look at the big branches, </a:t>
            </a:r>
            <a:r>
              <a:rPr kumimoji="0" lang="fr-FR" altLang="fr-FR" sz="2800" b="0" i="0" u="none" strike="noStrike" cap="none" normalizeH="0" baseline="0" dirty="0" err="1">
                <a:ln>
                  <a:noFill/>
                </a:ln>
                <a:solidFill>
                  <a:srgbClr val="212121"/>
                </a:solidFill>
                <a:effectLst/>
              </a:rPr>
              <a:t>near</a:t>
            </a:r>
            <a:r>
              <a:rPr kumimoji="0" lang="fr-FR" altLang="fr-FR" sz="2800" b="0" i="0" u="none" strike="noStrike" cap="none" normalizeH="0" baseline="0" dirty="0">
                <a:ln>
                  <a:noFill/>
                </a:ln>
                <a:solidFill>
                  <a:srgbClr val="212121"/>
                </a:solidFill>
                <a:effectLst/>
              </a:rPr>
              <a:t> the </a:t>
            </a:r>
            <a:r>
              <a:rPr kumimoji="0" lang="fr-FR" altLang="fr-FR" sz="2800" b="0" i="0" u="none" strike="noStrike" cap="none" normalizeH="0" baseline="0" dirty="0" err="1">
                <a:ln>
                  <a:noFill/>
                </a:ln>
                <a:solidFill>
                  <a:srgbClr val="212121"/>
                </a:solidFill>
                <a:effectLst/>
              </a:rPr>
              <a:t>trunk</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you</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will</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conclude</a:t>
            </a:r>
            <a:r>
              <a:rPr kumimoji="0" lang="fr-FR" altLang="fr-FR" sz="2800" b="0" i="0" u="none" strike="noStrike" cap="none" normalizeH="0" baseline="0" dirty="0">
                <a:ln>
                  <a:noFill/>
                </a:ln>
                <a:solidFill>
                  <a:srgbClr val="212121"/>
                </a:solidFill>
                <a:effectLst/>
              </a:rPr>
              <a:t> in a </a:t>
            </a:r>
            <a:r>
              <a:rPr kumimoji="0" lang="fr-FR" altLang="fr-FR" sz="2800" b="0" i="0" u="none" strike="noStrike" cap="none" normalizeH="0" baseline="0" dirty="0" err="1">
                <a:ln>
                  <a:noFill/>
                </a:ln>
                <a:solidFill>
                  <a:srgbClr val="212121"/>
                </a:solidFill>
                <a:effectLst/>
              </a:rPr>
              <a:t>smaller</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number</a:t>
            </a:r>
            <a:r>
              <a:rPr kumimoji="0" lang="fr-FR" altLang="fr-FR" sz="2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800" dirty="0">
              <a:solidFill>
                <a:srgbClr val="21212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rgbClr val="212121"/>
                </a:solidFill>
                <a:effectLst/>
              </a:rPr>
              <a:t>-&gt; If </a:t>
            </a:r>
            <a:r>
              <a:rPr kumimoji="0" lang="fr-FR" altLang="fr-FR" sz="2800" b="0" i="0" u="none" strike="noStrike" cap="none" normalizeH="0" baseline="0" dirty="0" err="1">
                <a:ln>
                  <a:noFill/>
                </a:ln>
                <a:solidFill>
                  <a:srgbClr val="212121"/>
                </a:solidFill>
                <a:effectLst/>
              </a:rPr>
              <a:t>you</a:t>
            </a:r>
            <a:r>
              <a:rPr kumimoji="0" lang="fr-FR" altLang="fr-FR" sz="2800" b="0" i="0" u="none" strike="noStrike" cap="none" normalizeH="0" baseline="0" dirty="0">
                <a:ln>
                  <a:noFill/>
                </a:ln>
                <a:solidFill>
                  <a:srgbClr val="212121"/>
                </a:solidFill>
                <a:effectLst/>
              </a:rPr>
              <a:t> look more </a:t>
            </a:r>
            <a:r>
              <a:rPr kumimoji="0" lang="fr-FR" altLang="fr-FR" sz="2800" b="0" i="0" u="none" strike="noStrike" cap="none" normalizeH="0" baseline="0" dirty="0" err="1">
                <a:ln>
                  <a:noFill/>
                </a:ln>
                <a:solidFill>
                  <a:srgbClr val="212121"/>
                </a:solidFill>
                <a:effectLst/>
              </a:rPr>
              <a:t>peripherally</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you</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will</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see</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that</a:t>
            </a:r>
            <a:r>
              <a:rPr kumimoji="0" lang="fr-FR" altLang="fr-FR" sz="2800" b="0" i="0" u="none" strike="noStrike" cap="none" normalizeH="0" baseline="0" dirty="0">
                <a:ln>
                  <a:noFill/>
                </a:ln>
                <a:solidFill>
                  <a:srgbClr val="212121"/>
                </a:solidFill>
                <a:effectLst/>
              </a:rPr>
              <a:t> the </a:t>
            </a:r>
            <a:r>
              <a:rPr kumimoji="0" lang="fr-FR" altLang="fr-FR" sz="2800" b="0" i="0" u="none" strike="noStrike" cap="none" normalizeH="0" baseline="0" dirty="0" err="1">
                <a:ln>
                  <a:noFill/>
                </a:ln>
                <a:solidFill>
                  <a:srgbClr val="212121"/>
                </a:solidFill>
                <a:effectLst/>
              </a:rPr>
              <a:t>tree</a:t>
            </a:r>
            <a:r>
              <a:rPr kumimoji="0" lang="fr-FR" altLang="fr-FR" sz="2800" b="0" i="0" u="none" strike="noStrike" cap="none" normalizeH="0" baseline="0" dirty="0">
                <a:ln>
                  <a:noFill/>
                </a:ln>
                <a:solidFill>
                  <a:srgbClr val="212121"/>
                </a:solidFill>
                <a:effectLst/>
              </a:rPr>
              <a:t> has a </a:t>
            </a:r>
            <a:r>
              <a:rPr kumimoji="0" lang="fr-FR" altLang="fr-FR" sz="2800" b="0" i="0" u="none" strike="noStrike" cap="none" normalizeH="0" baseline="0" dirty="0" err="1">
                <a:ln>
                  <a:noFill/>
                </a:ln>
                <a:solidFill>
                  <a:srgbClr val="212121"/>
                </a:solidFill>
                <a:effectLst/>
              </a:rPr>
              <a:t>much</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larger</a:t>
            </a:r>
            <a:r>
              <a:rPr kumimoji="0" lang="fr-FR" altLang="fr-FR" sz="2800" b="0" i="0" u="none" strike="noStrike" cap="none" normalizeH="0" baseline="0" dirty="0">
                <a:ln>
                  <a:noFill/>
                </a:ln>
                <a:solidFill>
                  <a:srgbClr val="212121"/>
                </a:solidFill>
                <a:effectLst/>
              </a:rPr>
              <a:t> </a:t>
            </a:r>
            <a:r>
              <a:rPr kumimoji="0" lang="fr-FR" altLang="fr-FR" sz="2800" b="0" i="0" u="none" strike="noStrike" cap="none" normalizeH="0" baseline="0" dirty="0" err="1">
                <a:ln>
                  <a:noFill/>
                </a:ln>
                <a:solidFill>
                  <a:srgbClr val="212121"/>
                </a:solidFill>
                <a:effectLst/>
              </a:rPr>
              <a:t>number</a:t>
            </a:r>
            <a:r>
              <a:rPr kumimoji="0" lang="fr-FR" altLang="fr-FR" sz="2800" b="0" i="0" u="none" strike="noStrike" cap="none" normalizeH="0" baseline="0" dirty="0">
                <a:ln>
                  <a:noFill/>
                </a:ln>
                <a:solidFill>
                  <a:srgbClr val="212121"/>
                </a:solidFill>
                <a:effectLst/>
              </a:rPr>
              <a:t> of </a:t>
            </a:r>
            <a:r>
              <a:rPr kumimoji="0" lang="fr-FR" altLang="fr-FR" sz="2800" b="0" i="0" u="none" strike="noStrike" cap="none" normalizeH="0" baseline="0" dirty="0" err="1">
                <a:ln>
                  <a:noFill/>
                </a:ln>
                <a:solidFill>
                  <a:srgbClr val="212121"/>
                </a:solidFill>
                <a:effectLst/>
              </a:rPr>
              <a:t>thinner</a:t>
            </a:r>
            <a:r>
              <a:rPr kumimoji="0" lang="fr-FR" altLang="fr-FR" sz="2800" b="0" i="0" u="none" strike="noStrike" cap="none" normalizeH="0" baseline="0" dirty="0">
                <a:ln>
                  <a:noFill/>
                </a:ln>
                <a:solidFill>
                  <a:srgbClr val="212121"/>
                </a:solidFill>
                <a:effectLst/>
              </a:rPr>
              <a:t> branches.</a:t>
            </a:r>
            <a:r>
              <a:rPr kumimoji="0" lang="fr-FR" altLang="fr-FR" sz="2800" b="0" i="0"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17562237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p:cNvSpPr>
            <a:spLocks noGrp="1"/>
          </p:cNvSpPr>
          <p:nvPr>
            <p:ph type="title"/>
          </p:nvPr>
        </p:nvSpPr>
        <p:spPr>
          <a:xfrm>
            <a:off x="-1588" y="115888"/>
            <a:ext cx="9145588" cy="1143000"/>
          </a:xfrm>
        </p:spPr>
        <p:txBody>
          <a:bodyPr/>
          <a:lstStyle/>
          <a:p>
            <a:r>
              <a:rPr lang="fr-BE" dirty="0"/>
              <a:t>13. </a:t>
            </a:r>
            <a:r>
              <a:rPr lang="fr-BE" dirty="0" err="1"/>
              <a:t>Heritability</a:t>
            </a:r>
            <a:r>
              <a:rPr lang="fr-BE" dirty="0"/>
              <a:t> </a:t>
            </a:r>
            <a:r>
              <a:rPr lang="fr-BE" dirty="0" err="1"/>
              <a:t>Increases</a:t>
            </a:r>
            <a:r>
              <a:rPr lang="fr-BE" dirty="0"/>
              <a:t> </a:t>
            </a:r>
            <a:r>
              <a:rPr lang="fr-BE" dirty="0" err="1"/>
              <a:t>with</a:t>
            </a:r>
            <a:r>
              <a:rPr lang="fr-BE" dirty="0"/>
              <a:t> Age</a:t>
            </a:r>
          </a:p>
        </p:txBody>
      </p:sp>
      <p:sp>
        <p:nvSpPr>
          <p:cNvPr id="4" name="Espace réservé du numéro de diapositive 3"/>
          <p:cNvSpPr>
            <a:spLocks noGrp="1"/>
          </p:cNvSpPr>
          <p:nvPr>
            <p:ph type="sldNum" sz="quarter" idx="12"/>
          </p:nvPr>
        </p:nvSpPr>
        <p:spPr/>
        <p:txBody>
          <a:bodyPr/>
          <a:lstStyle/>
          <a:p>
            <a:pPr>
              <a:defRPr/>
            </a:pPr>
            <a:fld id="{59496F00-A324-4FAF-8E61-07AAA2DC1427}" type="slidenum">
              <a:rPr lang="fr-BE" smtClean="0"/>
              <a:pPr>
                <a:defRPr/>
              </a:pPr>
              <a:t>100</a:t>
            </a:fld>
            <a:endParaRPr lang="fr-BE" dirty="0"/>
          </a:p>
        </p:txBody>
      </p:sp>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168400"/>
            <a:ext cx="4645025" cy="43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ZoneTexte 5"/>
          <p:cNvSpPr txBox="1">
            <a:spLocks noChangeArrowheads="1"/>
          </p:cNvSpPr>
          <p:nvPr/>
        </p:nvSpPr>
        <p:spPr bwMode="auto">
          <a:xfrm>
            <a:off x="1007103" y="5689600"/>
            <a:ext cx="68793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t>-&gt; This points to the </a:t>
            </a:r>
            <a:r>
              <a:rPr lang="en-US" sz="1400" b="1" dirty="0"/>
              <a:t>genetic causality</a:t>
            </a:r>
            <a:r>
              <a:rPr lang="en-US" sz="1400" dirty="0"/>
              <a:t> of intelligence. </a:t>
            </a:r>
          </a:p>
          <a:p>
            <a:pPr eaLnBrk="1" hangingPunct="1"/>
            <a:r>
              <a:rPr lang="en-US" sz="1400" dirty="0"/>
              <a:t>If environment had an impact, its importance should increase with age, but it's the opposite</a:t>
            </a:r>
          </a:p>
          <a:p>
            <a:pPr eaLnBrk="1" hangingPunct="1"/>
            <a:r>
              <a:rPr lang="en-US" sz="1400" dirty="0"/>
              <a:t>that happens. </a:t>
            </a:r>
            <a:br>
              <a:rPr lang="en-US" sz="1400" dirty="0"/>
            </a:br>
            <a:r>
              <a:rPr lang="en-US" sz="1400" dirty="0"/>
              <a:t>The unshared environment is essentially in utero environment.</a:t>
            </a:r>
            <a:endParaRPr lang="fr-BE" sz="14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843395"/>
            <a:ext cx="8229600" cy="365125"/>
          </a:xfrm>
        </p:spPr>
        <p:txBody>
          <a:bodyPr/>
          <a:lstStyle/>
          <a:p>
            <a:pPr fontAlgn="t"/>
            <a:r>
              <a:rPr lang="fr-BE" dirty="0"/>
              <a:t>14. </a:t>
            </a:r>
            <a:r>
              <a:rPr lang="en-US" dirty="0"/>
              <a:t>Racial Differences in the EEG.</a:t>
            </a:r>
            <a:br>
              <a:rPr lang="en-US"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101</a:t>
            </a:fld>
            <a:endParaRPr lang="fr-BE"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94856"/>
            <a:ext cx="1836737"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059832" y="1615664"/>
            <a:ext cx="5184576" cy="2031325"/>
          </a:xfrm>
          <a:prstGeom prst="rect">
            <a:avLst/>
          </a:prstGeom>
          <a:noFill/>
        </p:spPr>
        <p:txBody>
          <a:bodyPr wrap="square" rtlCol="0">
            <a:spAutoFit/>
          </a:bodyPr>
          <a:lstStyle/>
          <a:p>
            <a:r>
              <a:rPr lang="en-US" dirty="0"/>
              <a:t>As explained earlier, evoked potential of smarter individuals have a smaller "score": alpha waves frequency is greater. </a:t>
            </a:r>
          </a:p>
          <a:p>
            <a:endParaRPr lang="en-US" dirty="0"/>
          </a:p>
          <a:p>
            <a:r>
              <a:rPr lang="en-US" dirty="0"/>
              <a:t>In other words, the information transmission is faster in higher IQ people. There is a significant difference, in terms of EEG score, between races.</a:t>
            </a:r>
          </a:p>
        </p:txBody>
      </p:sp>
      <p:graphicFrame>
        <p:nvGraphicFramePr>
          <p:cNvPr id="6" name="Tableau 5"/>
          <p:cNvGraphicFramePr>
            <a:graphicFrameLocks noGrp="1"/>
          </p:cNvGraphicFramePr>
          <p:nvPr>
            <p:extLst>
              <p:ext uri="{D42A27DB-BD31-4B8C-83A1-F6EECF244321}">
                <p14:modId xmlns:p14="http://schemas.microsoft.com/office/powerpoint/2010/main" val="2138458295"/>
              </p:ext>
            </p:extLst>
          </p:nvPr>
        </p:nvGraphicFramePr>
        <p:xfrm>
          <a:off x="1763688" y="5214596"/>
          <a:ext cx="4905238" cy="792088"/>
        </p:xfrm>
        <a:graphic>
          <a:graphicData uri="http://schemas.openxmlformats.org/drawingml/2006/table">
            <a:tbl>
              <a:tblPr firstRow="1" firstCol="1" bandRow="1">
                <a:tableStyleId>{5C22544A-7EE6-4342-B048-85BDC9FD1C3A}</a:tableStyleId>
              </a:tblPr>
              <a:tblGrid>
                <a:gridCol w="491776">
                  <a:extLst>
                    <a:ext uri="{9D8B030D-6E8A-4147-A177-3AD203B41FA5}">
                      <a16:colId xmlns:a16="http://schemas.microsoft.com/office/drawing/2014/main" val="20000"/>
                    </a:ext>
                  </a:extLst>
                </a:gridCol>
                <a:gridCol w="909720">
                  <a:extLst>
                    <a:ext uri="{9D8B030D-6E8A-4147-A177-3AD203B41FA5}">
                      <a16:colId xmlns:a16="http://schemas.microsoft.com/office/drawing/2014/main" val="20001"/>
                    </a:ext>
                  </a:extLst>
                </a:gridCol>
                <a:gridCol w="2108178">
                  <a:extLst>
                    <a:ext uri="{9D8B030D-6E8A-4147-A177-3AD203B41FA5}">
                      <a16:colId xmlns:a16="http://schemas.microsoft.com/office/drawing/2014/main" val="20002"/>
                    </a:ext>
                  </a:extLst>
                </a:gridCol>
                <a:gridCol w="1395564">
                  <a:extLst>
                    <a:ext uri="{9D8B030D-6E8A-4147-A177-3AD203B41FA5}">
                      <a16:colId xmlns:a16="http://schemas.microsoft.com/office/drawing/2014/main" val="20003"/>
                    </a:ext>
                  </a:extLst>
                </a:gridCol>
              </a:tblGrid>
              <a:tr h="266280">
                <a:tc>
                  <a:txBody>
                    <a:bodyPr/>
                    <a:lstStyle/>
                    <a:p>
                      <a:pPr algn="just">
                        <a:lnSpc>
                          <a:spcPct val="115000"/>
                        </a:lnSpc>
                        <a:spcAft>
                          <a:spcPts val="0"/>
                        </a:spcAft>
                      </a:pPr>
                      <a:r>
                        <a:rPr lang="en-US" sz="1000" dirty="0">
                          <a:effectLst/>
                        </a:rPr>
                        <a:t> </a:t>
                      </a:r>
                      <a:endParaRPr lang="fr-BE" sz="1000" dirty="0">
                        <a:effectLst/>
                        <a:latin typeface="Calibri"/>
                        <a:ea typeface="Calibri"/>
                        <a:cs typeface="Times New Roman"/>
                      </a:endParaRPr>
                    </a:p>
                  </a:txBody>
                  <a:tcPr marL="0" marR="0" marT="0" marB="0" anchor="ctr"/>
                </a:tc>
                <a:tc>
                  <a:txBody>
                    <a:bodyPr/>
                    <a:lstStyle/>
                    <a:p>
                      <a:pPr algn="just">
                        <a:lnSpc>
                          <a:spcPct val="115000"/>
                        </a:lnSpc>
                        <a:spcAft>
                          <a:spcPts val="0"/>
                        </a:spcAft>
                      </a:pPr>
                      <a:r>
                        <a:rPr lang="fr-FR" sz="1000">
                          <a:effectLst/>
                        </a:rPr>
                        <a:t>Test</a:t>
                      </a:r>
                      <a:endParaRPr lang="fr-BE" sz="100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a:effectLst/>
                        </a:rPr>
                        <a:t>Africans in Africa</a:t>
                      </a:r>
                      <a:endParaRPr lang="fr-BE" sz="100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a:effectLst/>
                        </a:rPr>
                        <a:t>Europeans in Europe</a:t>
                      </a:r>
                      <a:endParaRPr lang="fr-BE" sz="100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252028">
                <a:tc>
                  <a:txBody>
                    <a:bodyPr/>
                    <a:lstStyle/>
                    <a:p>
                      <a:pPr algn="just">
                        <a:lnSpc>
                          <a:spcPct val="115000"/>
                        </a:lnSpc>
                        <a:spcAft>
                          <a:spcPts val="0"/>
                        </a:spcAft>
                      </a:pPr>
                      <a:r>
                        <a:rPr lang="fr-FR" sz="1000" dirty="0">
                          <a:effectLst/>
                        </a:rPr>
                        <a:t>1</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IQ</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68</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105</a:t>
                      </a:r>
                      <a:endParaRPr lang="fr-BE" sz="1000" dirty="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273780">
                <a:tc>
                  <a:txBody>
                    <a:bodyPr/>
                    <a:lstStyle/>
                    <a:p>
                      <a:pPr algn="just">
                        <a:lnSpc>
                          <a:spcPct val="115000"/>
                        </a:lnSpc>
                        <a:spcAft>
                          <a:spcPts val="0"/>
                        </a:spcAft>
                      </a:pPr>
                      <a:r>
                        <a:rPr lang="fr-FR" sz="1000">
                          <a:effectLst/>
                        </a:rPr>
                        <a:t>2</a:t>
                      </a:r>
                      <a:endParaRPr lang="fr-BE" sz="100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EEG</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534</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506</a:t>
                      </a:r>
                      <a:endParaRPr lang="fr-BE" sz="1000" dirty="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bl>
          </a:graphicData>
        </a:graphic>
      </p:graphicFrame>
      <p:sp>
        <p:nvSpPr>
          <p:cNvPr id="7" name="Rectangle 3"/>
          <p:cNvSpPr>
            <a:spLocks noChangeArrowheads="1"/>
          </p:cNvSpPr>
          <p:nvPr/>
        </p:nvSpPr>
        <p:spPr bwMode="auto">
          <a:xfrm>
            <a:off x="2915816" y="4960681"/>
            <a:ext cx="244009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Trebuchet MS" pitchFamily="34" charset="0"/>
                <a:ea typeface="Times New Roman" pitchFamily="18" charset="0"/>
                <a:cs typeface="Times New Roman" pitchFamily="18" charset="0"/>
              </a:rPr>
              <a:t>Table 4.10. EEGs of Africans and Europeans</a:t>
            </a:r>
            <a:endParaRPr kumimoji="0" lang="fr-BE"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sp>
        <p:nvSpPr>
          <p:cNvPr id="8" name="ZoneTexte 7"/>
          <p:cNvSpPr txBox="1"/>
          <p:nvPr/>
        </p:nvSpPr>
        <p:spPr>
          <a:xfrm>
            <a:off x="179512" y="6459865"/>
            <a:ext cx="1523174" cy="261610"/>
          </a:xfrm>
          <a:prstGeom prst="rect">
            <a:avLst/>
          </a:prstGeom>
          <a:noFill/>
        </p:spPr>
        <p:txBody>
          <a:bodyPr wrap="none" rtlCol="0">
            <a:spAutoFit/>
          </a:bodyPr>
          <a:lstStyle/>
          <a:p>
            <a:r>
              <a:rPr lang="fr-BE" sz="1100" dirty="0"/>
              <a:t>Table </a:t>
            </a:r>
            <a:r>
              <a:rPr lang="fr-BE" sz="1100" dirty="0" err="1"/>
              <a:t>from</a:t>
            </a:r>
            <a:r>
              <a:rPr lang="fr-BE" sz="1100" dirty="0"/>
              <a:t> </a:t>
            </a:r>
            <a:r>
              <a:rPr lang="fr-BE" sz="1100" dirty="0" err="1"/>
              <a:t>Sonk</a:t>
            </a:r>
            <a:r>
              <a:rPr lang="fr-BE" sz="1100" dirty="0"/>
              <a:t> (2000)</a:t>
            </a:r>
          </a:p>
        </p:txBody>
      </p:sp>
    </p:spTree>
    <p:extLst>
      <p:ext uri="{BB962C8B-B14F-4D97-AF65-F5344CB8AC3E}">
        <p14:creationId xmlns:p14="http://schemas.microsoft.com/office/powerpoint/2010/main" val="800371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699C2-FAB8-452A-9EB0-401E182FFE28}"/>
              </a:ext>
            </a:extLst>
          </p:cNvPr>
          <p:cNvSpPr>
            <a:spLocks noGrp="1"/>
          </p:cNvSpPr>
          <p:nvPr>
            <p:ph type="title"/>
          </p:nvPr>
        </p:nvSpPr>
        <p:spPr/>
        <p:txBody>
          <a:bodyPr/>
          <a:lstStyle/>
          <a:p>
            <a:r>
              <a:rPr lang="fr-BE" dirty="0"/>
              <a:t>15. </a:t>
            </a:r>
            <a:r>
              <a:rPr lang="en-US" dirty="0"/>
              <a:t>Racial Differences in Intellectual Maturation Speed</a:t>
            </a:r>
            <a:endParaRPr lang="fr-BE" dirty="0"/>
          </a:p>
        </p:txBody>
      </p:sp>
      <p:sp>
        <p:nvSpPr>
          <p:cNvPr id="3" name="Espace réservé du contenu 2">
            <a:extLst>
              <a:ext uri="{FF2B5EF4-FFF2-40B4-BE49-F238E27FC236}">
                <a16:creationId xmlns:a16="http://schemas.microsoft.com/office/drawing/2014/main" id="{975B3F78-5EFD-4B03-9FD4-13C47F60D687}"/>
              </a:ext>
            </a:extLst>
          </p:cNvPr>
          <p:cNvSpPr>
            <a:spLocks noGrp="1"/>
          </p:cNvSpPr>
          <p:nvPr>
            <p:ph idx="1"/>
          </p:nvPr>
        </p:nvSpPr>
        <p:spPr>
          <a:xfrm>
            <a:off x="457200" y="1624012"/>
            <a:ext cx="8229600" cy="4525963"/>
          </a:xfrm>
        </p:spPr>
        <p:txBody>
          <a:bodyPr/>
          <a:lstStyle/>
          <a:p>
            <a:r>
              <a:rPr lang="en-US" sz="2400" dirty="0"/>
              <a:t>→ (1) Fastest intellectual development among Australian Aborigines and the lowest final intelligence (average IQ 62)</a:t>
            </a:r>
          </a:p>
          <a:p>
            <a:r>
              <a:rPr lang="en-US" sz="2400" dirty="0"/>
              <a:t>→ (2) Intellectual development among Africans a little slower than among Aborigines and slightly higher final intelligence (average IQ 71)</a:t>
            </a:r>
          </a:p>
          <a:p>
            <a:r>
              <a:rPr lang="en-US" sz="2400" dirty="0"/>
              <a:t>→ (3) Slower intellectual development among Europeans and higher final intelligence (average IQ 100)</a:t>
            </a:r>
          </a:p>
          <a:p>
            <a:r>
              <a:rPr lang="en-US" sz="2400" dirty="0"/>
              <a:t>→ (4) Least fast intellectual development and highest final intelligence among East Asians (average IQ 105)</a:t>
            </a:r>
            <a:br>
              <a:rPr lang="fr-BE" dirty="0"/>
            </a:br>
            <a:br>
              <a:rPr lang="fr-BE" dirty="0"/>
            </a:br>
            <a:endParaRPr lang="fr-BE" dirty="0"/>
          </a:p>
        </p:txBody>
      </p:sp>
      <p:sp>
        <p:nvSpPr>
          <p:cNvPr id="4" name="Espace réservé du numéro de diapositive 3">
            <a:extLst>
              <a:ext uri="{FF2B5EF4-FFF2-40B4-BE49-F238E27FC236}">
                <a16:creationId xmlns:a16="http://schemas.microsoft.com/office/drawing/2014/main" id="{3E20A541-3834-49D4-A42D-F4F29507F92C}"/>
              </a:ext>
            </a:extLst>
          </p:cNvPr>
          <p:cNvSpPr>
            <a:spLocks noGrp="1"/>
          </p:cNvSpPr>
          <p:nvPr>
            <p:ph type="sldNum" sz="quarter" idx="12"/>
          </p:nvPr>
        </p:nvSpPr>
        <p:spPr/>
        <p:txBody>
          <a:bodyPr/>
          <a:lstStyle/>
          <a:p>
            <a:pPr>
              <a:defRPr/>
            </a:pPr>
            <a:fld id="{C961D413-C80E-4040-8C95-0A8BAAE2541B}" type="slidenum">
              <a:rPr lang="fr-BE" smtClean="0"/>
              <a:pPr>
                <a:defRPr/>
              </a:pPr>
              <a:t>102</a:t>
            </a:fld>
            <a:endParaRPr lang="fr-BE" dirty="0"/>
          </a:p>
        </p:txBody>
      </p:sp>
    </p:spTree>
    <p:extLst>
      <p:ext uri="{BB962C8B-B14F-4D97-AF65-F5344CB8AC3E}">
        <p14:creationId xmlns:p14="http://schemas.microsoft.com/office/powerpoint/2010/main" val="41868673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6178D2D-79A6-48DD-86D5-CD0FF8A609DE}"/>
              </a:ext>
            </a:extLst>
          </p:cNvPr>
          <p:cNvSpPr>
            <a:spLocks noGrp="1"/>
          </p:cNvSpPr>
          <p:nvPr>
            <p:ph idx="1"/>
          </p:nvPr>
        </p:nvSpPr>
        <p:spPr>
          <a:xfrm>
            <a:off x="179512" y="136525"/>
            <a:ext cx="8712968" cy="6219825"/>
          </a:xfrm>
        </p:spPr>
        <p:txBody>
          <a:bodyPr/>
          <a:lstStyle/>
          <a:p>
            <a:pPr marL="0" indent="0">
              <a:buNone/>
            </a:pPr>
            <a:r>
              <a:rPr lang="en-US" sz="1800" dirty="0"/>
              <a:t>→ It is a well-known principle of evolutionary biology that the more developed species, reaching higher intelligence in adulthood, have a longer period of maternal dependence. </a:t>
            </a:r>
          </a:p>
          <a:p>
            <a:pPr marL="0" indent="0">
              <a:buNone/>
            </a:pPr>
            <a:endParaRPr lang="en-US" sz="1800" dirty="0"/>
          </a:p>
          <a:p>
            <a:pPr marL="0" indent="0">
              <a:buNone/>
            </a:pPr>
            <a:r>
              <a:rPr lang="en-US" sz="1800" dirty="0"/>
              <a:t>As soon as the baby reptiles hatch their eggs for example, they can move and fend for themselves. </a:t>
            </a:r>
          </a:p>
          <a:p>
            <a:pPr marL="0" indent="0">
              <a:buNone/>
            </a:pPr>
            <a:r>
              <a:rPr lang="en-US" sz="1800" dirty="0"/>
              <a:t>Monkeys have a few years of maternal dependence. </a:t>
            </a:r>
            <a:br>
              <a:rPr lang="en-US" sz="1800" dirty="0"/>
            </a:br>
            <a:r>
              <a:rPr lang="en-US" sz="1800" dirty="0"/>
              <a:t>Among the primates, the most primitive are the lemurs, who have 2 years of maternal dependence; macaques have 4 years of maternal dependence but reach a higher intelligence than lemurs in adulthood; chimpanzees are even more developed and require about 8 years of maternal dependence; and homo sapiens is the most developed and has about 14 years of maternal dependence. </a:t>
            </a:r>
            <a:br>
              <a:rPr lang="en-US" sz="1800" dirty="0"/>
            </a:br>
            <a:br>
              <a:rPr lang="en-US" sz="1800" dirty="0"/>
            </a:br>
            <a:r>
              <a:rPr lang="en-US" sz="1800" dirty="0"/>
              <a:t>This principle extends to the 3 main homo sapiens races: East Asian have a slower development, a longer period of maternal dependence and the highest final intelligence; Europeans mature faster while sub-Saharan Africans grow fastest, have the shortest period of maternal dependence, and the lowest final intelligence. These differences are present in physical, motor and mental development. Regarding physical development, Africans have higher skeletal maturity at birth, faster dental development in childhood, and faster sexual development with earlier adolescence (measured by breast appearance in girls and by genital development in boys). </a:t>
            </a:r>
            <a:endParaRPr lang="fr-BE" dirty="0"/>
          </a:p>
        </p:txBody>
      </p:sp>
      <p:sp>
        <p:nvSpPr>
          <p:cNvPr id="4" name="Espace réservé du numéro de diapositive 3">
            <a:extLst>
              <a:ext uri="{FF2B5EF4-FFF2-40B4-BE49-F238E27FC236}">
                <a16:creationId xmlns:a16="http://schemas.microsoft.com/office/drawing/2014/main" id="{8DB656B4-8144-4F55-8B80-129AD04F3E67}"/>
              </a:ext>
            </a:extLst>
          </p:cNvPr>
          <p:cNvSpPr>
            <a:spLocks noGrp="1"/>
          </p:cNvSpPr>
          <p:nvPr>
            <p:ph type="sldNum" sz="quarter" idx="12"/>
          </p:nvPr>
        </p:nvSpPr>
        <p:spPr/>
        <p:txBody>
          <a:bodyPr/>
          <a:lstStyle/>
          <a:p>
            <a:pPr>
              <a:defRPr/>
            </a:pPr>
            <a:fld id="{C961D413-C80E-4040-8C95-0A8BAAE2541B}" type="slidenum">
              <a:rPr lang="fr-BE" smtClean="0"/>
              <a:pPr>
                <a:defRPr/>
              </a:pPr>
              <a:t>103</a:t>
            </a:fld>
            <a:endParaRPr lang="fr-BE" dirty="0"/>
          </a:p>
        </p:txBody>
      </p:sp>
    </p:spTree>
    <p:extLst>
      <p:ext uri="{BB962C8B-B14F-4D97-AF65-F5344CB8AC3E}">
        <p14:creationId xmlns:p14="http://schemas.microsoft.com/office/powerpoint/2010/main" val="8610017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9554BC9-CCB5-4089-929A-5808B1555D7F}"/>
              </a:ext>
            </a:extLst>
          </p:cNvPr>
          <p:cNvSpPr>
            <a:spLocks noGrp="1"/>
          </p:cNvSpPr>
          <p:nvPr>
            <p:ph type="sldNum" sz="quarter" idx="12"/>
          </p:nvPr>
        </p:nvSpPr>
        <p:spPr/>
        <p:txBody>
          <a:bodyPr/>
          <a:lstStyle/>
          <a:p>
            <a:pPr>
              <a:defRPr/>
            </a:pPr>
            <a:fld id="{C961D413-C80E-4040-8C95-0A8BAAE2541B}" type="slidenum">
              <a:rPr lang="fr-BE" smtClean="0"/>
              <a:pPr>
                <a:defRPr/>
              </a:pPr>
              <a:t>104</a:t>
            </a:fld>
            <a:endParaRPr lang="fr-BE" dirty="0"/>
          </a:p>
        </p:txBody>
      </p:sp>
      <p:pic>
        <p:nvPicPr>
          <p:cNvPr id="3" name="Image 2">
            <a:extLst>
              <a:ext uri="{FF2B5EF4-FFF2-40B4-BE49-F238E27FC236}">
                <a16:creationId xmlns:a16="http://schemas.microsoft.com/office/drawing/2014/main" id="{EB09E0FF-B384-4B82-99BC-A40879E66BFC}"/>
              </a:ext>
            </a:extLst>
          </p:cNvPr>
          <p:cNvPicPr>
            <a:picLocks noChangeAspect="1"/>
          </p:cNvPicPr>
          <p:nvPr/>
        </p:nvPicPr>
        <p:blipFill>
          <a:blip r:embed="rId2"/>
          <a:stretch>
            <a:fillRect/>
          </a:stretch>
        </p:blipFill>
        <p:spPr>
          <a:xfrm>
            <a:off x="171450" y="1395412"/>
            <a:ext cx="8801100" cy="4067175"/>
          </a:xfrm>
          <a:prstGeom prst="rect">
            <a:avLst/>
          </a:prstGeom>
        </p:spPr>
      </p:pic>
    </p:spTree>
    <p:extLst>
      <p:ext uri="{BB962C8B-B14F-4D97-AF65-F5344CB8AC3E}">
        <p14:creationId xmlns:p14="http://schemas.microsoft.com/office/powerpoint/2010/main" val="42020444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E82B6-918B-4CB0-9DEB-B713C666EB14}"/>
              </a:ext>
            </a:extLst>
          </p:cNvPr>
          <p:cNvSpPr>
            <a:spLocks noGrp="1"/>
          </p:cNvSpPr>
          <p:nvPr>
            <p:ph type="title"/>
          </p:nvPr>
        </p:nvSpPr>
        <p:spPr>
          <a:xfrm>
            <a:off x="457200" y="620688"/>
            <a:ext cx="8229600" cy="1143000"/>
          </a:xfrm>
        </p:spPr>
        <p:txBody>
          <a:bodyPr/>
          <a:lstStyle/>
          <a:p>
            <a:r>
              <a:rPr lang="en-US" b="1" dirty="0"/>
              <a:t>16. Intelligence Is Part of a Set of Evolutionary Traits</a:t>
            </a:r>
            <a:br>
              <a:rPr lang="fr-BE" dirty="0"/>
            </a:br>
            <a:endParaRPr lang="fr-BE" dirty="0"/>
          </a:p>
        </p:txBody>
      </p:sp>
      <p:sp>
        <p:nvSpPr>
          <p:cNvPr id="3" name="Espace réservé du contenu 2">
            <a:extLst>
              <a:ext uri="{FF2B5EF4-FFF2-40B4-BE49-F238E27FC236}">
                <a16:creationId xmlns:a16="http://schemas.microsoft.com/office/drawing/2014/main" id="{017C338B-2380-4EDB-ADA1-E2A9840E78DA}"/>
              </a:ext>
            </a:extLst>
          </p:cNvPr>
          <p:cNvSpPr>
            <a:spLocks noGrp="1"/>
          </p:cNvSpPr>
          <p:nvPr>
            <p:ph idx="1"/>
          </p:nvPr>
        </p:nvSpPr>
        <p:spPr>
          <a:xfrm>
            <a:off x="390364" y="1965325"/>
            <a:ext cx="8363272" cy="4756150"/>
          </a:xfrm>
        </p:spPr>
        <p:txBody>
          <a:bodyPr/>
          <a:lstStyle/>
          <a:p>
            <a:pPr marL="0" indent="0">
              <a:buNone/>
            </a:pPr>
            <a:r>
              <a:rPr lang="en-US" sz="2600" dirty="0"/>
              <a:t>→ East Asians and Africans are at both ends of a continuum with Europeans in an intermediate position, not only on the average scores of cognitive tests and brain size, but also on 60 variables including maturation rate, personality, reproduction and social organization (table below). </a:t>
            </a:r>
          </a:p>
          <a:p>
            <a:pPr marL="0" indent="0">
              <a:buNone/>
            </a:pPr>
            <a:endParaRPr lang="en-US" sz="2600" dirty="0"/>
          </a:p>
          <a:p>
            <a:pPr marL="0" indent="0">
              <a:buNone/>
            </a:pPr>
            <a:r>
              <a:rPr lang="en-US" sz="2600" dirty="0"/>
              <a:t>This shows that intelligence is part of a larger, evolutionary process originating in evolution.</a:t>
            </a:r>
            <a:endParaRPr lang="fr-BE" dirty="0"/>
          </a:p>
        </p:txBody>
      </p:sp>
      <p:sp>
        <p:nvSpPr>
          <p:cNvPr id="4" name="Espace réservé du numéro de diapositive 3">
            <a:extLst>
              <a:ext uri="{FF2B5EF4-FFF2-40B4-BE49-F238E27FC236}">
                <a16:creationId xmlns:a16="http://schemas.microsoft.com/office/drawing/2014/main" id="{0F182C85-FF73-486A-9C6E-B8B342574AE8}"/>
              </a:ext>
            </a:extLst>
          </p:cNvPr>
          <p:cNvSpPr>
            <a:spLocks noGrp="1"/>
          </p:cNvSpPr>
          <p:nvPr>
            <p:ph type="sldNum" sz="quarter" idx="12"/>
          </p:nvPr>
        </p:nvSpPr>
        <p:spPr/>
        <p:txBody>
          <a:bodyPr/>
          <a:lstStyle/>
          <a:p>
            <a:pPr>
              <a:defRPr/>
            </a:pPr>
            <a:fld id="{C961D413-C80E-4040-8C95-0A8BAAE2541B}" type="slidenum">
              <a:rPr lang="fr-BE" smtClean="0"/>
              <a:pPr>
                <a:defRPr/>
              </a:pPr>
              <a:t>105</a:t>
            </a:fld>
            <a:endParaRPr lang="fr-BE" dirty="0"/>
          </a:p>
        </p:txBody>
      </p:sp>
    </p:spTree>
    <p:extLst>
      <p:ext uri="{BB962C8B-B14F-4D97-AF65-F5344CB8AC3E}">
        <p14:creationId xmlns:p14="http://schemas.microsoft.com/office/powerpoint/2010/main" val="41848898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079A035-F711-4081-BAA0-B068F05556BA}"/>
              </a:ext>
            </a:extLst>
          </p:cNvPr>
          <p:cNvSpPr>
            <a:spLocks noGrp="1"/>
          </p:cNvSpPr>
          <p:nvPr>
            <p:ph type="sldNum" sz="quarter" idx="12"/>
          </p:nvPr>
        </p:nvSpPr>
        <p:spPr/>
        <p:txBody>
          <a:bodyPr/>
          <a:lstStyle/>
          <a:p>
            <a:pPr>
              <a:defRPr/>
            </a:pPr>
            <a:fld id="{C961D413-C80E-4040-8C95-0A8BAAE2541B}" type="slidenum">
              <a:rPr lang="fr-BE" smtClean="0"/>
              <a:pPr>
                <a:defRPr/>
              </a:pPr>
              <a:t>106</a:t>
            </a:fld>
            <a:endParaRPr lang="fr-BE" dirty="0"/>
          </a:p>
        </p:txBody>
      </p:sp>
      <p:pic>
        <p:nvPicPr>
          <p:cNvPr id="1026" name="Picture 2" descr="https://www.intelligence-humaine.com/wp-content/uploads/2018/04/ujkl.png">
            <a:extLst>
              <a:ext uri="{FF2B5EF4-FFF2-40B4-BE49-F238E27FC236}">
                <a16:creationId xmlns:a16="http://schemas.microsoft.com/office/drawing/2014/main" id="{42BC2AAB-2F5A-449A-A1E7-35B264C1F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0"/>
            <a:ext cx="5565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1132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a:xfrm>
            <a:off x="457200" y="385459"/>
            <a:ext cx="8229600" cy="1143000"/>
          </a:xfrm>
        </p:spPr>
        <p:txBody>
          <a:bodyPr/>
          <a:lstStyle/>
          <a:p>
            <a:r>
              <a:rPr lang="en-US" dirty="0"/>
              <a:t>17. Existence of Racial Differences in Intelligence For 10,000 years</a:t>
            </a:r>
            <a:endParaRPr lang="fr-BE" dirty="0"/>
          </a:p>
        </p:txBody>
      </p:sp>
      <p:sp>
        <p:nvSpPr>
          <p:cNvPr id="4" name="Espace réservé du numéro de diapositive 3"/>
          <p:cNvSpPr>
            <a:spLocks noGrp="1"/>
          </p:cNvSpPr>
          <p:nvPr>
            <p:ph type="sldNum" sz="quarter" idx="12"/>
          </p:nvPr>
        </p:nvSpPr>
        <p:spPr/>
        <p:txBody>
          <a:bodyPr/>
          <a:lstStyle/>
          <a:p>
            <a:pPr>
              <a:defRPr/>
            </a:pPr>
            <a:fld id="{DFA02B34-3B40-4C73-B56B-8A6117558282}" type="slidenum">
              <a:rPr lang="fr-BE" smtClean="0"/>
              <a:pPr>
                <a:defRPr/>
              </a:pPr>
              <a:t>107</a:t>
            </a:fld>
            <a:endParaRPr lang="fr-BE" dirty="0"/>
          </a:p>
        </p:txBody>
      </p:sp>
      <p:sp>
        <p:nvSpPr>
          <p:cNvPr id="61444" name="ZoneTexte 4"/>
          <p:cNvSpPr txBox="1">
            <a:spLocks noChangeArrowheads="1"/>
          </p:cNvSpPr>
          <p:nvPr/>
        </p:nvSpPr>
        <p:spPr bwMode="auto">
          <a:xfrm>
            <a:off x="971550" y="2492375"/>
            <a:ext cx="741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The contemporary race differences in IQ, and between nations, can be identified 10 thousand years ago already from the differences in terms of:</a:t>
            </a:r>
          </a:p>
          <a:p>
            <a:pPr eaLnBrk="1" hangingPunct="1"/>
            <a:r>
              <a:rPr lang="en-US" dirty="0"/>
              <a:t>-cranial capacity</a:t>
            </a:r>
          </a:p>
          <a:p>
            <a:pPr eaLnBrk="1" hangingPunct="1"/>
            <a:r>
              <a:rPr lang="en-US" dirty="0"/>
              <a:t>-in the ability to make the Neolithic transition from hunting and gathering to secular agriculture 8000 years ago</a:t>
            </a:r>
          </a:p>
          <a:p>
            <a:pPr eaLnBrk="1" hangingPunct="1"/>
            <a:r>
              <a:rPr lang="en-US" dirty="0"/>
              <a:t>-in the development of the first civilizations 6,000 years ago</a:t>
            </a:r>
          </a:p>
          <a:p>
            <a:pPr eaLnBrk="1" hangingPunct="1"/>
            <a:r>
              <a:rPr lang="en-US" dirty="0"/>
              <a:t>-in the scientific, mathematical and technological advances of the past 2,500 years</a:t>
            </a:r>
            <a:endParaRPr lang="fr-BE" dirty="0"/>
          </a:p>
        </p:txBody>
      </p:sp>
      <p:sp>
        <p:nvSpPr>
          <p:cNvPr id="2" name="ZoneTexte 1"/>
          <p:cNvSpPr txBox="1"/>
          <p:nvPr/>
        </p:nvSpPr>
        <p:spPr>
          <a:xfrm>
            <a:off x="971550" y="6103209"/>
            <a:ext cx="6408712" cy="738664"/>
          </a:xfrm>
          <a:prstGeom prst="rect">
            <a:avLst/>
          </a:prstGeom>
          <a:noFill/>
        </p:spPr>
        <p:txBody>
          <a:bodyPr wrap="square" rtlCol="0">
            <a:spAutoFit/>
          </a:bodyPr>
          <a:lstStyle/>
          <a:p>
            <a:r>
              <a:rPr lang="en-US" sz="1400" dirty="0"/>
              <a:t>“Consistency of race differences in intelligence over millennia”, </a:t>
            </a:r>
            <a:r>
              <a:rPr lang="fr-BE" sz="1400" dirty="0"/>
              <a:t>Richard Lynn, </a:t>
            </a:r>
            <a:r>
              <a:rPr lang="en-US" sz="1400" dirty="0"/>
              <a:t>Personality and Individual Differences 48 (2010) 100–101.</a:t>
            </a:r>
            <a:br>
              <a:rPr lang="en-US" sz="1400" dirty="0"/>
            </a:br>
            <a:r>
              <a:rPr lang="en-US" sz="1400" dirty="0">
                <a:hlinkClick r:id="rId3"/>
              </a:rPr>
              <a:t>http://xa.yimg.com/kq/groups/1292538/237290356/name/Lynn+(2010</a:t>
            </a:r>
            <a:r>
              <a:rPr lang="en-US" sz="1400" dirty="0"/>
              <a:t> </a:t>
            </a:r>
            <a:endParaRPr lang="fr-BE" sz="14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600200"/>
            <a:ext cx="9036496" cy="5141168"/>
          </a:xfrm>
        </p:spPr>
        <p:txBody>
          <a:bodyPr/>
          <a:lstStyle/>
          <a:p>
            <a:pPr marL="0" indent="0">
              <a:buNone/>
            </a:pP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r>
              <a:rPr lang="en-US" sz="1400" dirty="0"/>
              <a:t>From Lynn R., </a:t>
            </a:r>
            <a:r>
              <a:rPr lang="fr-BE" sz="1400" dirty="0"/>
              <a:t>« </a:t>
            </a:r>
            <a:r>
              <a:rPr lang="en-US" sz="1400" dirty="0"/>
              <a:t>IQ’s predict differences in the technological development of nations from 1000 BC through </a:t>
            </a:r>
            <a:r>
              <a:rPr lang="fr-BE" sz="1400" dirty="0"/>
              <a:t>2000 AD », Intelligence (2012), doi:10.1016/j.intell.2012.05.008 </a:t>
            </a:r>
            <a:r>
              <a:rPr lang="fr-BE" sz="1400" dirty="0">
                <a:hlinkClick r:id="rId2"/>
              </a:rPr>
              <a:t>http://static.wikeo.be/files/7655/1-s20-s0160289612000748-main.pdf?download</a:t>
            </a:r>
            <a:endParaRPr lang="fr-BE" sz="1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108</a:t>
            </a:fld>
            <a:endParaRPr lang="fr-BE" dirty="0"/>
          </a:p>
        </p:txBody>
      </p:sp>
      <p:pic>
        <p:nvPicPr>
          <p:cNvPr id="2" name="Image 1">
            <a:extLst>
              <a:ext uri="{FF2B5EF4-FFF2-40B4-BE49-F238E27FC236}">
                <a16:creationId xmlns:a16="http://schemas.microsoft.com/office/drawing/2014/main" id="{5DDCBDBE-658D-4996-AD16-48D779F6D9FC}"/>
              </a:ext>
            </a:extLst>
          </p:cNvPr>
          <p:cNvPicPr>
            <a:picLocks noChangeAspect="1"/>
          </p:cNvPicPr>
          <p:nvPr/>
        </p:nvPicPr>
        <p:blipFill>
          <a:blip r:embed="rId3"/>
          <a:stretch>
            <a:fillRect/>
          </a:stretch>
        </p:blipFill>
        <p:spPr>
          <a:xfrm>
            <a:off x="1585912" y="728662"/>
            <a:ext cx="5972175" cy="5400675"/>
          </a:xfrm>
          <a:prstGeom prst="rect">
            <a:avLst/>
          </a:prstGeom>
        </p:spPr>
      </p:pic>
    </p:spTree>
    <p:extLst>
      <p:ext uri="{BB962C8B-B14F-4D97-AF65-F5344CB8AC3E}">
        <p14:creationId xmlns:p14="http://schemas.microsoft.com/office/powerpoint/2010/main" val="19300349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18. </a:t>
            </a:r>
            <a:r>
              <a:rPr lang="fr-BE" dirty="0" err="1"/>
              <a:t>Inbreeding</a:t>
            </a:r>
            <a:r>
              <a:rPr lang="fr-BE" dirty="0"/>
              <a:t> </a:t>
            </a:r>
            <a:r>
              <a:rPr lang="fr-BE" dirty="0" err="1"/>
              <a:t>Depression</a:t>
            </a:r>
            <a:endParaRPr lang="fr-BE" dirty="0"/>
          </a:p>
        </p:txBody>
      </p:sp>
      <p:sp>
        <p:nvSpPr>
          <p:cNvPr id="3" name="Espace réservé du contenu 2"/>
          <p:cNvSpPr>
            <a:spLocks noGrp="1"/>
          </p:cNvSpPr>
          <p:nvPr>
            <p:ph idx="1"/>
          </p:nvPr>
        </p:nvSpPr>
        <p:spPr>
          <a:xfrm>
            <a:off x="457200" y="1600200"/>
            <a:ext cx="8363272" cy="4637112"/>
          </a:xfrm>
        </p:spPr>
        <p:txBody>
          <a:bodyPr/>
          <a:lstStyle/>
          <a:p>
            <a:r>
              <a:rPr lang="en-US" dirty="0"/>
              <a:t>Reduced biological fitness in a given population as a result of inbreeding, or breeding of related individuals.</a:t>
            </a:r>
          </a:p>
          <a:p>
            <a:r>
              <a:rPr lang="en-US" dirty="0"/>
              <a:t>IQ deficit of 7 IQ points in the offspring of first-generation cousin crosses    </a:t>
            </a:r>
          </a:p>
          <a:p>
            <a:r>
              <a:rPr lang="en-US" dirty="0"/>
              <a:t>-&gt; Point the genetic causality of intelligence.</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109</a:t>
            </a:fld>
            <a:endParaRPr lang="fr-BE" dirty="0"/>
          </a:p>
        </p:txBody>
      </p:sp>
    </p:spTree>
    <p:extLst>
      <p:ext uri="{BB962C8B-B14F-4D97-AF65-F5344CB8AC3E}">
        <p14:creationId xmlns:p14="http://schemas.microsoft.com/office/powerpoint/2010/main" val="808197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a:t>
            </a:fld>
            <a:endParaRPr lang="fr-BE" dirty="0"/>
          </a:p>
        </p:txBody>
      </p:sp>
      <p:sp>
        <p:nvSpPr>
          <p:cNvPr id="2" name="Rectangle 1">
            <a:extLst>
              <a:ext uri="{FF2B5EF4-FFF2-40B4-BE49-F238E27FC236}">
                <a16:creationId xmlns:a16="http://schemas.microsoft.com/office/drawing/2014/main" id="{A3991F07-776E-41A8-9F9B-9D1481E6F0D0}"/>
              </a:ext>
            </a:extLst>
          </p:cNvPr>
          <p:cNvSpPr>
            <a:spLocks noChangeArrowheads="1"/>
          </p:cNvSpPr>
          <p:nvPr/>
        </p:nvSpPr>
        <p:spPr bwMode="auto">
          <a:xfrm>
            <a:off x="452848" y="1844824"/>
            <a:ext cx="8244408" cy="18466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err="1">
                <a:ln>
                  <a:noFill/>
                </a:ln>
                <a:solidFill>
                  <a:srgbClr val="212121"/>
                </a:solidFill>
                <a:effectLst/>
                <a:latin typeface="+mn-lt"/>
              </a:rPr>
              <a:t>Similarly</a:t>
            </a:r>
            <a:r>
              <a:rPr kumimoji="0" lang="fr-FR" altLang="fr-FR" sz="2400" b="0" i="0" u="none" strike="noStrike" cap="none" normalizeH="0" baseline="0" dirty="0">
                <a:ln>
                  <a:noFill/>
                </a:ln>
                <a:solidFill>
                  <a:srgbClr val="212121"/>
                </a:solidFill>
                <a:effectLst/>
                <a:latin typeface="+mn-lt"/>
              </a:rPr>
              <a:t>, a race </a:t>
            </a:r>
            <a:r>
              <a:rPr kumimoji="0" lang="fr-FR" altLang="fr-FR" sz="2400" b="0" i="0" u="none" strike="noStrike" cap="none" normalizeH="0" baseline="0" dirty="0" err="1">
                <a:ln>
                  <a:noFill/>
                </a:ln>
                <a:solidFill>
                  <a:srgbClr val="212121"/>
                </a:solidFill>
                <a:effectLst/>
                <a:latin typeface="+mn-lt"/>
              </a:rPr>
              <a:t>is</a:t>
            </a:r>
            <a:r>
              <a:rPr kumimoji="0" lang="fr-FR" altLang="fr-FR" sz="2400" b="0" i="0" u="none" strike="noStrike" cap="none" normalizeH="0" baseline="0" dirty="0">
                <a:ln>
                  <a:noFill/>
                </a:ln>
                <a:solidFill>
                  <a:srgbClr val="212121"/>
                </a:solidFill>
                <a:effectLst/>
                <a:latin typeface="+mn-lt"/>
              </a:rPr>
              <a:t> a </a:t>
            </a:r>
            <a:r>
              <a:rPr kumimoji="0" lang="fr-FR" altLang="fr-FR" sz="2400" b="0" i="0" u="none" strike="noStrike" cap="none" normalizeH="0" baseline="0" dirty="0" err="1">
                <a:ln>
                  <a:noFill/>
                </a:ln>
                <a:solidFill>
                  <a:srgbClr val="212121"/>
                </a:solidFill>
                <a:effectLst/>
                <a:latin typeface="+mn-lt"/>
              </a:rPr>
              <a:t>branch</a:t>
            </a:r>
            <a:r>
              <a:rPr kumimoji="0" lang="fr-FR" altLang="fr-FR" sz="2400" b="0" i="0" u="none" strike="noStrike" cap="none" normalizeH="0" baseline="0" dirty="0">
                <a:ln>
                  <a:noFill/>
                </a:ln>
                <a:solidFill>
                  <a:srgbClr val="212121"/>
                </a:solidFill>
                <a:effectLst/>
                <a:latin typeface="+mn-lt"/>
              </a:rPr>
              <a:t> / </a:t>
            </a:r>
            <a:r>
              <a:rPr kumimoji="0" lang="fr-FR" altLang="fr-FR" sz="2400" b="0" i="0" u="none" strike="noStrike" cap="none" normalizeH="0" baseline="0" dirty="0" err="1">
                <a:ln>
                  <a:noFill/>
                </a:ln>
                <a:solidFill>
                  <a:srgbClr val="212121"/>
                </a:solidFill>
                <a:effectLst/>
                <a:latin typeface="+mn-lt"/>
              </a:rPr>
              <a:t>genetic</a:t>
            </a:r>
            <a:r>
              <a:rPr kumimoji="0" lang="fr-FR" altLang="fr-FR" sz="2400" b="0" i="0" u="none" strike="noStrike" cap="none" normalizeH="0" baseline="0" dirty="0">
                <a:ln>
                  <a:noFill/>
                </a:ln>
                <a:solidFill>
                  <a:srgbClr val="212121"/>
                </a:solidFill>
                <a:effectLst/>
                <a:latin typeface="+mn-lt"/>
              </a:rPr>
              <a:t> cluster. </a:t>
            </a:r>
            <a:br>
              <a:rPr kumimoji="0" lang="fr-FR" altLang="fr-FR" sz="2400" b="0" i="0" u="none" strike="noStrike" cap="none" normalizeH="0" baseline="0" dirty="0">
                <a:ln>
                  <a:noFill/>
                </a:ln>
                <a:solidFill>
                  <a:srgbClr val="212121"/>
                </a:solidFill>
                <a:effectLst/>
                <a:latin typeface="+mn-lt"/>
              </a:rPr>
            </a:br>
            <a:br>
              <a:rPr kumimoji="0" lang="fr-FR" altLang="fr-FR" sz="2400" b="0" i="0" u="none" strike="noStrike" cap="none" normalizeH="0" baseline="0" dirty="0">
                <a:ln>
                  <a:noFill/>
                </a:ln>
                <a:solidFill>
                  <a:srgbClr val="212121"/>
                </a:solidFill>
                <a:effectLst/>
                <a:latin typeface="+mn-lt"/>
              </a:rPr>
            </a:br>
            <a:r>
              <a:rPr kumimoji="0" lang="fr-FR" altLang="fr-FR" sz="2400" b="0" i="0" u="none" strike="noStrike" cap="none" normalizeH="0" baseline="0" dirty="0">
                <a:ln>
                  <a:noFill/>
                </a:ln>
                <a:solidFill>
                  <a:srgbClr val="212121"/>
                </a:solidFill>
                <a:effectLst/>
                <a:latin typeface="+mn-lt"/>
              </a:rPr>
              <a:t>If </a:t>
            </a:r>
            <a:r>
              <a:rPr kumimoji="0" lang="fr-FR" altLang="fr-FR" sz="2400" b="0" i="0" u="none" strike="noStrike" cap="none" normalizeH="0" baseline="0" dirty="0" err="1">
                <a:ln>
                  <a:noFill/>
                </a:ln>
                <a:solidFill>
                  <a:srgbClr val="212121"/>
                </a:solidFill>
                <a:effectLst/>
                <a:latin typeface="+mn-lt"/>
              </a:rPr>
              <a:t>you</a:t>
            </a:r>
            <a:r>
              <a:rPr kumimoji="0" lang="fr-FR" altLang="fr-FR" sz="2400" b="0" i="0" u="none" strike="noStrike" cap="none" normalizeH="0" baseline="0" dirty="0">
                <a:ln>
                  <a:noFill/>
                </a:ln>
                <a:solidFill>
                  <a:srgbClr val="212121"/>
                </a:solidFill>
                <a:effectLst/>
                <a:latin typeface="+mn-lt"/>
              </a:rPr>
              <a:t> look at the first major divisions (as </a:t>
            </a:r>
            <a:r>
              <a:rPr kumimoji="0" lang="fr-FR" altLang="fr-FR" sz="2400" b="0" i="0" u="none" strike="noStrike" cap="none" normalizeH="0" baseline="0" dirty="0" err="1">
                <a:ln>
                  <a:noFill/>
                </a:ln>
                <a:solidFill>
                  <a:srgbClr val="212121"/>
                </a:solidFill>
                <a:effectLst/>
                <a:latin typeface="+mn-lt"/>
              </a:rPr>
              <a:t>you</a:t>
            </a:r>
            <a:r>
              <a:rPr kumimoji="0" lang="fr-FR" altLang="fr-FR" sz="2400" b="0" i="0" u="none" strike="noStrike" cap="none" normalizeH="0" baseline="0" dirty="0">
                <a:ln>
                  <a:noFill/>
                </a:ln>
                <a:solidFill>
                  <a:srgbClr val="212121"/>
                </a:solidFill>
                <a:effectLst/>
                <a:latin typeface="+mn-lt"/>
              </a:rPr>
              <a:t> </a:t>
            </a:r>
            <a:r>
              <a:rPr kumimoji="0" lang="fr-FR" altLang="fr-FR" sz="2400" b="0" i="0" u="none" strike="noStrike" cap="none" normalizeH="0" baseline="0" dirty="0" err="1">
                <a:ln>
                  <a:noFill/>
                </a:ln>
                <a:solidFill>
                  <a:srgbClr val="212121"/>
                </a:solidFill>
                <a:effectLst/>
                <a:latin typeface="+mn-lt"/>
              </a:rPr>
              <a:t>would</a:t>
            </a:r>
            <a:r>
              <a:rPr kumimoji="0" lang="fr-FR" altLang="fr-FR" sz="2400" b="0" i="0" u="none" strike="noStrike" cap="none" normalizeH="0" baseline="0" dirty="0">
                <a:ln>
                  <a:noFill/>
                </a:ln>
                <a:solidFill>
                  <a:srgbClr val="212121"/>
                </a:solidFill>
                <a:effectLst/>
                <a:latin typeface="+mn-lt"/>
              </a:rPr>
              <a:t> look at the large branches of a </a:t>
            </a:r>
            <a:r>
              <a:rPr kumimoji="0" lang="fr-FR" altLang="fr-FR" sz="2400" b="0" i="0" u="none" strike="noStrike" cap="none" normalizeH="0" baseline="0" dirty="0" err="1">
                <a:ln>
                  <a:noFill/>
                </a:ln>
                <a:solidFill>
                  <a:srgbClr val="212121"/>
                </a:solidFill>
                <a:effectLst/>
                <a:latin typeface="+mn-lt"/>
              </a:rPr>
              <a:t>tree</a:t>
            </a:r>
            <a:r>
              <a:rPr kumimoji="0" lang="fr-FR" altLang="fr-FR" sz="2400" b="0" i="0" u="none" strike="noStrike" cap="none" normalizeH="0" baseline="0" dirty="0">
                <a:ln>
                  <a:noFill/>
                </a:ln>
                <a:solidFill>
                  <a:srgbClr val="212121"/>
                </a:solidFill>
                <a:effectLst/>
                <a:latin typeface="+mn-lt"/>
              </a:rPr>
              <a:t> </a:t>
            </a:r>
            <a:r>
              <a:rPr kumimoji="0" lang="fr-FR" altLang="fr-FR" sz="2400" b="0" i="0" u="none" strike="noStrike" cap="none" normalizeH="0" baseline="0" dirty="0" err="1">
                <a:ln>
                  <a:noFill/>
                </a:ln>
                <a:solidFill>
                  <a:srgbClr val="212121"/>
                </a:solidFill>
                <a:effectLst/>
                <a:latin typeface="+mn-lt"/>
              </a:rPr>
              <a:t>near</a:t>
            </a:r>
            <a:r>
              <a:rPr kumimoji="0" lang="fr-FR" altLang="fr-FR" sz="2400" b="0" i="0" u="none" strike="noStrike" cap="none" normalizeH="0" baseline="0" dirty="0">
                <a:ln>
                  <a:noFill/>
                </a:ln>
                <a:solidFill>
                  <a:srgbClr val="212121"/>
                </a:solidFill>
                <a:effectLst/>
                <a:latin typeface="+mn-lt"/>
              </a:rPr>
              <a:t> the </a:t>
            </a:r>
            <a:r>
              <a:rPr kumimoji="0" lang="fr-FR" altLang="fr-FR" sz="2400" b="0" i="0" u="none" strike="noStrike" cap="none" normalizeH="0" baseline="0" dirty="0" err="1">
                <a:ln>
                  <a:noFill/>
                </a:ln>
                <a:solidFill>
                  <a:srgbClr val="212121"/>
                </a:solidFill>
                <a:effectLst/>
                <a:latin typeface="+mn-lt"/>
              </a:rPr>
              <a:t>trunk</a:t>
            </a:r>
            <a:r>
              <a:rPr kumimoji="0" lang="fr-FR" altLang="fr-FR" sz="2400" b="0" i="0" u="none" strike="noStrike" cap="none" normalizeH="0" baseline="0" dirty="0">
                <a:ln>
                  <a:noFill/>
                </a:ln>
                <a:solidFill>
                  <a:srgbClr val="212121"/>
                </a:solidFill>
                <a:effectLst/>
                <a:latin typeface="+mn-lt"/>
              </a:rPr>
              <a:t>) about a </a:t>
            </a:r>
            <a:r>
              <a:rPr kumimoji="0" lang="fr-FR" altLang="fr-FR" sz="2400" b="0" i="0" u="none" strike="noStrike" cap="none" normalizeH="0" baseline="0" dirty="0" err="1">
                <a:ln>
                  <a:noFill/>
                </a:ln>
                <a:solidFill>
                  <a:srgbClr val="212121"/>
                </a:solidFill>
                <a:effectLst/>
                <a:latin typeface="+mn-lt"/>
              </a:rPr>
              <a:t>dozen</a:t>
            </a:r>
            <a:r>
              <a:rPr kumimoji="0" lang="fr-FR" altLang="fr-FR" sz="2400" b="0" i="0" u="none" strike="noStrike" cap="none" normalizeH="0" baseline="0" dirty="0">
                <a:ln>
                  <a:noFill/>
                </a:ln>
                <a:solidFill>
                  <a:srgbClr val="212121"/>
                </a:solidFill>
                <a:effectLst/>
                <a:latin typeface="+mn-lt"/>
              </a:rPr>
              <a:t> of races or </a:t>
            </a:r>
            <a:r>
              <a:rPr kumimoji="0" lang="fr-FR" altLang="fr-FR" sz="2400" b="0" i="0" u="none" strike="noStrike" cap="none" normalizeH="0" baseline="0" dirty="0" err="1">
                <a:ln>
                  <a:noFill/>
                </a:ln>
                <a:solidFill>
                  <a:srgbClr val="212121"/>
                </a:solidFill>
                <a:effectLst/>
                <a:latin typeface="+mn-lt"/>
              </a:rPr>
              <a:t>genetic</a:t>
            </a:r>
            <a:r>
              <a:rPr kumimoji="0" lang="fr-FR" altLang="fr-FR" sz="2400" b="0" i="0" u="none" strike="noStrike" cap="none" normalizeH="0" baseline="0" dirty="0">
                <a:ln>
                  <a:noFill/>
                </a:ln>
                <a:solidFill>
                  <a:srgbClr val="212121"/>
                </a:solidFill>
                <a:effectLst/>
                <a:latin typeface="+mn-lt"/>
              </a:rPr>
              <a:t> clusters in the homo sapiens </a:t>
            </a:r>
            <a:r>
              <a:rPr kumimoji="0" lang="fr-FR" altLang="fr-FR" sz="2400" b="0" i="0" u="none" strike="noStrike" cap="none" normalizeH="0" baseline="0" dirty="0" err="1">
                <a:ln>
                  <a:noFill/>
                </a:ln>
                <a:solidFill>
                  <a:srgbClr val="212121"/>
                </a:solidFill>
                <a:effectLst/>
                <a:latin typeface="+mn-lt"/>
              </a:rPr>
              <a:t>species</a:t>
            </a:r>
            <a:r>
              <a:rPr kumimoji="0" lang="fr-FR" altLang="fr-FR" sz="2400" b="0" i="0" u="none" strike="noStrike" cap="none" normalizeH="0" baseline="0" dirty="0">
                <a:ln>
                  <a:noFill/>
                </a:ln>
                <a:solidFill>
                  <a:srgbClr val="212121"/>
                </a:solidFill>
                <a:effectLst/>
                <a:latin typeface="+mn-lt"/>
              </a:rPr>
              <a:t> as </a:t>
            </a:r>
            <a:r>
              <a:rPr kumimoji="0" lang="fr-FR" altLang="fr-FR" sz="2400" b="0" i="0" u="none" strike="noStrike" cap="none" normalizeH="0" baseline="0" dirty="0" err="1">
                <a:ln>
                  <a:noFill/>
                </a:ln>
                <a:solidFill>
                  <a:srgbClr val="212121"/>
                </a:solidFill>
                <a:effectLst/>
                <a:latin typeface="+mn-lt"/>
              </a:rPr>
              <a:t>described</a:t>
            </a:r>
            <a:r>
              <a:rPr kumimoji="0" lang="fr-FR" altLang="fr-FR" sz="2400" b="0" i="0" u="none" strike="noStrike" cap="none" normalizeH="0" baseline="0" dirty="0">
                <a:ln>
                  <a:noFill/>
                </a:ln>
                <a:solidFill>
                  <a:srgbClr val="212121"/>
                </a:solidFill>
                <a:effectLst/>
                <a:latin typeface="+mn-lt"/>
              </a:rPr>
              <a:t> </a:t>
            </a:r>
            <a:r>
              <a:rPr kumimoji="0" lang="fr-FR" altLang="fr-FR" sz="2400" b="0" i="0" u="none" strike="noStrike" cap="none" normalizeH="0" baseline="0" dirty="0" err="1">
                <a:ln>
                  <a:noFill/>
                </a:ln>
                <a:solidFill>
                  <a:srgbClr val="212121"/>
                </a:solidFill>
                <a:effectLst/>
                <a:latin typeface="+mn-lt"/>
              </a:rPr>
              <a:t>above</a:t>
            </a:r>
            <a:r>
              <a:rPr kumimoji="0" lang="fr-FR" altLang="fr-FR" sz="2400" b="0" i="0" u="none" strike="noStrike" cap="none" normalizeH="0" baseline="0" dirty="0">
                <a:ln>
                  <a:noFill/>
                </a:ln>
                <a:solidFill>
                  <a:srgbClr val="212121"/>
                </a:solidFill>
                <a:effectLst/>
                <a:latin typeface="+mn-lt"/>
              </a:rPr>
              <a:t>.</a:t>
            </a:r>
            <a:r>
              <a:rPr kumimoji="0" lang="fr-FR" altLang="fr-FR" sz="2400" b="0" i="0" u="none" strike="noStrike" cap="none" normalizeH="0" baseline="0" dirty="0">
                <a:ln>
                  <a:noFill/>
                </a:ln>
                <a:solidFill>
                  <a:schemeClr val="tx1"/>
                </a:solidFill>
                <a:effectLst/>
                <a:latin typeface="+mn-lt"/>
              </a:rPr>
              <a:t> </a:t>
            </a:r>
          </a:p>
        </p:txBody>
      </p:sp>
    </p:spTree>
    <p:extLst>
      <p:ext uri="{BB962C8B-B14F-4D97-AF65-F5344CB8AC3E}">
        <p14:creationId xmlns:p14="http://schemas.microsoft.com/office/powerpoint/2010/main" val="28302121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BE" dirty="0"/>
              <a:t>19. Spearman’s hypothesis</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110</a:t>
            </a:fld>
            <a:endParaRPr lang="fr-BE" dirty="0"/>
          </a:p>
        </p:txBody>
      </p:sp>
      <p:sp>
        <p:nvSpPr>
          <p:cNvPr id="5" name="ZoneTexte 4"/>
          <p:cNvSpPr txBox="1"/>
          <p:nvPr/>
        </p:nvSpPr>
        <p:spPr>
          <a:xfrm>
            <a:off x="-21468" y="6488668"/>
            <a:ext cx="5112568" cy="369332"/>
          </a:xfrm>
          <a:prstGeom prst="rect">
            <a:avLst/>
          </a:prstGeom>
          <a:noFill/>
        </p:spPr>
        <p:txBody>
          <a:bodyPr wrap="square" rtlCol="0">
            <a:spAutoFit/>
          </a:bodyPr>
          <a:lstStyle/>
          <a:p>
            <a:r>
              <a:rPr lang="fr-BE" dirty="0">
                <a:hlinkClick r:id="rId3"/>
              </a:rPr>
              <a:t>http://en.wikipedia.org/wiki/Spearman's_hypothesis</a:t>
            </a:r>
            <a:r>
              <a:rPr lang="fr-BE" dirty="0"/>
              <a:t> </a:t>
            </a:r>
          </a:p>
        </p:txBody>
      </p:sp>
      <p:sp>
        <p:nvSpPr>
          <p:cNvPr id="6" name="Rectangle 1">
            <a:extLst>
              <a:ext uri="{FF2B5EF4-FFF2-40B4-BE49-F238E27FC236}">
                <a16:creationId xmlns:a16="http://schemas.microsoft.com/office/drawing/2014/main" id="{7D657E26-F457-44CC-8F4F-B76FCDEF55C4}"/>
              </a:ext>
            </a:extLst>
          </p:cNvPr>
          <p:cNvSpPr>
            <a:spLocks noChangeArrowheads="1"/>
          </p:cNvSpPr>
          <p:nvPr/>
        </p:nvSpPr>
        <p:spPr bwMode="auto">
          <a:xfrm>
            <a:off x="765920" y="1988840"/>
            <a:ext cx="7632848" cy="29546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mn-lt"/>
              </a:rPr>
              <a:t>The magnitude of the </a:t>
            </a:r>
            <a:r>
              <a:rPr kumimoji="0" lang="fr-FR" altLang="fr-FR" sz="3200" b="0" i="0" u="none" strike="noStrike" cap="none" normalizeH="0" baseline="0" dirty="0" err="1">
                <a:ln>
                  <a:noFill/>
                </a:ln>
                <a:solidFill>
                  <a:srgbClr val="212121"/>
                </a:solidFill>
                <a:effectLst/>
                <a:latin typeface="+mn-lt"/>
              </a:rPr>
              <a:t>intellectual</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difference</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between</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two</a:t>
            </a:r>
            <a:r>
              <a:rPr kumimoji="0" lang="fr-FR" altLang="fr-FR" sz="3200" b="0" i="0" u="none" strike="noStrike" cap="none" normalizeH="0" baseline="0" dirty="0">
                <a:ln>
                  <a:noFill/>
                </a:ln>
                <a:solidFill>
                  <a:srgbClr val="212121"/>
                </a:solidFill>
                <a:effectLst/>
                <a:latin typeface="+mn-lt"/>
              </a:rPr>
              <a:t> races, </a:t>
            </a:r>
            <a:r>
              <a:rPr kumimoji="0" lang="fr-FR" altLang="fr-FR" sz="3200" b="0" i="0" u="none" strike="noStrike" cap="none" normalizeH="0" baseline="0" dirty="0" err="1">
                <a:ln>
                  <a:noFill/>
                </a:ln>
                <a:solidFill>
                  <a:srgbClr val="212121"/>
                </a:solidFill>
                <a:effectLst/>
                <a:latin typeface="+mn-lt"/>
              </a:rPr>
              <a:t>observed</a:t>
            </a:r>
            <a:r>
              <a:rPr kumimoji="0" lang="fr-FR" altLang="fr-FR" sz="3200" b="0" i="0" u="none" strike="noStrike" cap="none" normalizeH="0" baseline="0" dirty="0">
                <a:ln>
                  <a:noFill/>
                </a:ln>
                <a:solidFill>
                  <a:srgbClr val="212121"/>
                </a:solidFill>
                <a:effectLst/>
                <a:latin typeface="+mn-lt"/>
              </a:rPr>
              <a:t> in the cognitive </a:t>
            </a:r>
            <a:r>
              <a:rPr kumimoji="0" lang="fr-FR" altLang="fr-FR" sz="3200" b="0" i="0" u="none" strike="noStrike" cap="none" normalizeH="0" baseline="0" dirty="0" err="1">
                <a:ln>
                  <a:noFill/>
                </a:ln>
                <a:solidFill>
                  <a:srgbClr val="212121"/>
                </a:solidFill>
                <a:effectLst/>
                <a:latin typeface="+mn-lt"/>
              </a:rPr>
              <a:t>skill</a:t>
            </a:r>
            <a:r>
              <a:rPr kumimoji="0" lang="fr-FR" altLang="fr-FR" sz="3200" b="0" i="0" u="none" strike="noStrike" cap="none" normalizeH="0" baseline="0" dirty="0">
                <a:ln>
                  <a:noFill/>
                </a:ln>
                <a:solidFill>
                  <a:srgbClr val="212121"/>
                </a:solidFill>
                <a:effectLst/>
                <a:latin typeface="+mn-lt"/>
              </a:rPr>
              <a:t> tests, </a:t>
            </a:r>
            <a:r>
              <a:rPr kumimoji="0" lang="fr-FR" altLang="fr-FR" sz="3200" b="0" i="0" u="none" strike="noStrike" cap="none" normalizeH="0" baseline="0" dirty="0" err="1">
                <a:ln>
                  <a:noFill/>
                </a:ln>
                <a:solidFill>
                  <a:srgbClr val="212121"/>
                </a:solidFill>
                <a:effectLst/>
                <a:latin typeface="+mn-lt"/>
              </a:rPr>
              <a:t>is</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proportional</a:t>
            </a:r>
            <a:r>
              <a:rPr kumimoji="0" lang="fr-FR" altLang="fr-FR" sz="3200" b="0" i="0" u="none" strike="noStrike" cap="none" normalizeH="0" baseline="0" dirty="0">
                <a:ln>
                  <a:noFill/>
                </a:ln>
                <a:solidFill>
                  <a:srgbClr val="212121"/>
                </a:solidFill>
                <a:effectLst/>
                <a:latin typeface="+mn-lt"/>
              </a:rPr>
              <a:t> to </a:t>
            </a:r>
            <a:r>
              <a:rPr kumimoji="0" lang="fr-FR" altLang="fr-FR" sz="3200" b="0" i="0" u="none" strike="noStrike" cap="none" normalizeH="0" baseline="0" dirty="0" err="1">
                <a:ln>
                  <a:noFill/>
                </a:ln>
                <a:solidFill>
                  <a:srgbClr val="212121"/>
                </a:solidFill>
                <a:effectLst/>
                <a:latin typeface="+mn-lt"/>
              </a:rPr>
              <a:t>its</a:t>
            </a:r>
            <a:r>
              <a:rPr kumimoji="0" lang="fr-FR" altLang="fr-FR" sz="3200" b="0" i="0" u="none" strike="noStrike" cap="none" normalizeH="0" baseline="0" dirty="0">
                <a:ln>
                  <a:noFill/>
                </a:ln>
                <a:solidFill>
                  <a:srgbClr val="212121"/>
                </a:solidFill>
                <a:effectLst/>
                <a:latin typeface="+mn-lt"/>
              </a:rPr>
              <a:t> saturation in g.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3200"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mn-lt"/>
              </a:rPr>
              <a:t>-&gt; A </a:t>
            </a:r>
            <a:r>
              <a:rPr kumimoji="0" lang="fr-FR" altLang="fr-FR" sz="3200" b="0" i="0" u="none" strike="noStrike" cap="none" normalizeH="0" baseline="0" dirty="0" err="1">
                <a:ln>
                  <a:noFill/>
                </a:ln>
                <a:solidFill>
                  <a:srgbClr val="212121"/>
                </a:solidFill>
                <a:effectLst/>
                <a:latin typeface="+mn-lt"/>
              </a:rPr>
              <a:t>difference</a:t>
            </a:r>
            <a:r>
              <a:rPr kumimoji="0" lang="fr-FR" altLang="fr-FR" sz="3200" b="0" i="0" u="none" strike="noStrike" cap="none" normalizeH="0" baseline="0" dirty="0">
                <a:ln>
                  <a:noFill/>
                </a:ln>
                <a:solidFill>
                  <a:srgbClr val="212121"/>
                </a:solidFill>
                <a:effectLst/>
                <a:latin typeface="+mn-lt"/>
              </a:rPr>
              <a:t> in g </a:t>
            </a:r>
            <a:r>
              <a:rPr kumimoji="0" lang="fr-FR" altLang="fr-FR" sz="3200" b="0" i="0" u="none" strike="noStrike" cap="none" normalizeH="0" baseline="0" dirty="0" err="1">
                <a:ln>
                  <a:noFill/>
                </a:ln>
                <a:solidFill>
                  <a:srgbClr val="212121"/>
                </a:solidFill>
                <a:effectLst/>
                <a:latin typeface="+mn-lt"/>
              </a:rPr>
              <a:t>is</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mainly</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responsible</a:t>
            </a:r>
            <a:r>
              <a:rPr kumimoji="0" lang="fr-FR" altLang="fr-FR" sz="3200" b="0" i="0" u="none" strike="noStrike" cap="none" normalizeH="0" baseline="0" dirty="0">
                <a:ln>
                  <a:noFill/>
                </a:ln>
                <a:solidFill>
                  <a:srgbClr val="212121"/>
                </a:solidFill>
                <a:effectLst/>
                <a:latin typeface="+mn-lt"/>
              </a:rPr>
              <a:t> for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mn-lt"/>
              </a:rPr>
              <a:t>the racial </a:t>
            </a:r>
            <a:r>
              <a:rPr kumimoji="0" lang="fr-FR" altLang="fr-FR" sz="3200" b="0" i="0" u="none" strike="noStrike" cap="none" normalizeH="0" baseline="0" dirty="0" err="1">
                <a:ln>
                  <a:noFill/>
                </a:ln>
                <a:solidFill>
                  <a:srgbClr val="212121"/>
                </a:solidFill>
                <a:effectLst/>
                <a:latin typeface="+mn-lt"/>
              </a:rPr>
              <a:t>intellectual</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differences</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observed</a:t>
            </a:r>
            <a:r>
              <a:rPr kumimoji="0" lang="fr-FR" altLang="fr-FR" sz="3200" b="0" i="0" u="none" strike="noStrike" cap="none" normalizeH="0" baseline="0" dirty="0">
                <a:ln>
                  <a:noFill/>
                </a:ln>
                <a:solidFill>
                  <a:srgbClr val="212121"/>
                </a:solidFill>
                <a:effectLst/>
                <a:latin typeface="+mn-lt"/>
              </a:rPr>
              <a:t>.</a:t>
            </a:r>
            <a:r>
              <a:rPr kumimoji="0" lang="fr-FR" altLang="fr-FR" sz="3200" b="0" i="0" u="none" strike="noStrike" cap="none" normalizeH="0" baseline="0" dirty="0">
                <a:ln>
                  <a:noFill/>
                </a:ln>
                <a:solidFill>
                  <a:schemeClr val="tx1"/>
                </a:solidFill>
                <a:effectLst/>
                <a:latin typeface="+mn-lt"/>
              </a:rPr>
              <a:t> </a:t>
            </a:r>
          </a:p>
        </p:txBody>
      </p:sp>
    </p:spTree>
    <p:extLst>
      <p:ext uri="{BB962C8B-B14F-4D97-AF65-F5344CB8AC3E}">
        <p14:creationId xmlns:p14="http://schemas.microsoft.com/office/powerpoint/2010/main" val="1236124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a:t>20. Race </a:t>
            </a:r>
            <a:r>
              <a:rPr lang="fr-BE" dirty="0" err="1"/>
              <a:t>Differences</a:t>
            </a:r>
            <a:r>
              <a:rPr lang="fr-BE" dirty="0"/>
              <a:t> in the Frequency of Intelligence </a:t>
            </a:r>
            <a:r>
              <a:rPr lang="fr-BE" dirty="0" err="1"/>
              <a:t>Genes</a:t>
            </a:r>
            <a:endParaRPr lang="fr-BE" dirty="0"/>
          </a:p>
        </p:txBody>
      </p:sp>
      <p:sp>
        <p:nvSpPr>
          <p:cNvPr id="4" name="Espace réservé du numéro de diapositive 3"/>
          <p:cNvSpPr>
            <a:spLocks noGrp="1"/>
          </p:cNvSpPr>
          <p:nvPr>
            <p:ph type="sldNum" sz="quarter" idx="12"/>
          </p:nvPr>
        </p:nvSpPr>
        <p:spPr/>
        <p:txBody>
          <a:bodyPr/>
          <a:lstStyle/>
          <a:p>
            <a:pPr>
              <a:defRPr/>
            </a:pPr>
            <a:fld id="{A20F0AAD-09DD-483B-BEB4-25D44D9EB32F}" type="slidenum">
              <a:rPr lang="fr-BE"/>
              <a:pPr>
                <a:defRPr/>
              </a:pPr>
              <a:t>111</a:t>
            </a:fld>
            <a:endParaRPr lang="fr-BE" dirty="0"/>
          </a:p>
        </p:txBody>
      </p:sp>
      <p:sp>
        <p:nvSpPr>
          <p:cNvPr id="5" name="Rectangle 1">
            <a:extLst>
              <a:ext uri="{FF2B5EF4-FFF2-40B4-BE49-F238E27FC236}">
                <a16:creationId xmlns:a16="http://schemas.microsoft.com/office/drawing/2014/main" id="{E9E48512-499A-42E7-99A4-3D89275C052D}"/>
              </a:ext>
            </a:extLst>
          </p:cNvPr>
          <p:cNvSpPr>
            <a:spLocks noChangeArrowheads="1"/>
          </p:cNvSpPr>
          <p:nvPr/>
        </p:nvSpPr>
        <p:spPr bwMode="auto">
          <a:xfrm>
            <a:off x="534380" y="1556792"/>
            <a:ext cx="8075240" cy="39395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mn-lt"/>
              </a:rPr>
              <a:t>If intelligence </a:t>
            </a:r>
            <a:r>
              <a:rPr kumimoji="0" lang="fr-FR" altLang="fr-FR" sz="3200" b="0" i="0" u="none" strike="noStrike" cap="none" normalizeH="0" baseline="0" dirty="0" err="1">
                <a:ln>
                  <a:noFill/>
                </a:ln>
                <a:solidFill>
                  <a:srgbClr val="212121"/>
                </a:solidFill>
                <a:effectLst/>
                <a:latin typeface="+mn-lt"/>
              </a:rPr>
              <a:t>is</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genetic</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then</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it</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is</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dictated</a:t>
            </a:r>
            <a:r>
              <a:rPr kumimoji="0" lang="fr-FR" altLang="fr-FR" sz="3200" b="0" i="0" u="none" strike="noStrike" cap="none" normalizeH="0" baseline="0" dirty="0">
                <a:ln>
                  <a:noFill/>
                </a:ln>
                <a:solidFill>
                  <a:srgbClr val="212121"/>
                </a:solidFill>
                <a:effectLst/>
                <a:latin typeface="+mn-lt"/>
              </a:rPr>
              <a:t> by certain </a:t>
            </a:r>
            <a:r>
              <a:rPr kumimoji="0" lang="fr-FR" altLang="fr-FR" sz="3200" b="0" i="0" u="none" strike="noStrike" cap="none" normalizeH="0" baseline="0" dirty="0" err="1">
                <a:ln>
                  <a:noFill/>
                </a:ln>
                <a:solidFill>
                  <a:srgbClr val="212121"/>
                </a:solidFill>
                <a:effectLst/>
                <a:latin typeface="+mn-lt"/>
              </a:rPr>
              <a:t>genes</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that</a:t>
            </a:r>
            <a:r>
              <a:rPr kumimoji="0" lang="fr-FR" altLang="fr-FR" sz="3200" b="0" i="0" u="none" strike="noStrike" cap="none" normalizeH="0" baseline="0" dirty="0">
                <a:ln>
                  <a:noFill/>
                </a:ln>
                <a:solidFill>
                  <a:srgbClr val="212121"/>
                </a:solidFill>
                <a:effectLst/>
                <a:latin typeface="+mn-lt"/>
              </a:rPr>
              <a:t> have a </a:t>
            </a:r>
            <a:r>
              <a:rPr kumimoji="0" lang="fr-FR" altLang="fr-FR" sz="3200" b="0" i="0" u="none" strike="noStrike" cap="none" normalizeH="0" baseline="0" dirty="0" err="1">
                <a:ln>
                  <a:noFill/>
                </a:ln>
                <a:solidFill>
                  <a:srgbClr val="212121"/>
                </a:solidFill>
                <a:effectLst/>
                <a:latin typeface="+mn-lt"/>
              </a:rPr>
              <a:t>greater</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frequency</a:t>
            </a:r>
            <a:r>
              <a:rPr kumimoji="0" lang="fr-FR" altLang="fr-FR" sz="3200" b="0" i="0" u="none" strike="noStrike" cap="none" normalizeH="0" baseline="0" dirty="0">
                <a:ln>
                  <a:noFill/>
                </a:ln>
                <a:solidFill>
                  <a:srgbClr val="212121"/>
                </a:solidFill>
                <a:effectLst/>
                <a:latin typeface="+mn-lt"/>
              </a:rPr>
              <a:t> in </a:t>
            </a:r>
            <a:r>
              <a:rPr kumimoji="0" lang="fr-FR" altLang="fr-FR" sz="3200" b="0" i="0" u="none" strike="noStrike" cap="none" normalizeH="0" baseline="0" dirty="0" err="1">
                <a:ln>
                  <a:noFill/>
                </a:ln>
                <a:solidFill>
                  <a:srgbClr val="212121"/>
                </a:solidFill>
                <a:effectLst/>
                <a:latin typeface="+mn-lt"/>
              </a:rPr>
              <a:t>smarter</a:t>
            </a:r>
            <a:r>
              <a:rPr kumimoji="0" lang="fr-FR" altLang="fr-FR" sz="3200" b="0" i="0" u="none" strike="noStrike" cap="none" normalizeH="0" baseline="0" dirty="0">
                <a:ln>
                  <a:noFill/>
                </a:ln>
                <a:solidFill>
                  <a:srgbClr val="212121"/>
                </a:solidFill>
                <a:effectLst/>
                <a:latin typeface="+mn-lt"/>
              </a:rPr>
              <a:t> races or </a:t>
            </a:r>
            <a:r>
              <a:rPr kumimoji="0" lang="fr-FR" altLang="fr-FR" sz="3200" b="0" i="0" u="none" strike="noStrike" cap="none" normalizeH="0" baseline="0" dirty="0" err="1">
                <a:ln>
                  <a:noFill/>
                </a:ln>
                <a:solidFill>
                  <a:srgbClr val="212121"/>
                </a:solidFill>
                <a:effectLst/>
                <a:latin typeface="+mn-lt"/>
              </a:rPr>
              <a:t>individuals</a:t>
            </a:r>
            <a:r>
              <a:rPr lang="fr-FR" altLang="fr-FR" sz="3200" dirty="0">
                <a:solidFill>
                  <a:srgbClr val="212121"/>
                </a:solidFill>
                <a:latin typeface="+mn-lt"/>
              </a:rPr>
              <a:t> </a:t>
            </a:r>
            <a:r>
              <a:rPr kumimoji="0" lang="fr-FR" altLang="fr-FR" sz="3200" b="0" i="0" u="none" strike="noStrike" cap="none" normalizeH="0" baseline="0" dirty="0" err="1">
                <a:ln>
                  <a:noFill/>
                </a:ln>
                <a:solidFill>
                  <a:srgbClr val="212121"/>
                </a:solidFill>
                <a:effectLst/>
                <a:latin typeface="+mn-lt"/>
              </a:rPr>
              <a:t>than</a:t>
            </a:r>
            <a:r>
              <a:rPr kumimoji="0" lang="fr-FR" altLang="fr-FR" sz="3200" b="0" i="0" u="none" strike="noStrike" cap="none" normalizeH="0" baseline="0" dirty="0">
                <a:ln>
                  <a:noFill/>
                </a:ln>
                <a:solidFill>
                  <a:srgbClr val="212121"/>
                </a:solidFill>
                <a:effectLst/>
                <a:latin typeface="+mn-lt"/>
              </a:rPr>
              <a:t> in </a:t>
            </a:r>
            <a:r>
              <a:rPr kumimoji="0" lang="fr-FR" altLang="fr-FR" sz="3200" b="0" i="0" u="none" strike="noStrike" cap="none" normalizeH="0" baseline="0" dirty="0" err="1">
                <a:ln>
                  <a:noFill/>
                </a:ln>
                <a:solidFill>
                  <a:srgbClr val="212121"/>
                </a:solidFill>
                <a:effectLst/>
                <a:latin typeface="+mn-lt"/>
              </a:rPr>
              <a:t>less</a:t>
            </a:r>
            <a:r>
              <a:rPr kumimoji="0" lang="fr-FR" altLang="fr-FR" sz="3200" b="0" i="0" u="none" strike="noStrike" cap="none" normalizeH="0" baseline="0" dirty="0">
                <a:ln>
                  <a:noFill/>
                </a:ln>
                <a:solidFill>
                  <a:srgbClr val="212121"/>
                </a:solidFill>
                <a:effectLst/>
                <a:latin typeface="+mn-lt"/>
              </a:rPr>
              <a:t> intelligent races or </a:t>
            </a:r>
            <a:r>
              <a:rPr kumimoji="0" lang="fr-FR" altLang="fr-FR" sz="3200" b="0" i="0" u="none" strike="noStrike" cap="none" normalizeH="0" baseline="0" dirty="0" err="1">
                <a:ln>
                  <a:noFill/>
                </a:ln>
                <a:solidFill>
                  <a:srgbClr val="212121"/>
                </a:solidFill>
                <a:effectLst/>
                <a:latin typeface="+mn-lt"/>
              </a:rPr>
              <a:t>individuals</a:t>
            </a:r>
            <a:r>
              <a:rPr kumimoji="0" lang="fr-FR" altLang="fr-FR" sz="32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3200"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err="1">
                <a:ln>
                  <a:noFill/>
                </a:ln>
                <a:solidFill>
                  <a:srgbClr val="212121"/>
                </a:solidFill>
                <a:effectLst/>
                <a:latin typeface="+mn-lt"/>
              </a:rPr>
              <a:t>Today</a:t>
            </a:r>
            <a:r>
              <a:rPr kumimoji="0" lang="fr-FR" altLang="fr-FR" sz="3200" b="0" i="0" u="none" strike="noStrike" cap="none" normalizeH="0" baseline="0" dirty="0">
                <a:ln>
                  <a:noFill/>
                </a:ln>
                <a:solidFill>
                  <a:srgbClr val="212121"/>
                </a:solidFill>
                <a:effectLst/>
                <a:latin typeface="+mn-lt"/>
              </a:rPr>
              <a:t> a large part of </a:t>
            </a:r>
            <a:r>
              <a:rPr kumimoji="0" lang="fr-FR" altLang="fr-FR" sz="3200" b="0" i="0" u="none" strike="noStrike" cap="none" normalizeH="0" baseline="0" dirty="0" err="1">
                <a:ln>
                  <a:noFill/>
                </a:ln>
                <a:solidFill>
                  <a:srgbClr val="212121"/>
                </a:solidFill>
                <a:effectLst/>
                <a:latin typeface="+mn-lt"/>
              </a:rPr>
              <a:t>genes</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implicated</a:t>
            </a:r>
            <a:r>
              <a:rPr kumimoji="0" lang="fr-FR" altLang="fr-FR" sz="3200" b="0" i="0" u="none" strike="noStrike" cap="none" normalizeH="0" baseline="0" dirty="0">
                <a:ln>
                  <a:noFill/>
                </a:ln>
                <a:solidFill>
                  <a:srgbClr val="212121"/>
                </a:solidFill>
                <a:effectLst/>
                <a:latin typeface="+mn-lt"/>
              </a:rPr>
              <a:t> in </a:t>
            </a:r>
            <a:r>
              <a:rPr kumimoji="0" lang="fr-FR" altLang="fr-FR" sz="3200" b="0" i="0" u="none" strike="noStrike" cap="none" normalizeH="0" baseline="0" dirty="0" err="1">
                <a:ln>
                  <a:noFill/>
                </a:ln>
                <a:solidFill>
                  <a:srgbClr val="212121"/>
                </a:solidFill>
                <a:effectLst/>
                <a:latin typeface="+mn-lt"/>
              </a:rPr>
              <a:t>general</a:t>
            </a:r>
            <a:r>
              <a:rPr kumimoji="0" lang="fr-FR" altLang="fr-FR" sz="3200" b="0" i="0" u="none" strike="noStrike" cap="none" normalizeH="0" baseline="0" dirty="0">
                <a:ln>
                  <a:noFill/>
                </a:ln>
                <a:solidFill>
                  <a:srgbClr val="212121"/>
                </a:solidFill>
                <a:effectLst/>
                <a:latin typeface="+mn-lt"/>
              </a:rPr>
              <a:t> intelligence are </a:t>
            </a:r>
            <a:r>
              <a:rPr kumimoji="0" lang="fr-FR" altLang="fr-FR" sz="3200" b="0" i="0" u="none" strike="noStrike" cap="none" normalizeH="0" baseline="0" dirty="0" err="1">
                <a:ln>
                  <a:noFill/>
                </a:ln>
                <a:solidFill>
                  <a:srgbClr val="212121"/>
                </a:solidFill>
                <a:effectLst/>
                <a:latin typeface="+mn-lt"/>
              </a:rPr>
              <a:t>discovered</a:t>
            </a:r>
            <a:r>
              <a:rPr kumimoji="0" lang="fr-FR" altLang="fr-FR" sz="3200" b="0" i="0" u="none" strike="noStrike" cap="none" normalizeH="0" baseline="0" dirty="0">
                <a:ln>
                  <a:noFill/>
                </a:ln>
                <a:solidFill>
                  <a:srgbClr val="212121"/>
                </a:solidFill>
                <a:effectLst/>
                <a:latin typeface="+mn-lt"/>
              </a:rPr>
              <a:t> and the racial </a:t>
            </a:r>
            <a:r>
              <a:rPr kumimoji="0" lang="fr-FR" altLang="fr-FR" sz="3200" b="0" i="0" u="none" strike="noStrike" cap="none" normalizeH="0" baseline="0" dirty="0" err="1">
                <a:ln>
                  <a:noFill/>
                </a:ln>
                <a:solidFill>
                  <a:srgbClr val="212121"/>
                </a:solidFill>
                <a:effectLst/>
                <a:latin typeface="+mn-lt"/>
              </a:rPr>
              <a:t>frequency</a:t>
            </a:r>
            <a:r>
              <a:rPr kumimoji="0" lang="fr-FR" altLang="fr-FR" sz="3200" b="0" i="0" u="none" strike="noStrike" cap="none" normalizeH="0" baseline="0" dirty="0">
                <a:ln>
                  <a:noFill/>
                </a:ln>
                <a:solidFill>
                  <a:srgbClr val="212121"/>
                </a:solidFill>
                <a:effectLst/>
                <a:latin typeface="+mn-lt"/>
              </a:rPr>
              <a:t> of </a:t>
            </a:r>
            <a:r>
              <a:rPr kumimoji="0" lang="fr-FR" altLang="fr-FR" sz="3200" b="0" i="0" u="none" strike="noStrike" cap="none" normalizeH="0" baseline="0" dirty="0" err="1">
                <a:ln>
                  <a:noFill/>
                </a:ln>
                <a:solidFill>
                  <a:srgbClr val="212121"/>
                </a:solidFill>
                <a:effectLst/>
                <a:latin typeface="+mn-lt"/>
              </a:rPr>
              <a:t>these</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genes</a:t>
            </a:r>
            <a:r>
              <a:rPr kumimoji="0" lang="fr-FR" altLang="fr-FR" sz="3200" b="0" i="0" u="none" strike="noStrike" cap="none" normalizeH="0" baseline="0" dirty="0">
                <a:ln>
                  <a:noFill/>
                </a:ln>
                <a:solidFill>
                  <a:srgbClr val="212121"/>
                </a:solidFill>
                <a:effectLst/>
                <a:latin typeface="+mn-lt"/>
              </a:rPr>
              <a:t> are </a:t>
            </a:r>
            <a:r>
              <a:rPr kumimoji="0" lang="fr-FR" altLang="fr-FR" sz="3200" b="0" i="0" u="none" strike="noStrike" cap="none" normalizeH="0" baseline="0" dirty="0" err="1">
                <a:ln>
                  <a:noFill/>
                </a:ln>
                <a:solidFill>
                  <a:srgbClr val="212121"/>
                </a:solidFill>
                <a:effectLst/>
                <a:latin typeface="+mn-lt"/>
              </a:rPr>
              <a:t>paralel</a:t>
            </a:r>
            <a:r>
              <a:rPr kumimoji="0" lang="fr-FR" altLang="fr-FR" sz="3200" b="0" i="0" u="none" strike="noStrike" cap="none" normalizeH="0" baseline="0" dirty="0">
                <a:ln>
                  <a:noFill/>
                </a:ln>
                <a:solidFill>
                  <a:srgbClr val="212121"/>
                </a:solidFill>
                <a:effectLst/>
                <a:latin typeface="+mn-lt"/>
              </a:rPr>
              <a:t> to racial </a:t>
            </a:r>
            <a:r>
              <a:rPr kumimoji="0" lang="fr-FR" altLang="fr-FR" sz="3200" b="0" i="0" u="none" strike="noStrike" cap="none" normalizeH="0" baseline="0" dirty="0" err="1">
                <a:ln>
                  <a:noFill/>
                </a:ln>
                <a:solidFill>
                  <a:srgbClr val="212121"/>
                </a:solidFill>
                <a:effectLst/>
                <a:latin typeface="+mn-lt"/>
              </a:rPr>
              <a:t>IQs</a:t>
            </a:r>
            <a:endParaRPr kumimoji="0" lang="fr-FR" altLang="fr-FR" sz="3200" b="0" i="0" u="none" strike="noStrike" cap="none" normalizeH="0" baseline="0" dirty="0">
              <a:ln>
                <a:noFill/>
              </a:ln>
              <a:solidFill>
                <a:schemeClr val="tx1"/>
              </a:solidFill>
              <a:effectLst/>
              <a:latin typeface="+mn-lt"/>
            </a:endParaRPr>
          </a:p>
        </p:txBody>
      </p:sp>
      <p:pic>
        <p:nvPicPr>
          <p:cNvPr id="624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5496332"/>
            <a:ext cx="1924015"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39944"/>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p:cNvSpPr>
            <a:spLocks noGrp="1"/>
          </p:cNvSpPr>
          <p:nvPr>
            <p:ph type="title"/>
          </p:nvPr>
        </p:nvSpPr>
        <p:spPr>
          <a:xfrm>
            <a:off x="395288" y="0"/>
            <a:ext cx="8229600" cy="1143000"/>
          </a:xfrm>
        </p:spPr>
        <p:txBody>
          <a:bodyPr/>
          <a:lstStyle/>
          <a:p>
            <a:pPr eaLnBrk="1" hangingPunct="1"/>
            <a:r>
              <a:rPr lang="fr-BE" sz="2000" dirty="0"/>
              <a:t>First </a:t>
            </a:r>
            <a:r>
              <a:rPr lang="fr-BE" sz="2000" dirty="0" err="1"/>
              <a:t>example</a:t>
            </a:r>
            <a:r>
              <a:rPr lang="fr-BE" sz="2000" dirty="0"/>
              <a:t>: </a:t>
            </a:r>
            <a:r>
              <a:rPr lang="fr-BE" dirty="0" err="1"/>
              <a:t>Congenital</a:t>
            </a:r>
            <a:r>
              <a:rPr lang="fr-BE" dirty="0"/>
              <a:t> </a:t>
            </a:r>
            <a:r>
              <a:rPr lang="fr-BE" dirty="0" err="1"/>
              <a:t>Myopia</a:t>
            </a:r>
            <a:r>
              <a:rPr lang="fr-BE" dirty="0"/>
              <a:t> </a:t>
            </a:r>
            <a:r>
              <a:rPr lang="fr-BE" dirty="0" err="1"/>
              <a:t>Genes</a:t>
            </a:r>
            <a:endParaRPr lang="fr-BE" dirty="0"/>
          </a:p>
        </p:txBody>
      </p:sp>
      <p:sp>
        <p:nvSpPr>
          <p:cNvPr id="4" name="Espace réservé du numéro de diapositive 3"/>
          <p:cNvSpPr>
            <a:spLocks noGrp="1"/>
          </p:cNvSpPr>
          <p:nvPr>
            <p:ph type="sldNum" sz="quarter" idx="12"/>
          </p:nvPr>
        </p:nvSpPr>
        <p:spPr/>
        <p:txBody>
          <a:bodyPr/>
          <a:lstStyle/>
          <a:p>
            <a:pPr>
              <a:defRPr/>
            </a:pPr>
            <a:fld id="{31EA3982-BBAF-45DD-BA74-37F94E651D06}" type="slidenum">
              <a:rPr lang="fr-BE"/>
              <a:pPr>
                <a:defRPr/>
              </a:pPr>
              <a:t>112</a:t>
            </a:fld>
            <a:endParaRPr lang="fr-BE" dirty="0"/>
          </a:p>
        </p:txBody>
      </p:sp>
      <p:pic>
        <p:nvPicPr>
          <p:cNvPr id="3074"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14" y="299695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47" y="345338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14" y="3904051"/>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03" y="438084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28" y="5260684"/>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4DCD0F-7FA5-4C1B-B253-388C98E4E54C}"/>
              </a:ext>
            </a:extLst>
          </p:cNvPr>
          <p:cNvSpPr>
            <a:spLocks noChangeArrowheads="1"/>
          </p:cNvSpPr>
          <p:nvPr/>
        </p:nvSpPr>
        <p:spPr bwMode="auto">
          <a:xfrm>
            <a:off x="683568" y="1375889"/>
            <a:ext cx="8526373" cy="41549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3000" dirty="0" err="1">
                <a:solidFill>
                  <a:srgbClr val="212121"/>
                </a:solidFill>
                <a:latin typeface="+mn-lt"/>
              </a:rPr>
              <a:t>G</a:t>
            </a:r>
            <a:r>
              <a:rPr kumimoji="0" lang="fr-FR" altLang="fr-FR" sz="3000" b="0" i="0" u="none" strike="noStrike" cap="none" normalizeH="0" baseline="0" dirty="0" err="1">
                <a:ln>
                  <a:noFill/>
                </a:ln>
                <a:solidFill>
                  <a:srgbClr val="212121"/>
                </a:solidFill>
                <a:effectLst/>
                <a:latin typeface="+mn-lt"/>
              </a:rPr>
              <a:t>enes</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confering</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myopia</a:t>
            </a:r>
            <a:r>
              <a:rPr lang="fr-FR" altLang="fr-FR" sz="3000" dirty="0">
                <a:solidFill>
                  <a:srgbClr val="212121"/>
                </a:solidFill>
                <a:latin typeface="+mn-lt"/>
              </a:rPr>
              <a:t> </a:t>
            </a:r>
            <a:r>
              <a:rPr lang="fr-FR" altLang="fr-FR" sz="3000" dirty="0" err="1">
                <a:solidFill>
                  <a:srgbClr val="212121"/>
                </a:solidFill>
                <a:latin typeface="+mn-lt"/>
              </a:rPr>
              <a:t>incease</a:t>
            </a:r>
            <a:r>
              <a:rPr lang="fr-FR" altLang="fr-FR" sz="3000" dirty="0">
                <a:solidFill>
                  <a:srgbClr val="212121"/>
                </a:solidFill>
                <a:latin typeface="+mn-lt"/>
              </a:rPr>
              <a:t> IQ (</a:t>
            </a:r>
            <a:r>
              <a:rPr kumimoji="0" lang="fr-FR" altLang="fr-FR" sz="3000" b="0" i="0" u="none" strike="noStrike" cap="none" normalizeH="0" baseline="0" dirty="0">
                <a:ln>
                  <a:noFill/>
                </a:ln>
                <a:solidFill>
                  <a:srgbClr val="212121"/>
                </a:solidFill>
                <a:effectLst/>
                <a:latin typeface="+mn-lt"/>
              </a:rPr>
              <a:t>7 IQ points gain,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err="1">
                <a:ln>
                  <a:noFill/>
                </a:ln>
                <a:solidFill>
                  <a:srgbClr val="212121"/>
                </a:solidFill>
                <a:effectLst/>
                <a:latin typeface="+mn-lt"/>
              </a:rPr>
              <a:t>homozygous</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recessive</a:t>
            </a:r>
            <a:r>
              <a:rPr kumimoji="0" lang="fr-FR" altLang="fr-FR" sz="3000" b="0" i="0" u="none" strike="noStrike" cap="none" normalizeH="0" baseline="0" dirty="0">
                <a:ln>
                  <a:noFill/>
                </a:ln>
                <a:solidFill>
                  <a:srgbClr val="212121"/>
                </a:solidFill>
                <a:effectLst/>
                <a:latin typeface="+mn-lt"/>
              </a:rPr>
              <a:t>)</a:t>
            </a:r>
            <a:br>
              <a:rPr kumimoji="0" lang="fr-FR" altLang="fr-FR" sz="3000" b="0" i="0" u="none" strike="noStrike" cap="none" normalizeH="0" baseline="0" dirty="0">
                <a:ln>
                  <a:noFill/>
                </a:ln>
                <a:solidFill>
                  <a:srgbClr val="212121"/>
                </a:solidFill>
                <a:effectLst/>
                <a:latin typeface="+mn-lt"/>
              </a:rPr>
            </a:br>
            <a:endParaRPr kumimoji="0" lang="fr-FR" altLang="fr-FR" sz="3000"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 -&gt; </a:t>
            </a:r>
            <a:r>
              <a:rPr kumimoji="0" lang="fr-FR" altLang="fr-FR" sz="3000" b="0" i="0" u="none" strike="noStrike" cap="none" normalizeH="0" baseline="0" dirty="0" err="1">
                <a:ln>
                  <a:noFill/>
                </a:ln>
                <a:solidFill>
                  <a:srgbClr val="212121"/>
                </a:solidFill>
                <a:effectLst/>
                <a:latin typeface="+mn-lt"/>
              </a:rPr>
              <a:t>Highest</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frequency</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among</a:t>
            </a:r>
            <a:r>
              <a:rPr kumimoji="0" lang="fr-FR" altLang="fr-FR" sz="3000" b="0" i="0" u="none" strike="noStrike" cap="none" normalizeH="0" baseline="0" dirty="0">
                <a:ln>
                  <a:noFill/>
                </a:ln>
                <a:solidFill>
                  <a:srgbClr val="212121"/>
                </a:solidFill>
                <a:effectLst/>
                <a:latin typeface="+mn-lt"/>
              </a:rPr>
              <a:t> Ashkenazi (110)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 -&gt; Second </a:t>
            </a:r>
            <a:r>
              <a:rPr kumimoji="0" lang="fr-FR" altLang="fr-FR" sz="3000" b="0" i="0" u="none" strike="noStrike" cap="none" normalizeH="0" baseline="0" dirty="0" err="1">
                <a:ln>
                  <a:noFill/>
                </a:ln>
                <a:solidFill>
                  <a:srgbClr val="212121"/>
                </a:solidFill>
                <a:effectLst/>
                <a:latin typeface="+mn-lt"/>
              </a:rPr>
              <a:t>highest</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frequency</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among</a:t>
            </a:r>
            <a:r>
              <a:rPr kumimoji="0" lang="fr-FR" altLang="fr-FR" sz="3000" b="0" i="0" u="none" strike="noStrike" cap="none" normalizeH="0" baseline="0" dirty="0">
                <a:ln>
                  <a:noFill/>
                </a:ln>
                <a:solidFill>
                  <a:srgbClr val="212121"/>
                </a:solidFill>
                <a:effectLst/>
                <a:latin typeface="+mn-lt"/>
              </a:rPr>
              <a:t> East </a:t>
            </a:r>
            <a:r>
              <a:rPr kumimoji="0" lang="fr-FR" altLang="fr-FR" sz="3000" b="0" i="0" u="none" strike="noStrike" cap="none" normalizeH="0" baseline="0" dirty="0" err="1">
                <a:ln>
                  <a:noFill/>
                </a:ln>
                <a:solidFill>
                  <a:srgbClr val="212121"/>
                </a:solidFill>
                <a:effectLst/>
                <a:latin typeface="+mn-lt"/>
              </a:rPr>
              <a:t>Asians</a:t>
            </a:r>
            <a:r>
              <a:rPr kumimoji="0" lang="fr-FR" altLang="fr-FR" sz="3000" b="0" i="0" u="none" strike="noStrike" cap="none" normalizeH="0" baseline="0" dirty="0">
                <a:ln>
                  <a:noFill/>
                </a:ln>
                <a:solidFill>
                  <a:srgbClr val="212121"/>
                </a:solidFill>
                <a:effectLst/>
                <a:latin typeface="+mn-lt"/>
              </a:rPr>
              <a:t> (105)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 -&gt; </a:t>
            </a:r>
            <a:r>
              <a:rPr kumimoji="0" lang="fr-FR" altLang="fr-FR" sz="3000" b="0" i="0" u="none" strike="noStrike" cap="none" normalizeH="0" baseline="0" dirty="0" err="1">
                <a:ln>
                  <a:noFill/>
                </a:ln>
                <a:solidFill>
                  <a:srgbClr val="212121"/>
                </a:solidFill>
                <a:effectLst/>
                <a:latin typeface="+mn-lt"/>
              </a:rPr>
              <a:t>Third</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highest</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frequency</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among</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Europeans</a:t>
            </a:r>
            <a:r>
              <a:rPr kumimoji="0" lang="fr-FR" altLang="fr-FR" sz="3000" b="0" i="0" u="none" strike="noStrike" cap="none" normalizeH="0" baseline="0" dirty="0">
                <a:ln>
                  <a:noFill/>
                </a:ln>
                <a:solidFill>
                  <a:srgbClr val="212121"/>
                </a:solidFill>
                <a:effectLst/>
                <a:latin typeface="+mn-lt"/>
              </a:rPr>
              <a:t> (100)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 -&gt; </a:t>
            </a:r>
            <a:r>
              <a:rPr kumimoji="0" lang="fr-FR" altLang="fr-FR" sz="3000" b="0" i="0" u="none" strike="noStrike" cap="none" normalizeH="0" baseline="0" dirty="0" err="1">
                <a:ln>
                  <a:noFill/>
                </a:ln>
                <a:solidFill>
                  <a:srgbClr val="212121"/>
                </a:solidFill>
                <a:effectLst/>
                <a:latin typeface="+mn-lt"/>
              </a:rPr>
              <a:t>Less</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common</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among</a:t>
            </a:r>
            <a:r>
              <a:rPr kumimoji="0" lang="fr-FR" altLang="fr-FR" sz="3000" b="0" i="0" u="none" strike="noStrike" cap="none" normalizeH="0" baseline="0" dirty="0">
                <a:ln>
                  <a:noFill/>
                </a:ln>
                <a:solidFill>
                  <a:srgbClr val="212121"/>
                </a:solidFill>
                <a:effectLst/>
                <a:latin typeface="+mn-lt"/>
              </a:rPr>
              <a:t> South </a:t>
            </a:r>
            <a:r>
              <a:rPr kumimoji="0" lang="fr-FR" altLang="fr-FR" sz="3000" b="0" i="0" u="none" strike="noStrike" cap="none" normalizeH="0" baseline="0" dirty="0" err="1">
                <a:ln>
                  <a:noFill/>
                </a:ln>
                <a:solidFill>
                  <a:srgbClr val="212121"/>
                </a:solidFill>
                <a:effectLst/>
                <a:latin typeface="+mn-lt"/>
              </a:rPr>
              <a:t>Asians</a:t>
            </a:r>
            <a:r>
              <a:rPr kumimoji="0" lang="fr-FR" altLang="fr-FR" sz="3000" b="0" i="0" u="none" strike="noStrike" cap="none" normalizeH="0" baseline="0" dirty="0">
                <a:ln>
                  <a:noFill/>
                </a:ln>
                <a:solidFill>
                  <a:srgbClr val="212121"/>
                </a:solidFill>
                <a:effectLst/>
                <a:latin typeface="+mn-lt"/>
              </a:rPr>
              <a:t> / North </a:t>
            </a:r>
            <a:r>
              <a:rPr kumimoji="0" lang="fr-FR" altLang="fr-FR" sz="3000" b="0" i="0" u="none" strike="noStrike" cap="none" normalizeH="0" baseline="0" dirty="0" err="1">
                <a:ln>
                  <a:noFill/>
                </a:ln>
                <a:solidFill>
                  <a:srgbClr val="212121"/>
                </a:solidFill>
                <a:effectLst/>
                <a:latin typeface="+mn-lt"/>
              </a:rPr>
              <a:t>Africans</a:t>
            </a:r>
            <a:r>
              <a:rPr kumimoji="0" lang="fr-FR" altLang="fr-FR" sz="30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(Middle </a:t>
            </a:r>
            <a:r>
              <a:rPr kumimoji="0" lang="fr-FR" altLang="fr-FR" sz="3000" b="0" i="0" u="none" strike="noStrike" cap="none" normalizeH="0" baseline="0" dirty="0" err="1">
                <a:ln>
                  <a:noFill/>
                </a:ln>
                <a:solidFill>
                  <a:srgbClr val="212121"/>
                </a:solidFill>
                <a:effectLst/>
                <a:latin typeface="+mn-lt"/>
              </a:rPr>
              <a:t>Eastern</a:t>
            </a:r>
            <a:r>
              <a:rPr kumimoji="0" lang="fr-FR" altLang="fr-FR" sz="3000" b="0" i="0" u="none" strike="noStrike" cap="none" normalizeH="0" baseline="0" dirty="0">
                <a:ln>
                  <a:noFill/>
                </a:ln>
                <a:solidFill>
                  <a:srgbClr val="212121"/>
                </a:solidFill>
                <a:effectLst/>
                <a:latin typeface="+mn-lt"/>
              </a:rPr>
              <a:t> 84)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 -&gt; </a:t>
            </a:r>
            <a:r>
              <a:rPr kumimoji="0" lang="fr-FR" altLang="fr-FR" sz="3000" b="0" i="0" u="none" strike="noStrike" cap="none" normalizeH="0" baseline="0" dirty="0" err="1">
                <a:ln>
                  <a:noFill/>
                </a:ln>
                <a:solidFill>
                  <a:srgbClr val="212121"/>
                </a:solidFill>
                <a:effectLst/>
                <a:latin typeface="+mn-lt"/>
              </a:rPr>
              <a:t>Uncommon</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among</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Africans</a:t>
            </a:r>
            <a:r>
              <a:rPr kumimoji="0" lang="fr-FR" altLang="fr-FR" sz="3000" b="0" i="0" u="none" strike="noStrike" cap="none" normalizeH="0" baseline="0" dirty="0">
                <a:ln>
                  <a:noFill/>
                </a:ln>
                <a:solidFill>
                  <a:srgbClr val="212121"/>
                </a:solidFill>
                <a:effectLst/>
                <a:latin typeface="+mn-lt"/>
              </a:rPr>
              <a:t> (71)</a:t>
            </a:r>
            <a:r>
              <a:rPr kumimoji="0" lang="fr-FR" altLang="fr-FR" sz="3000" b="0" i="0" u="none" strike="noStrike" cap="none" normalizeH="0" baseline="0" dirty="0">
                <a:ln>
                  <a:noFill/>
                </a:ln>
                <a:solidFill>
                  <a:schemeClr val="tx1"/>
                </a:solidFill>
                <a:effectLst/>
                <a:latin typeface="+mn-lt"/>
              </a:rPr>
              <a:t> </a:t>
            </a:r>
          </a:p>
        </p:txBody>
      </p:sp>
    </p:spTree>
  </p:cSld>
  <p:clrMapOvr>
    <a:masterClrMapping/>
  </p:clrMapOvr>
  <p:transition spd="slow" advTm="82865"/>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484784"/>
            <a:ext cx="8229600" cy="4525963"/>
          </a:xfrm>
        </p:spPr>
        <p:txBody>
          <a:bodyPr/>
          <a:lstStyle/>
          <a:p>
            <a:pPr marL="0" indent="0">
              <a:buNone/>
            </a:pPr>
            <a:r>
              <a:rPr lang="en-US" sz="2000" dirty="0"/>
              <a:t>Major Intelligence Gene Tied to Myopia: A Review. </a:t>
            </a:r>
            <a:br>
              <a:rPr lang="en-US" sz="2000" dirty="0"/>
            </a:br>
            <a:r>
              <a:rPr lang="en-US" sz="2000" dirty="0"/>
              <a:t>Jon L. </a:t>
            </a:r>
            <a:r>
              <a:rPr lang="en-US" sz="2000" dirty="0" err="1"/>
              <a:t>Karlsson</a:t>
            </a:r>
            <a:r>
              <a:rPr lang="en-US" sz="2000" dirty="0"/>
              <a:t>, 2009.</a:t>
            </a:r>
            <a:br>
              <a:rPr lang="en-US" sz="2000" dirty="0"/>
            </a:br>
            <a:r>
              <a:rPr lang="en-US" sz="2000" dirty="0"/>
              <a:t>Institute of Genetics, Reykjavik, Iceland</a:t>
            </a:r>
            <a:br>
              <a:rPr lang="en-US" sz="2000" dirty="0"/>
            </a:br>
            <a:br>
              <a:rPr lang="en-US" sz="2000" dirty="0"/>
            </a:br>
            <a:r>
              <a:rPr lang="en-US" sz="2000" dirty="0"/>
              <a:t>"Data are reviewed which clearly support the conclusion that axial myopia is an inherited condition following a recessive pattern of transmission. Nearsighted persons excel in terms of intelligence, several studies in developed countries having indicated a gain of 7 IQ points over the general population. It also appears that visually normal heterozygous carriers of one myopia gene enjoy brain enhancement, probably of a somewhat lower degree than occurs in homozygous </a:t>
            </a:r>
            <a:r>
              <a:rPr lang="en-US" sz="2000" dirty="0" err="1"/>
              <a:t>myopes</a:t>
            </a:r>
            <a:r>
              <a:rPr lang="en-US" sz="2000" dirty="0"/>
              <a:t>. It is concluded that the proposed myopia gene is primarily an intelligence factor"</a:t>
            </a:r>
            <a:endParaRPr lang="fr-BE" sz="20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113</a:t>
            </a:fld>
            <a:endParaRPr lang="fr-BE" dirty="0"/>
          </a:p>
        </p:txBody>
      </p:sp>
    </p:spTree>
    <p:extLst>
      <p:ext uri="{BB962C8B-B14F-4D97-AF65-F5344CB8AC3E}">
        <p14:creationId xmlns:p14="http://schemas.microsoft.com/office/powerpoint/2010/main" val="27427392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31425B0-1B68-4BB9-A663-21BF983C84E5}"/>
              </a:ext>
            </a:extLst>
          </p:cNvPr>
          <p:cNvSpPr>
            <a:spLocks noGrp="1"/>
          </p:cNvSpPr>
          <p:nvPr>
            <p:ph type="sldNum" sz="quarter" idx="12"/>
          </p:nvPr>
        </p:nvSpPr>
        <p:spPr/>
        <p:txBody>
          <a:bodyPr/>
          <a:lstStyle/>
          <a:p>
            <a:pPr>
              <a:defRPr/>
            </a:pPr>
            <a:fld id="{C961D413-C80E-4040-8C95-0A8BAAE2541B}" type="slidenum">
              <a:rPr lang="fr-BE" smtClean="0"/>
              <a:pPr>
                <a:defRPr/>
              </a:pPr>
              <a:t>114</a:t>
            </a:fld>
            <a:endParaRPr lang="fr-BE" dirty="0"/>
          </a:p>
        </p:txBody>
      </p:sp>
      <p:pic>
        <p:nvPicPr>
          <p:cNvPr id="2050" name="Picture 2" descr="https://www.intelligence-humaine.com/wp-content/uploads/2018/08/genetic-intelligence-myopie-1024x542.png">
            <a:extLst>
              <a:ext uri="{FF2B5EF4-FFF2-40B4-BE49-F238E27FC236}">
                <a16:creationId xmlns:a16="http://schemas.microsoft.com/office/drawing/2014/main" id="{1E5025AB-A867-48AE-93CA-0BF4EB983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063"/>
            <a:ext cx="9144000" cy="484028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0697890-BD5E-4BF6-8BE6-C9AF27D2BEEB}"/>
              </a:ext>
            </a:extLst>
          </p:cNvPr>
          <p:cNvSpPr txBox="1"/>
          <p:nvPr/>
        </p:nvSpPr>
        <p:spPr>
          <a:xfrm>
            <a:off x="661987" y="638731"/>
            <a:ext cx="7186839" cy="369332"/>
          </a:xfrm>
          <a:prstGeom prst="rect">
            <a:avLst/>
          </a:prstGeom>
          <a:noFill/>
        </p:spPr>
        <p:txBody>
          <a:bodyPr wrap="none" rtlCol="0">
            <a:spAutoFit/>
          </a:bodyPr>
          <a:lstStyle/>
          <a:p>
            <a:r>
              <a:rPr lang="fr-BE" dirty="0"/>
              <a:t>→ </a:t>
            </a:r>
            <a:r>
              <a:rPr lang="fr-BE" dirty="0" err="1"/>
              <a:t>Genetic</a:t>
            </a:r>
            <a:r>
              <a:rPr lang="fr-BE" dirty="0"/>
              <a:t> positive </a:t>
            </a:r>
            <a:r>
              <a:rPr lang="fr-BE" dirty="0" err="1"/>
              <a:t>correlation</a:t>
            </a:r>
            <a:r>
              <a:rPr lang="fr-BE" dirty="0"/>
              <a:t> </a:t>
            </a:r>
            <a:r>
              <a:rPr lang="fr-BE" dirty="0" err="1"/>
              <a:t>between</a:t>
            </a:r>
            <a:r>
              <a:rPr lang="fr-BE" dirty="0"/>
              <a:t> IQ and </a:t>
            </a:r>
            <a:r>
              <a:rPr lang="fr-BE" dirty="0" err="1"/>
              <a:t>myopia</a:t>
            </a:r>
            <a:r>
              <a:rPr lang="fr-BE" dirty="0"/>
              <a:t> (</a:t>
            </a:r>
            <a:r>
              <a:rPr lang="fr-BE" dirty="0" err="1"/>
              <a:t>shortsighted-ness</a:t>
            </a:r>
            <a:r>
              <a:rPr lang="fr-BE" dirty="0"/>
              <a:t>)</a:t>
            </a:r>
          </a:p>
        </p:txBody>
      </p:sp>
      <p:sp>
        <p:nvSpPr>
          <p:cNvPr id="8" name="ZoneTexte 7">
            <a:extLst>
              <a:ext uri="{FF2B5EF4-FFF2-40B4-BE49-F238E27FC236}">
                <a16:creationId xmlns:a16="http://schemas.microsoft.com/office/drawing/2014/main" id="{A9904B95-1B67-43A6-BF04-58F8DE3D2894}"/>
              </a:ext>
            </a:extLst>
          </p:cNvPr>
          <p:cNvSpPr txBox="1"/>
          <p:nvPr/>
        </p:nvSpPr>
        <p:spPr>
          <a:xfrm>
            <a:off x="11440" y="6211669"/>
            <a:ext cx="7809510" cy="646331"/>
          </a:xfrm>
          <a:prstGeom prst="rect">
            <a:avLst/>
          </a:prstGeom>
          <a:noFill/>
        </p:spPr>
        <p:txBody>
          <a:bodyPr wrap="none" rtlCol="0">
            <a:spAutoFit/>
          </a:bodyPr>
          <a:lstStyle/>
          <a:p>
            <a:r>
              <a:rPr lang="fr-BE" dirty="0" err="1"/>
              <a:t>From</a:t>
            </a:r>
            <a:r>
              <a:rPr lang="fr-BE" dirty="0"/>
              <a:t> </a:t>
            </a:r>
            <a:r>
              <a:rPr lang="en-US" dirty="0" err="1"/>
              <a:t>Deary</a:t>
            </a:r>
            <a:r>
              <a:rPr lang="en-US" dirty="0"/>
              <a:t> I. et al. (2018) « What genome-wide association studies reveal about</a:t>
            </a:r>
          </a:p>
          <a:p>
            <a:r>
              <a:rPr lang="en-US" dirty="0"/>
              <a:t> the association between intelligence and physical health, illness, and mortality ».</a:t>
            </a:r>
            <a:endParaRPr lang="fr-BE" dirty="0"/>
          </a:p>
        </p:txBody>
      </p:sp>
    </p:spTree>
    <p:extLst>
      <p:ext uri="{BB962C8B-B14F-4D97-AF65-F5344CB8AC3E}">
        <p14:creationId xmlns:p14="http://schemas.microsoft.com/office/powerpoint/2010/main" val="27608417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620688"/>
            <a:ext cx="8229600" cy="1143000"/>
          </a:xfrm>
        </p:spPr>
        <p:txBody>
          <a:bodyPr rtlCol="0">
            <a:normAutofit fontScale="90000"/>
          </a:bodyPr>
          <a:lstStyle/>
          <a:p>
            <a:pPr eaLnBrk="1" fontAlgn="auto" hangingPunct="1">
              <a:spcAft>
                <a:spcPts val="0"/>
              </a:spcAft>
              <a:defRPr/>
            </a:pPr>
            <a:r>
              <a:rPr lang="fr-BE" sz="2200" dirty="0"/>
              <a:t>Second </a:t>
            </a:r>
            <a:r>
              <a:rPr lang="fr-BE" sz="2200" dirty="0" err="1"/>
              <a:t>example</a:t>
            </a:r>
            <a:r>
              <a:rPr lang="fr-BE" sz="2200" dirty="0"/>
              <a:t>:</a:t>
            </a:r>
            <a:r>
              <a:rPr lang="fr-BE" sz="2200" b="1" dirty="0"/>
              <a:t> </a:t>
            </a:r>
            <a:r>
              <a:rPr lang="fr-BE" b="1" dirty="0"/>
              <a:t>CHRM2 Gene</a:t>
            </a:r>
            <a:br>
              <a:rPr lang="fr-BE" b="1" dirty="0"/>
            </a:br>
            <a:r>
              <a:rPr lang="fr-BE" b="1" dirty="0"/>
              <a:t>Localisation: 7q31-35.</a:t>
            </a:r>
            <a:br>
              <a:rPr lang="fr-BE" b="1" dirty="0"/>
            </a:br>
            <a:endParaRPr lang="fr-BE" dirty="0"/>
          </a:p>
        </p:txBody>
      </p:sp>
      <p:sp>
        <p:nvSpPr>
          <p:cNvPr id="64515" name="Espace réservé du contenu 2"/>
          <p:cNvSpPr>
            <a:spLocks noGrp="1"/>
          </p:cNvSpPr>
          <p:nvPr>
            <p:ph idx="1"/>
          </p:nvPr>
        </p:nvSpPr>
        <p:spPr>
          <a:xfrm>
            <a:off x="457200" y="1855787"/>
            <a:ext cx="8229600" cy="4525963"/>
          </a:xfrm>
        </p:spPr>
        <p:txBody>
          <a:bodyPr/>
          <a:lstStyle/>
          <a:p>
            <a:pPr eaLnBrk="1" hangingPunct="1"/>
            <a:r>
              <a:rPr lang="en-US" dirty="0"/>
              <a:t>6.9 points gain in individuals carrying the rs2061174 A allele in the adult population. </a:t>
            </a:r>
          </a:p>
          <a:p>
            <a:pPr eaLnBrk="1" hangingPunct="1"/>
            <a:r>
              <a:rPr lang="en-US" dirty="0"/>
              <a:t>This allele appears in 45 percent of Africans, 80 percent of Europeans and 100 percent of East Asians, following the IQ hierarchy </a:t>
            </a:r>
            <a:endParaRPr lang="fr-BE" dirty="0"/>
          </a:p>
        </p:txBody>
      </p:sp>
      <p:sp>
        <p:nvSpPr>
          <p:cNvPr id="4" name="Espace réservé du numéro de diapositive 3"/>
          <p:cNvSpPr>
            <a:spLocks noGrp="1"/>
          </p:cNvSpPr>
          <p:nvPr>
            <p:ph type="sldNum" sz="quarter" idx="12"/>
          </p:nvPr>
        </p:nvSpPr>
        <p:spPr/>
        <p:txBody>
          <a:bodyPr/>
          <a:lstStyle/>
          <a:p>
            <a:pPr>
              <a:defRPr/>
            </a:pPr>
            <a:fld id="{256A0060-9C96-4ECD-8052-E0051CD604E0}" type="slidenum">
              <a:rPr lang="fr-BE"/>
              <a:pPr>
                <a:defRPr/>
              </a:pPr>
              <a:t>115</a:t>
            </a:fld>
            <a:endParaRPr lang="fr-BE" dirty="0"/>
          </a:p>
        </p:txBody>
      </p:sp>
    </p:spTree>
  </p:cSld>
  <p:clrMapOvr>
    <a:masterClrMapping/>
  </p:clrMapOvr>
  <p:transition spd="slow" advTm="3849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sz="2200" dirty="0" err="1">
                <a:latin typeface="+mn-lt"/>
              </a:rPr>
              <a:t>Third</a:t>
            </a:r>
            <a:r>
              <a:rPr lang="fr-BE" sz="2200" dirty="0">
                <a:latin typeface="+mn-lt"/>
              </a:rPr>
              <a:t> exemple: </a:t>
            </a:r>
            <a:r>
              <a:rPr lang="fr-BE" b="1" dirty="0">
                <a:latin typeface="+mn-lt"/>
              </a:rPr>
              <a:t>D</a:t>
            </a:r>
            <a:r>
              <a:rPr lang="fr-BE" b="1" dirty="0"/>
              <a:t>ysbindin-1 (DTNBP1) Gene</a:t>
            </a:r>
            <a:br>
              <a:rPr lang="fr-BE" b="1" dirty="0"/>
            </a:br>
            <a:r>
              <a:rPr lang="fr-BE" b="1" dirty="0"/>
              <a:t>Localisation: 6p22.3</a:t>
            </a:r>
            <a:endParaRPr lang="fr-BE" dirty="0"/>
          </a:p>
        </p:txBody>
      </p:sp>
      <p:sp>
        <p:nvSpPr>
          <p:cNvPr id="4" name="Espace réservé du numéro de diapositive 3"/>
          <p:cNvSpPr>
            <a:spLocks noGrp="1"/>
          </p:cNvSpPr>
          <p:nvPr>
            <p:ph type="sldNum" sz="quarter" idx="12"/>
          </p:nvPr>
        </p:nvSpPr>
        <p:spPr/>
        <p:txBody>
          <a:bodyPr/>
          <a:lstStyle/>
          <a:p>
            <a:pPr>
              <a:defRPr/>
            </a:pPr>
            <a:fld id="{FB7F5863-D9A9-42E9-BFC0-45D92B0EEA52}" type="slidenum">
              <a:rPr lang="fr-BE"/>
              <a:pPr>
                <a:defRPr/>
              </a:pPr>
              <a:t>116</a:t>
            </a:fld>
            <a:endParaRPr lang="fr-BE" dirty="0"/>
          </a:p>
        </p:txBody>
      </p:sp>
      <p:sp>
        <p:nvSpPr>
          <p:cNvPr id="5" name="ZoneTexte 4"/>
          <p:cNvSpPr txBox="1"/>
          <p:nvPr/>
        </p:nvSpPr>
        <p:spPr>
          <a:xfrm>
            <a:off x="107504" y="6430458"/>
            <a:ext cx="7842981" cy="369332"/>
          </a:xfrm>
          <a:prstGeom prst="rect">
            <a:avLst/>
          </a:prstGeom>
          <a:noFill/>
        </p:spPr>
        <p:txBody>
          <a:bodyPr wrap="none" rtlCol="0">
            <a:spAutoFit/>
          </a:bodyPr>
          <a:lstStyle/>
          <a:p>
            <a:r>
              <a:rPr lang="fr-BE" dirty="0"/>
              <a:t>« The </a:t>
            </a:r>
            <a:r>
              <a:rPr lang="fr-BE" dirty="0" err="1"/>
              <a:t>peril</a:t>
            </a:r>
            <a:r>
              <a:rPr lang="fr-BE" dirty="0"/>
              <a:t> of </a:t>
            </a:r>
            <a:r>
              <a:rPr lang="fr-BE" dirty="0" err="1"/>
              <a:t>diversity</a:t>
            </a:r>
            <a:r>
              <a:rPr lang="fr-BE" dirty="0"/>
              <a:t>. Immigration and Human Nature », Dr Byron M. Roth, 2010.</a:t>
            </a:r>
          </a:p>
        </p:txBody>
      </p:sp>
      <p:sp>
        <p:nvSpPr>
          <p:cNvPr id="6" name="Rectangle 1">
            <a:extLst>
              <a:ext uri="{FF2B5EF4-FFF2-40B4-BE49-F238E27FC236}">
                <a16:creationId xmlns:a16="http://schemas.microsoft.com/office/drawing/2014/main" id="{F16356DA-7315-441C-B03E-C5AEEB80F002}"/>
              </a:ext>
            </a:extLst>
          </p:cNvPr>
          <p:cNvSpPr>
            <a:spLocks noChangeArrowheads="1"/>
          </p:cNvSpPr>
          <p:nvPr/>
        </p:nvSpPr>
        <p:spPr bwMode="auto">
          <a:xfrm>
            <a:off x="470826" y="1757341"/>
            <a:ext cx="8229600" cy="41549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dirty="0">
                <a:ln>
                  <a:noFill/>
                </a:ln>
                <a:solidFill>
                  <a:srgbClr val="212121"/>
                </a:solidFill>
                <a:effectLst/>
                <a:latin typeface="+mn-lt"/>
              </a:rPr>
              <a:t>There are 6 </a:t>
            </a:r>
            <a:r>
              <a:rPr kumimoji="0" lang="fr-FR" altLang="fr-FR" sz="2700" b="0" i="0" u="none" strike="noStrike" cap="none" normalizeH="0" baseline="0" dirty="0" err="1">
                <a:ln>
                  <a:noFill/>
                </a:ln>
                <a:solidFill>
                  <a:srgbClr val="212121"/>
                </a:solidFill>
                <a:effectLst/>
                <a:latin typeface="+mn-lt"/>
              </a:rPr>
              <a:t>different</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alleles</a:t>
            </a:r>
            <a:r>
              <a:rPr kumimoji="0" lang="fr-FR" altLang="fr-FR" sz="2700" b="0" i="0" u="none" strike="noStrike" cap="none" normalizeH="0" baseline="0" dirty="0">
                <a:ln>
                  <a:noFill/>
                </a:ln>
                <a:solidFill>
                  <a:srgbClr val="212121"/>
                </a:solidFill>
                <a:effectLst/>
                <a:latin typeface="+mn-lt"/>
              </a:rPr>
              <a:t> for </a:t>
            </a:r>
            <a:r>
              <a:rPr kumimoji="0" lang="fr-FR" altLang="fr-FR" sz="2700" b="0" i="0" u="none" strike="noStrike" cap="none" normalizeH="0" baseline="0" dirty="0" err="1">
                <a:ln>
                  <a:noFill/>
                </a:ln>
                <a:solidFill>
                  <a:srgbClr val="212121"/>
                </a:solidFill>
                <a:effectLst/>
                <a:latin typeface="+mn-lt"/>
              </a:rPr>
              <a:t>this</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gene</a:t>
            </a:r>
            <a:r>
              <a:rPr kumimoji="0" lang="fr-FR" altLang="fr-FR" sz="27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dirty="0">
                <a:ln>
                  <a:noFill/>
                </a:ln>
                <a:solidFill>
                  <a:srgbClr val="212121"/>
                </a:solidFill>
                <a:effectLst/>
                <a:latin typeface="+mn-lt"/>
              </a:rPr>
              <a:t>Frequency </a:t>
            </a:r>
            <a:r>
              <a:rPr kumimoji="0" lang="fr-FR" altLang="fr-FR" sz="2700" b="0" i="0" u="none" strike="noStrike" cap="none" normalizeH="0" baseline="0" dirty="0" err="1">
                <a:ln>
                  <a:noFill/>
                </a:ln>
                <a:solidFill>
                  <a:srgbClr val="212121"/>
                </a:solidFill>
                <a:effectLst/>
                <a:latin typeface="+mn-lt"/>
              </a:rPr>
              <a:t>differences</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between</a:t>
            </a:r>
            <a:r>
              <a:rPr kumimoji="0" lang="fr-FR" altLang="fr-FR" sz="2700" b="0" i="0" u="none" strike="noStrike" cap="none" normalizeH="0" baseline="0" dirty="0">
                <a:ln>
                  <a:noFill/>
                </a:ln>
                <a:solidFill>
                  <a:srgbClr val="212121"/>
                </a:solidFill>
                <a:effectLst/>
                <a:latin typeface="+mn-lt"/>
              </a:rPr>
              <a:t> races </a:t>
            </a:r>
            <a:r>
              <a:rPr kumimoji="0" lang="fr-FR" altLang="fr-FR" sz="2700" b="0" i="0" u="none" strike="noStrike" cap="none" normalizeH="0" baseline="0" dirty="0" err="1">
                <a:ln>
                  <a:noFill/>
                </a:ln>
                <a:solidFill>
                  <a:srgbClr val="212121"/>
                </a:solidFill>
                <a:effectLst/>
                <a:latin typeface="+mn-lt"/>
              </a:rPr>
              <a:t>would</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explain</a:t>
            </a:r>
            <a:r>
              <a:rPr kumimoji="0" lang="fr-FR" altLang="fr-FR" sz="2700" b="0" i="0" u="none" strike="noStrike" cap="none" normalizeH="0" baseline="0" dirty="0">
                <a:ln>
                  <a:noFill/>
                </a:ln>
                <a:solidFill>
                  <a:srgbClr val="212121"/>
                </a:solidFill>
                <a:effectLst/>
                <a:latin typeface="+mn-lt"/>
              </a:rPr>
              <a:t> a </a:t>
            </a:r>
            <a:r>
              <a:rPr kumimoji="0" lang="fr-FR" altLang="fr-FR" sz="2700" b="0" i="0" u="none" strike="noStrike" cap="none" normalizeH="0" baseline="0" dirty="0" err="1">
                <a:ln>
                  <a:noFill/>
                </a:ln>
                <a:solidFill>
                  <a:srgbClr val="212121"/>
                </a:solidFill>
                <a:effectLst/>
                <a:latin typeface="+mn-lt"/>
              </a:rPr>
              <a:t>third</a:t>
            </a:r>
            <a:r>
              <a:rPr kumimoji="0" lang="fr-FR" altLang="fr-FR" sz="27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dirty="0">
                <a:ln>
                  <a:noFill/>
                </a:ln>
                <a:solidFill>
                  <a:srgbClr val="212121"/>
                </a:solidFill>
                <a:effectLst/>
                <a:latin typeface="+mn-lt"/>
              </a:rPr>
              <a:t>of the </a:t>
            </a:r>
            <a:r>
              <a:rPr kumimoji="0" lang="fr-FR" altLang="fr-FR" sz="2700" b="0" i="0" u="none" strike="noStrike" cap="none" normalizeH="0" baseline="0" dirty="0" err="1">
                <a:ln>
                  <a:noFill/>
                </a:ln>
                <a:solidFill>
                  <a:srgbClr val="212121"/>
                </a:solidFill>
                <a:effectLst/>
                <a:latin typeface="+mn-lt"/>
              </a:rPr>
              <a:t>intellectual</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differences</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between</a:t>
            </a:r>
            <a:r>
              <a:rPr kumimoji="0" lang="fr-FR" altLang="fr-FR" sz="2700" b="0" i="0" u="none" strike="noStrike" cap="none" normalizeH="0" baseline="0" dirty="0">
                <a:ln>
                  <a:noFill/>
                </a:ln>
                <a:solidFill>
                  <a:srgbClr val="212121"/>
                </a:solidFill>
                <a:effectLst/>
                <a:latin typeface="+mn-lt"/>
              </a:rPr>
              <a:t> blacks and </a:t>
            </a:r>
            <a:r>
              <a:rPr kumimoji="0" lang="fr-FR" altLang="fr-FR" sz="2700" b="0" i="0" u="none" strike="noStrike" cap="none" normalizeH="0" baseline="0" dirty="0" err="1">
                <a:ln>
                  <a:noFill/>
                </a:ln>
                <a:solidFill>
                  <a:srgbClr val="212121"/>
                </a:solidFill>
                <a:effectLst/>
                <a:latin typeface="+mn-lt"/>
              </a:rPr>
              <a:t>Europeans</a:t>
            </a:r>
            <a:r>
              <a:rPr kumimoji="0" lang="fr-FR" altLang="fr-FR" sz="27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700"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dirty="0">
                <a:ln>
                  <a:noFill/>
                </a:ln>
                <a:solidFill>
                  <a:srgbClr val="212121"/>
                </a:solidFill>
                <a:effectLst/>
                <a:latin typeface="+mn-lt"/>
              </a:rPr>
              <a:t>An </a:t>
            </a:r>
            <a:r>
              <a:rPr kumimoji="0" lang="fr-FR" altLang="fr-FR" sz="2700" b="0" i="0" u="none" strike="noStrike" cap="none" normalizeH="0" baseline="0" dirty="0" err="1">
                <a:ln>
                  <a:noFill/>
                </a:ln>
                <a:solidFill>
                  <a:srgbClr val="212121"/>
                </a:solidFill>
                <a:effectLst/>
                <a:latin typeface="+mn-lt"/>
              </a:rPr>
              <a:t>allele</a:t>
            </a:r>
            <a:r>
              <a:rPr kumimoji="0" lang="fr-FR" altLang="fr-FR" sz="2700" b="0" i="0" u="none" strike="noStrike" cap="none" normalizeH="0" baseline="0" dirty="0">
                <a:ln>
                  <a:noFill/>
                </a:ln>
                <a:solidFill>
                  <a:srgbClr val="212121"/>
                </a:solidFill>
                <a:effectLst/>
                <a:latin typeface="+mn-lt"/>
              </a:rPr>
              <a:t> of </a:t>
            </a:r>
            <a:r>
              <a:rPr kumimoji="0" lang="fr-FR" altLang="fr-FR" sz="2700" b="0" i="0" u="none" strike="noStrike" cap="none" normalizeH="0" baseline="0" dirty="0" err="1">
                <a:ln>
                  <a:noFill/>
                </a:ln>
                <a:solidFill>
                  <a:srgbClr val="212121"/>
                </a:solidFill>
                <a:effectLst/>
                <a:latin typeface="+mn-lt"/>
              </a:rPr>
              <a:t>this</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gene</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would</a:t>
            </a:r>
            <a:r>
              <a:rPr kumimoji="0" lang="fr-FR" altLang="fr-FR" sz="2700" b="0" i="0" u="none" strike="noStrike" cap="none" normalizeH="0" baseline="0" dirty="0">
                <a:ln>
                  <a:noFill/>
                </a:ln>
                <a:solidFill>
                  <a:srgbClr val="212121"/>
                </a:solidFill>
                <a:effectLst/>
                <a:latin typeface="+mn-lt"/>
              </a:rPr>
              <a:t> show a </a:t>
            </a:r>
            <a:r>
              <a:rPr kumimoji="0" lang="fr-FR" altLang="fr-FR" sz="2700" b="0" i="0" u="none" strike="noStrike" cap="none" normalizeH="0" baseline="0" dirty="0" err="1">
                <a:ln>
                  <a:noFill/>
                </a:ln>
                <a:solidFill>
                  <a:srgbClr val="212121"/>
                </a:solidFill>
                <a:effectLst/>
                <a:latin typeface="+mn-lt"/>
              </a:rPr>
              <a:t>particularly</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strong</a:t>
            </a:r>
            <a:r>
              <a:rPr kumimoji="0" lang="fr-FR" altLang="fr-FR" sz="27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dirty="0" err="1">
                <a:ln>
                  <a:noFill/>
                </a:ln>
                <a:solidFill>
                  <a:srgbClr val="212121"/>
                </a:solidFill>
                <a:effectLst/>
                <a:latin typeface="+mn-lt"/>
              </a:rPr>
              <a:t>correlation</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with</a:t>
            </a:r>
            <a:r>
              <a:rPr kumimoji="0" lang="fr-FR" altLang="fr-FR" sz="2700" b="0" i="0" u="none" strike="noStrike" cap="none" normalizeH="0" baseline="0" dirty="0">
                <a:ln>
                  <a:noFill/>
                </a:ln>
                <a:solidFill>
                  <a:srgbClr val="212121"/>
                </a:solidFill>
                <a:effectLst/>
                <a:latin typeface="+mn-lt"/>
              </a:rPr>
              <a:t> IQ. It </a:t>
            </a:r>
            <a:r>
              <a:rPr kumimoji="0" lang="fr-FR" altLang="fr-FR" sz="2700" b="0" i="0" u="none" strike="noStrike" cap="none" normalizeH="0" baseline="0" dirty="0" err="1">
                <a:ln>
                  <a:noFill/>
                </a:ln>
                <a:solidFill>
                  <a:srgbClr val="212121"/>
                </a:solidFill>
                <a:effectLst/>
                <a:latin typeface="+mn-lt"/>
              </a:rPr>
              <a:t>is</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present</a:t>
            </a:r>
            <a:r>
              <a:rPr kumimoji="0" lang="fr-FR" altLang="fr-FR" sz="2700" b="0" i="0" u="none" strike="noStrike" cap="none" normalizeH="0" baseline="0" dirty="0">
                <a:ln>
                  <a:noFill/>
                </a:ln>
                <a:solidFill>
                  <a:srgbClr val="212121"/>
                </a:solidFill>
                <a:effectLst/>
                <a:latin typeface="+mn-lt"/>
              </a:rPr>
              <a:t> in 93 percent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dirty="0">
                <a:ln>
                  <a:noFill/>
                </a:ln>
                <a:solidFill>
                  <a:srgbClr val="212121"/>
                </a:solidFill>
                <a:effectLst/>
                <a:latin typeface="+mn-lt"/>
              </a:rPr>
              <a:t>East </a:t>
            </a:r>
            <a:r>
              <a:rPr kumimoji="0" lang="fr-FR" altLang="fr-FR" sz="2700" b="0" i="0" u="none" strike="noStrike" cap="none" normalizeH="0" baseline="0" dirty="0" err="1">
                <a:ln>
                  <a:noFill/>
                </a:ln>
                <a:solidFill>
                  <a:srgbClr val="212121"/>
                </a:solidFill>
                <a:effectLst/>
                <a:latin typeface="+mn-lt"/>
              </a:rPr>
              <a:t>Asians</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Chinese</a:t>
            </a:r>
            <a:r>
              <a:rPr kumimoji="0" lang="fr-FR" altLang="fr-FR" sz="2700" b="0" i="0" u="none" strike="noStrike" cap="none" normalizeH="0" baseline="0" dirty="0">
                <a:ln>
                  <a:noFill/>
                </a:ln>
                <a:solidFill>
                  <a:srgbClr val="212121"/>
                </a:solidFill>
                <a:effectLst/>
                <a:latin typeface="+mn-lt"/>
              </a:rPr>
              <a:t> and </a:t>
            </a:r>
            <a:r>
              <a:rPr kumimoji="0" lang="fr-FR" altLang="fr-FR" sz="2700" b="0" i="0" u="none" strike="noStrike" cap="none" normalizeH="0" baseline="0" dirty="0" err="1">
                <a:ln>
                  <a:noFill/>
                </a:ln>
                <a:solidFill>
                  <a:srgbClr val="212121"/>
                </a:solidFill>
                <a:effectLst/>
                <a:latin typeface="+mn-lt"/>
              </a:rPr>
              <a:t>Japanese</a:t>
            </a:r>
            <a:r>
              <a:rPr kumimoji="0" lang="fr-FR" altLang="fr-FR" sz="2700" b="0" i="0" u="none" strike="noStrike" cap="none" normalizeH="0" baseline="0" dirty="0">
                <a:ln>
                  <a:noFill/>
                </a:ln>
                <a:solidFill>
                  <a:srgbClr val="212121"/>
                </a:solidFill>
                <a:effectLst/>
                <a:latin typeface="+mn-lt"/>
              </a:rPr>
              <a:t>), 82 percent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dirty="0" err="1">
                <a:ln>
                  <a:noFill/>
                </a:ln>
                <a:solidFill>
                  <a:srgbClr val="212121"/>
                </a:solidFill>
                <a:effectLst/>
                <a:latin typeface="+mn-lt"/>
              </a:rPr>
              <a:t>Europeans</a:t>
            </a:r>
            <a:r>
              <a:rPr kumimoji="0" lang="fr-FR" altLang="fr-FR" sz="2700" b="0" i="0" u="none" strike="noStrike" cap="none" normalizeH="0" baseline="0" dirty="0">
                <a:ln>
                  <a:noFill/>
                </a:ln>
                <a:solidFill>
                  <a:srgbClr val="212121"/>
                </a:solidFill>
                <a:effectLst/>
                <a:latin typeface="+mn-lt"/>
              </a:rPr>
              <a:t> and 63 percent of </a:t>
            </a:r>
            <a:r>
              <a:rPr kumimoji="0" lang="fr-FR" altLang="fr-FR" sz="2700" b="0" i="0" u="none" strike="noStrike" cap="none" normalizeH="0" baseline="0" dirty="0" err="1">
                <a:ln>
                  <a:noFill/>
                </a:ln>
                <a:solidFill>
                  <a:srgbClr val="212121"/>
                </a:solidFill>
                <a:effectLst/>
                <a:latin typeface="+mn-lt"/>
              </a:rPr>
              <a:t>Africans</a:t>
            </a:r>
            <a:r>
              <a:rPr kumimoji="0" lang="fr-FR" altLang="fr-FR" sz="2700" b="0" i="0" u="none" strike="noStrike" cap="none" normalizeH="0" baseline="0" dirty="0">
                <a:ln>
                  <a:noFill/>
                </a:ln>
                <a:solidFill>
                  <a:srgbClr val="212121"/>
                </a:solidFill>
                <a:effectLst/>
                <a:latin typeface="+mn-lt"/>
              </a:rPr>
              <a:t>, </a:t>
            </a:r>
            <a:r>
              <a:rPr kumimoji="0" lang="fr-FR" altLang="fr-FR" sz="2700" b="0" i="0" u="none" strike="noStrike" cap="none" normalizeH="0" baseline="0" dirty="0" err="1">
                <a:ln>
                  <a:noFill/>
                </a:ln>
                <a:solidFill>
                  <a:srgbClr val="212121"/>
                </a:solidFill>
                <a:effectLst/>
                <a:latin typeface="+mn-lt"/>
              </a:rPr>
              <a:t>following</a:t>
            </a:r>
            <a:r>
              <a:rPr kumimoji="0" lang="fr-FR" altLang="fr-FR" sz="2700" b="0" i="0" u="none" strike="noStrike" cap="none" normalizeH="0" baseline="0" dirty="0">
                <a:ln>
                  <a:noFill/>
                </a:ln>
                <a:solidFill>
                  <a:srgbClr val="212121"/>
                </a:solidFill>
                <a:effectLst/>
                <a:latin typeface="+mn-lt"/>
              </a:rPr>
              <a:t> the racial IQ </a:t>
            </a:r>
            <a:r>
              <a:rPr kumimoji="0" lang="fr-FR" altLang="fr-FR" sz="2700" b="0" i="0" u="none" strike="noStrike" cap="none" normalizeH="0" baseline="0" dirty="0" err="1">
                <a:ln>
                  <a:noFill/>
                </a:ln>
                <a:solidFill>
                  <a:srgbClr val="212121"/>
                </a:solidFill>
                <a:effectLst/>
                <a:latin typeface="+mn-lt"/>
              </a:rPr>
              <a:t>hierarchy</a:t>
            </a:r>
            <a:endParaRPr kumimoji="0" lang="fr-FR" altLang="fr-FR" sz="2700" b="0" i="0" u="none" strike="noStrike" cap="none" normalizeH="0" baseline="0" dirty="0">
              <a:ln>
                <a:noFill/>
              </a:ln>
              <a:solidFill>
                <a:schemeClr val="tx1"/>
              </a:solidFill>
              <a:effectLst/>
              <a:latin typeface="+mn-lt"/>
            </a:endParaRPr>
          </a:p>
        </p:txBody>
      </p:sp>
    </p:spTree>
  </p:cSld>
  <p:clrMapOvr>
    <a:masterClrMapping/>
  </p:clrMapOvr>
  <p:transition spd="slow" advTm="55942"/>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637" y="481191"/>
            <a:ext cx="8484642" cy="1143000"/>
          </a:xfrm>
        </p:spPr>
        <p:txBody>
          <a:bodyPr/>
          <a:lstStyle/>
          <a:p>
            <a:r>
              <a:rPr lang="fr-BE" b="1" dirty="0" err="1"/>
              <a:t>Polygenic</a:t>
            </a:r>
            <a:r>
              <a:rPr lang="fr-BE" b="1" dirty="0"/>
              <a:t> Score (GWAS)</a:t>
            </a:r>
            <a:br>
              <a:rPr lang="fr-BE" dirty="0"/>
            </a:br>
            <a:endParaRPr lang="fr-BE" dirty="0"/>
          </a:p>
        </p:txBody>
      </p:sp>
      <p:sp>
        <p:nvSpPr>
          <p:cNvPr id="3" name="Espace réservé du contenu 2"/>
          <p:cNvSpPr>
            <a:spLocks noGrp="1"/>
          </p:cNvSpPr>
          <p:nvPr>
            <p:ph idx="1"/>
          </p:nvPr>
        </p:nvSpPr>
        <p:spPr>
          <a:xfrm>
            <a:off x="202158" y="561578"/>
            <a:ext cx="8229600" cy="4525963"/>
          </a:xfrm>
        </p:spPr>
        <p:txBody>
          <a:bodyPr/>
          <a:lstStyle/>
          <a:p>
            <a:pPr marL="0" indent="0">
              <a:buNone/>
            </a:pPr>
            <a:br>
              <a:rPr lang="en-US" sz="2400" dirty="0"/>
            </a:br>
            <a:br>
              <a:rPr lang="en-US" sz="2400" dirty="0"/>
            </a:br>
            <a:r>
              <a:rPr lang="en-US" sz="2400" dirty="0"/>
              <a:t>All Genetic Variations Increasing Intelligence Discovered To Date (Late 2015) and their racial frequency…</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117</a:t>
            </a:fld>
            <a:endParaRPr lang="fr-BE" dirty="0"/>
          </a:p>
        </p:txBody>
      </p:sp>
      <p:pic>
        <p:nvPicPr>
          <p:cNvPr id="1026" name="Picture 2" descr="genetic intelligence r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276872"/>
            <a:ext cx="4962525" cy="40195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39241" y="6193988"/>
            <a:ext cx="8931498" cy="646331"/>
          </a:xfrm>
          <a:prstGeom prst="rect">
            <a:avLst/>
          </a:prstGeom>
          <a:noFill/>
        </p:spPr>
        <p:txBody>
          <a:bodyPr wrap="square" rtlCol="0">
            <a:spAutoFit/>
          </a:bodyPr>
          <a:lstStyle/>
          <a:p>
            <a:r>
              <a:rPr lang="fr-BE" dirty="0"/>
              <a:t>AFR pour africains, AMR pour amérindiens, ASN pour asiatiques de l’est, EUR pour européens et SAS pour asiatiques du sud et nord-africains.</a:t>
            </a:r>
          </a:p>
        </p:txBody>
      </p:sp>
    </p:spTree>
    <p:extLst>
      <p:ext uri="{BB962C8B-B14F-4D97-AF65-F5344CB8AC3E}">
        <p14:creationId xmlns:p14="http://schemas.microsoft.com/office/powerpoint/2010/main" val="9301515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118</a:t>
            </a:fld>
            <a:endParaRPr lang="fr-BE" dirty="0"/>
          </a:p>
        </p:txBody>
      </p:sp>
      <p:sp>
        <p:nvSpPr>
          <p:cNvPr id="7" name="ZoneTexte 6"/>
          <p:cNvSpPr txBox="1"/>
          <p:nvPr/>
        </p:nvSpPr>
        <p:spPr>
          <a:xfrm>
            <a:off x="539552" y="5517232"/>
            <a:ext cx="8064896" cy="646331"/>
          </a:xfrm>
          <a:prstGeom prst="rect">
            <a:avLst/>
          </a:prstGeom>
          <a:noFill/>
        </p:spPr>
        <p:txBody>
          <a:bodyPr wrap="square" rtlCol="0">
            <a:spAutoFit/>
          </a:bodyPr>
          <a:lstStyle/>
          <a:p>
            <a:r>
              <a:rPr lang="en-US" dirty="0"/>
              <a:t>« </a:t>
            </a:r>
            <a:r>
              <a:rPr lang="en-US" dirty="0">
                <a:hlinkClick r:id="rId2"/>
              </a:rPr>
              <a:t>A review of intelligence GWAS hits: Their relationship to country IQ and the issue of spatial autocorrelation</a:t>
            </a:r>
            <a:r>
              <a:rPr lang="en-US" dirty="0"/>
              <a:t> » Intelligence 53 (2015) 43–50.</a:t>
            </a:r>
            <a:endParaRPr lang="fr-BE" dirty="0"/>
          </a:p>
        </p:txBody>
      </p:sp>
      <p:sp>
        <p:nvSpPr>
          <p:cNvPr id="2" name="Rectangle 1">
            <a:extLst>
              <a:ext uri="{FF2B5EF4-FFF2-40B4-BE49-F238E27FC236}">
                <a16:creationId xmlns:a16="http://schemas.microsoft.com/office/drawing/2014/main" id="{F3678F8F-C7DA-4194-BD0D-420636E97552}"/>
              </a:ext>
            </a:extLst>
          </p:cNvPr>
          <p:cNvSpPr>
            <a:spLocks noChangeArrowheads="1"/>
          </p:cNvSpPr>
          <p:nvPr/>
        </p:nvSpPr>
        <p:spPr bwMode="auto">
          <a:xfrm>
            <a:off x="539552" y="1105098"/>
            <a:ext cx="8147248" cy="34470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mn-lt"/>
              </a:rPr>
              <a:t>-&gt; Racial </a:t>
            </a:r>
            <a:r>
              <a:rPr kumimoji="0" lang="fr-FR" altLang="fr-FR" sz="3200" b="0" i="0" u="none" strike="noStrike" cap="none" normalizeH="0" baseline="0" dirty="0" err="1">
                <a:ln>
                  <a:noFill/>
                </a:ln>
                <a:solidFill>
                  <a:srgbClr val="212121"/>
                </a:solidFill>
                <a:effectLst/>
                <a:latin typeface="+mn-lt"/>
              </a:rPr>
              <a:t>frequency</a:t>
            </a:r>
            <a:r>
              <a:rPr kumimoji="0" lang="fr-FR" altLang="fr-FR" sz="3200" b="0" i="0" u="none" strike="noStrike" cap="none" normalizeH="0" baseline="0" dirty="0">
                <a:ln>
                  <a:noFill/>
                </a:ln>
                <a:solidFill>
                  <a:srgbClr val="212121"/>
                </a:solidFill>
                <a:effectLst/>
                <a:latin typeface="+mn-lt"/>
              </a:rPr>
              <a:t> of </a:t>
            </a:r>
            <a:r>
              <a:rPr kumimoji="0" lang="fr-FR" altLang="fr-FR" sz="3200" b="0" i="0" u="none" strike="noStrike" cap="none" normalizeH="0" baseline="0" dirty="0" err="1">
                <a:ln>
                  <a:noFill/>
                </a:ln>
                <a:solidFill>
                  <a:srgbClr val="212121"/>
                </a:solidFill>
                <a:effectLst/>
                <a:latin typeface="+mn-lt"/>
              </a:rPr>
              <a:t>these</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increasing</a:t>
            </a:r>
            <a:r>
              <a:rPr kumimoji="0" lang="fr-FR" altLang="fr-FR" sz="3200" b="0" i="0" u="none" strike="noStrike" cap="none" normalizeH="0" baseline="0" dirty="0">
                <a:ln>
                  <a:noFill/>
                </a:ln>
                <a:solidFill>
                  <a:srgbClr val="212121"/>
                </a:solidFill>
                <a:effectLst/>
                <a:latin typeface="+mn-lt"/>
              </a:rPr>
              <a:t> intelligence </a:t>
            </a:r>
            <a:r>
              <a:rPr kumimoji="0" lang="fr-FR" altLang="fr-FR" sz="3200" b="0" i="0" u="none" strike="noStrike" cap="none" normalizeH="0" baseline="0" dirty="0" err="1">
                <a:ln>
                  <a:noFill/>
                </a:ln>
                <a:solidFill>
                  <a:srgbClr val="212121"/>
                </a:solidFill>
                <a:effectLst/>
                <a:latin typeface="+mn-lt"/>
              </a:rPr>
              <a:t>alleles</a:t>
            </a:r>
            <a:r>
              <a:rPr kumimoji="0" lang="fr-FR" altLang="fr-FR" sz="3200" b="0" i="0" u="none" strike="noStrike" cap="none" normalizeH="0" baseline="0" dirty="0">
                <a:ln>
                  <a:noFill/>
                </a:ln>
                <a:solidFill>
                  <a:srgbClr val="212121"/>
                </a:solidFill>
                <a:effectLst/>
                <a:latin typeface="+mn-lt"/>
              </a:rPr>
              <a:t> are </a:t>
            </a:r>
            <a:r>
              <a:rPr kumimoji="0" lang="fr-FR" altLang="fr-FR" sz="3200" b="0" i="0" u="none" strike="noStrike" cap="none" normalizeH="0" baseline="0" dirty="0" err="1">
                <a:ln>
                  <a:noFill/>
                </a:ln>
                <a:solidFill>
                  <a:srgbClr val="212121"/>
                </a:solidFill>
                <a:effectLst/>
                <a:latin typeface="+mn-lt"/>
              </a:rPr>
              <a:t>parallel</a:t>
            </a:r>
            <a:r>
              <a:rPr kumimoji="0" lang="fr-FR" altLang="fr-FR" sz="3200" b="0" i="0" u="none" strike="noStrike" cap="none" normalizeH="0" baseline="0" dirty="0">
                <a:ln>
                  <a:noFill/>
                </a:ln>
                <a:solidFill>
                  <a:srgbClr val="212121"/>
                </a:solidFill>
                <a:effectLst/>
                <a:latin typeface="+mn-lt"/>
              </a:rPr>
              <a:t> to racial IQ </a:t>
            </a:r>
            <a:r>
              <a:rPr kumimoji="0" lang="fr-FR" altLang="fr-FR" sz="3200" b="0" i="0" u="none" strike="noStrike" cap="none" normalizeH="0" baseline="0" dirty="0" err="1">
                <a:ln>
                  <a:noFill/>
                </a:ln>
                <a:solidFill>
                  <a:srgbClr val="212121"/>
                </a:solidFill>
                <a:effectLst/>
                <a:latin typeface="+mn-lt"/>
              </a:rPr>
              <a:t>differences</a:t>
            </a:r>
            <a:endParaRPr kumimoji="0" lang="fr-FR" altLang="fr-FR" sz="3200"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mn-lt"/>
              </a:rPr>
              <a:t>-&gt; </a:t>
            </a:r>
            <a:r>
              <a:rPr kumimoji="0" lang="fr-FR" altLang="fr-FR" sz="3200" b="0" i="0" u="none" strike="noStrike" cap="none" normalizeH="0" baseline="0" dirty="0" err="1">
                <a:ln>
                  <a:noFill/>
                </a:ln>
                <a:solidFill>
                  <a:srgbClr val="212121"/>
                </a:solidFill>
                <a:effectLst/>
                <a:latin typeface="+mn-lt"/>
              </a:rPr>
              <a:t>Higher</a:t>
            </a:r>
            <a:r>
              <a:rPr kumimoji="0" lang="fr-FR" altLang="fr-FR" sz="3200" b="0" i="0" u="none" strike="noStrike" cap="none" normalizeH="0" baseline="0" dirty="0">
                <a:ln>
                  <a:noFill/>
                </a:ln>
                <a:solidFill>
                  <a:srgbClr val="212121"/>
                </a:solidFill>
                <a:effectLst/>
                <a:latin typeface="+mn-lt"/>
              </a:rPr>
              <a:t> IQ populations have a </a:t>
            </a:r>
            <a:r>
              <a:rPr kumimoji="0" lang="fr-FR" altLang="fr-FR" sz="3200" b="0" i="0" u="none" strike="noStrike" cap="none" normalizeH="0" baseline="0" dirty="0" err="1">
                <a:ln>
                  <a:noFill/>
                </a:ln>
                <a:solidFill>
                  <a:srgbClr val="212121"/>
                </a:solidFill>
                <a:effectLst/>
                <a:latin typeface="+mn-lt"/>
              </a:rPr>
              <a:t>higher</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frequency</a:t>
            </a:r>
            <a:r>
              <a:rPr kumimoji="0" lang="fr-FR" altLang="fr-FR" sz="3200" b="0" i="0" u="none" strike="noStrike" cap="none" normalizeH="0" baseline="0" dirty="0">
                <a:ln>
                  <a:noFill/>
                </a:ln>
                <a:solidFill>
                  <a:srgbClr val="212121"/>
                </a:solidFill>
                <a:effectLst/>
                <a:latin typeface="+mn-lt"/>
              </a:rPr>
              <a:t> of </a:t>
            </a:r>
            <a:r>
              <a:rPr kumimoji="0" lang="fr-FR" altLang="fr-FR" sz="3200" b="0" i="0" u="none" strike="noStrike" cap="none" normalizeH="0" baseline="0" dirty="0" err="1">
                <a:ln>
                  <a:noFill/>
                </a:ln>
                <a:solidFill>
                  <a:srgbClr val="212121"/>
                </a:solidFill>
                <a:effectLst/>
                <a:latin typeface="+mn-lt"/>
              </a:rPr>
              <a:t>increasing</a:t>
            </a:r>
            <a:r>
              <a:rPr kumimoji="0" lang="fr-FR" altLang="fr-FR" sz="3200" b="0" i="0" u="none" strike="noStrike" cap="none" normalizeH="0" baseline="0" dirty="0">
                <a:ln>
                  <a:noFill/>
                </a:ln>
                <a:solidFill>
                  <a:srgbClr val="212121"/>
                </a:solidFill>
                <a:effectLst/>
                <a:latin typeface="+mn-lt"/>
              </a:rPr>
              <a:t> intelligence </a:t>
            </a:r>
            <a:r>
              <a:rPr kumimoji="0" lang="fr-FR" altLang="fr-FR" sz="3200" b="0" i="0" u="none" strike="noStrike" cap="none" normalizeH="0" baseline="0" dirty="0" err="1">
                <a:ln>
                  <a:noFill/>
                </a:ln>
                <a:solidFill>
                  <a:srgbClr val="212121"/>
                </a:solidFill>
                <a:effectLst/>
                <a:latin typeface="+mn-lt"/>
              </a:rPr>
              <a:t>alleles</a:t>
            </a:r>
            <a:r>
              <a:rPr kumimoji="0" lang="fr-FR" altLang="fr-FR" sz="3200" b="0" i="0" u="none" strike="noStrike" cap="none" normalizeH="0" baseline="0" dirty="0">
                <a:ln>
                  <a:noFill/>
                </a:ln>
                <a:solidFill>
                  <a:srgbClr val="212121"/>
                </a:solidFill>
                <a:effectLst/>
                <a:latin typeface="+mn-lt"/>
              </a:rPr>
              <a:t> in </a:t>
            </a:r>
            <a:r>
              <a:rPr kumimoji="0" lang="fr-FR" altLang="fr-FR" sz="3200" b="0" i="0" u="none" strike="noStrike" cap="none" normalizeH="0" baseline="0" dirty="0" err="1">
                <a:ln>
                  <a:noFill/>
                </a:ln>
                <a:solidFill>
                  <a:srgbClr val="212121"/>
                </a:solidFill>
                <a:effectLst/>
                <a:latin typeface="+mn-lt"/>
              </a:rPr>
              <a:t>their</a:t>
            </a:r>
            <a:r>
              <a:rPr kumimoji="0" lang="fr-FR" altLang="fr-FR" sz="3200" b="0" i="0" u="none" strike="noStrike" cap="none" normalizeH="0" baseline="0" dirty="0">
                <a:ln>
                  <a:noFill/>
                </a:ln>
                <a:solidFill>
                  <a:srgbClr val="212121"/>
                </a:solidFill>
                <a:effectLst/>
                <a:latin typeface="+mn-lt"/>
              </a:rPr>
              <a:t> </a:t>
            </a:r>
            <a:r>
              <a:rPr kumimoji="0" lang="fr-FR" altLang="fr-FR" sz="3200" b="0" i="0" u="none" strike="noStrike" cap="none" normalizeH="0" baseline="0" dirty="0" err="1">
                <a:ln>
                  <a:noFill/>
                </a:ln>
                <a:solidFill>
                  <a:srgbClr val="212121"/>
                </a:solidFill>
                <a:effectLst/>
                <a:latin typeface="+mn-lt"/>
              </a:rPr>
              <a:t>genetic</a:t>
            </a:r>
            <a:r>
              <a:rPr kumimoji="0" lang="fr-FR" altLang="fr-FR" sz="3200" b="0" i="0" u="none" strike="noStrike" cap="none" normalizeH="0" baseline="0" dirty="0">
                <a:ln>
                  <a:noFill/>
                </a:ln>
                <a:solidFill>
                  <a:srgbClr val="212121"/>
                </a:solidFill>
                <a:effectLst/>
                <a:latin typeface="+mn-lt"/>
              </a:rPr>
              <a:t> background</a:t>
            </a:r>
            <a:endParaRPr kumimoji="0" lang="fr-FR" altLang="fr-FR" sz="32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0167555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04D56B-9141-4955-83F4-74DA648B2868}"/>
              </a:ext>
            </a:extLst>
          </p:cNvPr>
          <p:cNvSpPr>
            <a:spLocks noGrp="1"/>
          </p:cNvSpPr>
          <p:nvPr>
            <p:ph idx="1"/>
          </p:nvPr>
        </p:nvSpPr>
        <p:spPr>
          <a:xfrm>
            <a:off x="457199" y="288086"/>
            <a:ext cx="8229600" cy="1152128"/>
          </a:xfrm>
        </p:spPr>
        <p:txBody>
          <a:bodyPr/>
          <a:lstStyle/>
          <a:p>
            <a:pPr marL="0" indent="0" algn="ctr">
              <a:buNone/>
            </a:pPr>
            <a:r>
              <a:rPr lang="en-US" dirty="0"/>
              <a:t>Allelic frequencies for different countries are also closely linked to national IQ</a:t>
            </a:r>
            <a:endParaRPr lang="fr-BE" dirty="0"/>
          </a:p>
        </p:txBody>
      </p:sp>
      <p:sp>
        <p:nvSpPr>
          <p:cNvPr id="4" name="Espace réservé du numéro de diapositive 3">
            <a:extLst>
              <a:ext uri="{FF2B5EF4-FFF2-40B4-BE49-F238E27FC236}">
                <a16:creationId xmlns:a16="http://schemas.microsoft.com/office/drawing/2014/main" id="{C7729674-2DE6-4257-94DB-1A442142D52C}"/>
              </a:ext>
            </a:extLst>
          </p:cNvPr>
          <p:cNvSpPr>
            <a:spLocks noGrp="1"/>
          </p:cNvSpPr>
          <p:nvPr>
            <p:ph type="sldNum" sz="quarter" idx="12"/>
          </p:nvPr>
        </p:nvSpPr>
        <p:spPr/>
        <p:txBody>
          <a:bodyPr/>
          <a:lstStyle/>
          <a:p>
            <a:pPr>
              <a:defRPr/>
            </a:pPr>
            <a:fld id="{C961D413-C80E-4040-8C95-0A8BAAE2541B}" type="slidenum">
              <a:rPr lang="fr-BE" smtClean="0"/>
              <a:pPr>
                <a:defRPr/>
              </a:pPr>
              <a:t>119</a:t>
            </a:fld>
            <a:endParaRPr lang="fr-BE" dirty="0"/>
          </a:p>
        </p:txBody>
      </p:sp>
      <p:pic>
        <p:nvPicPr>
          <p:cNvPr id="7" name="Image 6">
            <a:extLst>
              <a:ext uri="{FF2B5EF4-FFF2-40B4-BE49-F238E27FC236}">
                <a16:creationId xmlns:a16="http://schemas.microsoft.com/office/drawing/2014/main" id="{24B81792-B7FE-4D3D-B89E-B3B565708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787" y="1440214"/>
            <a:ext cx="6334423" cy="4989576"/>
          </a:xfrm>
          <a:prstGeom prst="rect">
            <a:avLst/>
          </a:prstGeom>
        </p:spPr>
      </p:pic>
    </p:spTree>
    <p:extLst>
      <p:ext uri="{BB962C8B-B14F-4D97-AF65-F5344CB8AC3E}">
        <p14:creationId xmlns:p14="http://schemas.microsoft.com/office/powerpoint/2010/main" val="91709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87E37D7-25E9-4D7C-BE2B-81FE76639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494" y="1975235"/>
            <a:ext cx="3968751" cy="3105547"/>
          </a:xfrm>
          <a:prstGeom prst="rect">
            <a:avLst/>
          </a:prstGeom>
        </p:spPr>
      </p:pic>
      <p:sp>
        <p:nvSpPr>
          <p:cNvPr id="4" name="Espace réservé du numéro de diapositive 3">
            <a:extLst>
              <a:ext uri="{FF2B5EF4-FFF2-40B4-BE49-F238E27FC236}">
                <a16:creationId xmlns:a16="http://schemas.microsoft.com/office/drawing/2014/main" id="{9DF28B89-9DCB-4B40-A8DB-DF77A25C9AA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C961D413-C80E-4040-8C95-0A8BAAE2541B}" type="slidenum">
              <a:rPr lang="en-US" smtClean="0">
                <a:latin typeface="+mn-lt"/>
                <a:cs typeface="+mn-cs"/>
              </a:rPr>
              <a:pPr>
                <a:spcAft>
                  <a:spcPts val="600"/>
                </a:spcAft>
                <a:defRPr/>
              </a:pPr>
              <a:t>12</a:t>
            </a:fld>
            <a:endParaRPr lang="en-US">
              <a:latin typeface="+mn-lt"/>
              <a:cs typeface="+mn-cs"/>
            </a:endParaRPr>
          </a:p>
        </p:txBody>
      </p:sp>
      <p:sp>
        <p:nvSpPr>
          <p:cNvPr id="10" name="ZoneTexte 9">
            <a:extLst>
              <a:ext uri="{FF2B5EF4-FFF2-40B4-BE49-F238E27FC236}">
                <a16:creationId xmlns:a16="http://schemas.microsoft.com/office/drawing/2014/main" id="{0A41DFEF-B1E7-4FF5-A7BB-FBFCC9C00FC5}"/>
              </a:ext>
            </a:extLst>
          </p:cNvPr>
          <p:cNvSpPr txBox="1"/>
          <p:nvPr/>
        </p:nvSpPr>
        <p:spPr>
          <a:xfrm>
            <a:off x="755576" y="864290"/>
            <a:ext cx="7632848" cy="646331"/>
          </a:xfrm>
          <a:prstGeom prst="rect">
            <a:avLst/>
          </a:prstGeom>
          <a:noFill/>
        </p:spPr>
        <p:txBody>
          <a:bodyPr wrap="square" rtlCol="0">
            <a:spAutoFit/>
          </a:bodyPr>
          <a:lstStyle/>
          <a:p>
            <a:r>
              <a:rPr lang="fr-BE" dirty="0"/>
              <a:t>A. </a:t>
            </a:r>
            <a:r>
              <a:rPr lang="fr-BE" dirty="0" err="1"/>
              <a:t>Genetic</a:t>
            </a:r>
            <a:r>
              <a:rPr lang="fr-BE" dirty="0"/>
              <a:t> Analyse </a:t>
            </a:r>
            <a:r>
              <a:rPr lang="fr-BE" dirty="0" err="1"/>
              <a:t>Pointing</a:t>
            </a:r>
            <a:r>
              <a:rPr lang="fr-BE" dirty="0"/>
              <a:t> the Major Human Populations</a:t>
            </a:r>
            <a:br>
              <a:rPr lang="fr-BE" dirty="0"/>
            </a:br>
            <a:r>
              <a:rPr lang="fr-BE" dirty="0"/>
              <a:t>B. Zoom in the </a:t>
            </a:r>
            <a:r>
              <a:rPr lang="fr-BE" dirty="0" err="1"/>
              <a:t>Sub-Saharan</a:t>
            </a:r>
            <a:r>
              <a:rPr lang="fr-BE" dirty="0"/>
              <a:t> </a:t>
            </a:r>
            <a:r>
              <a:rPr lang="fr-BE" dirty="0" err="1"/>
              <a:t>Africans</a:t>
            </a:r>
            <a:r>
              <a:rPr lang="fr-BE" dirty="0"/>
              <a:t> race to </a:t>
            </a:r>
            <a:r>
              <a:rPr lang="fr-BE" dirty="0" err="1"/>
              <a:t>see</a:t>
            </a:r>
            <a:r>
              <a:rPr lang="fr-BE" dirty="0"/>
              <a:t> the </a:t>
            </a:r>
            <a:r>
              <a:rPr lang="fr-BE" dirty="0" err="1"/>
              <a:t>subraces</a:t>
            </a:r>
            <a:endParaRPr lang="fr-BE" dirty="0"/>
          </a:p>
        </p:txBody>
      </p:sp>
      <p:pic>
        <p:nvPicPr>
          <p:cNvPr id="11" name="Picture 2">
            <a:extLst>
              <a:ext uri="{FF2B5EF4-FFF2-40B4-BE49-F238E27FC236}">
                <a16:creationId xmlns:a16="http://schemas.microsoft.com/office/drawing/2014/main" id="{36C94725-E8D5-4EE0-8D8D-A26D5826C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0" y="2317947"/>
            <a:ext cx="5284788"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a:extLst>
              <a:ext uri="{FF2B5EF4-FFF2-40B4-BE49-F238E27FC236}">
                <a16:creationId xmlns:a16="http://schemas.microsoft.com/office/drawing/2014/main" id="{65F03D37-DC42-4C07-892F-8492CC23D24D}"/>
              </a:ext>
            </a:extLst>
          </p:cNvPr>
          <p:cNvSpPr txBox="1"/>
          <p:nvPr/>
        </p:nvSpPr>
        <p:spPr>
          <a:xfrm>
            <a:off x="323528" y="1988840"/>
            <a:ext cx="277640" cy="276999"/>
          </a:xfrm>
          <a:prstGeom prst="rect">
            <a:avLst/>
          </a:prstGeom>
          <a:noFill/>
        </p:spPr>
        <p:txBody>
          <a:bodyPr wrap="none" rtlCol="0">
            <a:spAutoFit/>
          </a:bodyPr>
          <a:lstStyle/>
          <a:p>
            <a:r>
              <a:rPr lang="fr-BE" sz="1200" b="1" dirty="0"/>
              <a:t>A</a:t>
            </a:r>
          </a:p>
        </p:txBody>
      </p:sp>
    </p:spTree>
    <p:extLst>
      <p:ext uri="{BB962C8B-B14F-4D97-AF65-F5344CB8AC3E}">
        <p14:creationId xmlns:p14="http://schemas.microsoft.com/office/powerpoint/2010/main" val="913760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41DACA1-F82A-44BA-AC5C-60F2FB6522AD}"/>
              </a:ext>
            </a:extLst>
          </p:cNvPr>
          <p:cNvSpPr>
            <a:spLocks noGrp="1"/>
          </p:cNvSpPr>
          <p:nvPr>
            <p:ph idx="1"/>
          </p:nvPr>
        </p:nvSpPr>
        <p:spPr>
          <a:xfrm>
            <a:off x="457200" y="324912"/>
            <a:ext cx="8229600" cy="720080"/>
          </a:xfrm>
        </p:spPr>
        <p:txBody>
          <a:bodyPr/>
          <a:lstStyle/>
          <a:p>
            <a:pPr marL="0" indent="0">
              <a:buNone/>
            </a:pPr>
            <a:r>
              <a:rPr lang="en-US" sz="4000" dirty="0"/>
              <a:t>Educability genetic GWAS score</a:t>
            </a:r>
            <a:endParaRPr lang="fr-BE" sz="4000" dirty="0"/>
          </a:p>
        </p:txBody>
      </p:sp>
      <p:sp>
        <p:nvSpPr>
          <p:cNvPr id="4" name="Espace réservé du numéro de diapositive 3">
            <a:extLst>
              <a:ext uri="{FF2B5EF4-FFF2-40B4-BE49-F238E27FC236}">
                <a16:creationId xmlns:a16="http://schemas.microsoft.com/office/drawing/2014/main" id="{93B8D717-A16C-4BF0-B9C9-FE2015994C46}"/>
              </a:ext>
            </a:extLst>
          </p:cNvPr>
          <p:cNvSpPr>
            <a:spLocks noGrp="1"/>
          </p:cNvSpPr>
          <p:nvPr>
            <p:ph type="sldNum" sz="quarter" idx="12"/>
          </p:nvPr>
        </p:nvSpPr>
        <p:spPr/>
        <p:txBody>
          <a:bodyPr/>
          <a:lstStyle/>
          <a:p>
            <a:pPr>
              <a:defRPr/>
            </a:pPr>
            <a:fld id="{C961D413-C80E-4040-8C95-0A8BAAE2541B}" type="slidenum">
              <a:rPr lang="fr-BE" smtClean="0"/>
              <a:pPr>
                <a:defRPr/>
              </a:pPr>
              <a:t>120</a:t>
            </a:fld>
            <a:endParaRPr lang="fr-BE" dirty="0"/>
          </a:p>
        </p:txBody>
      </p:sp>
      <p:sp>
        <p:nvSpPr>
          <p:cNvPr id="5" name="ZoneTexte 4">
            <a:extLst>
              <a:ext uri="{FF2B5EF4-FFF2-40B4-BE49-F238E27FC236}">
                <a16:creationId xmlns:a16="http://schemas.microsoft.com/office/drawing/2014/main" id="{59460264-DB05-4DAD-8887-D874B22C4426}"/>
              </a:ext>
            </a:extLst>
          </p:cNvPr>
          <p:cNvSpPr txBox="1"/>
          <p:nvPr/>
        </p:nvSpPr>
        <p:spPr>
          <a:xfrm>
            <a:off x="460370" y="1236628"/>
            <a:ext cx="8507288" cy="2031325"/>
          </a:xfrm>
          <a:prstGeom prst="rect">
            <a:avLst/>
          </a:prstGeom>
          <a:noFill/>
        </p:spPr>
        <p:txBody>
          <a:bodyPr wrap="square" rtlCol="0">
            <a:spAutoFit/>
          </a:bodyPr>
          <a:lstStyle/>
          <a:p>
            <a:pPr marL="0" indent="0">
              <a:buNone/>
            </a:pPr>
            <a:r>
              <a:rPr lang="en-US" dirty="0"/>
              <a:t>… based on over 2400 allelic variations (increasing intelligence and positive personality traits linked to education)</a:t>
            </a:r>
            <a:br>
              <a:rPr lang="en-US" dirty="0"/>
            </a:br>
            <a:br>
              <a:rPr lang="en-US" dirty="0"/>
            </a:br>
            <a:r>
              <a:rPr lang="en-US" dirty="0"/>
              <a:t>These scores are highly correlated with intelligence, they are even currently better </a:t>
            </a:r>
            <a:br>
              <a:rPr lang="en-US" dirty="0"/>
            </a:br>
            <a:r>
              <a:rPr lang="en-US" dirty="0"/>
              <a:t>intelligence estimators than previous purely intellectual scores, because studies have been done on larger samples (Plomin, 2018).</a:t>
            </a:r>
          </a:p>
          <a:p>
            <a:endParaRPr lang="fr-BE" dirty="0"/>
          </a:p>
        </p:txBody>
      </p:sp>
      <p:pic>
        <p:nvPicPr>
          <p:cNvPr id="10" name="Image 9">
            <a:extLst>
              <a:ext uri="{FF2B5EF4-FFF2-40B4-BE49-F238E27FC236}">
                <a16:creationId xmlns:a16="http://schemas.microsoft.com/office/drawing/2014/main" id="{ECF0FE26-9A7E-4391-AEAF-B658D8224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126793"/>
            <a:ext cx="4536504" cy="3731207"/>
          </a:xfrm>
          <a:prstGeom prst="rect">
            <a:avLst/>
          </a:prstGeom>
        </p:spPr>
      </p:pic>
      <p:sp>
        <p:nvSpPr>
          <p:cNvPr id="11" name="ZoneTexte 10">
            <a:extLst>
              <a:ext uri="{FF2B5EF4-FFF2-40B4-BE49-F238E27FC236}">
                <a16:creationId xmlns:a16="http://schemas.microsoft.com/office/drawing/2014/main" id="{AFD53802-4689-443D-8573-8CB13D3902C7}"/>
              </a:ext>
            </a:extLst>
          </p:cNvPr>
          <p:cNvSpPr txBox="1"/>
          <p:nvPr/>
        </p:nvSpPr>
        <p:spPr>
          <a:xfrm>
            <a:off x="6012160" y="3459590"/>
            <a:ext cx="2952328" cy="1200329"/>
          </a:xfrm>
          <a:prstGeom prst="rect">
            <a:avLst/>
          </a:prstGeom>
          <a:noFill/>
        </p:spPr>
        <p:txBody>
          <a:bodyPr wrap="square" rtlCol="0">
            <a:spAutoFit/>
          </a:bodyPr>
          <a:lstStyle/>
          <a:p>
            <a:r>
              <a:rPr lang="en-US" dirty="0"/>
              <a:t>As can be seen, these educability genetic scores are parallel to racial I.Q.</a:t>
            </a:r>
            <a:br>
              <a:rPr lang="en-US" dirty="0"/>
            </a:br>
            <a:endParaRPr lang="fr-BE" dirty="0"/>
          </a:p>
        </p:txBody>
      </p:sp>
    </p:spTree>
    <p:extLst>
      <p:ext uri="{BB962C8B-B14F-4D97-AF65-F5344CB8AC3E}">
        <p14:creationId xmlns:p14="http://schemas.microsoft.com/office/powerpoint/2010/main" val="22315210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814" y="136525"/>
            <a:ext cx="8229600" cy="1143000"/>
          </a:xfrm>
        </p:spPr>
        <p:txBody>
          <a:bodyPr/>
          <a:lstStyle/>
          <a:p>
            <a:r>
              <a:rPr lang="fr-BE" sz="3200" dirty="0"/>
              <a:t>High </a:t>
            </a:r>
            <a:r>
              <a:rPr lang="fr-BE" sz="3200" dirty="0" err="1"/>
              <a:t>Ashkenazy</a:t>
            </a:r>
            <a:r>
              <a:rPr lang="fr-BE" sz="3200" dirty="0"/>
              <a:t> Intelligence Is of Course </a:t>
            </a:r>
            <a:r>
              <a:rPr lang="fr-BE" sz="3200" dirty="0" err="1"/>
              <a:t>Also</a:t>
            </a:r>
            <a:r>
              <a:rPr lang="fr-BE" sz="3200" dirty="0"/>
              <a:t> </a:t>
            </a:r>
            <a:r>
              <a:rPr lang="fr-BE" sz="3200" dirty="0" err="1"/>
              <a:t>Genetic</a:t>
            </a:r>
            <a:r>
              <a:rPr lang="fr-BE" sz="3200" dirty="0"/>
              <a:t>…</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121</a:t>
            </a:fld>
            <a:endParaRPr lang="fr-BE" dirty="0"/>
          </a:p>
        </p:txBody>
      </p:sp>
      <p:pic>
        <p:nvPicPr>
          <p:cNvPr id="6" name="Image 5" descr="_Pic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596672"/>
            <a:ext cx="3790950" cy="2771775"/>
          </a:xfrm>
          <a:prstGeom prst="rect">
            <a:avLst/>
          </a:prstGeom>
          <a:noFill/>
          <a:ln>
            <a:noFill/>
          </a:ln>
        </p:spPr>
      </p:pic>
      <p:sp>
        <p:nvSpPr>
          <p:cNvPr id="7" name="ZoneTexte 6"/>
          <p:cNvSpPr txBox="1"/>
          <p:nvPr/>
        </p:nvSpPr>
        <p:spPr>
          <a:xfrm>
            <a:off x="96748" y="5410717"/>
            <a:ext cx="8795732" cy="1446550"/>
          </a:xfrm>
          <a:prstGeom prst="rect">
            <a:avLst/>
          </a:prstGeom>
          <a:noFill/>
        </p:spPr>
        <p:txBody>
          <a:bodyPr wrap="square" rtlCol="0">
            <a:spAutoFit/>
          </a:bodyPr>
          <a:lstStyle/>
          <a:p>
            <a:r>
              <a:rPr lang="en-US" sz="1400" dirty="0"/>
              <a:t>Axon growth in </a:t>
            </a:r>
            <a:r>
              <a:rPr lang="en-US" sz="1400" dirty="0" err="1"/>
              <a:t>Gaucher's</a:t>
            </a:r>
            <a:r>
              <a:rPr lang="en-US" sz="1400" dirty="0"/>
              <a:t> disease. The top frame shows normal cultured rat neurons, the middle frame shows stunted axonal growth resulting from reduced levels of </a:t>
            </a:r>
            <a:r>
              <a:rPr lang="en-US" sz="1400" dirty="0" err="1"/>
              <a:t>glucosylceramide</a:t>
            </a:r>
            <a:r>
              <a:rPr lang="en-US" sz="1400" dirty="0"/>
              <a:t>, and the bottom frame shows increased growth and branching in an experimental model of </a:t>
            </a:r>
            <a:r>
              <a:rPr lang="en-US" sz="1400" dirty="0" err="1"/>
              <a:t>Gaucher's</a:t>
            </a:r>
            <a:r>
              <a:rPr lang="en-US" sz="1400" dirty="0"/>
              <a:t> disease with increased levels of </a:t>
            </a:r>
            <a:r>
              <a:rPr lang="en-US" sz="1400" dirty="0" err="1"/>
              <a:t>glucosylceramide</a:t>
            </a:r>
            <a:r>
              <a:rPr lang="en-US" sz="1400" dirty="0"/>
              <a:t>. </a:t>
            </a:r>
            <a:r>
              <a:rPr lang="en-US" sz="1400" dirty="0" err="1"/>
              <a:t>Glucosylceramide</a:t>
            </a:r>
            <a:r>
              <a:rPr lang="en-US" sz="1400" dirty="0"/>
              <a:t> is the storage mol­ecule involved in </a:t>
            </a:r>
            <a:r>
              <a:rPr lang="en-US" sz="1400" dirty="0" err="1"/>
              <a:t>Gaucher's</a:t>
            </a:r>
            <a:r>
              <a:rPr lang="en-US" sz="1400" dirty="0"/>
              <a:t> disease. Elevated levels promote growth and branching in axons, the transmission lines of the nervous system.</a:t>
            </a:r>
            <a:endParaRPr lang="fr-BE" sz="1400" dirty="0"/>
          </a:p>
          <a:p>
            <a:endParaRPr lang="fr-BE" dirty="0"/>
          </a:p>
        </p:txBody>
      </p:sp>
      <p:sp>
        <p:nvSpPr>
          <p:cNvPr id="8" name="ZoneTexte 7"/>
          <p:cNvSpPr txBox="1"/>
          <p:nvPr/>
        </p:nvSpPr>
        <p:spPr>
          <a:xfrm>
            <a:off x="77992" y="1268760"/>
            <a:ext cx="8795732" cy="1815882"/>
          </a:xfrm>
          <a:prstGeom prst="rect">
            <a:avLst/>
          </a:prstGeom>
          <a:noFill/>
        </p:spPr>
        <p:txBody>
          <a:bodyPr wrap="square" rtlCol="0">
            <a:spAutoFit/>
          </a:bodyPr>
          <a:lstStyle/>
          <a:p>
            <a:pPr marL="342900" indent="-342900">
              <a:buAutoNum type="arabicParenBoth"/>
            </a:pPr>
            <a:r>
              <a:rPr lang="en-US" sz="1400" dirty="0"/>
              <a:t>They have the highest frequency of congenital myopia, a trait genetically linked to intelligence</a:t>
            </a:r>
          </a:p>
          <a:p>
            <a:pPr marL="342900" indent="-342900">
              <a:buAutoNum type="arabicParenBoth"/>
            </a:pPr>
            <a:r>
              <a:rPr lang="en-US" sz="1400" dirty="0"/>
              <a:t>There is a link between the high intelligence of Ashkenazim and the particularly high frequency of certain genetic diseases in their populations, like Gaucher, Tay-Sachs or Nieman-Pick. Genes predisposing to these illnesses are lethal when homozygous but on the other hand, they seem to confer a heterozygote advantage by boosting IQ.</a:t>
            </a:r>
          </a:p>
          <a:p>
            <a:r>
              <a:rPr lang="en-US" sz="1400" dirty="0"/>
              <a:t>Genes linked to Tay-Sachs, </a:t>
            </a:r>
            <a:r>
              <a:rPr lang="en-US" sz="1400" dirty="0" err="1"/>
              <a:t>Nieaman</a:t>
            </a:r>
            <a:r>
              <a:rPr lang="en-US" sz="1400" dirty="0"/>
              <a:t>-Pick or Gaucher disease (when heterozygote) increase </a:t>
            </a:r>
            <a:r>
              <a:rPr lang="en-US" sz="1400" dirty="0" err="1"/>
              <a:t>dendriogenesis</a:t>
            </a:r>
            <a:r>
              <a:rPr lang="en-US" sz="1400" dirty="0"/>
              <a:t> and promote training connections between the neurons.</a:t>
            </a:r>
            <a:br>
              <a:rPr lang="fr-BE" sz="1400" dirty="0"/>
            </a:br>
            <a:br>
              <a:rPr lang="fr-BE" sz="1400" dirty="0"/>
            </a:br>
            <a:endParaRPr lang="fr-BE" sz="1400" dirty="0"/>
          </a:p>
        </p:txBody>
      </p:sp>
      <p:sp>
        <p:nvSpPr>
          <p:cNvPr id="10" name="ZoneTexte 9"/>
          <p:cNvSpPr txBox="1"/>
          <p:nvPr/>
        </p:nvSpPr>
        <p:spPr>
          <a:xfrm>
            <a:off x="0" y="6616953"/>
            <a:ext cx="4374916" cy="261610"/>
          </a:xfrm>
          <a:prstGeom prst="rect">
            <a:avLst/>
          </a:prstGeom>
          <a:noFill/>
        </p:spPr>
        <p:txBody>
          <a:bodyPr wrap="none" rtlCol="0">
            <a:spAutoFit/>
          </a:bodyPr>
          <a:lstStyle/>
          <a:p>
            <a:r>
              <a:rPr lang="fr-BE" sz="1100" dirty="0" err="1"/>
              <a:t>From</a:t>
            </a:r>
            <a:r>
              <a:rPr lang="fr-BE" sz="1100" dirty="0"/>
              <a:t> « The 10.000 </a:t>
            </a:r>
            <a:r>
              <a:rPr lang="fr-BE" sz="1100" dirty="0" err="1"/>
              <a:t>years</a:t>
            </a:r>
            <a:r>
              <a:rPr lang="fr-BE" sz="1100" dirty="0"/>
              <a:t> explosion », G. </a:t>
            </a:r>
            <a:r>
              <a:rPr lang="fr-BE" sz="1100" dirty="0" err="1"/>
              <a:t>Cochran</a:t>
            </a:r>
            <a:r>
              <a:rPr lang="fr-BE" sz="1100" dirty="0"/>
              <a:t> et H. </a:t>
            </a:r>
            <a:r>
              <a:rPr lang="fr-BE" sz="1100" dirty="0" err="1"/>
              <a:t>Harpending</a:t>
            </a:r>
            <a:r>
              <a:rPr lang="fr-BE" sz="1100" dirty="0"/>
              <a:t>, 2009.</a:t>
            </a:r>
          </a:p>
        </p:txBody>
      </p:sp>
    </p:spTree>
    <p:extLst>
      <p:ext uri="{BB962C8B-B14F-4D97-AF65-F5344CB8AC3E}">
        <p14:creationId xmlns:p14="http://schemas.microsoft.com/office/powerpoint/2010/main" val="3861340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4F44EBC-268D-4113-B667-00D8AA2545BD}"/>
              </a:ext>
            </a:extLst>
          </p:cNvPr>
          <p:cNvPicPr>
            <a:picLocks noChangeAspect="1"/>
          </p:cNvPicPr>
          <p:nvPr/>
        </p:nvPicPr>
        <p:blipFill>
          <a:blip r:embed="rId2"/>
          <a:stretch>
            <a:fillRect/>
          </a:stretch>
        </p:blipFill>
        <p:spPr>
          <a:xfrm>
            <a:off x="3053937" y="1123873"/>
            <a:ext cx="3334502" cy="4610253"/>
          </a:xfrm>
          <a:prstGeom prst="rect">
            <a:avLst/>
          </a:prstGeom>
        </p:spPr>
      </p:pic>
      <p:sp>
        <p:nvSpPr>
          <p:cNvPr id="4" name="Espace réservé du numéro de diapositive 3">
            <a:extLst>
              <a:ext uri="{FF2B5EF4-FFF2-40B4-BE49-F238E27FC236}">
                <a16:creationId xmlns:a16="http://schemas.microsoft.com/office/drawing/2014/main" id="{2A7BB23D-022A-44B8-A720-6F59D3FB0AD5}"/>
              </a:ext>
            </a:extLst>
          </p:cNvPr>
          <p:cNvSpPr>
            <a:spLocks noGrp="1"/>
          </p:cNvSpPr>
          <p:nvPr>
            <p:ph type="sldNum" sz="quarter" idx="12"/>
          </p:nvPr>
        </p:nvSpPr>
        <p:spPr/>
        <p:txBody>
          <a:bodyPr/>
          <a:lstStyle/>
          <a:p>
            <a:pPr>
              <a:defRPr/>
            </a:pPr>
            <a:fld id="{C961D413-C80E-4040-8C95-0A8BAAE2541B}" type="slidenum">
              <a:rPr lang="fr-BE" smtClean="0"/>
              <a:pPr>
                <a:defRPr/>
              </a:pPr>
              <a:t>122</a:t>
            </a:fld>
            <a:endParaRPr lang="fr-BE" dirty="0"/>
          </a:p>
        </p:txBody>
      </p:sp>
      <p:sp>
        <p:nvSpPr>
          <p:cNvPr id="6" name="ZoneTexte 5">
            <a:extLst>
              <a:ext uri="{FF2B5EF4-FFF2-40B4-BE49-F238E27FC236}">
                <a16:creationId xmlns:a16="http://schemas.microsoft.com/office/drawing/2014/main" id="{3193B598-8FCD-4FB8-8399-0B239404F296}"/>
              </a:ext>
            </a:extLst>
          </p:cNvPr>
          <p:cNvSpPr txBox="1"/>
          <p:nvPr/>
        </p:nvSpPr>
        <p:spPr>
          <a:xfrm>
            <a:off x="755576" y="332656"/>
            <a:ext cx="7931224" cy="646331"/>
          </a:xfrm>
          <a:prstGeom prst="rect">
            <a:avLst/>
          </a:prstGeom>
          <a:noFill/>
        </p:spPr>
        <p:txBody>
          <a:bodyPr wrap="square" rtlCol="0">
            <a:spAutoFit/>
          </a:bodyPr>
          <a:lstStyle/>
          <a:p>
            <a:r>
              <a:rPr lang="fr-BE" dirty="0"/>
              <a:t>(3) </a:t>
            </a:r>
            <a:r>
              <a:rPr lang="fr-BE" dirty="0" err="1"/>
              <a:t>Ashkenazy</a:t>
            </a:r>
            <a:r>
              <a:rPr lang="fr-BE" dirty="0"/>
              <a:t> </a:t>
            </a:r>
            <a:r>
              <a:rPr lang="fr-BE" dirty="0" err="1"/>
              <a:t>Jews</a:t>
            </a:r>
            <a:r>
              <a:rPr lang="fr-BE" dirty="0"/>
              <a:t> have an </a:t>
            </a:r>
            <a:r>
              <a:rPr lang="fr-BE" dirty="0" err="1"/>
              <a:t>higher</a:t>
            </a:r>
            <a:r>
              <a:rPr lang="fr-BE" dirty="0"/>
              <a:t> PGS for intelligence (GWAS </a:t>
            </a:r>
            <a:r>
              <a:rPr lang="fr-BE" dirty="0" err="1"/>
              <a:t>Polygenic</a:t>
            </a:r>
            <a:r>
              <a:rPr lang="fr-BE" dirty="0"/>
              <a:t> Score, </a:t>
            </a:r>
            <a:r>
              <a:rPr lang="fr-BE" dirty="0" err="1"/>
              <a:t>taking</a:t>
            </a:r>
            <a:r>
              <a:rPr lang="fr-BE" dirty="0"/>
              <a:t> </a:t>
            </a:r>
            <a:r>
              <a:rPr lang="fr-BE" dirty="0" err="1"/>
              <a:t>into</a:t>
            </a:r>
            <a:r>
              <a:rPr lang="fr-BE" dirty="0"/>
              <a:t> </a:t>
            </a:r>
            <a:r>
              <a:rPr lang="fr-BE" dirty="0" err="1"/>
              <a:t>account</a:t>
            </a:r>
            <a:r>
              <a:rPr lang="fr-BE" dirty="0"/>
              <a:t> all </a:t>
            </a:r>
            <a:r>
              <a:rPr lang="fr-BE" dirty="0" err="1"/>
              <a:t>alleles</a:t>
            </a:r>
            <a:r>
              <a:rPr lang="fr-BE" dirty="0"/>
              <a:t> </a:t>
            </a:r>
            <a:r>
              <a:rPr lang="fr-BE" dirty="0" err="1"/>
              <a:t>linked</a:t>
            </a:r>
            <a:r>
              <a:rPr lang="fr-BE" dirty="0"/>
              <a:t> to intelligence variations to date)</a:t>
            </a:r>
          </a:p>
        </p:txBody>
      </p:sp>
      <p:sp>
        <p:nvSpPr>
          <p:cNvPr id="7" name="ZoneTexte 6">
            <a:extLst>
              <a:ext uri="{FF2B5EF4-FFF2-40B4-BE49-F238E27FC236}">
                <a16:creationId xmlns:a16="http://schemas.microsoft.com/office/drawing/2014/main" id="{6EFF223E-028A-49A5-B738-A3604DCAE5FB}"/>
              </a:ext>
            </a:extLst>
          </p:cNvPr>
          <p:cNvSpPr txBox="1"/>
          <p:nvPr/>
        </p:nvSpPr>
        <p:spPr>
          <a:xfrm>
            <a:off x="467336" y="5889663"/>
            <a:ext cx="7995907" cy="800219"/>
          </a:xfrm>
          <a:prstGeom prst="rect">
            <a:avLst/>
          </a:prstGeom>
          <a:noFill/>
        </p:spPr>
        <p:txBody>
          <a:bodyPr wrap="none" rtlCol="0">
            <a:spAutoFit/>
          </a:bodyPr>
          <a:lstStyle/>
          <a:p>
            <a:r>
              <a:rPr lang="en-US" sz="1400" dirty="0"/>
              <a:t>Dunkel, </a:t>
            </a:r>
            <a:r>
              <a:rPr lang="en-US" sz="1400" dirty="0" err="1"/>
              <a:t>Kirkegaard</a:t>
            </a:r>
            <a:r>
              <a:rPr lang="en-US" sz="1400" dirty="0"/>
              <a:t> et al. (2019) “Polygenic scores mediate the Jewish phenotypic advantage in educational </a:t>
            </a:r>
            <a:br>
              <a:rPr lang="en-US" sz="1400" dirty="0"/>
            </a:br>
            <a:r>
              <a:rPr lang="en-US" sz="1400" dirty="0"/>
              <a:t>attainment and cognitive ability compared with Catholics and Lutherans” </a:t>
            </a:r>
            <a:r>
              <a:rPr lang="fr-BE" sz="1400" dirty="0" err="1"/>
              <a:t>Evolutionary</a:t>
            </a:r>
            <a:r>
              <a:rPr lang="fr-BE" sz="1400" dirty="0"/>
              <a:t> </a:t>
            </a:r>
            <a:r>
              <a:rPr lang="fr-BE" sz="1400" dirty="0" err="1"/>
              <a:t>Behavioral</a:t>
            </a:r>
            <a:r>
              <a:rPr lang="fr-BE" sz="1400" dirty="0"/>
              <a:t> Sciences</a:t>
            </a:r>
            <a:endParaRPr lang="en-US" sz="1400" dirty="0"/>
          </a:p>
          <a:p>
            <a:endParaRPr lang="fr-BE" dirty="0"/>
          </a:p>
        </p:txBody>
      </p:sp>
    </p:spTree>
    <p:extLst>
      <p:ext uri="{BB962C8B-B14F-4D97-AF65-F5344CB8AC3E}">
        <p14:creationId xmlns:p14="http://schemas.microsoft.com/office/powerpoint/2010/main" val="6840112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548680"/>
            <a:ext cx="8496944" cy="4392488"/>
          </a:xfrm>
        </p:spPr>
        <p:txBody>
          <a:bodyPr/>
          <a:lstStyle/>
          <a:p>
            <a:pPr marL="0" indent="0">
              <a:buNone/>
            </a:pPr>
            <a:endParaRPr lang="en-US" b="1" dirty="0"/>
          </a:p>
          <a:p>
            <a:pPr marL="0" indent="0">
              <a:buNone/>
            </a:pPr>
            <a:r>
              <a:rPr lang="en-US" sz="2400" b="1" dirty="0"/>
              <a:t>“Genome-wide association studies establish that human intelligence is highly heritable and polygenic”</a:t>
            </a:r>
          </a:p>
          <a:p>
            <a:pPr marL="0" indent="0">
              <a:buNone/>
            </a:pPr>
            <a:r>
              <a:rPr lang="en-US" sz="2400" b="1" dirty="0"/>
              <a:t>    - Nature, 2011.</a:t>
            </a:r>
            <a:br>
              <a:rPr lang="en-US" sz="2400" b="1" dirty="0"/>
            </a:br>
            <a:br>
              <a:rPr lang="en-US" sz="2400" b="1" dirty="0"/>
            </a:br>
            <a:br>
              <a:rPr lang="en-US" sz="2400" b="1" dirty="0"/>
            </a:br>
            <a:r>
              <a:rPr lang="en-US" sz="2400" b="1" dirty="0"/>
              <a:t>« Intelligence — the ability to learn, reason and solve problems — is at the forefront of </a:t>
            </a:r>
            <a:r>
              <a:rPr lang="en-US" sz="2400" b="1" dirty="0" err="1"/>
              <a:t>behavioural</a:t>
            </a:r>
            <a:r>
              <a:rPr lang="en-US" sz="2400" b="1" dirty="0"/>
              <a:t> genetic research. Intelligence is highly heritable and predicts important educational, occupational and health outcomes better than any other trait »</a:t>
            </a:r>
          </a:p>
          <a:p>
            <a:pPr marL="0" indent="0">
              <a:buNone/>
            </a:pPr>
            <a:r>
              <a:rPr lang="en-US" sz="2400" b="1" dirty="0"/>
              <a:t>     – Nature, 2018.</a:t>
            </a:r>
          </a:p>
          <a:p>
            <a:pPr marL="0" indent="0">
              <a:buNone/>
            </a:pP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123</a:t>
            </a:fld>
            <a:endParaRPr lang="fr-BE" dirty="0"/>
          </a:p>
        </p:txBody>
      </p:sp>
      <p:sp>
        <p:nvSpPr>
          <p:cNvPr id="5" name="ZoneTexte 4"/>
          <p:cNvSpPr txBox="1"/>
          <p:nvPr/>
        </p:nvSpPr>
        <p:spPr>
          <a:xfrm>
            <a:off x="1176" y="6107112"/>
            <a:ext cx="8322791" cy="646331"/>
          </a:xfrm>
          <a:prstGeom prst="rect">
            <a:avLst/>
          </a:prstGeom>
          <a:noFill/>
        </p:spPr>
        <p:txBody>
          <a:bodyPr wrap="none" rtlCol="0">
            <a:spAutoFit/>
          </a:bodyPr>
          <a:lstStyle/>
          <a:p>
            <a:r>
              <a:rPr lang="fr-BE" dirty="0" err="1"/>
              <a:t>Deary</a:t>
            </a:r>
            <a:r>
              <a:rPr lang="fr-BE" dirty="0"/>
              <a:t> J. et al. (2011) GWAS </a:t>
            </a:r>
            <a:r>
              <a:rPr lang="fr-BE" dirty="0" err="1"/>
              <a:t>establish</a:t>
            </a:r>
            <a:r>
              <a:rPr lang="fr-BE" dirty="0"/>
              <a:t> </a:t>
            </a:r>
            <a:r>
              <a:rPr lang="fr-BE" dirty="0" err="1"/>
              <a:t>that</a:t>
            </a:r>
            <a:r>
              <a:rPr lang="fr-BE" dirty="0"/>
              <a:t> </a:t>
            </a:r>
            <a:r>
              <a:rPr lang="fr-BE" dirty="0" err="1"/>
              <a:t>human</a:t>
            </a:r>
            <a:r>
              <a:rPr lang="fr-BE" dirty="0"/>
              <a:t> </a:t>
            </a:r>
            <a:r>
              <a:rPr lang="fr-BE" dirty="0" err="1"/>
              <a:t>intelligene</a:t>
            </a:r>
            <a:r>
              <a:rPr lang="fr-BE" dirty="0"/>
              <a:t> </a:t>
            </a:r>
            <a:r>
              <a:rPr lang="fr-BE" dirty="0" err="1"/>
              <a:t>is</a:t>
            </a:r>
            <a:r>
              <a:rPr lang="fr-BE" dirty="0"/>
              <a:t> </a:t>
            </a:r>
            <a:r>
              <a:rPr lang="fr-BE" dirty="0" err="1"/>
              <a:t>highly</a:t>
            </a:r>
            <a:r>
              <a:rPr lang="fr-BE" dirty="0"/>
              <a:t> </a:t>
            </a:r>
            <a:r>
              <a:rPr lang="fr-BE" dirty="0" err="1"/>
              <a:t>heritable</a:t>
            </a:r>
            <a:r>
              <a:rPr lang="fr-BE" dirty="0"/>
              <a:t>. Nature.</a:t>
            </a:r>
            <a:br>
              <a:rPr lang="fr-BE" dirty="0"/>
            </a:br>
            <a:r>
              <a:rPr lang="fr-BE" dirty="0" err="1"/>
              <a:t>Plomin</a:t>
            </a:r>
            <a:r>
              <a:rPr lang="fr-BE" dirty="0"/>
              <a:t> R. (2018) The new </a:t>
            </a:r>
            <a:r>
              <a:rPr lang="fr-BE" dirty="0" err="1"/>
              <a:t>genetic</a:t>
            </a:r>
            <a:r>
              <a:rPr lang="fr-BE" dirty="0"/>
              <a:t> of intelligence. Nature.</a:t>
            </a:r>
          </a:p>
        </p:txBody>
      </p:sp>
    </p:spTree>
    <p:extLst>
      <p:ext uri="{BB962C8B-B14F-4D97-AF65-F5344CB8AC3E}">
        <p14:creationId xmlns:p14="http://schemas.microsoft.com/office/powerpoint/2010/main" val="6858960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wqs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555" y="332656"/>
            <a:ext cx="4306887"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6C5507D-CD2B-421B-8D9E-63B5179A4DB1}"/>
              </a:ext>
            </a:extLst>
          </p:cNvPr>
          <p:cNvSpPr>
            <a:spLocks noChangeArrowheads="1"/>
          </p:cNvSpPr>
          <p:nvPr/>
        </p:nvSpPr>
        <p:spPr bwMode="auto">
          <a:xfrm>
            <a:off x="1212714" y="5733256"/>
            <a:ext cx="6718571"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Distribution of single and multiple </a:t>
            </a:r>
            <a:r>
              <a:rPr kumimoji="0" lang="fr-FR" altLang="fr-FR" sz="1400" b="0" i="0" u="none" strike="noStrike" cap="none" normalizeH="0" baseline="0" dirty="0" err="1">
                <a:ln>
                  <a:noFill/>
                </a:ln>
                <a:solidFill>
                  <a:srgbClr val="212121"/>
                </a:solidFill>
                <a:effectLst/>
                <a:latin typeface="+mn-lt"/>
              </a:rPr>
              <a:t>genes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corresponding</a:t>
            </a:r>
            <a:r>
              <a:rPr kumimoji="0" lang="fr-FR" altLang="fr-FR" sz="1400" b="0" i="0" u="none" strike="noStrike" cap="none" normalizeH="0" baseline="0" dirty="0">
                <a:ln>
                  <a:noFill/>
                </a:ln>
                <a:solidFill>
                  <a:srgbClr val="212121"/>
                </a:solidFill>
                <a:effectLst/>
                <a:latin typeface="+mn-lt"/>
              </a:rPr>
              <a:t> to additive </a:t>
            </a:r>
            <a:r>
              <a:rPr kumimoji="0" lang="fr-FR" altLang="fr-FR" sz="1400" b="0" i="0" u="none" strike="noStrike" cap="none" normalizeH="0" baseline="0" dirty="0" err="1">
                <a:ln>
                  <a:noFill/>
                </a:ln>
                <a:solidFill>
                  <a:srgbClr val="212121"/>
                </a:solidFill>
                <a:effectLst/>
                <a:latin typeface="+mn-lt"/>
              </a:rPr>
              <a:t>genetic</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effects</a:t>
            </a:r>
            <a:r>
              <a:rPr kumimoji="0" lang="fr-FR" altLang="fr-FR" sz="14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(a) A single </a:t>
            </a:r>
            <a:r>
              <a:rPr kumimoji="0" lang="fr-FR" altLang="fr-FR" sz="1400" b="0" i="0" u="none" strike="noStrike" cap="none" normalizeH="0" baseline="0" dirty="0" err="1">
                <a:ln>
                  <a:noFill/>
                </a:ln>
                <a:solidFill>
                  <a:srgbClr val="212121"/>
                </a:solidFill>
                <a:effectLst/>
                <a:latin typeface="+mn-lt"/>
              </a:rPr>
              <a:t>gene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two</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alleles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gives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three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phenotypes</a:t>
            </a:r>
            <a:r>
              <a:rPr kumimoji="0" lang="fr-FR" altLang="fr-FR" sz="14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(b) </a:t>
            </a:r>
            <a:r>
              <a:rPr kumimoji="0" lang="fr-FR" altLang="fr-FR" sz="1400" b="0" i="0" u="none" strike="noStrike" cap="none" normalizeH="0" baseline="0" dirty="0" err="1">
                <a:ln>
                  <a:noFill/>
                </a:ln>
                <a:solidFill>
                  <a:srgbClr val="212121"/>
                </a:solidFill>
                <a:effectLst/>
                <a:latin typeface="+mn-lt"/>
              </a:rPr>
              <a:t>Two</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genes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each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two</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alleles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yield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nine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genotypes</a:t>
            </a:r>
            <a:r>
              <a:rPr kumimoji="0" lang="fr-FR" altLang="fr-FR" sz="1400" b="0" i="0" u="none" strike="noStrike" cap="none" normalizeH="0" baseline="0" dirty="0">
                <a:ln>
                  <a:noFill/>
                </a:ln>
                <a:solidFill>
                  <a:srgbClr val="212121"/>
                </a:solidFill>
                <a:effectLst/>
                <a:latin typeface="+mn-lt"/>
              </a:rPr>
              <a:t> and five </a:t>
            </a:r>
            <a:r>
              <a:rPr kumimoji="0" lang="fr-FR" altLang="fr-FR" sz="1400" b="0" i="0" u="none" strike="noStrike" cap="none" normalizeH="0" baseline="0" dirty="0" err="1">
                <a:ln>
                  <a:noFill/>
                </a:ln>
                <a:solidFill>
                  <a:srgbClr val="212121"/>
                </a:solidFill>
                <a:effectLst/>
                <a:latin typeface="+mn-lt"/>
              </a:rPr>
              <a:t>phenotypes</a:t>
            </a:r>
            <a:r>
              <a:rPr kumimoji="0" lang="fr-FR" altLang="fr-FR" sz="14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(c) </a:t>
            </a:r>
            <a:r>
              <a:rPr kumimoji="0" lang="fr-FR" altLang="fr-FR" sz="1400" b="0" i="0" u="none" strike="noStrike" cap="none" normalizeH="0" baseline="0" dirty="0" err="1">
                <a:ln>
                  <a:noFill/>
                </a:ln>
                <a:solidFill>
                  <a:srgbClr val="212121"/>
                </a:solidFill>
                <a:effectLst/>
                <a:latin typeface="+mn-lt"/>
              </a:rPr>
              <a:t>Three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genes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each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two</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alleles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give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twenty-seven</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genotypes</a:t>
            </a:r>
            <a:r>
              <a:rPr kumimoji="0" lang="fr-FR" altLang="fr-FR" sz="1400" b="0" i="0" u="none" strike="noStrike" cap="none" normalizeH="0" baseline="0" dirty="0">
                <a:ln>
                  <a:noFill/>
                </a:ln>
                <a:solidFill>
                  <a:srgbClr val="212121"/>
                </a:solidFill>
                <a:effectLst/>
                <a:latin typeface="+mn-lt"/>
              </a:rPr>
              <a:t> and </a:t>
            </a:r>
            <a:r>
              <a:rPr kumimoji="0" lang="fr-FR" altLang="fr-FR" sz="1400" b="0" i="0" u="none" strike="noStrike" cap="none" normalizeH="0" baseline="0" dirty="0" err="1">
                <a:ln>
                  <a:noFill/>
                </a:ln>
                <a:solidFill>
                  <a:srgbClr val="212121"/>
                </a:solidFill>
                <a:effectLst/>
                <a:latin typeface="+mn-lt"/>
              </a:rPr>
              <a:t>seven</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phenotypes</a:t>
            </a:r>
            <a:r>
              <a:rPr kumimoji="0" lang="fr-FR" altLang="fr-FR" sz="14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(d) Normal </a:t>
            </a:r>
            <a:r>
              <a:rPr kumimoji="0" lang="fr-FR" altLang="fr-FR" sz="1400" b="0" i="0" u="none" strike="noStrike" cap="none" normalizeH="0" baseline="0" dirty="0" err="1">
                <a:ln>
                  <a:noFill/>
                </a:ln>
                <a:solidFill>
                  <a:srgbClr val="212121"/>
                </a:solidFill>
                <a:effectLst/>
                <a:latin typeface="+mn-lt"/>
              </a:rPr>
              <a:t>curve</a:t>
            </a:r>
            <a:r>
              <a:rPr kumimoji="0" lang="fr-FR" altLang="fr-FR" sz="1400" b="0" i="0" u="none" strike="noStrike" cap="none" normalizeH="0" baseline="0" dirty="0">
                <a:ln>
                  <a:noFill/>
                </a:ln>
                <a:solidFill>
                  <a:srgbClr val="212121"/>
                </a:solidFill>
                <a:effectLst/>
                <a:latin typeface="+mn-lt"/>
              </a:rPr>
              <a:t>, in </a:t>
            </a:r>
            <a:r>
              <a:rPr kumimoji="0" lang="fr-FR" altLang="fr-FR" sz="1400" b="0" i="0" u="none" strike="noStrike" cap="none" normalizeH="0" baseline="0" dirty="0" err="1">
                <a:ln>
                  <a:noFill/>
                </a:ln>
                <a:solidFill>
                  <a:srgbClr val="212121"/>
                </a:solidFill>
                <a:effectLst/>
                <a:latin typeface="+mn-lt"/>
              </a:rPr>
              <a:t>bell</a:t>
            </a:r>
            <a:r>
              <a:rPr kumimoji="0" lang="fr-FR" altLang="fr-FR" sz="1400" b="0" i="0" u="none" strike="noStrike" cap="none" normalizeH="0" baseline="0" dirty="0">
                <a:ln>
                  <a:noFill/>
                </a:ln>
                <a:solidFill>
                  <a:srgbClr val="212121"/>
                </a:solidFill>
                <a:effectLst/>
                <a:latin typeface="+mn-lt"/>
              </a:rPr>
              <a:t>, of </a:t>
            </a:r>
            <a:r>
              <a:rPr kumimoji="0" lang="fr-FR" altLang="fr-FR" sz="1400" b="0" i="0" u="none" strike="noStrike" cap="none" normalizeH="0" baseline="0" dirty="0" err="1">
                <a:ln>
                  <a:noFill/>
                </a:ln>
                <a:solidFill>
                  <a:srgbClr val="212121"/>
                </a:solidFill>
                <a:effectLst/>
                <a:latin typeface="+mn-lt"/>
              </a:rPr>
              <a:t>continuous</a:t>
            </a:r>
            <a:r>
              <a:rPr kumimoji="0" lang="fr-FR" altLang="fr-FR" sz="1400" b="0" i="0" u="none" strike="noStrike" cap="none" normalizeH="0" baseline="0" dirty="0">
                <a:ln>
                  <a:noFill/>
                </a:ln>
                <a:solidFill>
                  <a:srgbClr val="212121"/>
                </a:solidFill>
                <a:effectLst/>
                <a:latin typeface="+mn-lt"/>
              </a:rPr>
              <a:t> variations.</a:t>
            </a:r>
            <a:r>
              <a:rPr kumimoji="0" lang="fr-FR" altLang="fr-FR" sz="1400" b="0" i="0" u="none" strike="noStrike" cap="none" normalizeH="0" baseline="0" dirty="0">
                <a:ln>
                  <a:noFill/>
                </a:ln>
                <a:solidFill>
                  <a:schemeClr val="tx1"/>
                </a:solidFill>
                <a:effectLst/>
                <a:latin typeface="+mn-lt"/>
              </a:rPr>
              <a:t> </a:t>
            </a:r>
          </a:p>
        </p:txBody>
      </p:sp>
    </p:spTree>
    <p:extLst>
      <p:ext uri="{BB962C8B-B14F-4D97-AF65-F5344CB8AC3E}">
        <p14:creationId xmlns:p14="http://schemas.microsoft.com/office/powerpoint/2010/main" val="12563034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5F0C9FB-40B4-46D7-95A5-486C82AA4D47}"/>
              </a:ext>
            </a:extLst>
          </p:cNvPr>
          <p:cNvSpPr>
            <a:spLocks noGrp="1"/>
          </p:cNvSpPr>
          <p:nvPr>
            <p:ph type="sldNum" sz="quarter" idx="12"/>
          </p:nvPr>
        </p:nvSpPr>
        <p:spPr/>
        <p:txBody>
          <a:bodyPr/>
          <a:lstStyle/>
          <a:p>
            <a:pPr>
              <a:defRPr/>
            </a:pPr>
            <a:fld id="{C961D413-C80E-4040-8C95-0A8BAAE2541B}" type="slidenum">
              <a:rPr lang="fr-BE" smtClean="0"/>
              <a:pPr>
                <a:defRPr/>
              </a:pPr>
              <a:t>125</a:t>
            </a:fld>
            <a:endParaRPr lang="fr-BE" dirty="0"/>
          </a:p>
        </p:txBody>
      </p:sp>
      <p:pic>
        <p:nvPicPr>
          <p:cNvPr id="3074" name="Picture 2" descr="https://scontent.fbru3-1.fna.fbcdn.net/v/t1.15752-9/50019023_349138762483960_2523903936260210688_n.png?_nc_cat=105&amp;_nc_ht=scontent.fbru3-1.fna&amp;oh=0b52f85342342e6f1bb1ac5d5101b522&amp;oe=5D12C663">
            <a:extLst>
              <a:ext uri="{FF2B5EF4-FFF2-40B4-BE49-F238E27FC236}">
                <a16:creationId xmlns:a16="http://schemas.microsoft.com/office/drawing/2014/main" id="{343BF86D-106E-4AD3-866B-7D072C047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67" y="978987"/>
            <a:ext cx="5879013" cy="587901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464643A-7BFC-417F-B097-7512B583317F}"/>
              </a:ext>
            </a:extLst>
          </p:cNvPr>
          <p:cNvSpPr txBox="1"/>
          <p:nvPr/>
        </p:nvSpPr>
        <p:spPr>
          <a:xfrm>
            <a:off x="768397" y="196131"/>
            <a:ext cx="6768752" cy="646331"/>
          </a:xfrm>
          <a:prstGeom prst="rect">
            <a:avLst/>
          </a:prstGeom>
          <a:noFill/>
        </p:spPr>
        <p:txBody>
          <a:bodyPr wrap="square" rtlCol="0">
            <a:spAutoFit/>
          </a:bodyPr>
          <a:lstStyle/>
          <a:p>
            <a:pPr algn="ctr"/>
            <a:r>
              <a:rPr lang="fr-BE" dirty="0"/>
              <a:t>Race </a:t>
            </a:r>
            <a:r>
              <a:rPr lang="fr-BE" dirty="0" err="1"/>
              <a:t>differences</a:t>
            </a:r>
            <a:r>
              <a:rPr lang="fr-BE" dirty="0"/>
              <a:t> in IQ are not </a:t>
            </a:r>
            <a:r>
              <a:rPr lang="fr-BE" dirty="0" err="1"/>
              <a:t>isolated</a:t>
            </a:r>
            <a:r>
              <a:rPr lang="fr-BE" dirty="0"/>
              <a:t> variations. In </a:t>
            </a:r>
            <a:r>
              <a:rPr lang="fr-BE" dirty="0" err="1"/>
              <a:t>fact</a:t>
            </a:r>
            <a:r>
              <a:rPr lang="fr-BE" dirty="0"/>
              <a:t> </a:t>
            </a:r>
            <a:r>
              <a:rPr lang="fr-BE" dirty="0" err="1"/>
              <a:t>you</a:t>
            </a:r>
            <a:r>
              <a:rPr lang="fr-BE" dirty="0"/>
              <a:t> have racial variations in </a:t>
            </a:r>
            <a:r>
              <a:rPr lang="fr-BE" dirty="0" err="1"/>
              <a:t>nearly</a:t>
            </a:r>
            <a:r>
              <a:rPr lang="fr-BE" dirty="0"/>
              <a:t> all </a:t>
            </a:r>
            <a:r>
              <a:rPr lang="fr-BE" dirty="0" err="1"/>
              <a:t>polygenic</a:t>
            </a:r>
            <a:r>
              <a:rPr lang="fr-BE" dirty="0"/>
              <a:t> traits</a:t>
            </a:r>
          </a:p>
        </p:txBody>
      </p:sp>
    </p:spTree>
    <p:extLst>
      <p:ext uri="{BB962C8B-B14F-4D97-AF65-F5344CB8AC3E}">
        <p14:creationId xmlns:p14="http://schemas.microsoft.com/office/powerpoint/2010/main" val="16549974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126</a:t>
            </a:fld>
            <a:endParaRPr lang="fr-BE" dirty="0"/>
          </a:p>
        </p:txBody>
      </p:sp>
      <p:sp>
        <p:nvSpPr>
          <p:cNvPr id="2" name="ZoneTexte 1"/>
          <p:cNvSpPr txBox="1"/>
          <p:nvPr/>
        </p:nvSpPr>
        <p:spPr>
          <a:xfrm>
            <a:off x="467544" y="5045053"/>
            <a:ext cx="7992888" cy="2031325"/>
          </a:xfrm>
          <a:prstGeom prst="rect">
            <a:avLst/>
          </a:prstGeom>
          <a:noFill/>
        </p:spPr>
        <p:txBody>
          <a:bodyPr wrap="square" rtlCol="0">
            <a:spAutoFit/>
          </a:bodyPr>
          <a:lstStyle/>
          <a:p>
            <a:br>
              <a:rPr lang="en-US" sz="1400" dirty="0"/>
            </a:br>
            <a:r>
              <a:rPr lang="en-US" sz="1400" dirty="0"/>
              <a:t>The frequencies of high intelligence alleles (myopia, IGF2R, DTNBP1 ... GWAS score for a whole picture) are higher in higher IQ races and lower in lower IQ races. </a:t>
            </a:r>
            <a:br>
              <a:rPr lang="en-US" sz="1400" dirty="0"/>
            </a:br>
            <a:br>
              <a:rPr lang="en-US" sz="1400" dirty="0"/>
            </a:br>
            <a:r>
              <a:rPr lang="en-US" sz="1400" dirty="0"/>
              <a:t>These allelic variations are responsible of IQ variations, but they are also responsible of variations in lots of traits genetically correlated with intelligence (pleiotropic genes) like life expectancy, brain size, facial symmetry…</a:t>
            </a:r>
          </a:p>
          <a:p>
            <a:endParaRPr lang="en-US" sz="1400" dirty="0"/>
          </a:p>
          <a:p>
            <a:endParaRPr lang="fr-BE" sz="1400" dirty="0"/>
          </a:p>
        </p:txBody>
      </p:sp>
      <p:pic>
        <p:nvPicPr>
          <p:cNvPr id="3" name="Image 2">
            <a:extLst>
              <a:ext uri="{FF2B5EF4-FFF2-40B4-BE49-F238E27FC236}">
                <a16:creationId xmlns:a16="http://schemas.microsoft.com/office/drawing/2014/main" id="{E03B1CFC-2691-4AAA-AC58-BD17D4953C20}"/>
              </a:ext>
            </a:extLst>
          </p:cNvPr>
          <p:cNvPicPr>
            <a:picLocks noChangeAspect="1"/>
          </p:cNvPicPr>
          <p:nvPr/>
        </p:nvPicPr>
        <p:blipFill>
          <a:blip r:embed="rId3"/>
          <a:stretch>
            <a:fillRect/>
          </a:stretch>
        </p:blipFill>
        <p:spPr>
          <a:xfrm>
            <a:off x="557212" y="620688"/>
            <a:ext cx="8029575" cy="4067175"/>
          </a:xfrm>
          <a:prstGeom prst="rect">
            <a:avLst/>
          </a:prstGeom>
        </p:spPr>
      </p:pic>
      <p:sp>
        <p:nvSpPr>
          <p:cNvPr id="5" name="Rectangle 1">
            <a:extLst>
              <a:ext uri="{FF2B5EF4-FFF2-40B4-BE49-F238E27FC236}">
                <a16:creationId xmlns:a16="http://schemas.microsoft.com/office/drawing/2014/main" id="{5AAE59CC-B0AB-46C7-9A6E-12D6AB9F1F42}"/>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095728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en-US" dirty="0"/>
              <a:t>What Are the Characteristics of a High IQ Genome?</a:t>
            </a:r>
            <a:endParaRPr lang="fr-BE" dirty="0"/>
          </a:p>
        </p:txBody>
      </p:sp>
      <p:sp>
        <p:nvSpPr>
          <p:cNvPr id="31747" name="Espace réservé du contenu 2"/>
          <p:cNvSpPr>
            <a:spLocks noGrp="1"/>
          </p:cNvSpPr>
          <p:nvPr>
            <p:ph idx="1"/>
          </p:nvPr>
        </p:nvSpPr>
        <p:spPr/>
        <p:txBody>
          <a:bodyPr/>
          <a:lstStyle/>
          <a:p>
            <a:pPr marL="0" indent="0" eaLnBrk="1" hangingPunct="1">
              <a:buNone/>
            </a:pPr>
            <a:r>
              <a:rPr lang="en-US" sz="2000" dirty="0"/>
              <a:t>-&gt; A high density in </a:t>
            </a:r>
            <a:r>
              <a:rPr lang="en-US" sz="2000" dirty="0" err="1"/>
              <a:t>allles</a:t>
            </a:r>
            <a:r>
              <a:rPr lang="en-US" sz="2000" dirty="0"/>
              <a:t> for a high intelligence and a low density in </a:t>
            </a:r>
            <a:r>
              <a:rPr lang="en-US" sz="2000" dirty="0" err="1"/>
              <a:t>allles</a:t>
            </a:r>
            <a:r>
              <a:rPr lang="en-US" sz="2000" dirty="0"/>
              <a:t> for a low intelligence (several thousands genes implicated !). High intelligent people have a lower frequency of rare alleles (rare mutations linked to lower intelligence and schizophrenia). </a:t>
            </a:r>
          </a:p>
          <a:p>
            <a:pPr marL="0" indent="0" eaLnBrk="1" hangingPunct="1">
              <a:buNone/>
            </a:pPr>
            <a:endParaRPr lang="en-US" sz="2000" dirty="0"/>
          </a:p>
          <a:p>
            <a:pPr marL="0" indent="0" eaLnBrk="1" hangingPunct="1">
              <a:buNone/>
            </a:pPr>
            <a:r>
              <a:rPr lang="en-US" sz="2000" dirty="0"/>
              <a:t>Intelligence distribution is very comparable to height distribution: high heritability near 0.85, very many genes implicated , each of them involved in a tiny fraction of the final phenotype.</a:t>
            </a:r>
          </a:p>
          <a:p>
            <a:pPr marL="0" indent="0" eaLnBrk="1" hangingPunct="1">
              <a:buNone/>
            </a:pPr>
            <a:endParaRPr lang="en-US" sz="2000" dirty="0"/>
          </a:p>
          <a:p>
            <a:pPr marL="0" indent="0" eaLnBrk="1" hangingPunct="1">
              <a:buNone/>
            </a:pPr>
            <a:r>
              <a:rPr lang="en-US" sz="2000" dirty="0"/>
              <a:t>What do these genes encode? </a:t>
            </a:r>
          </a:p>
          <a:p>
            <a:pPr marL="0" indent="0" eaLnBrk="1" hangingPunct="1">
              <a:buNone/>
            </a:pPr>
            <a:r>
              <a:rPr lang="en-US" sz="2000" dirty="0"/>
              <a:t>-Neurophysiological processes underlying g</a:t>
            </a:r>
          </a:p>
          <a:p>
            <a:pPr marL="0" indent="0" eaLnBrk="1" hangingPunct="1">
              <a:buNone/>
            </a:pPr>
            <a:r>
              <a:rPr lang="en-US" sz="2000" dirty="0"/>
              <a:t>-The set of variables correlated to g genetically (pleiotropically)</a:t>
            </a:r>
            <a:br>
              <a:rPr lang="fr-BE" sz="2000" dirty="0"/>
            </a:br>
            <a:br>
              <a:rPr lang="fr-BE" sz="2000" dirty="0"/>
            </a:br>
            <a:endParaRPr lang="fr-BE" sz="2000" dirty="0"/>
          </a:p>
        </p:txBody>
      </p:sp>
    </p:spTree>
    <p:extLst>
      <p:ext uri="{BB962C8B-B14F-4D97-AF65-F5344CB8AC3E}">
        <p14:creationId xmlns:p14="http://schemas.microsoft.com/office/powerpoint/2010/main" val="12171672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solidFill>
                  <a:srgbClr val="FF0000"/>
                </a:solidFill>
              </a:rPr>
              <a:t>6. Cause of Racial </a:t>
            </a:r>
            <a:r>
              <a:rPr lang="fr-BE" dirty="0" err="1">
                <a:solidFill>
                  <a:srgbClr val="FF0000"/>
                </a:solidFill>
              </a:rPr>
              <a:t>Differences</a:t>
            </a:r>
            <a:endParaRPr lang="fr-BE" dirty="0">
              <a:solidFill>
                <a:srgbClr val="FF0000"/>
              </a:solidFill>
            </a:endParaRPr>
          </a:p>
          <a:p>
            <a:pPr marL="0" indent="0" eaLnBrk="1" fontAlgn="auto" hangingPunct="1">
              <a:spcAft>
                <a:spcPts val="0"/>
              </a:spcAft>
              <a:buFont typeface="Arial" pitchFamily="34" charset="0"/>
              <a:buNone/>
              <a:defRPr/>
            </a:pPr>
            <a:r>
              <a:rPr lang="fr-BE" dirty="0"/>
              <a:t>7. </a:t>
            </a:r>
            <a:r>
              <a:rPr lang="en-US" dirty="0"/>
              <a:t>Why Is not the Whole World Developed?</a:t>
            </a:r>
          </a:p>
          <a:p>
            <a:pPr marL="0" indent="0" eaLnBrk="1" fontAlgn="auto" hangingPunct="1">
              <a:spcAft>
                <a:spcPts val="0"/>
              </a:spcAft>
              <a:buFont typeface="Arial" pitchFamily="34" charset="0"/>
              <a:buNone/>
              <a:defRPr/>
            </a:pPr>
            <a:r>
              <a:rPr lang="fr-BE" dirty="0"/>
              <a:t>8. The Worldwide </a:t>
            </a:r>
            <a:r>
              <a:rPr lang="fr-BE" dirty="0" err="1"/>
              <a:t>Hierarchy</a:t>
            </a:r>
            <a:endParaRPr lang="fr-BE" dirty="0"/>
          </a:p>
          <a:p>
            <a:pPr marL="0" indent="0" eaLnBrk="1" fontAlgn="auto" hangingPunct="1">
              <a:spcAft>
                <a:spcPts val="0"/>
              </a:spcAft>
              <a:buFont typeface="Arial" pitchFamily="34" charset="0"/>
              <a:buNone/>
              <a:defRPr/>
            </a:pPr>
            <a:r>
              <a:rPr lang="fr-BE" dirty="0"/>
              <a:t>9. Scientific </a:t>
            </a:r>
            <a:r>
              <a:rPr lang="fr-BE" dirty="0" err="1"/>
              <a:t>Accreditation</a:t>
            </a:r>
            <a:endParaRPr lang="fr-BE" dirty="0"/>
          </a:p>
          <a:p>
            <a:pPr marL="0" indent="0" eaLnBrk="1" fontAlgn="auto" hangingPunct="1">
              <a:spcAft>
                <a:spcPts val="0"/>
              </a:spcAft>
              <a:buFont typeface="Arial" pitchFamily="34" charset="0"/>
              <a:buNone/>
              <a:defRPr/>
            </a:pPr>
            <a:r>
              <a:rPr lang="fr-BE" dirty="0"/>
              <a:t>10. Western Twilight and General Conclusion</a:t>
            </a: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128</a:t>
            </a:fld>
            <a:endParaRPr lang="fr-BE" dirty="0"/>
          </a:p>
        </p:txBody>
      </p:sp>
    </p:spTree>
    <p:extLst>
      <p:ext uri="{BB962C8B-B14F-4D97-AF65-F5344CB8AC3E}">
        <p14:creationId xmlns:p14="http://schemas.microsoft.com/office/powerpoint/2010/main" val="3861355937"/>
      </p:ext>
    </p:extLst>
  </p:cSld>
  <p:clrMapOvr>
    <a:masterClrMapping/>
  </p:clrMapOvr>
  <p:transition spd="slow" advTm="17345"/>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a:xfrm>
            <a:off x="467544" y="116632"/>
            <a:ext cx="8229600" cy="1143000"/>
          </a:xfrm>
        </p:spPr>
        <p:txBody>
          <a:bodyPr/>
          <a:lstStyle/>
          <a:p>
            <a:pPr eaLnBrk="1" hangingPunct="1"/>
            <a:r>
              <a:rPr lang="fr-BE" dirty="0"/>
              <a:t>Out of </a:t>
            </a:r>
            <a:r>
              <a:rPr lang="fr-BE" dirty="0" err="1"/>
              <a:t>Africa</a:t>
            </a:r>
            <a:r>
              <a:rPr lang="fr-BE" dirty="0"/>
              <a:t> 100,000 </a:t>
            </a:r>
            <a:r>
              <a:rPr lang="fr-BE" dirty="0" err="1"/>
              <a:t>Years</a:t>
            </a:r>
            <a:r>
              <a:rPr lang="fr-BE" dirty="0"/>
              <a:t> </a:t>
            </a:r>
            <a:r>
              <a:rPr lang="fr-BE" dirty="0" err="1"/>
              <a:t>Ago</a:t>
            </a:r>
            <a:endParaRPr lang="fr-BE" dirty="0"/>
          </a:p>
        </p:txBody>
      </p:sp>
      <p:sp>
        <p:nvSpPr>
          <p:cNvPr id="4" name="Espace réservé du numéro de diapositive 3"/>
          <p:cNvSpPr>
            <a:spLocks noGrp="1"/>
          </p:cNvSpPr>
          <p:nvPr>
            <p:ph type="sldNum" sz="quarter" idx="12"/>
          </p:nvPr>
        </p:nvSpPr>
        <p:spPr/>
        <p:txBody>
          <a:bodyPr/>
          <a:lstStyle/>
          <a:p>
            <a:pPr>
              <a:defRPr/>
            </a:pPr>
            <a:fld id="{78243D7E-6E4A-48B1-9E57-B0B6A83BBB41}" type="slidenum">
              <a:rPr lang="fr-BE"/>
              <a:pPr>
                <a:defRPr/>
              </a:pPr>
              <a:t>129</a:t>
            </a:fld>
            <a:endParaRPr lang="fr-BE" dirty="0"/>
          </a:p>
        </p:txBody>
      </p:sp>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295455"/>
            <a:ext cx="605472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B91B0E7-F14B-4AA8-A5B3-42D7A0B4EAC5}"/>
              </a:ext>
            </a:extLst>
          </p:cNvPr>
          <p:cNvSpPr>
            <a:spLocks noChangeArrowheads="1"/>
          </p:cNvSpPr>
          <p:nvPr/>
        </p:nvSpPr>
        <p:spPr bwMode="auto">
          <a:xfrm>
            <a:off x="283527" y="5430916"/>
            <a:ext cx="815094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hangingPunct="0"/>
            <a:r>
              <a:rPr kumimoji="0" lang="fr-FR" altLang="fr-FR" b="0" i="0" u="none" strike="noStrike" cap="none" normalizeH="0" baseline="0" dirty="0">
                <a:ln>
                  <a:noFill/>
                </a:ln>
                <a:solidFill>
                  <a:srgbClr val="212121"/>
                </a:solidFill>
                <a:effectLst/>
                <a:latin typeface="+mn-lt"/>
              </a:rPr>
              <a:t>Do </a:t>
            </a:r>
            <a:r>
              <a:rPr kumimoji="0" lang="fr-FR" altLang="fr-FR" b="0" i="0" u="none" strike="noStrike" cap="none" normalizeH="0" baseline="0" dirty="0" err="1">
                <a:ln>
                  <a:noFill/>
                </a:ln>
                <a:solidFill>
                  <a:srgbClr val="212121"/>
                </a:solidFill>
                <a:effectLst/>
                <a:latin typeface="+mn-lt"/>
              </a:rPr>
              <a:t>you</a:t>
            </a:r>
            <a:r>
              <a:rPr kumimoji="0" lang="fr-FR" altLang="fr-FR" b="0" i="0" u="none" strike="noStrike" cap="none" normalizeH="0" baseline="0" dirty="0">
                <a:ln>
                  <a:noFill/>
                </a:ln>
                <a:solidFill>
                  <a:srgbClr val="212121"/>
                </a:solidFill>
                <a:effectLst/>
                <a:latin typeface="+mn-lt"/>
              </a:rPr>
              <a:t> know </a:t>
            </a:r>
            <a:r>
              <a:rPr kumimoji="0" lang="fr-FR" altLang="fr-FR" b="0" i="0" u="none" strike="noStrike" cap="none" normalizeH="0" baseline="0" dirty="0" err="1">
                <a:ln>
                  <a:noFill/>
                </a:ln>
                <a:solidFill>
                  <a:srgbClr val="212121"/>
                </a:solidFill>
                <a:effectLst/>
                <a:latin typeface="+mn-lt"/>
              </a:rPr>
              <a:t>why</a:t>
            </a:r>
            <a:r>
              <a:rPr kumimoji="0" lang="fr-FR" altLang="fr-FR" b="0" i="0" u="none" strike="noStrike" cap="none" normalizeH="0" baseline="0" dirty="0">
                <a:ln>
                  <a:noFill/>
                </a:ln>
                <a:solidFill>
                  <a:srgbClr val="212121"/>
                </a:solidFill>
                <a:effectLst/>
                <a:latin typeface="+mn-lt"/>
              </a:rPr>
              <a:t> East </a:t>
            </a:r>
            <a:r>
              <a:rPr kumimoji="0" lang="fr-FR" altLang="fr-FR" b="0" i="0" u="none" strike="noStrike" cap="none" normalizeH="0" baseline="0" dirty="0" err="1">
                <a:ln>
                  <a:noFill/>
                </a:ln>
                <a:solidFill>
                  <a:srgbClr val="212121"/>
                </a:solidFill>
                <a:effectLst/>
                <a:latin typeface="+mn-lt"/>
              </a:rPr>
              <a:t>Asians</a:t>
            </a:r>
            <a:r>
              <a:rPr kumimoji="0" lang="fr-FR" altLang="fr-FR" b="0" i="0" u="none" strike="noStrike" cap="none" normalizeH="0" baseline="0" dirty="0">
                <a:ln>
                  <a:noFill/>
                </a:ln>
                <a:solidFill>
                  <a:srgbClr val="212121"/>
                </a:solidFill>
                <a:effectLst/>
                <a:latin typeface="+mn-lt"/>
              </a:rPr>
              <a:t> are "</a:t>
            </a:r>
            <a:r>
              <a:rPr kumimoji="0" lang="fr-FR" altLang="fr-FR" b="0" i="0" u="none" strike="noStrike" cap="none" normalizeH="0" baseline="0" dirty="0" err="1">
                <a:ln>
                  <a:noFill/>
                </a:ln>
                <a:solidFill>
                  <a:srgbClr val="212121"/>
                </a:solidFill>
                <a:effectLst/>
                <a:latin typeface="+mn-lt"/>
              </a:rPr>
              <a:t>yellow</a:t>
            </a:r>
            <a:r>
              <a:rPr kumimoji="0" lang="fr-FR" altLang="fr-FR" b="0" i="0" u="none" strike="noStrike" cap="none" normalizeH="0" baseline="0" dirty="0">
                <a:ln>
                  <a:noFill/>
                </a:ln>
                <a:solidFill>
                  <a:srgbClr val="212121"/>
                </a:solidFill>
                <a:effectLst/>
                <a:latin typeface="+mn-lt"/>
              </a:rPr>
              <a:t>"?</a:t>
            </a:r>
            <a:br>
              <a:rPr kumimoji="0" lang="fr-FR" altLang="fr-FR" b="0" i="0" u="none" strike="noStrike" cap="none" normalizeH="0" baseline="0" dirty="0">
                <a:ln>
                  <a:noFill/>
                </a:ln>
                <a:solidFill>
                  <a:srgbClr val="212121"/>
                </a:solidFill>
                <a:effectLst/>
                <a:latin typeface="+mn-lt"/>
              </a:rPr>
            </a:br>
            <a:r>
              <a:rPr kumimoji="0" lang="fr-FR" altLang="fr-FR" b="0" i="0" u="none" strike="noStrike" cap="none" normalizeH="0" baseline="0" dirty="0" err="1">
                <a:ln>
                  <a:noFill/>
                </a:ln>
                <a:solidFill>
                  <a:srgbClr val="212121"/>
                </a:solidFill>
                <a:effectLst/>
                <a:latin typeface="+mn-lt"/>
              </a:rPr>
              <a:t>Why</a:t>
            </a:r>
            <a:r>
              <a:rPr kumimoji="0" lang="fr-FR" altLang="fr-FR" b="0" i="0" u="none" strike="noStrike" cap="none" normalizeH="0" baseline="0" dirty="0">
                <a:ln>
                  <a:noFill/>
                </a:ln>
                <a:solidFill>
                  <a:srgbClr val="212121"/>
                </a:solidFill>
                <a:effectLst/>
                <a:latin typeface="+mn-lt"/>
              </a:rPr>
              <a:t> do </a:t>
            </a:r>
            <a:r>
              <a:rPr kumimoji="0" lang="fr-FR" altLang="fr-FR" b="0" i="0" u="none" strike="noStrike" cap="none" normalizeH="0" baseline="0" dirty="0" err="1">
                <a:ln>
                  <a:noFill/>
                </a:ln>
                <a:solidFill>
                  <a:srgbClr val="212121"/>
                </a:solidFill>
                <a:effectLst/>
                <a:latin typeface="+mn-lt"/>
              </a:rPr>
              <a:t>they</a:t>
            </a:r>
            <a:r>
              <a:rPr kumimoji="0" lang="fr-FR" altLang="fr-FR" b="0" i="0" u="none" strike="noStrike" cap="none" normalizeH="0" baseline="0" dirty="0">
                <a:ln>
                  <a:noFill/>
                </a:ln>
                <a:solidFill>
                  <a:srgbClr val="212121"/>
                </a:solidFill>
                <a:effectLst/>
                <a:latin typeface="+mn-lt"/>
              </a:rPr>
              <a:t> have the </a:t>
            </a:r>
            <a:r>
              <a:rPr lang="fr-BE" dirty="0" err="1"/>
              <a:t>Epicanthic</a:t>
            </a:r>
            <a:r>
              <a:rPr lang="fr-BE" dirty="0"/>
              <a:t> </a:t>
            </a:r>
            <a:r>
              <a:rPr lang="fr-BE" dirty="0" err="1"/>
              <a:t>fold</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Why</a:t>
            </a:r>
            <a:r>
              <a:rPr kumimoji="0" lang="fr-FR" altLang="fr-FR" b="0" i="0" u="none" strike="noStrike" cap="none" normalizeH="0" baseline="0" dirty="0">
                <a:ln>
                  <a:noFill/>
                </a:ln>
                <a:solidFill>
                  <a:srgbClr val="212121"/>
                </a:solidFill>
                <a:effectLst/>
                <a:latin typeface="+mn-lt"/>
              </a:rPr>
              <a:t> do </a:t>
            </a:r>
            <a:r>
              <a:rPr kumimoji="0" lang="fr-FR" altLang="fr-FR" b="0" i="0" u="none" strike="noStrike" cap="none" normalizeH="0" baseline="0" dirty="0" err="1">
                <a:ln>
                  <a:noFill/>
                </a:ln>
                <a:solidFill>
                  <a:srgbClr val="212121"/>
                </a:solidFill>
                <a:effectLst/>
                <a:latin typeface="+mn-lt"/>
              </a:rPr>
              <a:t>they</a:t>
            </a:r>
            <a:r>
              <a:rPr kumimoji="0" lang="fr-FR" altLang="fr-FR" b="0" i="0" u="none" strike="noStrike" cap="none" normalizeH="0" baseline="0" dirty="0">
                <a:ln>
                  <a:noFill/>
                </a:ln>
                <a:solidFill>
                  <a:srgbClr val="212121"/>
                </a:solidFill>
                <a:effectLst/>
                <a:latin typeface="+mn-lt"/>
              </a:rPr>
              <a:t> have </a:t>
            </a:r>
            <a:r>
              <a:rPr kumimoji="0" lang="fr-FR" altLang="fr-FR" b="0" i="0" u="none" strike="noStrike" cap="none" normalizeH="0" baseline="0" dirty="0" err="1">
                <a:ln>
                  <a:noFill/>
                </a:ln>
                <a:solidFill>
                  <a:srgbClr val="212121"/>
                </a:solidFill>
                <a:effectLst/>
                <a:latin typeface="+mn-lt"/>
              </a:rPr>
              <a:t>smaller</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arms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Why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did</a:t>
            </a:r>
            <a:r>
              <a:rPr kumimoji="0" lang="fr-FR" altLang="fr-FR" b="0" i="0" u="none" strike="noStrike" cap="none" normalizeH="0" baseline="0" dirty="0">
                <a:ln>
                  <a:noFill/>
                </a:ln>
                <a:solidFill>
                  <a:srgbClr val="212121"/>
                </a:solidFill>
                <a:effectLst/>
                <a:latin typeface="+mn-lt"/>
              </a:rPr>
              <a:t> the </a:t>
            </a:r>
          </a:p>
          <a:p>
            <a:pPr lvl="0" eaLnBrk="0" hangingPunct="0"/>
            <a:r>
              <a:rPr kumimoji="0" lang="fr-FR" altLang="fr-FR" b="0" i="0" u="none" strike="noStrike" cap="none" normalizeH="0" baseline="0" dirty="0" err="1">
                <a:ln>
                  <a:noFill/>
                </a:ln>
                <a:solidFill>
                  <a:srgbClr val="212121"/>
                </a:solidFill>
                <a:effectLst/>
                <a:latin typeface="+mn-lt"/>
              </a:rPr>
              <a:t>Neolithic</a:t>
            </a:r>
            <a:r>
              <a:rPr kumimoji="0" lang="fr-FR" altLang="fr-FR" b="0" i="0" u="none" strike="noStrike" cap="none" normalizeH="0" baseline="0" dirty="0">
                <a:ln>
                  <a:noFill/>
                </a:ln>
                <a:solidFill>
                  <a:srgbClr val="212121"/>
                </a:solidFill>
                <a:effectLst/>
                <a:latin typeface="+mn-lt"/>
              </a:rPr>
              <a:t> transition </a:t>
            </a:r>
            <a:r>
              <a:rPr kumimoji="0" lang="fr-FR" altLang="fr-FR" b="0" i="0" u="none" strike="noStrike" cap="none" normalizeH="0" baseline="0" dirty="0" err="1">
                <a:ln>
                  <a:noFill/>
                </a:ln>
                <a:solidFill>
                  <a:srgbClr val="212121"/>
                </a:solidFill>
                <a:effectLst/>
                <a:latin typeface="+mn-lt"/>
              </a:rPr>
              <a:t>only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took</a:t>
            </a:r>
            <a:r>
              <a:rPr kumimoji="0" lang="fr-FR" altLang="fr-FR" b="0" i="0" u="none" strike="noStrike" cap="none" normalizeH="0" baseline="0" dirty="0">
                <a:ln>
                  <a:noFill/>
                </a:ln>
                <a:solidFill>
                  <a:srgbClr val="212121"/>
                </a:solidFill>
                <a:effectLst/>
                <a:latin typeface="+mn-lt"/>
              </a:rPr>
              <a:t> place 10,000 </a:t>
            </a:r>
            <a:r>
              <a:rPr kumimoji="0" lang="fr-FR" altLang="fr-FR" b="0" i="0" u="none" strike="noStrike" cap="none" normalizeH="0" baseline="0" dirty="0" err="1">
                <a:ln>
                  <a:noFill/>
                </a:ln>
                <a:solidFill>
                  <a:srgbClr val="212121"/>
                </a:solidFill>
                <a:effectLst/>
                <a:latin typeface="+mn-lt"/>
              </a:rPr>
              <a:t>years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ago</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when</a:t>
            </a:r>
            <a:r>
              <a:rPr kumimoji="0" lang="fr-FR" altLang="fr-FR" b="0" i="0" u="none" strike="noStrike" cap="none" normalizeH="0" baseline="0" dirty="0">
                <a:ln>
                  <a:noFill/>
                </a:ln>
                <a:solidFill>
                  <a:srgbClr val="212121"/>
                </a:solidFill>
                <a:effectLst/>
                <a:latin typeface="+mn-lt"/>
              </a:rPr>
              <a:t> homo sapiens has been on </a:t>
            </a:r>
          </a:p>
          <a:p>
            <a:pPr lvl="0" eaLnBrk="0" hangingPunct="0"/>
            <a:r>
              <a:rPr kumimoji="0" lang="fr-FR" altLang="fr-FR" b="0" i="0" u="none" strike="noStrike" cap="none" normalizeH="0" baseline="0" dirty="0" err="1">
                <a:ln>
                  <a:noFill/>
                </a:ln>
                <a:solidFill>
                  <a:srgbClr val="212121"/>
                </a:solidFill>
                <a:effectLst/>
                <a:latin typeface="+mn-lt"/>
              </a:rPr>
              <a:t>earth</a:t>
            </a:r>
            <a:r>
              <a:rPr kumimoji="0" lang="fr-FR" altLang="fr-FR" b="0" i="0" u="none" strike="noStrike" cap="none" normalizeH="0" baseline="0" dirty="0">
                <a:ln>
                  <a:noFill/>
                </a:ln>
                <a:solidFill>
                  <a:srgbClr val="212121"/>
                </a:solidFill>
                <a:effectLst/>
                <a:latin typeface="+mn-lt"/>
              </a:rPr>
              <a:t> for 200 </a:t>
            </a:r>
            <a:r>
              <a:rPr kumimoji="0" lang="fr-FR" altLang="fr-FR" b="0" i="0" u="none" strike="noStrike" cap="none" normalizeH="0" baseline="0" dirty="0" err="1">
                <a:ln>
                  <a:noFill/>
                </a:ln>
                <a:solidFill>
                  <a:srgbClr val="212121"/>
                </a:solidFill>
                <a:effectLst/>
                <a:latin typeface="+mn-lt"/>
              </a:rPr>
              <a:t>thousand</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years</a:t>
            </a:r>
            <a:r>
              <a:rPr kumimoji="0" lang="fr-FR" altLang="fr-FR" b="0" i="0" u="none" strike="noStrike" cap="none" normalizeH="0" baseline="0" dirty="0">
                <a:ln>
                  <a:noFill/>
                </a:ln>
                <a:solidFill>
                  <a:srgbClr val="212121"/>
                </a:solidFill>
                <a:effectLst/>
                <a:latin typeface="+mn-lt"/>
              </a:rPr>
              <a:t>?</a:t>
            </a:r>
            <a:r>
              <a:rPr kumimoji="0" lang="fr-FR" altLang="fr-FR" b="0" i="0" u="none" strike="noStrike" cap="none" normalizeH="0" baseline="0" dirty="0">
                <a:ln>
                  <a:noFill/>
                </a:ln>
                <a:solidFill>
                  <a:schemeClr val="tx1"/>
                </a:solidFill>
                <a:effectLst/>
                <a:latin typeface="+mn-lt"/>
              </a:rPr>
              <a:t> </a:t>
            </a:r>
          </a:p>
        </p:txBody>
      </p:sp>
    </p:spTree>
  </p:cSld>
  <p:clrMapOvr>
    <a:masterClrMapping/>
  </p:clrMapOvr>
  <p:transition spd="slow" advTm="80764"/>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666137546"/>
              </p:ext>
            </p:extLst>
          </p:nvPr>
        </p:nvGraphicFramePr>
        <p:xfrm>
          <a:off x="0" y="-30162"/>
          <a:ext cx="9144000" cy="6888162"/>
        </p:xfrm>
        <a:graphic>
          <a:graphicData uri="http://schemas.openxmlformats.org/drawingml/2006/table">
            <a:tbl>
              <a:tblPr firstRow="1" firstCol="1" bandRow="1">
                <a:tableStyleId>{5C22544A-7EE6-4342-B048-85BDC9FD1C3A}</a:tableStyleId>
              </a:tblPr>
              <a:tblGrid>
                <a:gridCol w="2024885">
                  <a:extLst>
                    <a:ext uri="{9D8B030D-6E8A-4147-A177-3AD203B41FA5}">
                      <a16:colId xmlns:a16="http://schemas.microsoft.com/office/drawing/2014/main" val="20000"/>
                    </a:ext>
                  </a:extLst>
                </a:gridCol>
                <a:gridCol w="1894002">
                  <a:extLst>
                    <a:ext uri="{9D8B030D-6E8A-4147-A177-3AD203B41FA5}">
                      <a16:colId xmlns:a16="http://schemas.microsoft.com/office/drawing/2014/main" val="20001"/>
                    </a:ext>
                  </a:extLst>
                </a:gridCol>
                <a:gridCol w="5225113">
                  <a:extLst>
                    <a:ext uri="{9D8B030D-6E8A-4147-A177-3AD203B41FA5}">
                      <a16:colId xmlns:a16="http://schemas.microsoft.com/office/drawing/2014/main" val="20002"/>
                    </a:ext>
                  </a:extLst>
                </a:gridCol>
              </a:tblGrid>
              <a:tr h="193247">
                <a:tc>
                  <a:txBody>
                    <a:bodyPr/>
                    <a:lstStyle/>
                    <a:p>
                      <a:pPr algn="l">
                        <a:lnSpc>
                          <a:spcPct val="115000"/>
                        </a:lnSpc>
                        <a:spcAft>
                          <a:spcPts val="0"/>
                        </a:spcAft>
                      </a:pPr>
                      <a:endParaRPr lang="fr-BE" sz="1000" dirty="0">
                        <a:effectLst/>
                        <a:latin typeface="Calibri"/>
                        <a:ea typeface="Calibri"/>
                        <a:cs typeface="Times New Roman"/>
                      </a:endParaRPr>
                    </a:p>
                  </a:txBody>
                  <a:tcPr marL="36137" marR="36137" marT="0" marB="0"/>
                </a:tc>
                <a:tc>
                  <a:txBody>
                    <a:bodyPr/>
                    <a:lstStyle/>
                    <a:p>
                      <a:pPr algn="l">
                        <a:lnSpc>
                          <a:spcPct val="115000"/>
                        </a:lnSpc>
                      </a:pPr>
                      <a:endParaRPr lang="fr-BE" sz="1000" dirty="0">
                        <a:effectLst/>
                        <a:latin typeface="Calibri"/>
                        <a:cs typeface="Times New Roman"/>
                      </a:endParaRPr>
                    </a:p>
                  </a:txBody>
                  <a:tcPr marL="36137" marR="36137" marT="0" marB="0"/>
                </a:tc>
                <a:tc>
                  <a:txBody>
                    <a:bodyPr/>
                    <a:lstStyle/>
                    <a:p>
                      <a:pPr algn="l">
                        <a:lnSpc>
                          <a:spcPct val="115000"/>
                        </a:lnSpc>
                        <a:spcAft>
                          <a:spcPts val="0"/>
                        </a:spcAft>
                      </a:pPr>
                      <a:r>
                        <a:rPr lang="fr-BE" sz="1000" dirty="0">
                          <a:effectLst/>
                        </a:rPr>
                        <a:t>Quelques caractéristiques…</a:t>
                      </a:r>
                      <a:endParaRPr lang="fr-BE" sz="1000" dirty="0">
                        <a:effectLst/>
                        <a:latin typeface="Calibri"/>
                        <a:ea typeface="Calibri"/>
                        <a:cs typeface="Times New Roman"/>
                      </a:endParaRPr>
                    </a:p>
                  </a:txBody>
                  <a:tcPr marL="36137" marR="36137" marT="0" marB="0"/>
                </a:tc>
                <a:extLst>
                  <a:ext uri="{0D108BD9-81ED-4DB2-BD59-A6C34878D82A}">
                    <a16:rowId xmlns:a16="http://schemas.microsoft.com/office/drawing/2014/main" val="10000"/>
                  </a:ext>
                </a:extLst>
              </a:tr>
              <a:tr h="241140">
                <a:tc>
                  <a:txBody>
                    <a:bodyPr/>
                    <a:lstStyle/>
                    <a:p>
                      <a:pPr algn="l">
                        <a:lnSpc>
                          <a:spcPct val="115000"/>
                        </a:lnSpc>
                        <a:spcAft>
                          <a:spcPts val="0"/>
                        </a:spcAft>
                      </a:pPr>
                      <a:r>
                        <a:rPr lang="fr-BE" sz="1400" b="1" dirty="0">
                          <a:effectLst/>
                        </a:rPr>
                        <a:t>Phylum</a:t>
                      </a:r>
                      <a:endParaRPr lang="fr-BE" sz="14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Chordata</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err="1"/>
                        <a:t>With</a:t>
                      </a:r>
                      <a:r>
                        <a:rPr lang="fr-BE" sz="1000" dirty="0"/>
                        <a:t> </a:t>
                      </a:r>
                      <a:r>
                        <a:rPr lang="fr-BE" sz="1000" dirty="0" err="1"/>
                        <a:t>notochord</a:t>
                      </a:r>
                      <a:r>
                        <a:rPr lang="fr-BE" sz="1000" dirty="0"/>
                        <a:t>, dorsal </a:t>
                      </a:r>
                      <a:r>
                        <a:rPr lang="fr-BE" sz="1000" dirty="0" err="1"/>
                        <a:t>marrow</a:t>
                      </a:r>
                      <a:r>
                        <a:rPr lang="fr-BE" sz="1000" dirty="0"/>
                        <a:t>.</a:t>
                      </a:r>
                      <a:endParaRPr lang="fr-BE" sz="1000" dirty="0">
                        <a:effectLst/>
                        <a:latin typeface="Calibri"/>
                        <a:ea typeface="Calibri"/>
                        <a:cs typeface="Times New Roman"/>
                      </a:endParaRPr>
                    </a:p>
                  </a:txBody>
                  <a:tcPr marL="36137" marR="36137" marT="0" marB="0"/>
                </a:tc>
                <a:extLst>
                  <a:ext uri="{0D108BD9-81ED-4DB2-BD59-A6C34878D82A}">
                    <a16:rowId xmlns:a16="http://schemas.microsoft.com/office/drawing/2014/main" val="10001"/>
                  </a:ext>
                </a:extLst>
              </a:tr>
              <a:tr h="772989">
                <a:tc>
                  <a:txBody>
                    <a:bodyPr/>
                    <a:lstStyle/>
                    <a:p>
                      <a:pPr algn="l">
                        <a:lnSpc>
                          <a:spcPct val="115000"/>
                        </a:lnSpc>
                        <a:spcAft>
                          <a:spcPts val="0"/>
                        </a:spcAft>
                      </a:pPr>
                      <a:r>
                        <a:rPr lang="fr-BE" sz="1400" dirty="0">
                          <a:effectLst/>
                        </a:rPr>
                        <a:t>Class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Mammifère</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en-US" sz="1000" dirty="0"/>
                        <a:t>The young are fed by the mammary glands, skis with hair, body cavity divided into aortic arches, coreless red blood cells, constant body temperature, 3 bones in the middle ear, well developed brain</a:t>
                      </a:r>
                      <a:endParaRPr lang="fr-BE" sz="1000" dirty="0">
                        <a:effectLst/>
                        <a:latin typeface="Calibri"/>
                        <a:ea typeface="Calibri"/>
                        <a:cs typeface="Times New Roman"/>
                      </a:endParaRPr>
                    </a:p>
                  </a:txBody>
                  <a:tcPr marL="36137" marR="36137" marT="0" marB="0"/>
                </a:tc>
                <a:extLst>
                  <a:ext uri="{0D108BD9-81ED-4DB2-BD59-A6C34878D82A}">
                    <a16:rowId xmlns:a16="http://schemas.microsoft.com/office/drawing/2014/main" val="10002"/>
                  </a:ext>
                </a:extLst>
              </a:tr>
              <a:tr h="241140">
                <a:tc>
                  <a:txBody>
                    <a:bodyPr/>
                    <a:lstStyle/>
                    <a:p>
                      <a:pPr algn="l">
                        <a:lnSpc>
                          <a:spcPct val="115000"/>
                        </a:lnSpc>
                        <a:spcAft>
                          <a:spcPts val="0"/>
                        </a:spcAft>
                      </a:pPr>
                      <a:r>
                        <a:rPr lang="fr-BE" sz="1400" dirty="0" err="1">
                          <a:effectLst/>
                        </a:rPr>
                        <a:t>Order</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Primate</a:t>
                      </a:r>
                      <a:endParaRPr lang="fr-BE" sz="1200" b="1" dirty="0">
                        <a:effectLst/>
                        <a:latin typeface="Calibri"/>
                        <a:ea typeface="Calibri"/>
                        <a:cs typeface="Times New Roman"/>
                      </a:endParaRPr>
                    </a:p>
                  </a:txBody>
                  <a:tcPr marL="36137" marR="36137" marT="0" marB="0"/>
                </a:tc>
                <a:tc>
                  <a:txBody>
                    <a:bodyPr/>
                    <a:lstStyle/>
                    <a:p>
                      <a:pPr algn="l">
                        <a:lnSpc>
                          <a:spcPct val="115000"/>
                        </a:lnSpc>
                      </a:pPr>
                      <a:endParaRPr lang="fr-BE" sz="1000" dirty="0">
                        <a:effectLst/>
                        <a:latin typeface="Calibri"/>
                        <a:cs typeface="Times New Roman"/>
                      </a:endParaRPr>
                    </a:p>
                  </a:txBody>
                  <a:tcPr marL="36137" marR="36137" marT="0" marB="0"/>
                </a:tc>
                <a:extLst>
                  <a:ext uri="{0D108BD9-81ED-4DB2-BD59-A6C34878D82A}">
                    <a16:rowId xmlns:a16="http://schemas.microsoft.com/office/drawing/2014/main" val="10003"/>
                  </a:ext>
                </a:extLst>
              </a:tr>
              <a:tr h="386494">
                <a:tc>
                  <a:txBody>
                    <a:bodyPr/>
                    <a:lstStyle/>
                    <a:p>
                      <a:pPr algn="l">
                        <a:lnSpc>
                          <a:spcPct val="115000"/>
                        </a:lnSpc>
                        <a:spcAft>
                          <a:spcPts val="0"/>
                        </a:spcAft>
                      </a:pPr>
                      <a:r>
                        <a:rPr lang="fr-BE" sz="1400" dirty="0">
                          <a:effectLst/>
                        </a:rPr>
                        <a:t>Family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Hominidae</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en-US" sz="1000" dirty="0">
                          <a:effectLst/>
                        </a:rPr>
                        <a:t>Standing, bipedal locomotion, life based on hands and feet differently specialized, family and social organization.</a:t>
                      </a:r>
                      <a:endParaRPr lang="fr-BE" sz="1000" dirty="0">
                        <a:effectLst/>
                        <a:latin typeface="Calibri"/>
                        <a:ea typeface="Calibri"/>
                        <a:cs typeface="Times New Roman"/>
                      </a:endParaRPr>
                    </a:p>
                  </a:txBody>
                  <a:tcPr marL="36137" marR="36137" marT="0" marB="0"/>
                </a:tc>
                <a:extLst>
                  <a:ext uri="{0D108BD9-81ED-4DB2-BD59-A6C34878D82A}">
                    <a16:rowId xmlns:a16="http://schemas.microsoft.com/office/drawing/2014/main" val="10004"/>
                  </a:ext>
                </a:extLst>
              </a:tr>
              <a:tr h="241140">
                <a:tc>
                  <a:txBody>
                    <a:bodyPr/>
                    <a:lstStyle/>
                    <a:p>
                      <a:pPr algn="l">
                        <a:lnSpc>
                          <a:spcPct val="115000"/>
                        </a:lnSpc>
                        <a:spcAft>
                          <a:spcPts val="0"/>
                        </a:spcAft>
                      </a:pPr>
                      <a:r>
                        <a:rPr lang="fr-BE" sz="1400" dirty="0" err="1">
                          <a:effectLst/>
                        </a:rPr>
                        <a:t>Genus</a:t>
                      </a:r>
                      <a:r>
                        <a:rPr lang="fr-BE" sz="1400" dirty="0">
                          <a:effectLst/>
                        </a:rPr>
                        <a:t>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Homo</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en-US" sz="1000" dirty="0">
                          <a:effectLst/>
                        </a:rPr>
                        <a:t>Big brain, speech, extended life, longer youth.</a:t>
                      </a:r>
                      <a:endParaRPr lang="fr-BE" sz="1000" dirty="0">
                        <a:effectLst/>
                        <a:latin typeface="Calibri"/>
                        <a:ea typeface="Calibri"/>
                        <a:cs typeface="Times New Roman"/>
                      </a:endParaRPr>
                    </a:p>
                  </a:txBody>
                  <a:tcPr marL="36137" marR="36137" marT="0" marB="0"/>
                </a:tc>
                <a:extLst>
                  <a:ext uri="{0D108BD9-81ED-4DB2-BD59-A6C34878D82A}">
                    <a16:rowId xmlns:a16="http://schemas.microsoft.com/office/drawing/2014/main" val="10005"/>
                  </a:ext>
                </a:extLst>
              </a:tr>
              <a:tr h="241140">
                <a:tc>
                  <a:txBody>
                    <a:bodyPr/>
                    <a:lstStyle/>
                    <a:p>
                      <a:pPr algn="l">
                        <a:lnSpc>
                          <a:spcPct val="115000"/>
                        </a:lnSpc>
                        <a:spcAft>
                          <a:spcPts val="0"/>
                        </a:spcAft>
                      </a:pPr>
                      <a:r>
                        <a:rPr lang="fr-BE" sz="1400" dirty="0" err="1">
                          <a:effectLst/>
                        </a:rPr>
                        <a:t>Species</a:t>
                      </a:r>
                      <a:r>
                        <a:rPr lang="fr-BE" sz="1400" dirty="0">
                          <a:effectLst/>
                        </a:rPr>
                        <a:t>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Homo sapiens</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en-US" sz="1000" dirty="0">
                          <a:effectLst/>
                        </a:rPr>
                        <a:t>Important chin, high forehead, thin skull bones, rare hairs.</a:t>
                      </a:r>
                      <a:endParaRPr lang="fr-BE" sz="1000" dirty="0">
                        <a:effectLst/>
                        <a:latin typeface="Calibri"/>
                        <a:ea typeface="Calibri"/>
                        <a:cs typeface="Times New Roman"/>
                      </a:endParaRPr>
                    </a:p>
                  </a:txBody>
                  <a:tcPr marL="36137" marR="36137" marT="0" marB="0"/>
                </a:tc>
                <a:extLst>
                  <a:ext uri="{0D108BD9-81ED-4DB2-BD59-A6C34878D82A}">
                    <a16:rowId xmlns:a16="http://schemas.microsoft.com/office/drawing/2014/main" val="10006"/>
                  </a:ext>
                </a:extLst>
              </a:tr>
              <a:tr h="4570872">
                <a:tc>
                  <a:txBody>
                    <a:bodyPr/>
                    <a:lstStyle/>
                    <a:p>
                      <a:pPr algn="l">
                        <a:lnSpc>
                          <a:spcPct val="115000"/>
                        </a:lnSpc>
                        <a:spcAft>
                          <a:spcPts val="0"/>
                        </a:spcAft>
                      </a:pPr>
                      <a:r>
                        <a:rPr lang="fr-BE" sz="1400" dirty="0">
                          <a:effectLst/>
                        </a:rPr>
                        <a:t>Main Races/Populations/</a:t>
                      </a:r>
                    </a:p>
                    <a:p>
                      <a:pPr algn="l">
                        <a:lnSpc>
                          <a:spcPct val="115000"/>
                        </a:lnSpc>
                        <a:spcAft>
                          <a:spcPts val="0"/>
                        </a:spcAft>
                      </a:pPr>
                      <a:r>
                        <a:rPr lang="fr-BE" sz="1400" dirty="0" err="1">
                          <a:effectLst/>
                        </a:rPr>
                        <a:t>Genetic</a:t>
                      </a:r>
                      <a:r>
                        <a:rPr lang="fr-BE" sz="1400" dirty="0">
                          <a:effectLst/>
                        </a:rPr>
                        <a:t> Clusters (</a:t>
                      </a:r>
                      <a:r>
                        <a:rPr lang="fr-BE" sz="1400" dirty="0" err="1">
                          <a:effectLst/>
                        </a:rPr>
                        <a:t>synonymous</a:t>
                      </a:r>
                      <a:r>
                        <a:rPr lang="fr-BE" sz="1400" dirty="0">
                          <a:effectLst/>
                        </a:rPr>
                        <a:t>):</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1000"/>
                        </a:spcAft>
                      </a:pPr>
                      <a:r>
                        <a:rPr lang="fr-BE" sz="1200" b="1" dirty="0">
                          <a:effectLst/>
                        </a:rPr>
                        <a:t>1. </a:t>
                      </a:r>
                      <a:r>
                        <a:rPr lang="fr-BE" sz="1200" b="1" dirty="0" err="1">
                          <a:effectLst/>
                        </a:rPr>
                        <a:t>Africans</a:t>
                      </a:r>
                      <a:endParaRPr lang="fr-BE" sz="1200" b="1" dirty="0">
                        <a:effectLst/>
                      </a:endParaRPr>
                    </a:p>
                    <a:p>
                      <a:pPr algn="l">
                        <a:lnSpc>
                          <a:spcPct val="115000"/>
                        </a:lnSpc>
                        <a:spcAft>
                          <a:spcPts val="1000"/>
                        </a:spcAft>
                      </a:pPr>
                      <a:r>
                        <a:rPr lang="fr-BE" sz="1200" b="1" dirty="0">
                          <a:effectLst/>
                        </a:rPr>
                        <a:t>2. </a:t>
                      </a:r>
                      <a:r>
                        <a:rPr lang="fr-BE" sz="1200" b="1" dirty="0" err="1">
                          <a:effectLst/>
                        </a:rPr>
                        <a:t>Europeans</a:t>
                      </a:r>
                      <a:endParaRPr lang="fr-BE" sz="1200" b="1" dirty="0">
                        <a:effectLst/>
                      </a:endParaRPr>
                    </a:p>
                    <a:p>
                      <a:pPr algn="l">
                        <a:lnSpc>
                          <a:spcPct val="115000"/>
                        </a:lnSpc>
                        <a:spcAft>
                          <a:spcPts val="1000"/>
                        </a:spcAft>
                      </a:pPr>
                      <a:r>
                        <a:rPr lang="fr-BE" sz="1200" b="1" dirty="0">
                          <a:effectLst/>
                        </a:rPr>
                        <a:t>3. </a:t>
                      </a:r>
                      <a:r>
                        <a:rPr lang="fr-BE" sz="1200" b="1" dirty="0" err="1">
                          <a:effectLst/>
                        </a:rPr>
                        <a:t>Australian</a:t>
                      </a:r>
                      <a:r>
                        <a:rPr lang="fr-BE" sz="1200" b="1" dirty="0">
                          <a:effectLst/>
                        </a:rPr>
                        <a:t> </a:t>
                      </a:r>
                      <a:r>
                        <a:rPr lang="fr-BE" sz="1200" b="1" dirty="0" err="1">
                          <a:effectLst/>
                        </a:rPr>
                        <a:t>Aborigines</a:t>
                      </a:r>
                      <a:endParaRPr lang="fr-BE" sz="1200" b="1" dirty="0">
                        <a:effectLst/>
                      </a:endParaRPr>
                    </a:p>
                    <a:p>
                      <a:pPr algn="l">
                        <a:lnSpc>
                          <a:spcPct val="115000"/>
                        </a:lnSpc>
                        <a:spcAft>
                          <a:spcPts val="1000"/>
                        </a:spcAft>
                      </a:pPr>
                      <a:r>
                        <a:rPr lang="fr-BE" sz="1200" b="1" dirty="0">
                          <a:effectLst/>
                        </a:rPr>
                        <a:t>4. Native </a:t>
                      </a:r>
                      <a:r>
                        <a:rPr lang="fr-BE" sz="1200" b="1" dirty="0" err="1">
                          <a:effectLst/>
                        </a:rPr>
                        <a:t>Americans</a:t>
                      </a:r>
                      <a:endParaRPr lang="fr-BE" sz="1200" b="1" dirty="0">
                        <a:effectLst/>
                      </a:endParaRPr>
                    </a:p>
                    <a:p>
                      <a:pPr algn="l">
                        <a:lnSpc>
                          <a:spcPct val="115000"/>
                        </a:lnSpc>
                        <a:spcAft>
                          <a:spcPts val="1000"/>
                        </a:spcAft>
                      </a:pPr>
                      <a:r>
                        <a:rPr lang="fr-BE" sz="1200" b="1" dirty="0">
                          <a:effectLst/>
                        </a:rPr>
                        <a:t>5. East </a:t>
                      </a:r>
                      <a:r>
                        <a:rPr lang="fr-BE" sz="1200" b="1" dirty="0" err="1">
                          <a:effectLst/>
                        </a:rPr>
                        <a:t>Asians</a:t>
                      </a:r>
                      <a:r>
                        <a:rPr lang="fr-BE" sz="1200" b="1" dirty="0">
                          <a:effectLst/>
                        </a:rPr>
                        <a:t> (China, </a:t>
                      </a:r>
                      <a:r>
                        <a:rPr lang="fr-BE" sz="1200" b="1" dirty="0" err="1">
                          <a:effectLst/>
                        </a:rPr>
                        <a:t>Korea</a:t>
                      </a:r>
                      <a:r>
                        <a:rPr lang="fr-BE" sz="1200" b="1" dirty="0">
                          <a:effectLst/>
                        </a:rPr>
                        <a:t>, Japan, Singapore)</a:t>
                      </a:r>
                    </a:p>
                    <a:p>
                      <a:pPr algn="l">
                        <a:lnSpc>
                          <a:spcPct val="115000"/>
                        </a:lnSpc>
                        <a:spcAft>
                          <a:spcPts val="1000"/>
                        </a:spcAft>
                      </a:pPr>
                      <a:r>
                        <a:rPr lang="fr-BE" sz="1200" b="1" dirty="0">
                          <a:effectLst/>
                        </a:rPr>
                        <a:t>6. </a:t>
                      </a:r>
                      <a:r>
                        <a:rPr lang="fr-BE" sz="1200" b="1" dirty="0" err="1">
                          <a:effectLst/>
                        </a:rPr>
                        <a:t>Southeast</a:t>
                      </a:r>
                      <a:r>
                        <a:rPr lang="fr-BE" sz="1200" b="1" dirty="0">
                          <a:effectLst/>
                        </a:rPr>
                        <a:t> </a:t>
                      </a:r>
                      <a:r>
                        <a:rPr lang="fr-BE" sz="1200" b="1" dirty="0" err="1">
                          <a:effectLst/>
                        </a:rPr>
                        <a:t>Asians</a:t>
                      </a:r>
                      <a:r>
                        <a:rPr lang="fr-BE" sz="1200" b="1" dirty="0">
                          <a:effectLst/>
                        </a:rPr>
                        <a:t> (</a:t>
                      </a:r>
                      <a:r>
                        <a:rPr lang="fr-BE" sz="1200" b="1" dirty="0" err="1">
                          <a:effectLst/>
                        </a:rPr>
                        <a:t>Cambandia</a:t>
                      </a:r>
                      <a:r>
                        <a:rPr lang="fr-BE" sz="1200" b="1" dirty="0">
                          <a:effectLst/>
                        </a:rPr>
                        <a:t>, </a:t>
                      </a:r>
                      <a:r>
                        <a:rPr lang="fr-BE" sz="1200" b="1" dirty="0" err="1">
                          <a:effectLst/>
                        </a:rPr>
                        <a:t>Indonesia</a:t>
                      </a:r>
                      <a:r>
                        <a:rPr lang="fr-BE" sz="1200" b="1" dirty="0">
                          <a:effectLst/>
                        </a:rPr>
                        <a:t>, Laos)</a:t>
                      </a:r>
                    </a:p>
                    <a:p>
                      <a:pPr algn="l">
                        <a:lnSpc>
                          <a:spcPct val="115000"/>
                        </a:lnSpc>
                        <a:spcAft>
                          <a:spcPts val="1000"/>
                        </a:spcAft>
                      </a:pPr>
                      <a:r>
                        <a:rPr lang="fr-BE" sz="1200" b="1" dirty="0">
                          <a:effectLst/>
                        </a:rPr>
                        <a:t>7. Sout </a:t>
                      </a:r>
                      <a:r>
                        <a:rPr lang="fr-BE" sz="1200" b="1" dirty="0" err="1">
                          <a:effectLst/>
                        </a:rPr>
                        <a:t>Asians</a:t>
                      </a:r>
                      <a:r>
                        <a:rPr lang="fr-BE" sz="1200" b="1" dirty="0">
                          <a:effectLst/>
                        </a:rPr>
                        <a:t> and North </a:t>
                      </a:r>
                      <a:r>
                        <a:rPr lang="fr-BE" sz="1200" b="1" dirty="0" err="1">
                          <a:effectLst/>
                        </a:rPr>
                        <a:t>Africans</a:t>
                      </a:r>
                      <a:r>
                        <a:rPr lang="fr-BE" sz="1200" b="1" dirty="0">
                          <a:effectLst/>
                        </a:rPr>
                        <a:t> (</a:t>
                      </a:r>
                      <a:r>
                        <a:rPr lang="fr-BE" sz="1200" b="1" dirty="0" err="1">
                          <a:effectLst/>
                        </a:rPr>
                        <a:t>also</a:t>
                      </a:r>
                      <a:r>
                        <a:rPr lang="fr-BE" sz="1200" b="1" dirty="0">
                          <a:effectLst/>
                        </a:rPr>
                        <a:t> </a:t>
                      </a:r>
                      <a:r>
                        <a:rPr lang="fr-BE" sz="1200" b="1" dirty="0" err="1">
                          <a:effectLst/>
                        </a:rPr>
                        <a:t>called</a:t>
                      </a:r>
                      <a:r>
                        <a:rPr lang="fr-BE" sz="1200" b="1" dirty="0">
                          <a:effectLst/>
                        </a:rPr>
                        <a:t> MENA for Middle </a:t>
                      </a:r>
                      <a:r>
                        <a:rPr lang="fr-BE" sz="1200" b="1" dirty="0" err="1">
                          <a:effectLst/>
                        </a:rPr>
                        <a:t>Easterners</a:t>
                      </a:r>
                      <a:r>
                        <a:rPr lang="fr-BE" sz="1200" b="1" dirty="0">
                          <a:effectLst/>
                        </a:rPr>
                        <a:t> and North </a:t>
                      </a:r>
                      <a:r>
                        <a:rPr lang="fr-BE" sz="1200" b="1" dirty="0" err="1">
                          <a:effectLst/>
                        </a:rPr>
                        <a:t>Africans</a:t>
                      </a:r>
                      <a:r>
                        <a:rPr lang="fr-BE" sz="1200" b="1" dirty="0">
                          <a:effectLst/>
                        </a:rPr>
                        <a:t>)</a:t>
                      </a:r>
                    </a:p>
                    <a:p>
                      <a:pPr algn="l">
                        <a:lnSpc>
                          <a:spcPct val="115000"/>
                        </a:lnSpc>
                        <a:spcAft>
                          <a:spcPts val="1000"/>
                        </a:spcAft>
                      </a:pPr>
                      <a:r>
                        <a:rPr lang="fr-BE" sz="1200" b="1" dirty="0">
                          <a:effectLst/>
                        </a:rPr>
                        <a:t>8. </a:t>
                      </a:r>
                      <a:r>
                        <a:rPr lang="fr-BE" sz="1200" b="1" dirty="0" err="1">
                          <a:effectLst/>
                        </a:rPr>
                        <a:t>Arctic</a:t>
                      </a:r>
                      <a:r>
                        <a:rPr lang="fr-BE" sz="1200" b="1" dirty="0">
                          <a:effectLst/>
                        </a:rPr>
                        <a:t> People </a:t>
                      </a:r>
                    </a:p>
                    <a:p>
                      <a:pPr algn="l">
                        <a:lnSpc>
                          <a:spcPct val="115000"/>
                        </a:lnSpc>
                        <a:spcAft>
                          <a:spcPts val="1000"/>
                        </a:spcAft>
                      </a:pPr>
                      <a:r>
                        <a:rPr lang="fr-BE" sz="1200" b="1" dirty="0">
                          <a:effectLst/>
                        </a:rPr>
                        <a:t>9. Pacific </a:t>
                      </a:r>
                      <a:r>
                        <a:rPr lang="fr-BE" sz="1200" b="1" dirty="0" err="1">
                          <a:effectLst/>
                        </a:rPr>
                        <a:t>Islanders</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a:effectLst/>
                        </a:rPr>
                        <a:t>1. </a:t>
                      </a:r>
                      <a:r>
                        <a:rPr lang="en-US" sz="1000" dirty="0"/>
                        <a:t>Significant skin pigmentation, frizzy hair, higher hormonal levels (compared to Europeans), earlier puberty (compared to Europeans), menarche and earlier menopause, longer and wider teeth (compared to Europeans), relatively longer arms longer compared to the trunk (compared to Europeans), smaller pelvic diameter...</a:t>
                      </a:r>
                      <a:br>
                        <a:rPr lang="en-US" sz="1000" dirty="0"/>
                      </a:br>
                      <a:br>
                        <a:rPr lang="en-US" sz="1000" dirty="0"/>
                      </a:br>
                      <a:r>
                        <a:rPr lang="fr-BE" sz="1000" dirty="0">
                          <a:effectLst/>
                        </a:rPr>
                        <a:t>5. </a:t>
                      </a:r>
                      <a:r>
                        <a:rPr lang="en-US" sz="1000" dirty="0"/>
                        <a:t>Subcutaneous fat layer (yellowish appearance), hybridization of the eyes (epicanthic fold), shorter arms compared to the trunk, lower hormonal levels (compared to Europeans), later puberty, menarche and later menopause, pelvic diameter more wide (compared to Europeans) ...</a:t>
                      </a:r>
                      <a:br>
                        <a:rPr lang="fr-BE" sz="1000" dirty="0">
                          <a:effectLst/>
                        </a:rPr>
                      </a:br>
                      <a:endParaRPr lang="fr-BE" sz="1000" dirty="0">
                        <a:effectLst/>
                      </a:endParaRPr>
                    </a:p>
                  </a:txBody>
                  <a:tcPr marL="36137" marR="36137" marT="0" marB="0"/>
                </a:tc>
                <a:extLst>
                  <a:ext uri="{0D108BD9-81ED-4DB2-BD59-A6C34878D82A}">
                    <a16:rowId xmlns:a16="http://schemas.microsoft.com/office/drawing/2014/main" val="10007"/>
                  </a:ext>
                </a:extLst>
              </a:tr>
            </a:tbl>
          </a:graphicData>
        </a:graphic>
      </p:graphicFrame>
      <p:sp>
        <p:nvSpPr>
          <p:cNvPr id="4" name="Espace réservé du numéro de diapositive 3"/>
          <p:cNvSpPr>
            <a:spLocks noGrp="1"/>
          </p:cNvSpPr>
          <p:nvPr>
            <p:ph type="sldNum" sz="quarter" idx="12"/>
          </p:nvPr>
        </p:nvSpPr>
        <p:spPr/>
        <p:txBody>
          <a:bodyPr/>
          <a:lstStyle/>
          <a:p>
            <a:pPr>
              <a:defRPr/>
            </a:pPr>
            <a:fld id="{C7C4E8D2-C66B-4CA6-A9D2-C2734EBD0C8E}" type="slidenum">
              <a:rPr lang="fr-BE" smtClean="0"/>
              <a:pPr>
                <a:defRPr/>
              </a:pPr>
              <a:t>13</a:t>
            </a:fld>
            <a:endParaRPr lang="fr-BE" dirty="0"/>
          </a:p>
        </p:txBody>
      </p:sp>
      <p:sp>
        <p:nvSpPr>
          <p:cNvPr id="3" name="ZoneTexte 2">
            <a:extLst>
              <a:ext uri="{FF2B5EF4-FFF2-40B4-BE49-F238E27FC236}">
                <a16:creationId xmlns:a16="http://schemas.microsoft.com/office/drawing/2014/main" id="{5275F524-1E51-43E5-A3E4-CDB6F7EB2B79}"/>
              </a:ext>
            </a:extLst>
          </p:cNvPr>
          <p:cNvSpPr txBox="1"/>
          <p:nvPr/>
        </p:nvSpPr>
        <p:spPr>
          <a:xfrm>
            <a:off x="4572000" y="4797152"/>
            <a:ext cx="4192494" cy="400110"/>
          </a:xfrm>
          <a:prstGeom prst="rect">
            <a:avLst/>
          </a:prstGeom>
          <a:noFill/>
        </p:spPr>
        <p:txBody>
          <a:bodyPr wrap="none" rtlCol="0">
            <a:spAutoFit/>
          </a:bodyPr>
          <a:lstStyle/>
          <a:p>
            <a:r>
              <a:rPr lang="fr-BE" sz="2000" dirty="0"/>
              <a:t>Homo Sapiens </a:t>
            </a:r>
            <a:r>
              <a:rPr lang="fr-BE" sz="2000" dirty="0" err="1"/>
              <a:t>Taxinomic</a:t>
            </a:r>
            <a:r>
              <a:rPr lang="fr-BE" sz="2000" dirty="0"/>
              <a:t> Classification</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en-US" dirty="0"/>
              <a:t>Cause of Race Differences in Intelligence: Climate and The Second Ice Age (</a:t>
            </a:r>
            <a:r>
              <a:rPr lang="en-US" dirty="0" err="1"/>
              <a:t>Würm</a:t>
            </a:r>
            <a:r>
              <a:rPr lang="en-US" dirty="0"/>
              <a:t>)</a:t>
            </a:r>
            <a:endParaRPr lang="fr-BE" dirty="0"/>
          </a:p>
        </p:txBody>
      </p:sp>
      <p:sp>
        <p:nvSpPr>
          <p:cNvPr id="3" name="Espace réservé du contenu 2"/>
          <p:cNvSpPr>
            <a:spLocks noGrp="1"/>
          </p:cNvSpPr>
          <p:nvPr>
            <p:ph idx="1"/>
          </p:nvPr>
        </p:nvSpPr>
        <p:spPr>
          <a:xfrm>
            <a:off x="457200" y="1773237"/>
            <a:ext cx="8229600" cy="4989785"/>
          </a:xfrm>
        </p:spPr>
        <p:txBody>
          <a:bodyPr rtlCol="0">
            <a:normAutofit/>
          </a:bodyPr>
          <a:lstStyle/>
          <a:p>
            <a:pPr marL="0" indent="0" eaLnBrk="1" fontAlgn="auto" hangingPunct="1">
              <a:spcAft>
                <a:spcPts val="0"/>
              </a:spcAft>
              <a:buFont typeface="Arial" pitchFamily="34" charset="0"/>
              <a:buNone/>
              <a:defRPr/>
            </a:pPr>
            <a:r>
              <a:rPr lang="en-US" sz="1800" dirty="0"/>
              <a:t>The explanation for these race differences in intelligence that has become widely accepted is that humans evolved in equatorial East Africa. </a:t>
            </a:r>
          </a:p>
          <a:p>
            <a:pPr marL="0" indent="0" eaLnBrk="1" fontAlgn="auto" hangingPunct="1">
              <a:spcAft>
                <a:spcPts val="0"/>
              </a:spcAft>
              <a:buFont typeface="Arial" pitchFamily="34" charset="0"/>
              <a:buNone/>
              <a:defRPr/>
            </a:pPr>
            <a:r>
              <a:rPr lang="en-US" sz="1800" dirty="0"/>
              <a:t>About 100,000 years ago some groups migrated northwards into North Africa and then into Asia and Europe. These groups encountered a more challenging environment in which there were no plant or insect foods for much of the year, so they had to hunt large animals like mammoths to obtain their food. They also had to keep warm and for this they needed to make clothes and shelters. </a:t>
            </a:r>
          </a:p>
          <a:p>
            <a:pPr marL="0" indent="0" eaLnBrk="1" fontAlgn="auto" hangingPunct="1">
              <a:spcAft>
                <a:spcPts val="0"/>
              </a:spcAft>
              <a:buFont typeface="Arial" pitchFamily="34" charset="0"/>
              <a:buNone/>
              <a:defRPr/>
            </a:pPr>
            <a:r>
              <a:rPr lang="en-US" sz="1800" dirty="0"/>
              <a:t>These problems became much greater in the last ice age that began about 28,000 years ago and lasted until about 11,000 years ago. All these challenges required higher intelligence. Only the more intelligent were able to survive in these harsh environments while the less intelligent perished. One result of this was that the brain size of the European and East Asian peoples increased to accommodate the greater intelligence required to overcome these problems. Pelvic transverse</a:t>
            </a:r>
            <a:br>
              <a:rPr lang="en-US" sz="1800" dirty="0"/>
            </a:br>
            <a:r>
              <a:rPr lang="en-US" sz="1800" dirty="0"/>
              <a:t>diameter also increase in size.</a:t>
            </a:r>
            <a:br>
              <a:rPr lang="fr-BE" sz="1800" dirty="0"/>
            </a:br>
            <a:endParaRPr lang="fr-BE" sz="1800" dirty="0"/>
          </a:p>
        </p:txBody>
      </p:sp>
      <p:sp>
        <p:nvSpPr>
          <p:cNvPr id="4" name="Espace réservé du numéro de diapositive 3"/>
          <p:cNvSpPr>
            <a:spLocks noGrp="1"/>
          </p:cNvSpPr>
          <p:nvPr>
            <p:ph type="sldNum" sz="quarter" idx="12"/>
          </p:nvPr>
        </p:nvSpPr>
        <p:spPr/>
        <p:txBody>
          <a:bodyPr/>
          <a:lstStyle/>
          <a:p>
            <a:pPr>
              <a:defRPr/>
            </a:pPr>
            <a:fld id="{4A80FEDC-66DD-476B-A17E-611B909B4E87}" type="slidenum">
              <a:rPr lang="fr-BE"/>
              <a:pPr>
                <a:defRPr/>
              </a:pPr>
              <a:t>130</a:t>
            </a:fld>
            <a:endParaRPr lang="fr-BE" dirty="0"/>
          </a:p>
        </p:txBody>
      </p:sp>
      <p:pic>
        <p:nvPicPr>
          <p:cNvPr id="69637" name="Picture 2" descr="http://www.ccstib.fr/sites/sciences/IMG/jpg/icebe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206" y="5323165"/>
            <a:ext cx="1345587" cy="134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ZoneTexte 4"/>
          <p:cNvSpPr txBox="1">
            <a:spLocks noChangeArrowheads="1"/>
          </p:cNvSpPr>
          <p:nvPr/>
        </p:nvSpPr>
        <p:spPr bwMode="auto">
          <a:xfrm>
            <a:off x="90345" y="6078909"/>
            <a:ext cx="482802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More details on the evolution of race differe</a:t>
            </a:r>
            <a:r>
              <a:rPr lang="en-US" sz="1200" dirty="0">
                <a:hlinkClick r:id="rId4"/>
              </a:rPr>
              <a:t>n</a:t>
            </a:r>
            <a:r>
              <a:rPr lang="en-US" sz="1200" dirty="0"/>
              <a:t>ces in intelligence: </a:t>
            </a:r>
            <a:br>
              <a:rPr lang="fr-BE" sz="1200" dirty="0">
                <a:hlinkClick r:id="rId4"/>
              </a:rPr>
            </a:br>
            <a:r>
              <a:rPr lang="fr-BE" sz="1200" dirty="0">
                <a:hlinkClick r:id="rId4"/>
              </a:rPr>
              <a:t>http://www.human-intelligence.org/evolution-of-race-differences-in-intelligence/</a:t>
            </a:r>
            <a:endParaRPr lang="fr-BE" sz="1200" dirty="0"/>
          </a:p>
          <a:p>
            <a:pPr eaLnBrk="1" hangingPunct="1"/>
            <a:r>
              <a:rPr lang="fr-BE" sz="1400" dirty="0"/>
              <a:t> </a:t>
            </a:r>
          </a:p>
        </p:txBody>
      </p:sp>
      <p:pic>
        <p:nvPicPr>
          <p:cNvPr id="69639" name="Picture 4" descr="http://www.sfu.museum/journey/ressources-resources/s/multimedia/illustrations/mammouth-mammo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099" y="5525752"/>
            <a:ext cx="1390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3938"/>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131</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92696"/>
            <a:ext cx="5544616" cy="528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3153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1000035238"/>
              </p:ext>
            </p:extLst>
          </p:nvPr>
        </p:nvGraphicFramePr>
        <p:xfrm>
          <a:off x="1979613" y="404813"/>
          <a:ext cx="4895850" cy="3744913"/>
        </p:xfrm>
        <a:graphic>
          <a:graphicData uri="http://schemas.openxmlformats.org/drawingml/2006/table">
            <a:tbl>
              <a:tblPr firstRow="1" firstCol="1" bandRow="1">
                <a:tableStyleId>{5C22544A-7EE6-4342-B048-85BDC9FD1C3A}</a:tableStyleId>
              </a:tblPr>
              <a:tblGrid>
                <a:gridCol w="1655949">
                  <a:extLst>
                    <a:ext uri="{9D8B030D-6E8A-4147-A177-3AD203B41FA5}">
                      <a16:colId xmlns:a16="http://schemas.microsoft.com/office/drawing/2014/main" val="20000"/>
                    </a:ext>
                  </a:extLst>
                </a:gridCol>
                <a:gridCol w="995970">
                  <a:extLst>
                    <a:ext uri="{9D8B030D-6E8A-4147-A177-3AD203B41FA5}">
                      <a16:colId xmlns:a16="http://schemas.microsoft.com/office/drawing/2014/main" val="20001"/>
                    </a:ext>
                  </a:extLst>
                </a:gridCol>
                <a:gridCol w="959970">
                  <a:extLst>
                    <a:ext uri="{9D8B030D-6E8A-4147-A177-3AD203B41FA5}">
                      <a16:colId xmlns:a16="http://schemas.microsoft.com/office/drawing/2014/main" val="20002"/>
                    </a:ext>
                  </a:extLst>
                </a:gridCol>
                <a:gridCol w="815975">
                  <a:extLst>
                    <a:ext uri="{9D8B030D-6E8A-4147-A177-3AD203B41FA5}">
                      <a16:colId xmlns:a16="http://schemas.microsoft.com/office/drawing/2014/main" val="20003"/>
                    </a:ext>
                  </a:extLst>
                </a:gridCol>
                <a:gridCol w="467986">
                  <a:extLst>
                    <a:ext uri="{9D8B030D-6E8A-4147-A177-3AD203B41FA5}">
                      <a16:colId xmlns:a16="http://schemas.microsoft.com/office/drawing/2014/main" val="20004"/>
                    </a:ext>
                  </a:extLst>
                </a:gridCol>
              </a:tblGrid>
              <a:tr h="613454">
                <a:tc>
                  <a:txBody>
                    <a:bodyPr/>
                    <a:lstStyle/>
                    <a:p>
                      <a:pPr>
                        <a:lnSpc>
                          <a:spcPct val="115000"/>
                        </a:lnSpc>
                        <a:spcAft>
                          <a:spcPts val="1000"/>
                        </a:spcAft>
                      </a:pPr>
                      <a:r>
                        <a:rPr lang="fr-BE" sz="1200" dirty="0">
                          <a:effectLst/>
                        </a:rPr>
                        <a:t>Race</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Winter Temp</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Wurm Temp</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Brain Size</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IQ</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88880">
                <a:tc>
                  <a:txBody>
                    <a:bodyPr/>
                    <a:lstStyle/>
                    <a:p>
                      <a:pPr>
                        <a:lnSpc>
                          <a:spcPct val="115000"/>
                        </a:lnSpc>
                        <a:spcAft>
                          <a:spcPts val="1000"/>
                        </a:spcAft>
                      </a:pPr>
                      <a:r>
                        <a:rPr lang="fr-BE" sz="1200" dirty="0">
                          <a:effectLst/>
                        </a:rPr>
                        <a:t>Arctic Peoples </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1,443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91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77325">
                <a:tc>
                  <a:txBody>
                    <a:bodyPr/>
                    <a:lstStyle/>
                    <a:p>
                      <a:pPr>
                        <a:lnSpc>
                          <a:spcPct val="115000"/>
                        </a:lnSpc>
                        <a:spcAft>
                          <a:spcPts val="1000"/>
                        </a:spcAft>
                      </a:pPr>
                      <a:r>
                        <a:rPr lang="fr-BE" sz="1200" dirty="0">
                          <a:effectLst/>
                        </a:rPr>
                        <a:t>East Asians </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1,416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105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88880">
                <a:tc>
                  <a:txBody>
                    <a:bodyPr/>
                    <a:lstStyle/>
                    <a:p>
                      <a:pPr>
                        <a:lnSpc>
                          <a:spcPct val="115000"/>
                        </a:lnSpc>
                        <a:spcAft>
                          <a:spcPts val="1000"/>
                        </a:spcAft>
                      </a:pPr>
                      <a:r>
                        <a:rPr lang="fr-BE" sz="1200" dirty="0">
                          <a:effectLst/>
                        </a:rPr>
                        <a:t>Europeans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1,369</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99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88880">
                <a:tc>
                  <a:txBody>
                    <a:bodyPr/>
                    <a:lstStyle/>
                    <a:p>
                      <a:pPr>
                        <a:lnSpc>
                          <a:spcPct val="115000"/>
                        </a:lnSpc>
                        <a:spcAft>
                          <a:spcPts val="1000"/>
                        </a:spcAft>
                      </a:pPr>
                      <a:r>
                        <a:rPr lang="fr-BE" sz="1200" dirty="0">
                          <a:effectLst/>
                        </a:rPr>
                        <a:t>Native Americans </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1,366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86</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554649">
                <a:tc>
                  <a:txBody>
                    <a:bodyPr/>
                    <a:lstStyle/>
                    <a:p>
                      <a:pPr>
                        <a:lnSpc>
                          <a:spcPct val="115000"/>
                        </a:lnSpc>
                        <a:spcAft>
                          <a:spcPts val="1000"/>
                        </a:spcAft>
                      </a:pPr>
                      <a:r>
                        <a:rPr lang="fr-BE" sz="1200" dirty="0">
                          <a:effectLst/>
                        </a:rPr>
                        <a:t>S. Asian &amp; N. Africans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1,293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r h="277325">
                <a:tc>
                  <a:txBody>
                    <a:bodyPr/>
                    <a:lstStyle/>
                    <a:p>
                      <a:pPr>
                        <a:lnSpc>
                          <a:spcPct val="115000"/>
                        </a:lnSpc>
                        <a:spcAft>
                          <a:spcPts val="1000"/>
                        </a:spcAft>
                      </a:pPr>
                      <a:r>
                        <a:rPr lang="fr-BE" sz="1200" dirty="0">
                          <a:effectLst/>
                        </a:rPr>
                        <a:t>Bushmen</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1,270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54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6"/>
                  </a:ext>
                </a:extLst>
              </a:tr>
              <a:tr h="288880">
                <a:tc>
                  <a:txBody>
                    <a:bodyPr/>
                    <a:lstStyle/>
                    <a:p>
                      <a:pPr>
                        <a:lnSpc>
                          <a:spcPct val="115000"/>
                        </a:lnSpc>
                        <a:spcAft>
                          <a:spcPts val="1000"/>
                        </a:spcAft>
                      </a:pPr>
                      <a:r>
                        <a:rPr lang="fr-BE" sz="1200" dirty="0">
                          <a:effectLst/>
                        </a:rPr>
                        <a:t>Africans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1,280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latin typeface="Calibri"/>
                          <a:ea typeface="Calibri"/>
                          <a:cs typeface="Times New Roman"/>
                        </a:rPr>
                        <a:t>71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7"/>
                  </a:ext>
                </a:extLst>
              </a:tr>
              <a:tr h="288880">
                <a:tc>
                  <a:txBody>
                    <a:bodyPr/>
                    <a:lstStyle/>
                    <a:p>
                      <a:pPr>
                        <a:lnSpc>
                          <a:spcPct val="115000"/>
                        </a:lnSpc>
                        <a:spcAft>
                          <a:spcPts val="1000"/>
                        </a:spcAft>
                      </a:pPr>
                      <a:r>
                        <a:rPr lang="fr-BE" sz="1200" dirty="0">
                          <a:effectLst/>
                        </a:rPr>
                        <a:t>Australians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1,225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62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8"/>
                  </a:ext>
                </a:extLst>
              </a:tr>
              <a:tr h="288880">
                <a:tc>
                  <a:txBody>
                    <a:bodyPr/>
                    <a:lstStyle/>
                    <a:p>
                      <a:pPr>
                        <a:lnSpc>
                          <a:spcPct val="115000"/>
                        </a:lnSpc>
                        <a:spcAft>
                          <a:spcPts val="1000"/>
                        </a:spcAft>
                      </a:pPr>
                      <a:r>
                        <a:rPr lang="fr-BE" sz="1200" dirty="0">
                          <a:effectLst/>
                        </a:rPr>
                        <a:t>Southeast Asians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1,332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9"/>
                  </a:ext>
                </a:extLst>
              </a:tr>
              <a:tr h="288880">
                <a:tc>
                  <a:txBody>
                    <a:bodyPr/>
                    <a:lstStyle/>
                    <a:p>
                      <a:pPr>
                        <a:lnSpc>
                          <a:spcPct val="115000"/>
                        </a:lnSpc>
                        <a:spcAft>
                          <a:spcPts val="1000"/>
                        </a:spcAft>
                      </a:pPr>
                      <a:r>
                        <a:rPr lang="fr-BE" sz="1200" dirty="0">
                          <a:effectLst/>
                        </a:rPr>
                        <a:t>Pacifie Islanders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10"/>
                  </a:ext>
                </a:extLst>
              </a:tr>
            </a:tbl>
          </a:graphicData>
        </a:graphic>
      </p:graphicFrame>
      <p:sp>
        <p:nvSpPr>
          <p:cNvPr id="4" name="Espace réservé du numéro de diapositive 3"/>
          <p:cNvSpPr>
            <a:spLocks noGrp="1"/>
          </p:cNvSpPr>
          <p:nvPr>
            <p:ph type="sldNum" sz="quarter" idx="12"/>
          </p:nvPr>
        </p:nvSpPr>
        <p:spPr/>
        <p:txBody>
          <a:bodyPr/>
          <a:lstStyle/>
          <a:p>
            <a:pPr>
              <a:defRPr/>
            </a:pPr>
            <a:fld id="{20E3680E-E443-4D3C-8A82-3E00F5E8A832}" type="slidenum">
              <a:rPr lang="fr-BE"/>
              <a:pPr>
                <a:defRPr/>
              </a:pPr>
              <a:t>132</a:t>
            </a:fld>
            <a:endParaRPr lang="fr-BE" dirty="0"/>
          </a:p>
        </p:txBody>
      </p:sp>
      <p:sp>
        <p:nvSpPr>
          <p:cNvPr id="70733" name="ZoneTexte 2"/>
          <p:cNvSpPr txBox="1">
            <a:spLocks noChangeArrowheads="1"/>
          </p:cNvSpPr>
          <p:nvPr/>
        </p:nvSpPr>
        <p:spPr bwMode="auto">
          <a:xfrm>
            <a:off x="213348" y="4738261"/>
            <a:ext cx="871730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dirty="0"/>
              <a:t>The case of Arctic People:</a:t>
            </a:r>
          </a:p>
          <a:p>
            <a:pPr eaLnBrk="1" hangingPunct="1"/>
            <a:r>
              <a:rPr lang="en-US" sz="1600" dirty="0"/>
              <a:t>For high intelligence to be developed, two parameters were needed:</a:t>
            </a:r>
          </a:p>
          <a:p>
            <a:pPr eaLnBrk="1" hangingPunct="1"/>
            <a:r>
              <a:rPr lang="en-US" sz="1600" dirty="0"/>
              <a:t>-Selective pressure to increase intelligence, the cold.</a:t>
            </a:r>
          </a:p>
          <a:p>
            <a:pPr eaLnBrk="1" hangingPunct="1"/>
            <a:r>
              <a:rPr lang="en-US" sz="1600" dirty="0"/>
              <a:t>-A large population to see advantageous mutations appear followed by their selection by natural selection. Arctic People were extremely few in comparison with large European or Asian populations. </a:t>
            </a:r>
            <a:br>
              <a:rPr lang="en-US" sz="1600" dirty="0"/>
            </a:br>
            <a:r>
              <a:rPr lang="en-US" sz="1600" dirty="0"/>
              <a:t>Nevertheless, it is interesting to note that Arctic People have the biggest brain size, pointing evolutionary processes at work.</a:t>
            </a:r>
            <a:endParaRPr lang="fr-BE" sz="1600" dirty="0"/>
          </a:p>
        </p:txBody>
      </p:sp>
      <p:sp>
        <p:nvSpPr>
          <p:cNvPr id="2" name="ZoneTexte 1"/>
          <p:cNvSpPr txBox="1"/>
          <p:nvPr/>
        </p:nvSpPr>
        <p:spPr>
          <a:xfrm>
            <a:off x="2377829" y="4174792"/>
            <a:ext cx="4608512" cy="261610"/>
          </a:xfrm>
          <a:prstGeom prst="rect">
            <a:avLst/>
          </a:prstGeom>
          <a:noFill/>
        </p:spPr>
        <p:txBody>
          <a:bodyPr wrap="square" rtlCol="0">
            <a:spAutoFit/>
          </a:bodyPr>
          <a:lstStyle/>
          <a:p>
            <a:r>
              <a:rPr lang="fr-BE" sz="1100" dirty="0" err="1"/>
              <a:t>From</a:t>
            </a:r>
            <a:r>
              <a:rPr lang="fr-BE" sz="1100" dirty="0"/>
              <a:t> « Race </a:t>
            </a:r>
            <a:r>
              <a:rPr lang="fr-BE" sz="1100" dirty="0" err="1"/>
              <a:t>Differences</a:t>
            </a:r>
            <a:r>
              <a:rPr lang="fr-BE" sz="1100" dirty="0"/>
              <a:t> in Intelligence », Richard Lynn, 2015.</a:t>
            </a:r>
          </a:p>
        </p:txBody>
      </p:sp>
    </p:spTree>
  </p:cSld>
  <p:clrMapOvr>
    <a:masterClrMapping/>
  </p:clrMapOvr>
  <p:transition spd="slow" advTm="148734"/>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5580112" y="6398231"/>
            <a:ext cx="2133600" cy="365125"/>
          </a:xfrm>
        </p:spPr>
        <p:txBody>
          <a:bodyPr/>
          <a:lstStyle/>
          <a:p>
            <a:pPr>
              <a:defRPr/>
            </a:pPr>
            <a:fld id="{4880C872-D621-4DE6-983A-129111F0593D}" type="slidenum">
              <a:rPr lang="fr-BE" smtClean="0"/>
              <a:pPr>
                <a:defRPr/>
              </a:pPr>
              <a:t>133</a:t>
            </a:fld>
            <a:endParaRPr lang="fr-BE" dirty="0"/>
          </a:p>
        </p:txBody>
      </p:sp>
      <p:pic>
        <p:nvPicPr>
          <p:cNvPr id="68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981075"/>
            <a:ext cx="5167313"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ZoneTexte 4"/>
          <p:cNvSpPr txBox="1">
            <a:spLocks noChangeArrowheads="1"/>
          </p:cNvSpPr>
          <p:nvPr/>
        </p:nvSpPr>
        <p:spPr bwMode="auto">
          <a:xfrm>
            <a:off x="1871712" y="251897"/>
            <a:ext cx="741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dirty="0"/>
              <a:t>National IQ As a Function of Mean Temperature</a:t>
            </a:r>
          </a:p>
        </p:txBody>
      </p:sp>
      <p:sp>
        <p:nvSpPr>
          <p:cNvPr id="68613" name="ZoneTexte 5"/>
          <p:cNvSpPr txBox="1">
            <a:spLocks noChangeArrowheads="1"/>
          </p:cNvSpPr>
          <p:nvPr/>
        </p:nvSpPr>
        <p:spPr bwMode="auto">
          <a:xfrm>
            <a:off x="395536" y="6213565"/>
            <a:ext cx="7463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Montesquieu is the first to evoke this phenomenon in his "theory of climates"</a:t>
            </a:r>
            <a:endParaRPr lang="fr-BE" dirty="0"/>
          </a:p>
        </p:txBody>
      </p:sp>
      <p:sp>
        <p:nvSpPr>
          <p:cNvPr id="2" name="ZoneTexte 1"/>
          <p:cNvSpPr txBox="1"/>
          <p:nvPr/>
        </p:nvSpPr>
        <p:spPr>
          <a:xfrm>
            <a:off x="2493439" y="5916232"/>
            <a:ext cx="3752950" cy="261610"/>
          </a:xfrm>
          <a:prstGeom prst="rect">
            <a:avLst/>
          </a:prstGeom>
          <a:noFill/>
        </p:spPr>
        <p:txBody>
          <a:bodyPr wrap="none" rtlCol="0">
            <a:spAutoFit/>
          </a:bodyPr>
          <a:lstStyle/>
          <a:p>
            <a:r>
              <a:rPr lang="fr-BE" sz="1100" dirty="0" err="1"/>
              <a:t>From</a:t>
            </a:r>
            <a:r>
              <a:rPr lang="fr-BE" sz="1100" dirty="0"/>
              <a:t> « The </a:t>
            </a:r>
            <a:r>
              <a:rPr lang="fr-BE" sz="1100" dirty="0" err="1"/>
              <a:t>limits</a:t>
            </a:r>
            <a:r>
              <a:rPr lang="fr-BE" sz="1100" dirty="0"/>
              <a:t> of </a:t>
            </a:r>
            <a:r>
              <a:rPr lang="fr-BE" sz="1100" dirty="0" err="1"/>
              <a:t>democratisation</a:t>
            </a:r>
            <a:r>
              <a:rPr lang="fr-BE" sz="1100" dirty="0"/>
              <a:t> »,  Tatu </a:t>
            </a:r>
            <a:r>
              <a:rPr lang="fr-BE" sz="1100" dirty="0" err="1"/>
              <a:t>Vanhanen</a:t>
            </a:r>
            <a:r>
              <a:rPr lang="fr-BE" sz="1100" dirty="0"/>
              <a:t>, 2009.</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9776" y="506386"/>
            <a:ext cx="8604448" cy="6337300"/>
          </a:xfrm>
        </p:spPr>
        <p:txBody>
          <a:bodyPr rtlCol="0">
            <a:normAutofit/>
          </a:bodyPr>
          <a:lstStyle/>
          <a:p>
            <a:pPr eaLnBrk="1" fontAlgn="auto" hangingPunct="1">
              <a:spcAft>
                <a:spcPts val="0"/>
              </a:spcAft>
              <a:buFont typeface="Arial" pitchFamily="34" charset="0"/>
              <a:buChar char="•"/>
              <a:defRPr/>
            </a:pPr>
            <a:endParaRPr lang="fr-BE" sz="2000" dirty="0"/>
          </a:p>
          <a:p>
            <a:pPr marL="0" indent="0" eaLnBrk="1" fontAlgn="auto" hangingPunct="1">
              <a:spcAft>
                <a:spcPts val="0"/>
              </a:spcAft>
              <a:buNone/>
              <a:defRPr/>
            </a:pPr>
            <a:r>
              <a:rPr lang="en-US" sz="2000" dirty="0"/>
              <a:t>Intelligence can be summarized as two parameters:</a:t>
            </a:r>
          </a:p>
          <a:p>
            <a:pPr marL="0" indent="0" eaLnBrk="1" fontAlgn="auto" hangingPunct="1">
              <a:spcAft>
                <a:spcPts val="0"/>
              </a:spcAft>
              <a:buNone/>
              <a:defRPr/>
            </a:pPr>
            <a:r>
              <a:rPr lang="en-US" sz="2000" dirty="0"/>
              <a:t>	-quantitative: the allelic frequencies for a high intelligence in a genome.</a:t>
            </a:r>
          </a:p>
          <a:p>
            <a:pPr marL="0" indent="0" eaLnBrk="1" fontAlgn="auto" hangingPunct="1">
              <a:spcAft>
                <a:spcPts val="0"/>
              </a:spcAft>
              <a:buNone/>
              <a:defRPr/>
            </a:pPr>
            <a:r>
              <a:rPr lang="en-US" sz="2000" dirty="0"/>
              <a:t>	-qualitative: the quality of the allele present in a genome.</a:t>
            </a:r>
          </a:p>
          <a:p>
            <a:pPr eaLnBrk="1" fontAlgn="auto" hangingPunct="1">
              <a:spcAft>
                <a:spcPts val="0"/>
              </a:spcAft>
              <a:buFont typeface="Arial" pitchFamily="34" charset="0"/>
              <a:buChar char="•"/>
              <a:defRPr/>
            </a:pPr>
            <a:endParaRPr lang="en-US" sz="2000" dirty="0"/>
          </a:p>
          <a:p>
            <a:pPr marL="0" indent="0" eaLnBrk="1" fontAlgn="auto" hangingPunct="1">
              <a:spcAft>
                <a:spcPts val="0"/>
              </a:spcAft>
              <a:buNone/>
              <a:defRPr/>
            </a:pPr>
            <a:r>
              <a:rPr lang="en-US" sz="2000" dirty="0"/>
              <a:t>First men who left Africa 100,000 years ago were carriers of a broad spectrum of alleles for high and low intelligence. </a:t>
            </a:r>
          </a:p>
          <a:p>
            <a:pPr marL="0" indent="0" eaLnBrk="1" fontAlgn="auto" hangingPunct="1">
              <a:spcAft>
                <a:spcPts val="0"/>
              </a:spcAft>
              <a:buNone/>
              <a:defRPr/>
            </a:pPr>
            <a:r>
              <a:rPr lang="en-US" sz="2000" dirty="0"/>
              <a:t>Those who have migrated to the cold climates of Europe and Asia have been subject to the intellectual difficulty of surviving in extremely harsh climates, so that the less intelligent, carrying the alleles for less intelligent, did not survive. The harder the winter, the more the natural selection for the elimination of the less intelligent was important. This explains the strong correlation between average intelligence of the populations, brain size and temperatures (already noted by Montesquieu in "the spirit of the laws") </a:t>
            </a:r>
          </a:p>
          <a:p>
            <a:pPr marL="0" indent="0" eaLnBrk="1" fontAlgn="auto" hangingPunct="1">
              <a:spcAft>
                <a:spcPts val="0"/>
              </a:spcAft>
              <a:buNone/>
              <a:defRPr/>
            </a:pPr>
            <a:r>
              <a:rPr lang="en-US" sz="2000" dirty="0"/>
              <a:t>Birds Flowing in cold areas also have a larger brain and a higher intelligence. Alaska’s chickadees have a bigger brain and are smarter than Central America’s chickadees (</a:t>
            </a:r>
            <a:r>
              <a:rPr lang="en-US" sz="2000" dirty="0" err="1"/>
              <a:t>Rindermann</a:t>
            </a:r>
            <a:r>
              <a:rPr lang="en-US" sz="2000" dirty="0"/>
              <a:t>, 2018).</a:t>
            </a:r>
            <a:endParaRPr lang="fr-BE" sz="2000" dirty="0"/>
          </a:p>
        </p:txBody>
      </p:sp>
      <p:sp>
        <p:nvSpPr>
          <p:cNvPr id="4" name="Espace réservé du numéro de diapositive 3"/>
          <p:cNvSpPr>
            <a:spLocks noGrp="1"/>
          </p:cNvSpPr>
          <p:nvPr>
            <p:ph type="sldNum" sz="quarter" idx="12"/>
          </p:nvPr>
        </p:nvSpPr>
        <p:spPr/>
        <p:txBody>
          <a:bodyPr/>
          <a:lstStyle/>
          <a:p>
            <a:pPr>
              <a:defRPr/>
            </a:pPr>
            <a:fld id="{C9F57042-0B30-4C58-B77D-573CE532E034}" type="slidenum">
              <a:rPr lang="fr-BE"/>
              <a:pPr>
                <a:defRPr/>
              </a:pPr>
              <a:t>134</a:t>
            </a:fld>
            <a:endParaRPr lang="fr-BE" dirty="0"/>
          </a:p>
        </p:txBody>
      </p:sp>
      <p:sp>
        <p:nvSpPr>
          <p:cNvPr id="5" name="ZoneTexte 4"/>
          <p:cNvSpPr txBox="1"/>
          <p:nvPr/>
        </p:nvSpPr>
        <p:spPr>
          <a:xfrm>
            <a:off x="107504" y="6502088"/>
            <a:ext cx="3363421" cy="261610"/>
          </a:xfrm>
          <a:prstGeom prst="rect">
            <a:avLst/>
          </a:prstGeom>
          <a:noFill/>
        </p:spPr>
        <p:txBody>
          <a:bodyPr wrap="none" rtlCol="0">
            <a:spAutoFit/>
          </a:bodyPr>
          <a:lstStyle/>
          <a:p>
            <a:r>
              <a:rPr lang="fr-BE" sz="1100" dirty="0"/>
              <a:t>« Race differences in intelligence », Richard Lynn, 2006. </a:t>
            </a:r>
          </a:p>
        </p:txBody>
      </p:sp>
    </p:spTree>
  </p:cSld>
  <p:clrMapOvr>
    <a:masterClrMapping/>
  </p:clrMapOvr>
  <p:transition spd="slow" advTm="295293"/>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171400"/>
            <a:ext cx="8229600" cy="1143000"/>
          </a:xfrm>
        </p:spPr>
        <p:txBody>
          <a:bodyPr/>
          <a:lstStyle/>
          <a:p>
            <a:r>
              <a:rPr lang="fr-BE" sz="2800" dirty="0"/>
              <a:t>More In </a:t>
            </a:r>
            <a:r>
              <a:rPr lang="fr-BE" sz="2800" dirty="0" err="1"/>
              <a:t>Detail</a:t>
            </a:r>
            <a:r>
              <a:rPr lang="fr-BE" sz="2800" dirty="0"/>
              <a:t>…</a:t>
            </a:r>
          </a:p>
        </p:txBody>
      </p:sp>
      <p:sp>
        <p:nvSpPr>
          <p:cNvPr id="3" name="Espace réservé du contenu 2"/>
          <p:cNvSpPr>
            <a:spLocks noGrp="1"/>
          </p:cNvSpPr>
          <p:nvPr>
            <p:ph idx="1"/>
          </p:nvPr>
        </p:nvSpPr>
        <p:spPr>
          <a:xfrm>
            <a:off x="404664" y="764704"/>
            <a:ext cx="8334672" cy="4525963"/>
          </a:xfrm>
        </p:spPr>
        <p:txBody>
          <a:bodyPr/>
          <a:lstStyle/>
          <a:p>
            <a:pPr marL="0" indent="0" eaLnBrk="1" fontAlgn="auto" hangingPunct="1">
              <a:spcAft>
                <a:spcPts val="0"/>
              </a:spcAft>
              <a:buNone/>
              <a:defRPr/>
            </a:pPr>
            <a:r>
              <a:rPr lang="en-US" sz="1200" dirty="0"/>
              <a:t>The selective pressure to improve intelligence took place among those who have experienced the difficulty of surviving harsh winters.</a:t>
            </a:r>
          </a:p>
          <a:p>
            <a:pPr marL="0" indent="0" eaLnBrk="1" fontAlgn="auto" hangingPunct="1">
              <a:spcAft>
                <a:spcPts val="0"/>
              </a:spcAft>
              <a:buNone/>
              <a:defRPr/>
            </a:pPr>
            <a:r>
              <a:rPr lang="en-US" sz="1200" dirty="0"/>
              <a:t>It was a new, more cognitively demanding environment because of the need to hunt large animals for food, as well as the need to keep children warm, which necessitated the construction of shelter and clothing. For all these reasons, cold climates exerted selection pressure for greater intelligence. The colder the winters were, the more severe the pressure of selection was and the intelligence evolved in relation. This explains the wide association between the coldness of winter, temperature and intelligence. </a:t>
            </a:r>
          </a:p>
          <a:p>
            <a:pPr marL="0" indent="0" eaLnBrk="1" fontAlgn="auto" hangingPunct="1">
              <a:spcAft>
                <a:spcPts val="0"/>
              </a:spcAft>
              <a:buNone/>
              <a:defRPr/>
            </a:pPr>
            <a:endParaRPr lang="en-US" sz="1200" dirty="0"/>
          </a:p>
          <a:p>
            <a:pPr marL="0" indent="0" eaLnBrk="1" fontAlgn="auto" hangingPunct="1">
              <a:spcAft>
                <a:spcPts val="0"/>
              </a:spcAft>
              <a:buNone/>
              <a:defRPr/>
            </a:pPr>
            <a:r>
              <a:rPr lang="en-US" sz="1200" dirty="0"/>
              <a:t>Genetic processes in the evolution of race differences in intelligence:</a:t>
            </a:r>
          </a:p>
          <a:p>
            <a:pPr marL="0" indent="0" eaLnBrk="1" fontAlgn="auto" hangingPunct="1">
              <a:spcAft>
                <a:spcPts val="0"/>
              </a:spcAft>
              <a:buNone/>
              <a:defRPr/>
            </a:pPr>
            <a:r>
              <a:rPr lang="en-US" sz="1200" dirty="0"/>
              <a:t>Two genetic processes explain the evolution of racial differences in intelligence. </a:t>
            </a:r>
          </a:p>
          <a:p>
            <a:pPr marL="0" indent="0" eaLnBrk="1" fontAlgn="auto" hangingPunct="1">
              <a:spcAft>
                <a:spcPts val="0"/>
              </a:spcAft>
              <a:buNone/>
              <a:defRPr/>
            </a:pPr>
            <a:r>
              <a:rPr lang="en-US" sz="1200" dirty="0"/>
              <a:t>(1) The first is the difference in the frequency of high and low intelligence alleles. The first humans carried alleles of high and low level of intelligence with them, but those who colonized cold environments were exposed to the cognitive requirement of survival during cold winters. Many of those with low-intelligence alleles could not survive during the cold winters and the less intelligent individuals or tribes disappeared, leaving the most intelligent survivors. This process has reduced and possibly eliminated low-intelligence alleles, leaving a greater proportion of alleles for greater intelligence. The colder the winter, the higher the pressure of selection for the elimination of low intellectual quotients, carrying the alleles for a weak intelligence. This process explains the wide association between colder winter temperatures and the crescendo of cranial volumes. </a:t>
            </a:r>
          </a:p>
          <a:p>
            <a:pPr marL="0" indent="0" eaLnBrk="1" fontAlgn="auto" hangingPunct="1">
              <a:spcAft>
                <a:spcPts val="0"/>
              </a:spcAft>
              <a:buNone/>
              <a:defRPr/>
            </a:pPr>
            <a:r>
              <a:rPr lang="en-US" sz="1200" dirty="0"/>
              <a:t>(2) A second genetic process is the appearance of new alleles by mutations. The general principles are that new mutant alleles for high intelligence are more likely to appear in large populations (less in Arctic People than in Europeans or East Asians) and in populations that were subject to stress, </a:t>
            </a:r>
            <a:r>
              <a:rPr lang="en-US" sz="1200" dirty="0" err="1"/>
              <a:t>ie</a:t>
            </a:r>
            <a:r>
              <a:rPr lang="en-US" sz="1200" dirty="0"/>
              <a:t> to an environment in which these mutations are a selective advantage to survival. Once a new allele mutated for greater intelligence had appeared, this conferred a selection advantage and so spread through the group of nearly fifty to eighty individuals who made up hunter gatherer groups at this stage of human evolution. It would then have spread quite rapidly because the hunters' groups nearby usually have alliances with groups of neighbors with whom they exchange mating partners and it is reasonable to assume that this custom was present for several thousand years during the evolution of the races. These group alliances are known as Demes, and a new mutant allele for greater intelligence, conferring a selection advantage, would have spread quite rapidly through the Demes. From time to time mating took place between Demes and by this new mutant alleles for greater intelligence propagated from one Deme to another and, possibly, in </a:t>
            </a:r>
            <a:r>
              <a:rPr lang="fr-BE" sz="1200" dirty="0"/>
              <a:t>a </a:t>
            </a:r>
            <a:r>
              <a:rPr lang="fr-BE" sz="1200" dirty="0" err="1"/>
              <a:t>whole</a:t>
            </a:r>
            <a:r>
              <a:rPr lang="fr-BE" sz="1200" dirty="0"/>
              <a:t> race.</a:t>
            </a:r>
            <a:br>
              <a:rPr lang="fr-BE" sz="1200" dirty="0"/>
            </a:br>
            <a:endParaRPr lang="fr-BE" sz="1200" dirty="0"/>
          </a:p>
          <a:p>
            <a:pPr eaLnBrk="1" fontAlgn="auto" hangingPunct="1">
              <a:spcAft>
                <a:spcPts val="0"/>
              </a:spcAft>
              <a:buFont typeface="Arial" pitchFamily="34" charset="0"/>
              <a:buChar char="•"/>
              <a:defRPr/>
            </a:pPr>
            <a:endParaRPr lang="fr-BE" sz="1600" dirty="0"/>
          </a:p>
          <a:p>
            <a:pPr eaLnBrk="1" fontAlgn="auto" hangingPunct="1">
              <a:spcAft>
                <a:spcPts val="0"/>
              </a:spcAft>
              <a:buFont typeface="Arial" pitchFamily="34" charset="0"/>
              <a:buChar char="•"/>
              <a:defRPr/>
            </a:pPr>
            <a:endParaRPr lang="fr-BE" sz="1600" dirty="0"/>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135</a:t>
            </a:fld>
            <a:endParaRPr lang="fr-BE" dirty="0"/>
          </a:p>
        </p:txBody>
      </p:sp>
      <p:sp>
        <p:nvSpPr>
          <p:cNvPr id="5" name="ZoneTexte 4"/>
          <p:cNvSpPr txBox="1"/>
          <p:nvPr/>
        </p:nvSpPr>
        <p:spPr>
          <a:xfrm>
            <a:off x="107504" y="6502088"/>
            <a:ext cx="3363421" cy="261610"/>
          </a:xfrm>
          <a:prstGeom prst="rect">
            <a:avLst/>
          </a:prstGeom>
          <a:noFill/>
        </p:spPr>
        <p:txBody>
          <a:bodyPr wrap="none" rtlCol="0">
            <a:spAutoFit/>
          </a:bodyPr>
          <a:lstStyle/>
          <a:p>
            <a:r>
              <a:rPr lang="fr-BE" sz="1100" dirty="0"/>
              <a:t>« Race differences in intelligence », Richard Lynn, 2006. </a:t>
            </a:r>
          </a:p>
        </p:txBody>
      </p:sp>
    </p:spTree>
    <p:extLst>
      <p:ext uri="{BB962C8B-B14F-4D97-AF65-F5344CB8AC3E}">
        <p14:creationId xmlns:p14="http://schemas.microsoft.com/office/powerpoint/2010/main" val="2690569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305272"/>
            <a:ext cx="8496944" cy="6552728"/>
          </a:xfrm>
        </p:spPr>
        <p:txBody>
          <a:bodyPr/>
          <a:lstStyle/>
          <a:p>
            <a:pPr marL="0" indent="0">
              <a:buNone/>
            </a:pPr>
            <a:r>
              <a:rPr lang="en-US" sz="1400" dirty="0"/>
              <a:t>The </a:t>
            </a:r>
            <a:r>
              <a:rPr lang="en-US" sz="1400" dirty="0" err="1"/>
              <a:t>Würm</a:t>
            </a:r>
            <a:r>
              <a:rPr lang="en-US" sz="1400" dirty="0"/>
              <a:t> period of principal glaciation (-28,000 to -10,000 years) exerted the most important selection pressure. The temperatures in Eurasia fell well below 0, turning the continent into an area near the Arctic today. </a:t>
            </a:r>
          </a:p>
          <a:p>
            <a:pPr marL="0" indent="0">
              <a:buNone/>
            </a:pPr>
            <a:r>
              <a:rPr lang="en-US" sz="1400" dirty="0"/>
              <a:t>In East Asia, the cold was even harsher, such that Asians acquired a layer of subcutaneous fat to protect, which gives them that yellowish appearance. Their eyes hybridized to minimize the blindness of the sun reflected in the frozen expanses. </a:t>
            </a:r>
          </a:p>
          <a:p>
            <a:pPr marL="0" indent="0">
              <a:buNone/>
            </a:pPr>
            <a:r>
              <a:rPr lang="en-US" sz="1400" dirty="0"/>
              <a:t>Europeans and East Asians also have smaller arms and shorter legs in relation to the trunk-compared to Africans-evolutionary adaptation to the cold. Brain size (and intelligence) increase in Eurasia. </a:t>
            </a:r>
          </a:p>
          <a:p>
            <a:pPr marL="0" indent="0">
              <a:buNone/>
            </a:pPr>
            <a:r>
              <a:rPr lang="en-US" sz="1400" dirty="0"/>
              <a:t>By estimating the increase in brain volume in the form of encephalization quotient (EQ) to control height, Cutler (1976) estimated that the pre-</a:t>
            </a:r>
            <a:r>
              <a:rPr lang="en-US" sz="1400" dirty="0" err="1"/>
              <a:t>Würm</a:t>
            </a:r>
            <a:r>
              <a:rPr lang="en-US" sz="1400" dirty="0"/>
              <a:t> Europeans had an EQ of 7.3 and it had risen to 8.1 after the ice age period. </a:t>
            </a:r>
          </a:p>
          <a:p>
            <a:pPr marL="0" indent="0">
              <a:buNone/>
            </a:pPr>
            <a:r>
              <a:rPr lang="en-US" sz="1400" dirty="0"/>
              <a:t>Homo sapiens people the planet for 200 ,000 years, however civilizations began only 10,000 years ago in China, Europe and America, </a:t>
            </a:r>
            <a:r>
              <a:rPr lang="en-US" sz="1400" b="1" dirty="0"/>
              <a:t>simultaneously while there was no contact between these races</a:t>
            </a:r>
            <a:r>
              <a:rPr lang="en-US" sz="1400" dirty="0"/>
              <a:t>. Probably, intelligence level before  ice age was not sufficient. </a:t>
            </a:r>
          </a:p>
          <a:p>
            <a:pPr marL="0" indent="0">
              <a:buNone/>
            </a:pPr>
            <a:r>
              <a:rPr lang="en-US" sz="1400" dirty="0"/>
              <a:t>After this period, however, which ended about 10 thousand years ago, intelligence had become sufficient to make the Neolithic transition from hunting-gathering to sedentary agriculture and civilizations have budded in many places on the planet (in races that were subjected to that intelligence increase).</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136</a:t>
            </a:fld>
            <a:endParaRPr lang="fr-BE" dirty="0"/>
          </a:p>
        </p:txBody>
      </p:sp>
      <p:sp>
        <p:nvSpPr>
          <p:cNvPr id="5" name="ZoneTexte 4"/>
          <p:cNvSpPr txBox="1"/>
          <p:nvPr/>
        </p:nvSpPr>
        <p:spPr>
          <a:xfrm>
            <a:off x="107504" y="6502088"/>
            <a:ext cx="3363421" cy="261610"/>
          </a:xfrm>
          <a:prstGeom prst="rect">
            <a:avLst/>
          </a:prstGeom>
          <a:noFill/>
        </p:spPr>
        <p:txBody>
          <a:bodyPr wrap="none" rtlCol="0">
            <a:spAutoFit/>
          </a:bodyPr>
          <a:lstStyle/>
          <a:p>
            <a:r>
              <a:rPr lang="fr-BE" sz="1100" dirty="0"/>
              <a:t>« Race differences in intelligence », Richard Lynn, 2006. </a:t>
            </a:r>
          </a:p>
        </p:txBody>
      </p:sp>
    </p:spTree>
    <p:extLst>
      <p:ext uri="{BB962C8B-B14F-4D97-AF65-F5344CB8AC3E}">
        <p14:creationId xmlns:p14="http://schemas.microsoft.com/office/powerpoint/2010/main" val="8791706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137</a:t>
            </a:fld>
            <a:endParaRPr lang="fr-BE" dirty="0"/>
          </a:p>
        </p:txBody>
      </p:sp>
      <p:pic>
        <p:nvPicPr>
          <p:cNvPr id="5" name="Image 4">
            <a:extLst>
              <a:ext uri="{FF2B5EF4-FFF2-40B4-BE49-F238E27FC236}">
                <a16:creationId xmlns:a16="http://schemas.microsoft.com/office/drawing/2014/main" id="{1A8D3B12-444E-4A38-AAAA-1EEE66DC4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941" y="0"/>
            <a:ext cx="7506118" cy="6858000"/>
          </a:xfrm>
          <a:prstGeom prst="rect">
            <a:avLst/>
          </a:prstGeom>
        </p:spPr>
      </p:pic>
    </p:spTree>
    <p:extLst>
      <p:ext uri="{BB962C8B-B14F-4D97-AF65-F5344CB8AC3E}">
        <p14:creationId xmlns:p14="http://schemas.microsoft.com/office/powerpoint/2010/main" val="18361010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2564904"/>
            <a:ext cx="8867328" cy="1143000"/>
          </a:xfrm>
        </p:spPr>
        <p:txBody>
          <a:bodyPr/>
          <a:lstStyle/>
          <a:p>
            <a:pPr algn="l"/>
            <a:br>
              <a:rPr lang="en-US" dirty="0"/>
            </a:br>
            <a:r>
              <a:rPr lang="en-US" dirty="0"/>
              <a:t>South-North Gradient for </a:t>
            </a:r>
            <a:br>
              <a:rPr lang="en-US" dirty="0"/>
            </a:br>
            <a:r>
              <a:rPr lang="en-US" dirty="0"/>
              <a:t>(1) Intelligence </a:t>
            </a:r>
            <a:br>
              <a:rPr lang="en-US" dirty="0"/>
            </a:br>
            <a:r>
              <a:rPr lang="en-US" dirty="0"/>
              <a:t>(2) Brain Size </a:t>
            </a:r>
            <a:br>
              <a:rPr lang="en-US" dirty="0"/>
            </a:br>
            <a:r>
              <a:rPr lang="en-US" dirty="0"/>
              <a:t>(3) Altruism Level</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138</a:t>
            </a:fld>
            <a:endParaRPr lang="fr-BE" dirty="0"/>
          </a:p>
        </p:txBody>
      </p:sp>
    </p:spTree>
    <p:extLst>
      <p:ext uri="{BB962C8B-B14F-4D97-AF65-F5344CB8AC3E}">
        <p14:creationId xmlns:p14="http://schemas.microsoft.com/office/powerpoint/2010/main" val="37938546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South-North Gradient for Intelligence</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139</a:t>
            </a:fld>
            <a:endParaRPr lang="fr-BE" dirty="0"/>
          </a:p>
        </p:txBody>
      </p:sp>
      <p:pic>
        <p:nvPicPr>
          <p:cNvPr id="2050" name="Picture 2" descr="https://www.intelligence-humaine.com/wp-content/uploads/2017/11/intelligence-latit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 y="1484784"/>
            <a:ext cx="8832981"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69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243DE015-DB07-40F7-A68B-C7443E0BD91E}" type="slidenum">
              <a:rPr lang="fr-BE" smtClean="0"/>
              <a:pPr>
                <a:defRPr/>
              </a:pPr>
              <a:t>14</a:t>
            </a:fld>
            <a:endParaRPr lang="fr-BE" dirty="0"/>
          </a:p>
        </p:txBody>
      </p:sp>
      <p:sp>
        <p:nvSpPr>
          <p:cNvPr id="5" name="Rectangle 2">
            <a:extLst>
              <a:ext uri="{FF2B5EF4-FFF2-40B4-BE49-F238E27FC236}">
                <a16:creationId xmlns:a16="http://schemas.microsoft.com/office/drawing/2014/main" id="{2815F354-DE78-4EEF-9840-CC4E068BE68B}"/>
              </a:ext>
            </a:extLst>
          </p:cNvPr>
          <p:cNvSpPr>
            <a:spLocks noChangeArrowheads="1"/>
          </p:cNvSpPr>
          <p:nvPr/>
        </p:nvSpPr>
        <p:spPr bwMode="auto">
          <a:xfrm>
            <a:off x="431540" y="1089898"/>
            <a:ext cx="8280920" cy="46782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inherit"/>
              </a:rPr>
              <a:t>-&gt; Homo Sapiens </a:t>
            </a:r>
            <a:r>
              <a:rPr kumimoji="0" lang="fr-FR" altLang="fr-FR" sz="3200" b="0" i="0" u="none" strike="noStrike" cap="none" normalizeH="0" baseline="0" dirty="0" err="1">
                <a:ln>
                  <a:noFill/>
                </a:ln>
                <a:solidFill>
                  <a:srgbClr val="212121"/>
                </a:solidFill>
                <a:effectLst/>
                <a:latin typeface="inherit"/>
              </a:rPr>
              <a:t>is</a:t>
            </a:r>
            <a:r>
              <a:rPr kumimoji="0" lang="fr-FR" altLang="fr-FR" sz="3200" b="0" i="0" u="none" strike="noStrike" cap="none" normalizeH="0" baseline="0" dirty="0">
                <a:ln>
                  <a:noFill/>
                </a:ln>
                <a:solidFill>
                  <a:srgbClr val="212121"/>
                </a:solidFill>
                <a:effectLst/>
                <a:latin typeface="inherit"/>
              </a:rPr>
              <a:t> an animal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3200" dirty="0">
              <a:solidFill>
                <a:srgbClr val="212121"/>
              </a:solidFill>
              <a:latin typeface="inherit"/>
            </a:endParaRPr>
          </a:p>
          <a:p>
            <a:pPr lvl="0" eaLnBrk="0" hangingPunct="0"/>
            <a:r>
              <a:rPr kumimoji="0" lang="fr-FR" altLang="fr-FR" sz="3200" b="0" i="0" u="none" strike="noStrike" cap="none" normalizeH="0" baseline="0" dirty="0">
                <a:ln>
                  <a:noFill/>
                </a:ln>
                <a:solidFill>
                  <a:srgbClr val="212121"/>
                </a:solidFill>
                <a:effectLst/>
                <a:latin typeface="inherit"/>
              </a:rPr>
              <a:t>There </a:t>
            </a:r>
            <a:r>
              <a:rPr kumimoji="0" lang="fr-FR" altLang="fr-FR" sz="3200" b="0" i="0" u="none" strike="noStrike" cap="none" normalizeH="0" baseline="0" dirty="0" err="1">
                <a:ln>
                  <a:noFill/>
                </a:ln>
                <a:solidFill>
                  <a:srgbClr val="212121"/>
                </a:solidFill>
                <a:effectLst/>
                <a:latin typeface="inherit"/>
              </a:rPr>
              <a:t>is</a:t>
            </a:r>
            <a:r>
              <a:rPr kumimoji="0" lang="fr-FR" altLang="fr-FR" sz="3200" b="0" i="0" u="none" strike="noStrike" cap="none" normalizeH="0" baseline="0" dirty="0">
                <a:ln>
                  <a:noFill/>
                </a:ln>
                <a:solidFill>
                  <a:srgbClr val="212121"/>
                </a:solidFill>
                <a:effectLst/>
                <a:latin typeface="inherit"/>
              </a:rPr>
              <a:t> no more </a:t>
            </a:r>
            <a:r>
              <a:rPr kumimoji="0" lang="fr-FR" altLang="fr-FR" sz="3200" b="0" i="0" u="none" strike="noStrike" cap="none" normalizeH="0" baseline="0" dirty="0" err="1">
                <a:ln>
                  <a:noFill/>
                </a:ln>
                <a:solidFill>
                  <a:srgbClr val="212121"/>
                </a:solidFill>
                <a:effectLst/>
                <a:latin typeface="inherit"/>
              </a:rPr>
              <a:t>reason</a:t>
            </a:r>
            <a:r>
              <a:rPr kumimoji="0" lang="fr-FR" altLang="fr-FR" sz="3200" b="0" i="0" u="none" strike="noStrike" cap="none" normalizeH="0" baseline="0" dirty="0">
                <a:ln>
                  <a:noFill/>
                </a:ln>
                <a:solidFill>
                  <a:srgbClr val="212121"/>
                </a:solidFill>
                <a:effectLst/>
                <a:latin typeface="inherit"/>
              </a:rPr>
              <a:t> to </a:t>
            </a:r>
            <a:r>
              <a:rPr kumimoji="0" lang="fr-FR" altLang="fr-FR" sz="3200" b="0" i="0" u="none" strike="noStrike" cap="none" normalizeH="0" baseline="0" dirty="0" err="1">
                <a:ln>
                  <a:noFill/>
                </a:ln>
                <a:solidFill>
                  <a:srgbClr val="212121"/>
                </a:solidFill>
                <a:effectLst/>
                <a:latin typeface="inherit"/>
              </a:rPr>
              <a:t>extract</a:t>
            </a:r>
            <a:r>
              <a:rPr kumimoji="0" lang="fr-FR" altLang="fr-FR" sz="3200" b="0" i="0" u="none" strike="noStrike" cap="none" normalizeH="0" baseline="0" dirty="0">
                <a:ln>
                  <a:noFill/>
                </a:ln>
                <a:solidFill>
                  <a:srgbClr val="212121"/>
                </a:solidFill>
                <a:effectLst/>
                <a:latin typeface="inherit"/>
              </a:rPr>
              <a:t> </a:t>
            </a:r>
            <a:r>
              <a:rPr lang="fr-FR" altLang="fr-FR" sz="3200" dirty="0">
                <a:solidFill>
                  <a:srgbClr val="212121"/>
                </a:solidFill>
                <a:latin typeface="inherit"/>
              </a:rPr>
              <a:t>H</a:t>
            </a:r>
            <a:r>
              <a:rPr kumimoji="0" lang="fr-FR" altLang="fr-FR" sz="3200" b="0" i="0" u="none" strike="noStrike" cap="none" normalizeH="0" baseline="0" dirty="0">
                <a:ln>
                  <a:noFill/>
                </a:ln>
                <a:solidFill>
                  <a:srgbClr val="212121"/>
                </a:solidFill>
                <a:effectLst/>
                <a:latin typeface="inherit"/>
              </a:rPr>
              <a:t>omo </a:t>
            </a:r>
            <a:r>
              <a:rPr lang="fr-FR" altLang="fr-FR" sz="3200" dirty="0">
                <a:solidFill>
                  <a:srgbClr val="212121"/>
                </a:solidFill>
                <a:latin typeface="inherit"/>
              </a:rPr>
              <a:t>S</a:t>
            </a:r>
            <a:r>
              <a:rPr kumimoji="0" lang="fr-FR" altLang="fr-FR" sz="3200" b="0" i="0" u="none" strike="noStrike" cap="none" normalizeH="0" baseline="0" dirty="0">
                <a:ln>
                  <a:noFill/>
                </a:ln>
                <a:solidFill>
                  <a:srgbClr val="212121"/>
                </a:solidFill>
                <a:effectLst/>
                <a:latin typeface="inherit"/>
              </a:rPr>
              <a:t>apiens </a:t>
            </a:r>
            <a:r>
              <a:rPr kumimoji="0" lang="fr-FR" altLang="fr-FR" sz="3200" b="0" i="0" u="none" strike="noStrike" cap="none" normalizeH="0" baseline="0" dirty="0" err="1">
                <a:ln>
                  <a:noFill/>
                </a:ln>
                <a:solidFill>
                  <a:srgbClr val="212121"/>
                </a:solidFill>
                <a:effectLst/>
                <a:latin typeface="inherit"/>
              </a:rPr>
              <a:t>from</a:t>
            </a:r>
            <a:r>
              <a:rPr kumimoji="0" lang="fr-FR" altLang="fr-FR" sz="3200" b="0" i="0" u="none" strike="noStrike" cap="none" normalizeH="0" baseline="0" dirty="0">
                <a:ln>
                  <a:noFill/>
                </a:ln>
                <a:solidFill>
                  <a:srgbClr val="212121"/>
                </a:solidFill>
                <a:effectLst/>
                <a:latin typeface="inherit"/>
              </a:rPr>
              <a:t> the animal </a:t>
            </a:r>
            <a:r>
              <a:rPr kumimoji="0" lang="fr-FR" altLang="fr-FR" sz="3200" b="0" i="0" u="none" strike="noStrike" cap="none" normalizeH="0" baseline="0" dirty="0" err="1">
                <a:ln>
                  <a:noFill/>
                </a:ln>
                <a:solidFill>
                  <a:srgbClr val="212121"/>
                </a:solidFill>
                <a:effectLst/>
                <a:latin typeface="inherit"/>
              </a:rPr>
              <a:t>kingdom</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because</a:t>
            </a:r>
            <a:r>
              <a:rPr kumimoji="0" lang="fr-FR" altLang="fr-FR" sz="3200" b="0" i="0" u="none" strike="noStrike" cap="none" normalizeH="0" baseline="0" dirty="0">
                <a:ln>
                  <a:noFill/>
                </a:ln>
                <a:solidFill>
                  <a:srgbClr val="212121"/>
                </a:solidFill>
                <a:effectLst/>
                <a:latin typeface="inherit"/>
              </a:rPr>
              <a:t> on </a:t>
            </a:r>
            <a:r>
              <a:rPr kumimoji="0" lang="fr-FR" altLang="fr-FR" sz="3200" b="0" i="0" u="none" strike="noStrike" cap="none" normalizeH="0" baseline="0" dirty="0" err="1">
                <a:ln>
                  <a:noFill/>
                </a:ln>
                <a:solidFill>
                  <a:srgbClr val="212121"/>
                </a:solidFill>
                <a:effectLst/>
                <a:latin typeface="inherit"/>
              </a:rPr>
              <a:t>average</a:t>
            </a:r>
            <a:r>
              <a:rPr kumimoji="0" lang="fr-FR" altLang="fr-FR" sz="3200" b="0" i="0" u="none" strike="noStrike" cap="none" normalizeH="0" baseline="0" dirty="0">
                <a:ln>
                  <a:noFill/>
                </a:ln>
                <a:solidFill>
                  <a:srgbClr val="212121"/>
                </a:solidFill>
                <a:effectLst/>
                <a:latin typeface="inherit"/>
              </a:rPr>
              <a:t> the </a:t>
            </a:r>
            <a:r>
              <a:rPr kumimoji="0" lang="fr-FR" altLang="fr-FR" sz="3200" b="0" i="0" u="none" strike="noStrike" cap="none" normalizeH="0" baseline="0" dirty="0" err="1">
                <a:ln>
                  <a:noFill/>
                </a:ln>
                <a:solidFill>
                  <a:srgbClr val="212121"/>
                </a:solidFill>
                <a:effectLst/>
                <a:latin typeface="inherit"/>
              </a:rPr>
              <a:t>smartest</a:t>
            </a:r>
            <a:r>
              <a:rPr lang="fr-FR" altLang="fr-FR" sz="3200" dirty="0">
                <a:solidFill>
                  <a:srgbClr val="212121"/>
                </a:solidFill>
                <a:latin typeface="inherit"/>
              </a:rPr>
              <a:t> " </a:t>
            </a:r>
            <a:r>
              <a:rPr kumimoji="0" lang="fr-FR" altLang="fr-FR" sz="3200" b="0" i="0" u="none" strike="noStrike" cap="none" normalizeH="0" baseline="0" dirty="0" err="1">
                <a:ln>
                  <a:noFill/>
                </a:ln>
                <a:solidFill>
                  <a:srgbClr val="212121"/>
                </a:solidFill>
                <a:effectLst/>
                <a:latin typeface="inherit"/>
              </a:rPr>
              <a:t>than</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there</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would</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be</a:t>
            </a:r>
            <a:r>
              <a:rPr kumimoji="0" lang="fr-FR" altLang="fr-FR" sz="3200" b="0" i="0" u="none" strike="noStrike" cap="none" normalizeH="0" baseline="0" dirty="0">
                <a:ln>
                  <a:noFill/>
                </a:ln>
                <a:solidFill>
                  <a:srgbClr val="212121"/>
                </a:solidFill>
                <a:effectLst/>
                <a:latin typeface="inherit"/>
              </a:rPr>
              <a:t> to </a:t>
            </a:r>
            <a:r>
              <a:rPr kumimoji="0" lang="fr-FR" altLang="fr-FR" sz="3200" b="0" i="0" u="none" strike="noStrike" cap="none" normalizeH="0" baseline="0" dirty="0" err="1">
                <a:ln>
                  <a:noFill/>
                </a:ln>
                <a:solidFill>
                  <a:srgbClr val="212121"/>
                </a:solidFill>
                <a:effectLst/>
                <a:latin typeface="inherit"/>
              </a:rPr>
              <a:t>bring</a:t>
            </a:r>
            <a:r>
              <a:rPr kumimoji="0" lang="fr-FR" altLang="fr-FR" sz="3200" b="0" i="0" u="none" strike="noStrike" cap="none" normalizeH="0" baseline="0" dirty="0">
                <a:ln>
                  <a:noFill/>
                </a:ln>
                <a:solidFill>
                  <a:srgbClr val="212121"/>
                </a:solidFill>
                <a:effectLst/>
                <a:latin typeface="inherit"/>
              </a:rPr>
              <a:t> out the </a:t>
            </a:r>
            <a:r>
              <a:rPr kumimoji="0" lang="fr-FR" altLang="fr-FR" sz="3200" b="0" i="0" u="none" strike="noStrike" cap="none" normalizeH="0" baseline="0" dirty="0" err="1">
                <a:ln>
                  <a:noFill/>
                </a:ln>
                <a:solidFill>
                  <a:srgbClr val="212121"/>
                </a:solidFill>
                <a:effectLst/>
                <a:latin typeface="inherit"/>
              </a:rPr>
              <a:t>cheetah</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because</a:t>
            </a:r>
            <a:r>
              <a:rPr kumimoji="0" lang="fr-FR" altLang="fr-FR" sz="3200" b="0" i="0" u="none" strike="noStrike" cap="none" normalizeH="0" baseline="0" dirty="0">
                <a:ln>
                  <a:noFill/>
                </a:ln>
                <a:solidFill>
                  <a:srgbClr val="212121"/>
                </a:solidFill>
                <a:effectLst/>
                <a:latin typeface="inherit"/>
              </a:rPr>
              <a:t> the </a:t>
            </a:r>
            <a:r>
              <a:rPr kumimoji="0" lang="fr-FR" altLang="fr-FR" sz="3200" b="0" i="0" u="none" strike="noStrike" cap="none" normalizeH="0" baseline="0" dirty="0" err="1">
                <a:ln>
                  <a:noFill/>
                </a:ln>
                <a:solidFill>
                  <a:srgbClr val="212121"/>
                </a:solidFill>
                <a:effectLst/>
                <a:latin typeface="inherit"/>
              </a:rPr>
              <a:t>fastest</a:t>
            </a:r>
            <a:r>
              <a:rPr kumimoji="0" lang="fr-FR" altLang="fr-FR" sz="3200" b="0" i="0" u="none" strike="noStrike" cap="none" normalizeH="0" baseline="0" dirty="0">
                <a:ln>
                  <a:noFill/>
                </a:ln>
                <a:solidFill>
                  <a:srgbClr val="212121"/>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3200" dirty="0">
              <a:solidFill>
                <a:srgbClr val="212121"/>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rgbClr val="21212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12121"/>
                </a:solidFill>
                <a:effectLst/>
                <a:latin typeface="inherit"/>
              </a:rPr>
              <a:t>Anecdote </a:t>
            </a:r>
            <a:r>
              <a:rPr kumimoji="0" lang="fr-FR" altLang="fr-FR" sz="1600" b="0" i="0" u="none" strike="noStrike" cap="none" normalizeH="0" baseline="0" dirty="0" err="1">
                <a:ln>
                  <a:noFill/>
                </a:ln>
                <a:solidFill>
                  <a:srgbClr val="212121"/>
                </a:solidFill>
                <a:effectLst/>
                <a:latin typeface="inherit"/>
              </a:rPr>
              <a:t>recently</a:t>
            </a:r>
            <a:r>
              <a:rPr kumimoji="0" lang="fr-FR" altLang="fr-FR" sz="1600" b="0" i="0" u="none" strike="noStrike" cap="none" normalizeH="0" baseline="0" dirty="0">
                <a:ln>
                  <a:noFill/>
                </a:ln>
                <a:solidFill>
                  <a:srgbClr val="212121"/>
                </a:solidFill>
                <a:effectLst/>
                <a:latin typeface="inherit"/>
              </a:rPr>
              <a:t> </a:t>
            </a:r>
            <a:r>
              <a:rPr kumimoji="0" lang="fr-FR" altLang="fr-FR" sz="1600" b="0" i="0" u="none" strike="noStrike" cap="none" normalizeH="0" baseline="0" dirty="0" err="1">
                <a:ln>
                  <a:noFill/>
                </a:ln>
                <a:solidFill>
                  <a:srgbClr val="212121"/>
                </a:solidFill>
                <a:effectLst/>
                <a:latin typeface="inherit"/>
              </a:rPr>
              <a:t>brought</a:t>
            </a:r>
            <a:r>
              <a:rPr kumimoji="0" lang="fr-FR" altLang="fr-FR" sz="1600" b="0" i="0" u="none" strike="noStrike" cap="none" normalizeH="0" baseline="0" dirty="0">
                <a:ln>
                  <a:noFill/>
                </a:ln>
                <a:solidFill>
                  <a:srgbClr val="212121"/>
                </a:solidFill>
                <a:effectLst/>
                <a:latin typeface="inherit"/>
              </a:rPr>
              <a:t> to light: All non-</a:t>
            </a:r>
            <a:r>
              <a:rPr kumimoji="0" lang="fr-FR" altLang="fr-FR" sz="1600" b="0" i="0" u="none" strike="noStrike" cap="none" normalizeH="0" baseline="0" dirty="0" err="1">
                <a:ln>
                  <a:noFill/>
                </a:ln>
                <a:solidFill>
                  <a:srgbClr val="212121"/>
                </a:solidFill>
                <a:effectLst/>
                <a:latin typeface="inherit"/>
              </a:rPr>
              <a:t>Africans</a:t>
            </a:r>
            <a:r>
              <a:rPr kumimoji="0" lang="fr-FR" altLang="fr-FR" sz="1600" b="0" i="0" u="none" strike="noStrike" cap="none" normalizeH="0" baseline="0" dirty="0">
                <a:ln>
                  <a:noFill/>
                </a:ln>
                <a:solidFill>
                  <a:srgbClr val="212121"/>
                </a:solidFill>
                <a:effectLst/>
                <a:latin typeface="inherit"/>
              </a:rPr>
              <a:t> descend in part </a:t>
            </a:r>
            <a:r>
              <a:rPr kumimoji="0" lang="fr-FR" altLang="fr-FR" sz="1600" b="0" i="0" u="none" strike="noStrike" cap="none" normalizeH="0" baseline="0" dirty="0" err="1">
                <a:ln>
                  <a:noFill/>
                </a:ln>
                <a:solidFill>
                  <a:srgbClr val="212121"/>
                </a:solidFill>
                <a:effectLst/>
                <a:latin typeface="inherit"/>
              </a:rPr>
              <a:t>from</a:t>
            </a:r>
            <a:r>
              <a:rPr kumimoji="0" lang="fr-FR" altLang="fr-FR" sz="1600" b="0" i="0" u="none" strike="noStrike" cap="none" normalizeH="0" baseline="0" dirty="0">
                <a:ln>
                  <a:noFill/>
                </a:ln>
                <a:solidFill>
                  <a:srgbClr val="212121"/>
                </a:solidFill>
                <a:effectLst/>
                <a:latin typeface="inherit"/>
              </a:rPr>
              <a:t> </a:t>
            </a:r>
            <a:r>
              <a:rPr kumimoji="0" lang="fr-FR" altLang="fr-FR" sz="1600" b="0" i="0" u="none" strike="noStrike" cap="none" normalizeH="0" baseline="0" dirty="0" err="1">
                <a:ln>
                  <a:noFill/>
                </a:ln>
                <a:solidFill>
                  <a:srgbClr val="212121"/>
                </a:solidFill>
                <a:effectLst/>
                <a:latin typeface="inherit"/>
              </a:rPr>
              <a:t>Neanderthal</a:t>
            </a:r>
            <a:r>
              <a:rPr kumimoji="0" lang="fr-FR" altLang="fr-FR" sz="1600" b="0" i="0" u="none" strike="noStrike" cap="none" normalizeH="0" baseline="0" dirty="0">
                <a:ln>
                  <a:noFill/>
                </a:ln>
                <a:solidFill>
                  <a:srgbClr val="212121"/>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12121"/>
                </a:solidFill>
                <a:effectLst/>
                <a:latin typeface="inherit"/>
              </a:rPr>
              <a:t>"An X-</a:t>
            </a:r>
            <a:r>
              <a:rPr kumimoji="0" lang="fr-FR" altLang="fr-FR" sz="1600" b="0" i="0" u="none" strike="noStrike" cap="none" normalizeH="0" baseline="0" dirty="0" err="1">
                <a:ln>
                  <a:noFill/>
                </a:ln>
                <a:solidFill>
                  <a:srgbClr val="212121"/>
                </a:solidFill>
                <a:effectLst/>
                <a:latin typeface="inherit"/>
              </a:rPr>
              <a:t>linked</a:t>
            </a:r>
            <a:r>
              <a:rPr kumimoji="0" lang="fr-FR" altLang="fr-FR" sz="1600" b="0" i="0" u="none" strike="noStrike" cap="none" normalizeH="0" baseline="0" dirty="0">
                <a:ln>
                  <a:noFill/>
                </a:ln>
                <a:solidFill>
                  <a:srgbClr val="212121"/>
                </a:solidFill>
                <a:effectLst/>
                <a:latin typeface="inherit"/>
              </a:rPr>
              <a:t> haplotype of the </a:t>
            </a:r>
            <a:r>
              <a:rPr kumimoji="0" lang="fr-FR" altLang="fr-FR" sz="1600" b="0" i="0" u="none" strike="noStrike" cap="none" normalizeH="0" baseline="0" dirty="0" err="1">
                <a:ln>
                  <a:noFill/>
                </a:ln>
                <a:solidFill>
                  <a:srgbClr val="212121"/>
                </a:solidFill>
                <a:effectLst/>
                <a:latin typeface="inherit"/>
              </a:rPr>
              <a:t>Neanderthal</a:t>
            </a:r>
            <a:r>
              <a:rPr kumimoji="0" lang="fr-FR" altLang="fr-FR" sz="1600" b="0" i="0" u="none" strike="noStrike" cap="none" normalizeH="0" baseline="0" dirty="0">
                <a:ln>
                  <a:noFill/>
                </a:ln>
                <a:solidFill>
                  <a:srgbClr val="212121"/>
                </a:solidFill>
                <a:effectLst/>
                <a:latin typeface="inherit"/>
              </a:rPr>
              <a:t> </a:t>
            </a:r>
            <a:r>
              <a:rPr kumimoji="0" lang="fr-FR" altLang="fr-FR" sz="1600" b="0" i="0" u="none" strike="noStrike" cap="none" normalizeH="0" baseline="0" dirty="0" err="1">
                <a:ln>
                  <a:noFill/>
                </a:ln>
                <a:solidFill>
                  <a:srgbClr val="212121"/>
                </a:solidFill>
                <a:effectLst/>
                <a:latin typeface="inherit"/>
              </a:rPr>
              <a:t>origin</a:t>
            </a:r>
            <a:r>
              <a:rPr kumimoji="0" lang="fr-FR" altLang="fr-FR" sz="1600" b="0" i="0" u="none" strike="noStrike" cap="none" normalizeH="0" baseline="0" dirty="0">
                <a:ln>
                  <a:noFill/>
                </a:ln>
                <a:solidFill>
                  <a:srgbClr val="212121"/>
                </a:solidFill>
                <a:effectLst/>
                <a:latin typeface="inherit"/>
              </a:rPr>
              <a:t> </a:t>
            </a:r>
            <a:r>
              <a:rPr kumimoji="0" lang="fr-FR" altLang="fr-FR" sz="1600" b="0" i="0" u="none" strike="noStrike" cap="none" normalizeH="0" baseline="0" dirty="0" err="1">
                <a:ln>
                  <a:noFill/>
                </a:ln>
                <a:solidFill>
                  <a:srgbClr val="212121"/>
                </a:solidFill>
                <a:effectLst/>
                <a:latin typeface="inherit"/>
              </a:rPr>
              <a:t>is</a:t>
            </a:r>
            <a:r>
              <a:rPr kumimoji="0" lang="fr-FR" altLang="fr-FR" sz="1600" b="0" i="0" u="none" strike="noStrike" cap="none" normalizeH="0" baseline="0" dirty="0">
                <a:ln>
                  <a:noFill/>
                </a:ln>
                <a:solidFill>
                  <a:srgbClr val="212121"/>
                </a:solidFill>
                <a:effectLst/>
                <a:latin typeface="inherit"/>
              </a:rPr>
              <a:t> </a:t>
            </a:r>
            <a:r>
              <a:rPr kumimoji="0" lang="fr-FR" altLang="fr-FR" sz="1600" b="0" i="0" u="none" strike="noStrike" cap="none" normalizeH="0" baseline="0" dirty="0" err="1">
                <a:ln>
                  <a:noFill/>
                </a:ln>
                <a:solidFill>
                  <a:srgbClr val="212121"/>
                </a:solidFill>
                <a:effectLst/>
                <a:latin typeface="inherit"/>
              </a:rPr>
              <a:t>present</a:t>
            </a:r>
            <a:r>
              <a:rPr kumimoji="0" lang="fr-FR" altLang="fr-FR" sz="1600" b="0" i="0" u="none" strike="noStrike" cap="none" normalizeH="0" baseline="0" dirty="0">
                <a:ln>
                  <a:noFill/>
                </a:ln>
                <a:solidFill>
                  <a:srgbClr val="212121"/>
                </a:solidFill>
                <a:effectLst/>
                <a:latin typeface="inherit"/>
              </a:rPr>
              <a:t> </a:t>
            </a:r>
            <a:r>
              <a:rPr kumimoji="0" lang="fr-FR" altLang="fr-FR" sz="1600" b="0" i="0" u="none" strike="noStrike" cap="none" normalizeH="0" baseline="0" dirty="0" err="1">
                <a:ln>
                  <a:noFill/>
                </a:ln>
                <a:solidFill>
                  <a:srgbClr val="212121"/>
                </a:solidFill>
                <a:effectLst/>
                <a:latin typeface="inherit"/>
              </a:rPr>
              <a:t>among</a:t>
            </a:r>
            <a:r>
              <a:rPr kumimoji="0" lang="fr-FR" altLang="fr-FR" sz="1600" b="0" i="0" u="none" strike="noStrike" cap="none" normalizeH="0" baseline="0" dirty="0">
                <a:ln>
                  <a:noFill/>
                </a:ln>
                <a:solidFill>
                  <a:srgbClr val="212121"/>
                </a:solidFill>
                <a:effectLst/>
                <a:latin typeface="inherit"/>
              </a:rPr>
              <a:t> all non-</a:t>
            </a:r>
            <a:r>
              <a:rPr kumimoji="0" lang="fr-FR" altLang="fr-FR" sz="1600" b="0" i="0" u="none" strike="noStrike" cap="none" normalizeH="0" baseline="0" dirty="0" err="1">
                <a:ln>
                  <a:noFill/>
                </a:ln>
                <a:solidFill>
                  <a:srgbClr val="212121"/>
                </a:solidFill>
                <a:effectLst/>
                <a:latin typeface="inherit"/>
              </a:rPr>
              <a:t>African</a:t>
            </a:r>
            <a:r>
              <a:rPr kumimoji="0" lang="fr-FR" altLang="fr-FR" sz="1600" b="0" i="0" u="none" strike="noStrike" cap="none" normalizeH="0" baseline="0" dirty="0">
                <a:ln>
                  <a:noFill/>
                </a:ln>
                <a:solidFill>
                  <a:srgbClr val="212121"/>
                </a:solidFill>
                <a:effectLst/>
                <a:latin typeface="inherit"/>
              </a:rPr>
              <a:t> populations" </a:t>
            </a:r>
            <a:r>
              <a:rPr kumimoji="0" lang="fr-FR" altLang="fr-FR" sz="1600" b="0" i="0" u="none" strike="noStrike" cap="none" normalizeH="0" baseline="0" dirty="0" err="1">
                <a:ln>
                  <a:noFill/>
                </a:ln>
                <a:solidFill>
                  <a:srgbClr val="212121"/>
                </a:solidFill>
                <a:effectLst/>
                <a:latin typeface="inherit"/>
              </a:rPr>
              <a:t>Molecular</a:t>
            </a:r>
            <a:r>
              <a:rPr kumimoji="0" lang="fr-FR" altLang="fr-FR" sz="1600" b="0" i="0" u="none" strike="noStrike" cap="none" normalizeH="0" baseline="0" dirty="0">
                <a:ln>
                  <a:noFill/>
                </a:ln>
                <a:solidFill>
                  <a:srgbClr val="212121"/>
                </a:solidFill>
                <a:effectLst/>
                <a:latin typeface="inherit"/>
              </a:rPr>
              <a:t> </a:t>
            </a:r>
            <a:r>
              <a:rPr kumimoji="0" lang="fr-FR" altLang="fr-FR" sz="1600" b="0" i="0" u="none" strike="noStrike" cap="none" normalizeH="0" baseline="0" dirty="0" err="1">
                <a:ln>
                  <a:noFill/>
                </a:ln>
                <a:solidFill>
                  <a:srgbClr val="212121"/>
                </a:solidFill>
                <a:effectLst/>
                <a:latin typeface="inherit"/>
              </a:rPr>
              <a:t>Biology</a:t>
            </a:r>
            <a:r>
              <a:rPr kumimoji="0" lang="fr-FR" altLang="fr-FR" sz="1600" b="0" i="0" u="none" strike="noStrike" cap="none" normalizeH="0" baseline="0" dirty="0">
                <a:ln>
                  <a:noFill/>
                </a:ln>
                <a:solidFill>
                  <a:srgbClr val="212121"/>
                </a:solidFill>
                <a:effectLst/>
                <a:latin typeface="inherit"/>
              </a:rPr>
              <a:t> and Evolution, July 2011.</a:t>
            </a:r>
            <a:r>
              <a:rPr kumimoji="0" lang="fr-FR" altLang="fr-FR" sz="1600" b="0" i="0" u="none" strike="noStrike" cap="none" normalizeH="0" baseline="0" dirty="0">
                <a:ln>
                  <a:noFill/>
                </a:ln>
                <a:solidFill>
                  <a:schemeClr val="tx1"/>
                </a:solidFill>
                <a:effectLst/>
              </a:rPr>
              <a:t> </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South-North Gradient for Brain Size</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140</a:t>
            </a:fld>
            <a:endParaRPr lang="fr-BE" dirty="0"/>
          </a:p>
        </p:txBody>
      </p:sp>
      <p:pic>
        <p:nvPicPr>
          <p:cNvPr id="3074" name="Picture 2" descr="https://www.intelligence-humaine.com/wp-content/uploads/2017/11/brain-size-intelligence-r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628925" cy="485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813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South-North Gradient for </a:t>
            </a:r>
            <a:r>
              <a:rPr lang="fr-BE" dirty="0" err="1"/>
              <a:t>Altruism</a:t>
            </a:r>
            <a:r>
              <a:rPr lang="fr-BE" dirty="0"/>
              <a:t> </a:t>
            </a:r>
            <a:r>
              <a:rPr lang="fr-BE" dirty="0" err="1"/>
              <a:t>Level</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141</a:t>
            </a:fld>
            <a:endParaRPr lang="fr-BE" dirty="0"/>
          </a:p>
        </p:txBody>
      </p:sp>
      <p:pic>
        <p:nvPicPr>
          <p:cNvPr id="1026" name="Picture 2" descr="https://www.intelligence-humaine.com/wp-content/uploads/2017/11/Altruism-latit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66986"/>
            <a:ext cx="8915858" cy="501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874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AC1D039-3E95-44F0-9302-4A483555D829}"/>
              </a:ext>
            </a:extLst>
          </p:cNvPr>
          <p:cNvSpPr>
            <a:spLocks noGrp="1"/>
          </p:cNvSpPr>
          <p:nvPr>
            <p:ph idx="1"/>
          </p:nvPr>
        </p:nvSpPr>
        <p:spPr>
          <a:xfrm>
            <a:off x="251520" y="157735"/>
            <a:ext cx="8280920" cy="3271266"/>
          </a:xfrm>
        </p:spPr>
        <p:txBody>
          <a:bodyPr/>
          <a:lstStyle/>
          <a:p>
            <a:pPr marL="0" indent="0">
              <a:buNone/>
            </a:pPr>
            <a:r>
              <a:rPr lang="fr-BE" sz="1800" dirty="0"/>
              <a:t>Altruism level increases in the north </a:t>
            </a:r>
            <a:r>
              <a:rPr lang="en-US" sz="1800" dirty="0"/>
              <a:t>like intelligence, because colder climates required more cooperation to survive (for hunting for example)</a:t>
            </a:r>
          </a:p>
          <a:p>
            <a:pPr marL="0" indent="0">
              <a:buNone/>
            </a:pPr>
            <a:endParaRPr lang="en-US" sz="1800" dirty="0"/>
          </a:p>
          <a:p>
            <a:pPr marL="0" indent="0">
              <a:buNone/>
            </a:pPr>
            <a:r>
              <a:rPr lang="en-US" sz="1800" dirty="0"/>
              <a:t>On the other hand, </a:t>
            </a:r>
            <a:r>
              <a:rPr lang="fr-FR" altLang="fr-FR" sz="1800" dirty="0">
                <a:solidFill>
                  <a:srgbClr val="212121"/>
                </a:solidFill>
                <a:latin typeface="inherit"/>
              </a:rPr>
              <a:t>women became dependent on men (who go hunting large mammals in frozen expanses) for their food and survival and there was a sexual selection for intelligent and reliable men. Men also select intelligent and reliable women to keep the children warm, suit them well and keep the fire going.   </a:t>
            </a:r>
          </a:p>
          <a:p>
            <a:pPr marL="0" indent="0">
              <a:buNone/>
            </a:pPr>
            <a:endParaRPr lang="fr-FR" altLang="fr-FR" sz="1800" dirty="0">
              <a:solidFill>
                <a:srgbClr val="212121"/>
              </a:solidFill>
              <a:latin typeface="inherit"/>
            </a:endParaRPr>
          </a:p>
          <a:p>
            <a:pPr marL="0" indent="0">
              <a:buNone/>
            </a:pPr>
            <a:r>
              <a:rPr lang="fr-FR" altLang="fr-FR" sz="1800" dirty="0">
                <a:solidFill>
                  <a:srgbClr val="212121"/>
                </a:solidFill>
                <a:latin typeface="inherit"/>
              </a:rPr>
              <a:t>This explains that marital stability follows the racial IQ hierarchy. It’s highest in East Asians and lowest in african populations.</a:t>
            </a:r>
            <a:endParaRPr lang="fr-FR" altLang="fr-FR" sz="1800" dirty="0">
              <a:latin typeface="Arial" panose="020B0604020202020204" pitchFamily="34" charset="0"/>
            </a:endParaRPr>
          </a:p>
          <a:p>
            <a:pPr marL="0" indent="0">
              <a:buNone/>
            </a:pPr>
            <a:endParaRPr lang="fr-BE" dirty="0"/>
          </a:p>
        </p:txBody>
      </p:sp>
      <p:sp>
        <p:nvSpPr>
          <p:cNvPr id="4" name="Espace réservé du numéro de diapositive 3">
            <a:extLst>
              <a:ext uri="{FF2B5EF4-FFF2-40B4-BE49-F238E27FC236}">
                <a16:creationId xmlns:a16="http://schemas.microsoft.com/office/drawing/2014/main" id="{20E81308-010C-4B41-BC5E-2357CB59A71E}"/>
              </a:ext>
            </a:extLst>
          </p:cNvPr>
          <p:cNvSpPr>
            <a:spLocks noGrp="1"/>
          </p:cNvSpPr>
          <p:nvPr>
            <p:ph type="sldNum" sz="quarter" idx="12"/>
          </p:nvPr>
        </p:nvSpPr>
        <p:spPr/>
        <p:txBody>
          <a:bodyPr/>
          <a:lstStyle/>
          <a:p>
            <a:pPr>
              <a:defRPr/>
            </a:pPr>
            <a:fld id="{C961D413-C80E-4040-8C95-0A8BAAE2541B}" type="slidenum">
              <a:rPr lang="fr-BE" smtClean="0"/>
              <a:pPr>
                <a:defRPr/>
              </a:pPr>
              <a:t>142</a:t>
            </a:fld>
            <a:endParaRPr lang="fr-BE" dirty="0"/>
          </a:p>
        </p:txBody>
      </p:sp>
      <p:sp>
        <p:nvSpPr>
          <p:cNvPr id="5" name="Rectangle 1">
            <a:extLst>
              <a:ext uri="{FF2B5EF4-FFF2-40B4-BE49-F238E27FC236}">
                <a16:creationId xmlns:a16="http://schemas.microsoft.com/office/drawing/2014/main" id="{9636F56A-3172-4BCA-A339-C966A57386F9}"/>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AFDAE066-17D6-43EC-A60C-58FD4C21B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708" y="3200488"/>
            <a:ext cx="4588984" cy="3384376"/>
          </a:xfrm>
          <a:prstGeom prst="rect">
            <a:avLst/>
          </a:prstGeom>
        </p:spPr>
      </p:pic>
      <p:sp>
        <p:nvSpPr>
          <p:cNvPr id="12" name="ZoneTexte 11">
            <a:extLst>
              <a:ext uri="{FF2B5EF4-FFF2-40B4-BE49-F238E27FC236}">
                <a16:creationId xmlns:a16="http://schemas.microsoft.com/office/drawing/2014/main" id="{3C0809E8-3AE1-497A-93FE-18EE74DD69C0}"/>
              </a:ext>
            </a:extLst>
          </p:cNvPr>
          <p:cNvSpPr txBox="1"/>
          <p:nvPr/>
        </p:nvSpPr>
        <p:spPr>
          <a:xfrm>
            <a:off x="251520" y="5740797"/>
            <a:ext cx="3096344" cy="1231106"/>
          </a:xfrm>
          <a:prstGeom prst="rect">
            <a:avLst/>
          </a:prstGeom>
          <a:noFill/>
        </p:spPr>
        <p:txBody>
          <a:bodyPr wrap="square" rtlCol="0">
            <a:spAutoFit/>
          </a:bodyPr>
          <a:lstStyle/>
          <a:p>
            <a:r>
              <a:rPr lang="fr-FR" altLang="fr-FR" sz="1400" dirty="0">
                <a:solidFill>
                  <a:srgbClr val="212121"/>
                </a:solidFill>
                <a:latin typeface="inherit"/>
              </a:rPr>
              <a:t>More details:</a:t>
            </a:r>
            <a:br>
              <a:rPr lang="fr-BE" sz="1400" dirty="0">
                <a:hlinkClick r:id="rId3"/>
              </a:rPr>
            </a:br>
            <a:r>
              <a:rPr lang="fr-BE" sz="1400" dirty="0">
                <a:hlinkClick r:id="rId3"/>
              </a:rPr>
              <a:t>http://www.human-intelligence.org/evolution-of-race-differences-in-intelligence/</a:t>
            </a:r>
            <a:endParaRPr lang="fr-BE" sz="1400" dirty="0"/>
          </a:p>
          <a:p>
            <a:endParaRPr lang="fr-BE" dirty="0"/>
          </a:p>
        </p:txBody>
      </p:sp>
    </p:spTree>
    <p:extLst>
      <p:ext uri="{BB962C8B-B14F-4D97-AF65-F5344CB8AC3E}">
        <p14:creationId xmlns:p14="http://schemas.microsoft.com/office/powerpoint/2010/main" val="2861183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076572B1-EB97-4BC6-95F8-1210006F2C67}" type="slidenum">
              <a:rPr lang="fr-BE"/>
              <a:pPr>
                <a:defRPr/>
              </a:pPr>
              <a:t>143</a:t>
            </a:fld>
            <a:endParaRPr lang="fr-BE" dirty="0"/>
          </a:p>
        </p:txBody>
      </p:sp>
      <p:pic>
        <p:nvPicPr>
          <p:cNvPr id="72707" name="Picture 2" descr="http://static.wikeo.be/files/7655/ta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05637"/>
            <a:ext cx="6760198" cy="600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77" y="6611779"/>
            <a:ext cx="6030416" cy="246221"/>
          </a:xfrm>
          <a:prstGeom prst="rect">
            <a:avLst/>
          </a:prstGeom>
        </p:spPr>
        <p:txBody>
          <a:bodyPr wrap="square">
            <a:spAutoFit/>
          </a:bodyPr>
          <a:lstStyle/>
          <a:p>
            <a:r>
              <a:rPr lang="fr-BE" sz="1000" dirty="0"/>
              <a:t>« </a:t>
            </a:r>
            <a:r>
              <a:rPr lang="en-US" sz="1000" dirty="0"/>
              <a:t>Race, evolution and behavior </a:t>
            </a:r>
            <a:r>
              <a:rPr lang="fr-BE" sz="1000" dirty="0"/>
              <a:t>»</a:t>
            </a:r>
            <a:r>
              <a:rPr lang="en-US" sz="1000" dirty="0"/>
              <a:t> de J.P Rushton, 2000. </a:t>
            </a:r>
            <a:endParaRPr lang="fr-BE" sz="1000" dirty="0"/>
          </a:p>
        </p:txBody>
      </p:sp>
      <p:sp>
        <p:nvSpPr>
          <p:cNvPr id="3" name="ZoneTexte 2"/>
          <p:cNvSpPr txBox="1"/>
          <p:nvPr/>
        </p:nvSpPr>
        <p:spPr>
          <a:xfrm>
            <a:off x="251520" y="44624"/>
            <a:ext cx="6549998" cy="523220"/>
          </a:xfrm>
          <a:prstGeom prst="rect">
            <a:avLst/>
          </a:prstGeom>
          <a:noFill/>
        </p:spPr>
        <p:txBody>
          <a:bodyPr wrap="none" rtlCol="0">
            <a:spAutoFit/>
          </a:bodyPr>
          <a:lstStyle/>
          <a:p>
            <a:r>
              <a:rPr lang="en-US" sz="1400" dirty="0"/>
              <a:t>Africans are more r selected than Europeans, who are more r selected than East Asians.</a:t>
            </a:r>
            <a:br>
              <a:rPr lang="en-US" sz="1400" dirty="0"/>
            </a:br>
            <a:r>
              <a:rPr lang="fr-BE" sz="1400" dirty="0"/>
              <a:t>R-K </a:t>
            </a:r>
            <a:r>
              <a:rPr lang="fr-BE" sz="1400" dirty="0" err="1"/>
              <a:t>selection</a:t>
            </a:r>
            <a:r>
              <a:rPr lang="fr-BE" sz="1400" dirty="0"/>
              <a:t> </a:t>
            </a:r>
            <a:r>
              <a:rPr lang="fr-BE" sz="1400" dirty="0" err="1"/>
              <a:t>theory</a:t>
            </a:r>
            <a:r>
              <a:rPr lang="fr-BE" sz="1400" dirty="0"/>
              <a:t>: </a:t>
            </a:r>
            <a:r>
              <a:rPr lang="fr-BE" sz="1400" dirty="0">
                <a:hlinkClick r:id="rId4"/>
              </a:rPr>
              <a:t>http://en.wikipedia.org/wiki/R/K_selection_theory</a:t>
            </a:r>
            <a:endParaRPr lang="fr-BE" sz="1400" dirty="0"/>
          </a:p>
        </p:txBody>
      </p:sp>
    </p:spTree>
  </p:cSld>
  <p:clrMapOvr>
    <a:masterClrMapping/>
  </p:clrMapOvr>
  <p:transition spd="slow" advTm="297672"/>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144</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5697"/>
            <a:ext cx="5544616" cy="683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5609338" y="4159793"/>
            <a:ext cx="3335504" cy="600164"/>
          </a:xfrm>
          <a:prstGeom prst="rect">
            <a:avLst/>
          </a:prstGeom>
          <a:noFill/>
        </p:spPr>
        <p:txBody>
          <a:bodyPr wrap="square" rtlCol="0">
            <a:spAutoFit/>
          </a:bodyPr>
          <a:lstStyle/>
          <a:p>
            <a:r>
              <a:rPr lang="en-US" sz="1100" dirty="0"/>
              <a:t>From </a:t>
            </a:r>
            <a:r>
              <a:rPr lang="fr-BE" sz="1100" dirty="0"/>
              <a:t>« </a:t>
            </a:r>
            <a:r>
              <a:rPr lang="en-US" sz="1100" dirty="0"/>
              <a:t>Rushton’s contributions to the study of mental ability </a:t>
            </a:r>
            <a:r>
              <a:rPr lang="fr-BE" sz="1100" dirty="0"/>
              <a:t>»</a:t>
            </a:r>
            <a:r>
              <a:rPr lang="en-US" sz="1100" dirty="0"/>
              <a:t>, Arthur R. Jensen, Personality and Individual Differences, 2012</a:t>
            </a:r>
            <a:endParaRPr lang="fr-BE" dirty="0"/>
          </a:p>
        </p:txBody>
      </p:sp>
    </p:spTree>
    <p:extLst>
      <p:ext uri="{BB962C8B-B14F-4D97-AF65-F5344CB8AC3E}">
        <p14:creationId xmlns:p14="http://schemas.microsoft.com/office/powerpoint/2010/main" val="27085295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2973038A-072F-4E09-BEE4-2E4B1DF7801A}" type="slidenum">
              <a:rPr lang="fr-BE"/>
              <a:pPr>
                <a:defRPr/>
              </a:pPr>
              <a:t>145</a:t>
            </a:fld>
            <a:endParaRPr lang="fr-BE" dirty="0"/>
          </a:p>
        </p:txBody>
      </p:sp>
      <p:sp>
        <p:nvSpPr>
          <p:cNvPr id="2" name="Espace réservé du contenu 1">
            <a:extLst>
              <a:ext uri="{FF2B5EF4-FFF2-40B4-BE49-F238E27FC236}">
                <a16:creationId xmlns:a16="http://schemas.microsoft.com/office/drawing/2014/main" id="{4F242FB3-4832-4F6F-B27A-021D9A013A73}"/>
              </a:ext>
            </a:extLst>
          </p:cNvPr>
          <p:cNvSpPr>
            <a:spLocks noGrp="1" noChangeArrowheads="1"/>
          </p:cNvSpPr>
          <p:nvPr>
            <p:ph idx="1"/>
          </p:nvPr>
        </p:nvSpPr>
        <p:spPr bwMode="auto">
          <a:xfrm>
            <a:off x="711098" y="692696"/>
            <a:ext cx="7721803" cy="52629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800" dirty="0" err="1">
                <a:solidFill>
                  <a:srgbClr val="212121"/>
                </a:solidFill>
                <a:latin typeface="inherit"/>
              </a:rPr>
              <a:t>I</a:t>
            </a:r>
            <a:r>
              <a:rPr kumimoji="0" lang="fr-FR" altLang="fr-FR" sz="1800" b="0" i="0" u="none" strike="noStrike" cap="none" normalizeH="0" baseline="0" dirty="0" err="1">
                <a:ln>
                  <a:noFill/>
                </a:ln>
                <a:solidFill>
                  <a:srgbClr val="212121"/>
                </a:solidFill>
                <a:effectLst/>
                <a:latin typeface="inherit"/>
              </a:rPr>
              <a:t>ntellectual</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differences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between</a:t>
            </a:r>
            <a:r>
              <a:rPr kumimoji="0" lang="fr-FR" altLang="fr-FR" sz="1800" b="0" i="0" u="none" strike="noStrike" cap="none" normalizeH="0" baseline="0" dirty="0">
                <a:ln>
                  <a:noFill/>
                </a:ln>
                <a:solidFill>
                  <a:srgbClr val="212121"/>
                </a:solidFill>
                <a:effectLst/>
                <a:latin typeface="inherit"/>
              </a:rPr>
              <a:t> races are consistent </a:t>
            </a:r>
            <a:r>
              <a:rPr kumimoji="0" lang="fr-FR" altLang="fr-FR" sz="1800" b="0" i="0" u="none" strike="noStrike" cap="none" normalizeH="0" baseline="0" dirty="0" err="1">
                <a:ln>
                  <a:noFill/>
                </a:ln>
                <a:solidFill>
                  <a:srgbClr val="212121"/>
                </a:solidFill>
                <a:effectLst/>
                <a:latin typeface="inherit"/>
              </a:rPr>
              <a:t>with</a:t>
            </a:r>
            <a:r>
              <a:rPr kumimoji="0" lang="fr-FR" altLang="fr-FR" sz="1800" b="0" i="0" u="none" strike="noStrike" cap="none" normalizeH="0" baseline="0" dirty="0">
                <a:ln>
                  <a:noFill/>
                </a:ln>
                <a:solidFill>
                  <a:srgbClr val="212121"/>
                </a:solidFill>
                <a:effectLst/>
                <a:latin typeface="inherit"/>
              </a:rPr>
              <a:t> the </a:t>
            </a:r>
            <a:r>
              <a:rPr kumimoji="0" lang="fr-FR" altLang="fr-FR" sz="1800" b="0" i="0" u="none" strike="noStrike" cap="none" normalizeH="0" baseline="0" dirty="0" err="1">
                <a:ln>
                  <a:noFill/>
                </a:ln>
                <a:solidFill>
                  <a:srgbClr val="212121"/>
                </a:solidFill>
                <a:effectLst/>
                <a:latin typeface="inherit"/>
              </a:rPr>
              <a:t>different</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environments</a:t>
            </a:r>
            <a:r>
              <a:rPr kumimoji="0" lang="fr-FR" altLang="fr-FR" sz="1800" b="0" i="0" u="none" strike="noStrike" cap="none" normalizeH="0" baseline="0" dirty="0">
                <a:ln>
                  <a:noFill/>
                </a:ln>
                <a:solidFill>
                  <a:srgbClr val="212121"/>
                </a:solidFill>
                <a:effectLst/>
                <a:latin typeface="inherit"/>
              </a:rPr>
              <a:t> in </a:t>
            </a:r>
            <a:r>
              <a:rPr kumimoji="0" lang="fr-FR" altLang="fr-FR" sz="1800" b="0" i="0" u="none" strike="noStrike" cap="none" normalizeH="0" baseline="0" dirty="0" err="1">
                <a:ln>
                  <a:noFill/>
                </a:ln>
                <a:solidFill>
                  <a:srgbClr val="212121"/>
                </a:solidFill>
                <a:effectLst/>
                <a:latin typeface="inherit"/>
              </a:rPr>
              <a:t>which</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they</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lived</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with</a:t>
            </a:r>
            <a:r>
              <a:rPr kumimoji="0" lang="fr-FR" altLang="fr-FR" sz="1800" b="0" i="0" u="none" strike="noStrike" cap="none" normalizeH="0" baseline="0" dirty="0">
                <a:ln>
                  <a:noFill/>
                </a:ln>
                <a:solidFill>
                  <a:srgbClr val="212121"/>
                </a:solidFill>
                <a:effectLst/>
                <a:latin typeface="inherit"/>
              </a:rPr>
              <a:t> in </a:t>
            </a:r>
            <a:r>
              <a:rPr kumimoji="0" lang="fr-FR" altLang="fr-FR" sz="1800" b="0" i="0" u="none" strike="noStrike" cap="none" normalizeH="0" baseline="0" dirty="0" err="1">
                <a:ln>
                  <a:noFill/>
                </a:ln>
                <a:solidFill>
                  <a:srgbClr val="212121"/>
                </a:solidFill>
                <a:effectLst/>
                <a:latin typeface="inherit"/>
              </a:rPr>
              <a:t>particular</a:t>
            </a:r>
            <a:r>
              <a:rPr kumimoji="0" lang="fr-FR" altLang="fr-FR" sz="1800" b="0" i="0" u="none" strike="noStrike" cap="none" normalizeH="0" baseline="0" dirty="0">
                <a:ln>
                  <a:noFill/>
                </a:ln>
                <a:solidFill>
                  <a:srgbClr val="212121"/>
                </a:solidFill>
                <a:effectLst/>
                <a:latin typeface="inherit"/>
              </a:rPr>
              <a:t> the impact of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latin typeface="inherit"/>
              </a:rPr>
              <a:t>main </a:t>
            </a:r>
            <a:r>
              <a:rPr kumimoji="0" lang="fr-FR" altLang="fr-FR" sz="1800" b="0" i="0" u="none" strike="noStrike" cap="none" normalizeH="0" baseline="0" dirty="0" err="1">
                <a:ln>
                  <a:noFill/>
                </a:ln>
                <a:solidFill>
                  <a:srgbClr val="212121"/>
                </a:solidFill>
                <a:effectLst/>
                <a:latin typeface="inherit"/>
              </a:rPr>
              <a:t>ice</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age</a:t>
            </a:r>
            <a:r>
              <a:rPr kumimoji="0" lang="fr-FR" altLang="fr-FR" sz="1800" b="0" i="0" u="none" strike="noStrike" cap="none" normalizeH="0" baseline="0" dirty="0">
                <a:ln>
                  <a:noFill/>
                </a:ln>
                <a:solidFill>
                  <a:srgbClr val="212121"/>
                </a:solidFill>
                <a:effectLst/>
                <a:latin typeface="inherit"/>
              </a:rPr>
              <a:t> (-28,000 to -10,000) in the </a:t>
            </a:r>
            <a:r>
              <a:rPr kumimoji="0" lang="fr-FR" altLang="fr-FR" sz="1800" b="0" i="0" u="none" strike="noStrike" cap="none" normalizeH="0" baseline="0" dirty="0" err="1">
                <a:ln>
                  <a:noFill/>
                </a:ln>
                <a:solidFill>
                  <a:srgbClr val="212121"/>
                </a:solidFill>
                <a:effectLst/>
                <a:latin typeface="inherit"/>
              </a:rPr>
              <a:t>northern</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hemisphere</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exerting</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selection</a:t>
            </a:r>
            <a:r>
              <a:rPr kumimoji="0" lang="fr-FR" altLang="fr-FR" sz="1800" b="0" i="0" u="none" strike="noStrike" cap="none" normalizeH="0" baseline="0" dirty="0">
                <a:ln>
                  <a:noFill/>
                </a:ln>
                <a:solidFill>
                  <a:srgbClr val="212121"/>
                </a:solidFill>
                <a:effectLst/>
                <a:latin typeface="inherit"/>
              </a:rPr>
              <a:t> pressures for </a:t>
            </a:r>
            <a:r>
              <a:rPr kumimoji="0" lang="fr-FR" altLang="fr-FR" sz="1800" b="0" i="0" u="none" strike="noStrike" cap="none" normalizeH="0" baseline="0" dirty="0" err="1">
                <a:ln>
                  <a:noFill/>
                </a:ln>
                <a:solidFill>
                  <a:srgbClr val="212121"/>
                </a:solidFill>
                <a:effectLst/>
                <a:latin typeface="inherit"/>
              </a:rPr>
              <a:t>greater</a:t>
            </a:r>
            <a:r>
              <a:rPr kumimoji="0" lang="fr-FR" altLang="fr-FR" sz="1800" b="0" i="0" u="none" strike="noStrike" cap="none" normalizeH="0" baseline="0" dirty="0">
                <a:ln>
                  <a:noFill/>
                </a:ln>
                <a:solidFill>
                  <a:srgbClr val="212121"/>
                </a:solidFill>
                <a:effectLst/>
                <a:latin typeface="inherit"/>
              </a:rPr>
              <a:t> intelligence to survive.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800" dirty="0">
              <a:solidFill>
                <a:srgbClr val="212121"/>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latin typeface="inherit"/>
              </a:rPr>
              <a:t>There has been the </a:t>
            </a:r>
            <a:r>
              <a:rPr kumimoji="0" lang="fr-FR" altLang="fr-FR" sz="1800" b="0" i="0" u="none" strike="noStrike" cap="none" normalizeH="0" baseline="0" dirty="0" err="1">
                <a:ln>
                  <a:noFill/>
                </a:ln>
                <a:solidFill>
                  <a:srgbClr val="212121"/>
                </a:solidFill>
                <a:effectLst/>
                <a:latin typeface="inherit"/>
              </a:rPr>
              <a:t>appearance</a:t>
            </a:r>
            <a:r>
              <a:rPr kumimoji="0" lang="fr-FR" altLang="fr-FR" sz="1800" b="0" i="0" u="none" strike="noStrike" cap="none" normalizeH="0" baseline="0" dirty="0">
                <a:ln>
                  <a:noFill/>
                </a:ln>
                <a:solidFill>
                  <a:srgbClr val="212121"/>
                </a:solidFill>
                <a:effectLst/>
                <a:latin typeface="inherit"/>
              </a:rPr>
              <a:t> of mutations for more intelligence in the </a:t>
            </a:r>
            <a:r>
              <a:rPr kumimoji="0" lang="fr-FR" altLang="fr-FR" sz="1800" b="0" i="0" u="none" strike="noStrike" cap="none" normalizeH="0" baseline="0" dirty="0" err="1">
                <a:ln>
                  <a:noFill/>
                </a:ln>
                <a:solidFill>
                  <a:srgbClr val="212121"/>
                </a:solidFill>
                <a:effectLst/>
                <a:latin typeface="inherit"/>
              </a:rPr>
              <a:t>numerous</a:t>
            </a:r>
            <a:r>
              <a:rPr kumimoji="0" lang="fr-FR" altLang="fr-FR" sz="1800" b="0" i="0" u="none" strike="noStrike" cap="none" normalizeH="0" baseline="0" dirty="0">
                <a:ln>
                  <a:noFill/>
                </a:ln>
                <a:solidFill>
                  <a:srgbClr val="212121"/>
                </a:solidFill>
                <a:effectLst/>
                <a:latin typeface="inherit"/>
              </a:rPr>
              <a:t> populations and </a:t>
            </a:r>
            <a:r>
              <a:rPr kumimoji="0" lang="fr-FR" altLang="fr-FR" sz="1800" b="0" i="0" u="none" strike="noStrike" cap="none" normalizeH="0" baseline="0" dirty="0" err="1">
                <a:ln>
                  <a:noFill/>
                </a:ln>
                <a:solidFill>
                  <a:srgbClr val="212121"/>
                </a:solidFill>
                <a:effectLst/>
                <a:latin typeface="inherit"/>
              </a:rPr>
              <a:t>subjected</a:t>
            </a:r>
            <a:r>
              <a:rPr kumimoji="0" lang="fr-FR" altLang="fr-FR" sz="1800" b="0" i="0" u="none" strike="noStrike" cap="none" normalizeH="0" baseline="0" dirty="0">
                <a:ln>
                  <a:noFill/>
                </a:ln>
                <a:solidFill>
                  <a:srgbClr val="212121"/>
                </a:solidFill>
                <a:effectLst/>
                <a:latin typeface="inherit"/>
              </a:rPr>
              <a:t> to the stress of the cold. </a:t>
            </a:r>
            <a:r>
              <a:rPr kumimoji="0" lang="fr-FR" altLang="fr-FR" sz="1800" b="0" i="0" u="none" strike="noStrike" cap="none" normalizeH="0" baseline="0" dirty="0" err="1">
                <a:ln>
                  <a:noFill/>
                </a:ln>
                <a:solidFill>
                  <a:srgbClr val="212121"/>
                </a:solidFill>
                <a:effectLst/>
                <a:latin typeface="inherit"/>
              </a:rPr>
              <a:t>Differences</a:t>
            </a:r>
            <a:r>
              <a:rPr kumimoji="0" lang="fr-FR" altLang="fr-FR" sz="1800" b="0" i="0" u="none" strike="noStrike" cap="none" normalizeH="0" baseline="0" dirty="0">
                <a:ln>
                  <a:noFill/>
                </a:ln>
                <a:solidFill>
                  <a:srgbClr val="212121"/>
                </a:solidFill>
                <a:effectLst/>
                <a:latin typeface="inherit"/>
              </a:rPr>
              <a:t> in IQ </a:t>
            </a:r>
            <a:r>
              <a:rPr kumimoji="0" lang="fr-FR" altLang="fr-FR" sz="1800" b="0" i="0" u="none" strike="noStrike" cap="none" normalizeH="0" baseline="0" dirty="0" err="1">
                <a:ln>
                  <a:noFill/>
                </a:ln>
                <a:solidFill>
                  <a:srgbClr val="212121"/>
                </a:solidFill>
                <a:effectLst/>
                <a:latin typeface="inherit"/>
              </a:rPr>
              <a:t>between</a:t>
            </a:r>
            <a:r>
              <a:rPr kumimoji="0" lang="fr-FR" altLang="fr-FR" sz="1800" b="0" i="0" u="none" strike="noStrike" cap="none" normalizeH="0" baseline="0" dirty="0">
                <a:ln>
                  <a:noFill/>
                </a:ln>
                <a:solidFill>
                  <a:srgbClr val="212121"/>
                </a:solidFill>
                <a:effectLst/>
                <a:latin typeface="inherit"/>
              </a:rPr>
              <a:t> races </a:t>
            </a:r>
            <a:r>
              <a:rPr kumimoji="0" lang="fr-FR" altLang="fr-FR" sz="1800" b="0" i="0" u="none" strike="noStrike" cap="none" normalizeH="0" baseline="0" dirty="0" err="1">
                <a:ln>
                  <a:noFill/>
                </a:ln>
                <a:solidFill>
                  <a:srgbClr val="212121"/>
                </a:solidFill>
                <a:effectLst/>
                <a:latin typeface="inherit"/>
              </a:rPr>
              <a:t>explain</a:t>
            </a:r>
            <a:r>
              <a:rPr kumimoji="0" lang="fr-FR" altLang="fr-FR" sz="1800" b="0" i="0" u="none" strike="noStrike" cap="none" normalizeH="0" baseline="0" dirty="0">
                <a:ln>
                  <a:noFill/>
                </a:ln>
                <a:solidFill>
                  <a:srgbClr val="212121"/>
                </a:solidFill>
                <a:effectLst/>
                <a:latin typeface="inherit"/>
              </a:rPr>
              <a:t> the </a:t>
            </a:r>
            <a:r>
              <a:rPr kumimoji="0" lang="fr-FR" altLang="fr-FR" sz="1800" b="0" i="0" u="none" strike="noStrike" cap="none" normalizeH="0" baseline="0" dirty="0" err="1">
                <a:ln>
                  <a:noFill/>
                </a:ln>
                <a:solidFill>
                  <a:srgbClr val="212121"/>
                </a:solidFill>
                <a:effectLst/>
                <a:latin typeface="inherit"/>
              </a:rPr>
              <a:t>differences</a:t>
            </a:r>
            <a:r>
              <a:rPr kumimoji="0" lang="fr-FR" altLang="fr-FR" sz="1800" b="0" i="0" u="none" strike="noStrike" cap="none" normalizeH="0" baseline="0" dirty="0">
                <a:ln>
                  <a:noFill/>
                </a:ln>
                <a:solidFill>
                  <a:srgbClr val="212121"/>
                </a:solidFill>
                <a:effectLst/>
                <a:latin typeface="inherit"/>
              </a:rPr>
              <a:t> in the </a:t>
            </a:r>
            <a:r>
              <a:rPr kumimoji="0" lang="fr-FR" altLang="fr-FR" sz="1800" b="0" i="0" u="none" strike="noStrike" cap="none" normalizeH="0" baseline="0" dirty="0" err="1">
                <a:ln>
                  <a:noFill/>
                </a:ln>
                <a:solidFill>
                  <a:srgbClr val="212121"/>
                </a:solidFill>
                <a:effectLst/>
                <a:latin typeface="inherit"/>
              </a:rPr>
              <a:t>ability</a:t>
            </a:r>
            <a:r>
              <a:rPr kumimoji="0" lang="fr-FR" altLang="fr-FR" sz="1800" b="0" i="0" u="none" strike="noStrike" cap="none" normalizeH="0" baseline="0" dirty="0">
                <a:ln>
                  <a:noFill/>
                </a:ln>
                <a:solidFill>
                  <a:srgbClr val="212121"/>
                </a:solidFill>
                <a:effectLst/>
                <a:latin typeface="inherit"/>
              </a:rPr>
              <a:t> to </a:t>
            </a:r>
            <a:r>
              <a:rPr kumimoji="0" lang="fr-FR" altLang="fr-FR" sz="1800" b="0" i="0" u="none" strike="noStrike" cap="none" normalizeH="0" baseline="0" dirty="0" err="1">
                <a:ln>
                  <a:noFill/>
                </a:ln>
                <a:solidFill>
                  <a:srgbClr val="212121"/>
                </a:solidFill>
                <a:effectLst/>
                <a:latin typeface="inherit"/>
              </a:rPr>
              <a:t>make</a:t>
            </a:r>
            <a:r>
              <a:rPr kumimoji="0" lang="fr-FR" altLang="fr-FR" sz="1800" b="0" i="0" u="none" strike="noStrike" cap="none" normalizeH="0" baseline="0" dirty="0">
                <a:ln>
                  <a:noFill/>
                </a:ln>
                <a:solidFill>
                  <a:srgbClr val="212121"/>
                </a:solidFill>
                <a:effectLst/>
                <a:latin typeface="inherit"/>
              </a:rPr>
              <a:t> the </a:t>
            </a:r>
            <a:r>
              <a:rPr kumimoji="0" lang="fr-FR" altLang="fr-FR" sz="1800" b="0" i="0" u="none" strike="noStrike" cap="none" normalizeH="0" baseline="0" dirty="0" err="1">
                <a:ln>
                  <a:noFill/>
                </a:ln>
                <a:solidFill>
                  <a:srgbClr val="212121"/>
                </a:solidFill>
                <a:effectLst/>
                <a:latin typeface="inherit"/>
              </a:rPr>
              <a:t>Neolithic</a:t>
            </a:r>
            <a:r>
              <a:rPr kumimoji="0" lang="fr-FR" altLang="fr-FR" sz="1800" b="0" i="0" u="none" strike="noStrike" cap="none" normalizeH="0" baseline="0" dirty="0">
                <a:ln>
                  <a:noFill/>
                </a:ln>
                <a:solidFill>
                  <a:srgbClr val="212121"/>
                </a:solidFill>
                <a:effectLst/>
                <a:latin typeface="inherit"/>
              </a:rPr>
              <a:t> transition </a:t>
            </a:r>
            <a:r>
              <a:rPr kumimoji="0" lang="fr-FR" altLang="fr-FR" sz="1800" b="0" i="0" u="none" strike="noStrike" cap="none" normalizeH="0" baseline="0" dirty="0" err="1">
                <a:ln>
                  <a:noFill/>
                </a:ln>
                <a:solidFill>
                  <a:srgbClr val="212121"/>
                </a:solidFill>
                <a:effectLst/>
                <a:latin typeface="inherit"/>
              </a:rPr>
              <a:t>from</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hunting-gathering</a:t>
            </a:r>
            <a:r>
              <a:rPr kumimoji="0" lang="fr-FR" altLang="fr-FR" sz="1800" b="0" i="0" u="none" strike="noStrike" cap="none" normalizeH="0" baseline="0" dirty="0">
                <a:ln>
                  <a:noFill/>
                </a:ln>
                <a:solidFill>
                  <a:srgbClr val="212121"/>
                </a:solidFill>
                <a:effectLst/>
                <a:latin typeface="inherit"/>
              </a:rPr>
              <a:t> to </a:t>
            </a:r>
            <a:r>
              <a:rPr kumimoji="0" lang="fr-FR" altLang="fr-FR" sz="1800" b="0" i="0" u="none" strike="noStrike" cap="none" normalizeH="0" baseline="0" dirty="0" err="1">
                <a:ln>
                  <a:noFill/>
                </a:ln>
                <a:solidFill>
                  <a:srgbClr val="212121"/>
                </a:solidFill>
                <a:effectLst/>
                <a:latin typeface="inherit"/>
              </a:rPr>
              <a:t>sedentary</a:t>
            </a:r>
            <a:r>
              <a:rPr kumimoji="0" lang="fr-FR" altLang="fr-FR" sz="1800" b="0" i="0" u="none" strike="noStrike" cap="none" normalizeH="0" baseline="0" dirty="0">
                <a:ln>
                  <a:noFill/>
                </a:ln>
                <a:solidFill>
                  <a:srgbClr val="212121"/>
                </a:solidFill>
                <a:effectLst/>
                <a:latin typeface="inherit"/>
              </a:rPr>
              <a:t> agriculture, the construction of </a:t>
            </a:r>
            <a:r>
              <a:rPr kumimoji="0" lang="fr-FR" altLang="fr-FR" sz="1800" b="0" i="0" u="none" strike="noStrike" cap="none" normalizeH="0" baseline="0" dirty="0" err="1">
                <a:ln>
                  <a:noFill/>
                </a:ln>
                <a:solidFill>
                  <a:srgbClr val="212121"/>
                </a:solidFill>
                <a:effectLst/>
                <a:latin typeface="inherit"/>
              </a:rPr>
              <a:t>early</a:t>
            </a:r>
            <a:r>
              <a:rPr lang="fr-FR" altLang="fr-FR" sz="1800" dirty="0">
                <a:solidFill>
                  <a:srgbClr val="212121"/>
                </a:solidFill>
                <a:latin typeface="inherit"/>
              </a:rPr>
              <a:t> </a:t>
            </a:r>
            <a:r>
              <a:rPr kumimoji="0" lang="fr-FR" altLang="fr-FR" sz="1800" b="0" i="0" u="none" strike="noStrike" cap="none" normalizeH="0" baseline="0" dirty="0" err="1">
                <a:ln>
                  <a:noFill/>
                </a:ln>
                <a:solidFill>
                  <a:srgbClr val="212121"/>
                </a:solidFill>
                <a:effectLst/>
                <a:latin typeface="inherit"/>
              </a:rPr>
              <a:t>civilizations</a:t>
            </a:r>
            <a:r>
              <a:rPr kumimoji="0" lang="fr-FR" altLang="fr-FR" sz="1800" b="0" i="0" u="none" strike="noStrike" cap="none" normalizeH="0" baseline="0" dirty="0">
                <a:ln>
                  <a:noFill/>
                </a:ln>
                <a:solidFill>
                  <a:srgbClr val="212121"/>
                </a:solidFill>
                <a:effectLst/>
                <a:latin typeface="inherit"/>
              </a:rPr>
              <a:t> and the </a:t>
            </a:r>
            <a:r>
              <a:rPr kumimoji="0" lang="fr-FR" altLang="fr-FR" sz="1800" b="0" i="0" u="none" strike="noStrike" cap="none" normalizeH="0" baseline="0" dirty="0" err="1">
                <a:ln>
                  <a:noFill/>
                </a:ln>
                <a:solidFill>
                  <a:srgbClr val="212121"/>
                </a:solidFill>
                <a:effectLst/>
                <a:latin typeface="inherit"/>
              </a:rPr>
              <a:t>development</a:t>
            </a:r>
            <a:r>
              <a:rPr kumimoji="0" lang="fr-FR" altLang="fr-FR" sz="1800" b="0" i="0" u="none" strike="noStrike" cap="none" normalizeH="0" baseline="0" dirty="0">
                <a:ln>
                  <a:noFill/>
                </a:ln>
                <a:solidFill>
                  <a:srgbClr val="212121"/>
                </a:solidFill>
                <a:effectLst/>
                <a:latin typeface="inherit"/>
              </a:rPr>
              <a:t> of mature </a:t>
            </a:r>
            <a:r>
              <a:rPr kumimoji="0" lang="fr-FR" altLang="fr-FR" sz="1800" b="0" i="0" u="none" strike="noStrike" cap="none" normalizeH="0" baseline="0" dirty="0" err="1">
                <a:ln>
                  <a:noFill/>
                </a:ln>
                <a:solidFill>
                  <a:srgbClr val="212121"/>
                </a:solidFill>
                <a:effectLst/>
                <a:latin typeface="inherit"/>
              </a:rPr>
              <a:t>civilizations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during</a:t>
            </a:r>
            <a:r>
              <a:rPr kumimoji="0" lang="fr-FR" altLang="fr-FR" sz="1800" b="0" i="0" u="none" strike="noStrike" cap="none" normalizeH="0" baseline="0" dirty="0">
                <a:ln>
                  <a:noFill/>
                </a:ln>
                <a:solidFill>
                  <a:srgbClr val="212121"/>
                </a:solidFill>
                <a:effectLst/>
                <a:latin typeface="inherit"/>
              </a:rPr>
              <a:t> the last </a:t>
            </a:r>
            <a:r>
              <a:rPr kumimoji="0" lang="fr-FR" altLang="fr-FR" sz="1800" b="0" i="0" u="none" strike="noStrike" cap="none" normalizeH="0" baseline="0" dirty="0" err="1">
                <a:ln>
                  <a:noFill/>
                </a:ln>
                <a:solidFill>
                  <a:srgbClr val="212121"/>
                </a:solidFill>
                <a:effectLst/>
                <a:latin typeface="inherit"/>
              </a:rPr>
              <a:t>two</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thousand</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years</a:t>
            </a:r>
            <a:r>
              <a:rPr kumimoji="0" lang="fr-FR" altLang="fr-FR" sz="1800" b="0" i="0" u="none" strike="noStrike" cap="none" normalizeH="0" baseline="0" dirty="0">
                <a:ln>
                  <a:noFill/>
                </a:ln>
                <a:solidFill>
                  <a:srgbClr val="212121"/>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800" dirty="0">
              <a:solidFill>
                <a:srgbClr val="212121"/>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latin typeface="inherit"/>
              </a:rPr>
              <a:t>The position of </a:t>
            </a:r>
            <a:r>
              <a:rPr kumimoji="0" lang="fr-FR" altLang="fr-FR" sz="1800" b="0" i="0" u="none" strike="noStrike" cap="none" normalizeH="0" baseline="0" dirty="0" err="1">
                <a:ln>
                  <a:noFill/>
                </a:ln>
                <a:solidFill>
                  <a:srgbClr val="212121"/>
                </a:solidFill>
                <a:effectLst/>
                <a:latin typeface="inherit"/>
              </a:rPr>
              <a:t>environmentalists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who</a:t>
            </a:r>
            <a:r>
              <a:rPr kumimoji="0" lang="fr-FR" altLang="fr-FR" sz="1800" b="0" i="0" u="none" strike="noStrike" cap="none" normalizeH="0" baseline="0" dirty="0">
                <a:ln>
                  <a:noFill/>
                </a:ln>
                <a:solidFill>
                  <a:srgbClr val="212121"/>
                </a:solidFill>
                <a:effectLst/>
                <a:latin typeface="inherit"/>
              </a:rPr>
              <a:t> claim </a:t>
            </a:r>
            <a:r>
              <a:rPr kumimoji="0" lang="fr-FR" altLang="fr-FR" sz="1800" b="0" i="0" u="none" strike="noStrike" cap="none" normalizeH="0" baseline="0" dirty="0" err="1">
                <a:ln>
                  <a:noFill/>
                </a:ln>
                <a:solidFill>
                  <a:srgbClr val="212121"/>
                </a:solidFill>
                <a:effectLst/>
                <a:latin typeface="inherit"/>
              </a:rPr>
              <a:t>that</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since</a:t>
            </a:r>
            <a:r>
              <a:rPr lang="fr-FR" altLang="fr-FR" sz="1800" dirty="0">
                <a:solidFill>
                  <a:srgbClr val="212121"/>
                </a:solidFill>
                <a:latin typeface="inherit"/>
              </a:rPr>
              <a:t> </a:t>
            </a:r>
            <a:r>
              <a:rPr kumimoji="0" lang="fr-FR" altLang="fr-FR" sz="1800" b="0" i="0" u="none" strike="noStrike" cap="none" normalizeH="0" baseline="0" dirty="0" err="1">
                <a:ln>
                  <a:noFill/>
                </a:ln>
                <a:solidFill>
                  <a:srgbClr val="212121"/>
                </a:solidFill>
                <a:effectLst/>
                <a:latin typeface="inherit"/>
              </a:rPr>
              <a:t>its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appearance</a:t>
            </a:r>
            <a:r>
              <a:rPr kumimoji="0" lang="fr-FR" altLang="fr-FR" sz="1800" b="0" i="0" u="none" strike="noStrike" cap="none" normalizeH="0" baseline="0" dirty="0">
                <a:ln>
                  <a:noFill/>
                </a:ln>
                <a:solidFill>
                  <a:srgbClr val="212121"/>
                </a:solidFill>
                <a:effectLst/>
                <a:latin typeface="inherit"/>
              </a:rPr>
              <a:t> 200,000 </a:t>
            </a:r>
            <a:r>
              <a:rPr kumimoji="0" lang="fr-FR" altLang="fr-FR" sz="1800" b="0" i="0" u="none" strike="noStrike" cap="none" normalizeH="0" baseline="0" dirty="0" err="1">
                <a:ln>
                  <a:noFill/>
                </a:ln>
                <a:solidFill>
                  <a:srgbClr val="212121"/>
                </a:solidFill>
                <a:effectLst/>
                <a:latin typeface="inherit"/>
              </a:rPr>
              <a:t>years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ago</a:t>
            </a:r>
            <a:r>
              <a:rPr kumimoji="0" lang="fr-FR" altLang="fr-FR" sz="1800" b="0" i="0" u="none" strike="noStrike" cap="none" normalizeH="0" baseline="0" dirty="0">
                <a:ln>
                  <a:noFill/>
                </a:ln>
                <a:solidFill>
                  <a:srgbClr val="212121"/>
                </a:solidFill>
                <a:effectLst/>
                <a:latin typeface="inherit"/>
              </a:rPr>
              <a:t>, men, </a:t>
            </a:r>
            <a:r>
              <a:rPr kumimoji="0" lang="fr-FR" altLang="fr-FR" sz="1800" b="0" i="0" u="none" strike="noStrike" cap="none" normalizeH="0" baseline="0" dirty="0" err="1">
                <a:ln>
                  <a:noFill/>
                </a:ln>
                <a:solidFill>
                  <a:srgbClr val="212121"/>
                </a:solidFill>
                <a:effectLst/>
                <a:latin typeface="inherit"/>
              </a:rPr>
              <a:t>separated</a:t>
            </a:r>
            <a:r>
              <a:rPr kumimoji="0" lang="fr-FR" altLang="fr-FR" sz="1800" b="0" i="0" u="none" strike="noStrike" cap="none" normalizeH="0" baseline="0" dirty="0">
                <a:ln>
                  <a:noFill/>
                </a:ln>
                <a:solidFill>
                  <a:srgbClr val="212121"/>
                </a:solidFill>
                <a:effectLst/>
                <a:latin typeface="inherit"/>
              </a:rPr>
              <a:t> by </a:t>
            </a:r>
            <a:r>
              <a:rPr kumimoji="0" lang="fr-FR" altLang="fr-FR" sz="1800" b="0" i="0" u="none" strike="noStrike" cap="none" normalizeH="0" baseline="0" dirty="0" err="1">
                <a:ln>
                  <a:noFill/>
                </a:ln>
                <a:solidFill>
                  <a:srgbClr val="212121"/>
                </a:solidFill>
                <a:effectLst/>
                <a:latin typeface="inherit"/>
              </a:rPr>
              <a:t>geographical</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barriers</a:t>
            </a:r>
            <a:r>
              <a:rPr kumimoji="0" lang="fr-FR" altLang="fr-FR" sz="1800" b="0" i="0" u="none" strike="noStrike" cap="none" normalizeH="0" baseline="0" dirty="0">
                <a:ln>
                  <a:noFill/>
                </a:ln>
                <a:solidFill>
                  <a:srgbClr val="212121"/>
                </a:solidFill>
                <a:effectLst/>
                <a:latin typeface="inherit"/>
              </a:rPr>
              <a:t> in </a:t>
            </a:r>
            <a:r>
              <a:rPr kumimoji="0" lang="fr-FR" altLang="fr-FR" sz="1800" b="0" i="0" u="none" strike="noStrike" cap="none" normalizeH="0" baseline="0" dirty="0" err="1">
                <a:ln>
                  <a:noFill/>
                </a:ln>
                <a:solidFill>
                  <a:srgbClr val="212121"/>
                </a:solidFill>
                <a:effectLst/>
                <a:latin typeface="inherit"/>
              </a:rPr>
              <a:t>different</a:t>
            </a:r>
            <a:r>
              <a:rPr kumimoji="0" lang="fr-FR" altLang="fr-FR" sz="1800" b="0" i="0" u="none" strike="noStrike" cap="none" normalizeH="0" baseline="0" dirty="0">
                <a:ln>
                  <a:noFill/>
                </a:ln>
                <a:solidFill>
                  <a:srgbClr val="212121"/>
                </a:solidFill>
                <a:effectLst/>
                <a:latin typeface="inherit"/>
              </a:rPr>
              <a:t> parts of the world and </a:t>
            </a:r>
            <a:r>
              <a:rPr kumimoji="0" lang="fr-FR" altLang="fr-FR" sz="1800" b="0" i="0" u="none" strike="noStrike" cap="none" normalizeH="0" baseline="0" dirty="0" err="1">
                <a:ln>
                  <a:noFill/>
                </a:ln>
                <a:solidFill>
                  <a:srgbClr val="212121"/>
                </a:solidFill>
                <a:effectLst/>
                <a:latin typeface="inherit"/>
              </a:rPr>
              <a:t>having</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evolved</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into</a:t>
            </a:r>
            <a:r>
              <a:rPr kumimoji="0" lang="fr-FR" altLang="fr-FR" sz="1800" b="0" i="0" u="none" strike="noStrike" cap="none" normalizeH="0" baseline="0" dirty="0">
                <a:ln>
                  <a:noFill/>
                </a:ln>
                <a:solidFill>
                  <a:srgbClr val="212121"/>
                </a:solidFill>
                <a:effectLst/>
                <a:latin typeface="inherit"/>
              </a:rPr>
              <a:t> a </a:t>
            </a:r>
            <a:r>
              <a:rPr kumimoji="0" lang="fr-FR" altLang="fr-FR" sz="1800" b="0" i="0" u="none" strike="noStrike" cap="none" normalizeH="0" baseline="0" dirty="0" err="1">
                <a:ln>
                  <a:noFill/>
                </a:ln>
                <a:solidFill>
                  <a:srgbClr val="212121"/>
                </a:solidFill>
                <a:effectLst/>
                <a:latin typeface="inherit"/>
              </a:rPr>
              <a:t>dozen</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different</a:t>
            </a:r>
            <a:r>
              <a:rPr kumimoji="0" lang="fr-FR" altLang="fr-FR" sz="1800" b="0" i="0" u="none" strike="noStrike" cap="none" normalizeH="0" baseline="0" dirty="0">
                <a:ln>
                  <a:noFill/>
                </a:ln>
                <a:solidFill>
                  <a:srgbClr val="212121"/>
                </a:solidFill>
                <a:effectLst/>
                <a:latin typeface="inherit"/>
              </a:rPr>
              <a:t> races </a:t>
            </a:r>
            <a:r>
              <a:rPr kumimoji="0" lang="fr-FR" altLang="fr-FR" sz="1800" b="0" i="0" u="none" strike="noStrike" cap="none" normalizeH="0" baseline="0" dirty="0" err="1">
                <a:ln>
                  <a:noFill/>
                </a:ln>
                <a:solidFill>
                  <a:srgbClr val="212121"/>
                </a:solidFill>
                <a:effectLst/>
                <a:latin typeface="inherit"/>
              </a:rPr>
              <a:t>with</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marked</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differences</a:t>
            </a:r>
            <a:r>
              <a:rPr kumimoji="0" lang="fr-FR" altLang="fr-FR" sz="1800" b="0" i="0" u="none" strike="noStrike" cap="none" normalizeH="0" baseline="0" dirty="0">
                <a:ln>
                  <a:noFill/>
                </a:ln>
                <a:solidFill>
                  <a:srgbClr val="212121"/>
                </a:solidFill>
                <a:effectLst/>
                <a:latin typeface="inherit"/>
              </a:rPr>
              <a:t> in </a:t>
            </a:r>
            <a:r>
              <a:rPr kumimoji="0" lang="fr-FR" altLang="fr-FR" sz="1800" b="0" i="0" u="none" strike="noStrike" cap="none" normalizeH="0" baseline="0" dirty="0" err="1">
                <a:ln>
                  <a:noFill/>
                </a:ln>
                <a:solidFill>
                  <a:srgbClr val="212121"/>
                </a:solidFill>
                <a:effectLst/>
                <a:latin typeface="inherit"/>
              </a:rPr>
              <a:t>genetic</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morphology</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blood</a:t>
            </a:r>
            <a:r>
              <a:rPr kumimoji="0" lang="fr-FR" altLang="fr-FR" sz="1800" b="0" i="0" u="none" strike="noStrike" cap="none" normalizeH="0" baseline="0" dirty="0">
                <a:ln>
                  <a:noFill/>
                </a:ln>
                <a:solidFill>
                  <a:srgbClr val="212121"/>
                </a:solidFill>
                <a:effectLst/>
                <a:latin typeface="inherit"/>
              </a:rPr>
              <a:t> groups and the incidence of </a:t>
            </a:r>
            <a:r>
              <a:rPr kumimoji="0" lang="fr-FR" altLang="fr-FR" sz="1800" b="0" i="0" u="none" strike="noStrike" cap="none" normalizeH="0" baseline="0" dirty="0" err="1">
                <a:ln>
                  <a:noFill/>
                </a:ln>
                <a:solidFill>
                  <a:srgbClr val="212121"/>
                </a:solidFill>
                <a:effectLst/>
                <a:latin typeface="inherit"/>
              </a:rPr>
              <a:t>genetic</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diseases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yet</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would</a:t>
            </a:r>
            <a:r>
              <a:rPr kumimoji="0" lang="fr-FR" altLang="fr-FR" sz="1800" b="0" i="0" u="none" strike="noStrike" cap="none" normalizeH="0" baseline="0" dirty="0">
                <a:ln>
                  <a:noFill/>
                </a:ln>
                <a:solidFill>
                  <a:srgbClr val="212121"/>
                </a:solidFill>
                <a:effectLst/>
                <a:latin typeface="inherit"/>
              </a:rPr>
              <a:t> have the </a:t>
            </a:r>
            <a:r>
              <a:rPr kumimoji="0" lang="fr-FR" altLang="fr-FR" sz="1800" b="0" i="0" u="none" strike="noStrike" cap="none" normalizeH="0" baseline="0" dirty="0" err="1">
                <a:ln>
                  <a:noFill/>
                </a:ln>
                <a:solidFill>
                  <a:srgbClr val="212121"/>
                </a:solidFill>
                <a:effectLst/>
                <a:latin typeface="inherit"/>
              </a:rPr>
              <a:t>same</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genotypes</a:t>
            </a:r>
            <a:r>
              <a:rPr kumimoji="0" lang="fr-FR" altLang="fr-FR" sz="1800" b="0" i="0" u="none" strike="noStrike" cap="none" normalizeH="0" baseline="0" dirty="0">
                <a:ln>
                  <a:noFill/>
                </a:ln>
                <a:solidFill>
                  <a:srgbClr val="212121"/>
                </a:solidFill>
                <a:effectLst/>
                <a:latin typeface="inherit"/>
              </a:rPr>
              <a:t> for intelligence, </a:t>
            </a:r>
            <a:r>
              <a:rPr kumimoji="0" lang="fr-FR" altLang="fr-FR" sz="1800" b="0" i="0" u="none" strike="noStrike" cap="none" normalizeH="0" baseline="0" dirty="0" err="1">
                <a:ln>
                  <a:noFill/>
                </a:ln>
                <a:solidFill>
                  <a:srgbClr val="212121"/>
                </a:solidFill>
                <a:effectLst/>
                <a:latin typeface="inherit"/>
              </a:rPr>
              <a:t>is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so</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unlikely</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that</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those</a:t>
            </a:r>
            <a:r>
              <a:rPr lang="fr-FR" altLang="fr-FR" sz="1800" dirty="0">
                <a:solidFill>
                  <a:srgbClr val="212121"/>
                </a:solidFill>
                <a:latin typeface="inherit"/>
              </a:rPr>
              <a:t> </a:t>
            </a:r>
            <a:r>
              <a:rPr kumimoji="0" lang="fr-FR" altLang="fr-FR" sz="1800" b="0" i="0" u="none" strike="noStrike" cap="none" normalizeH="0" baseline="0" dirty="0" err="1">
                <a:ln>
                  <a:noFill/>
                </a:ln>
                <a:solidFill>
                  <a:srgbClr val="212121"/>
                </a:solidFill>
                <a:effectLst/>
                <a:latin typeface="inherit"/>
              </a:rPr>
              <a:t>who</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advance</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it</a:t>
            </a:r>
            <a:r>
              <a:rPr kumimoji="0" lang="fr-FR" altLang="fr-FR" sz="1800" b="0" i="0" u="none" strike="noStrike" cap="none" normalizeH="0" baseline="0" dirty="0">
                <a:ln>
                  <a:noFill/>
                </a:ln>
                <a:solidFill>
                  <a:srgbClr val="212121"/>
                </a:solidFill>
                <a:effectLst/>
                <a:latin typeface="inherit"/>
              </a:rPr>
              <a:t> must </a:t>
            </a:r>
            <a:r>
              <a:rPr kumimoji="0" lang="fr-FR" altLang="fr-FR" sz="1800" b="0" i="0" u="none" strike="noStrike" cap="none" normalizeH="0" baseline="0" dirty="0" err="1">
                <a:ln>
                  <a:noFill/>
                </a:ln>
                <a:solidFill>
                  <a:srgbClr val="212121"/>
                </a:solidFill>
                <a:effectLst/>
                <a:latin typeface="inherit"/>
              </a:rPr>
              <a:t>be</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totally</a:t>
            </a:r>
            <a:r>
              <a:rPr kumimoji="0" lang="fr-FR" altLang="fr-FR" sz="1800" b="0" i="0" u="none" strike="noStrike" cap="none" normalizeH="0" baseline="0" dirty="0">
                <a:ln>
                  <a:noFill/>
                </a:ln>
                <a:solidFill>
                  <a:srgbClr val="212121"/>
                </a:solidFill>
                <a:effectLst/>
                <a:latin typeface="inherit"/>
              </a:rPr>
              <a:t> ignorant of the </a:t>
            </a:r>
            <a:r>
              <a:rPr kumimoji="0" lang="fr-FR" altLang="fr-FR" sz="1800" b="0" i="0" u="none" strike="noStrike" cap="none" normalizeH="0" baseline="0" dirty="0" err="1">
                <a:ln>
                  <a:noFill/>
                </a:ln>
                <a:solidFill>
                  <a:srgbClr val="212121"/>
                </a:solidFill>
                <a:effectLst/>
                <a:latin typeface="inherit"/>
              </a:rPr>
              <a:t>fundamental</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principles</a:t>
            </a:r>
            <a:r>
              <a:rPr kumimoji="0" lang="fr-FR" altLang="fr-FR" sz="1800" b="0" i="0" u="none" strike="noStrike" cap="none" normalizeH="0" baseline="0" dirty="0">
                <a:ln>
                  <a:noFill/>
                </a:ln>
                <a:solidFill>
                  <a:srgbClr val="212121"/>
                </a:solidFill>
                <a:effectLst/>
                <a:latin typeface="inherit"/>
              </a:rPr>
              <a:t> of </a:t>
            </a:r>
            <a:r>
              <a:rPr kumimoji="0" lang="fr-FR" altLang="fr-FR" sz="1800" b="0" i="0" u="none" strike="noStrike" cap="none" normalizeH="0" baseline="0" dirty="0" err="1">
                <a:ln>
                  <a:noFill/>
                </a:ln>
                <a:solidFill>
                  <a:srgbClr val="212121"/>
                </a:solidFill>
                <a:effectLst/>
                <a:latin typeface="inherit"/>
              </a:rPr>
              <a:t>evolutionary</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biology</a:t>
            </a:r>
            <a:r>
              <a:rPr kumimoji="0" lang="fr-FR" altLang="fr-FR" sz="1800" b="0" i="0" u="none" strike="noStrike" cap="none" normalizeH="0" baseline="0" dirty="0">
                <a:ln>
                  <a:noFill/>
                </a:ln>
                <a:solidFill>
                  <a:srgbClr val="212121"/>
                </a:solidFill>
                <a:effectLst/>
                <a:latin typeface="inherit"/>
              </a:rPr>
              <a:t> or have a </a:t>
            </a:r>
            <a:r>
              <a:rPr kumimoji="0" lang="fr-FR" altLang="fr-FR" sz="1800" b="0" i="0" u="none" strike="noStrike" cap="none" normalizeH="0" baseline="0" dirty="0" err="1">
                <a:ln>
                  <a:noFill/>
                </a:ln>
                <a:solidFill>
                  <a:srgbClr val="212121"/>
                </a:solidFill>
                <a:effectLst/>
                <a:latin typeface="inherit"/>
              </a:rPr>
              <a:t>political</a:t>
            </a:r>
            <a:r>
              <a:rPr kumimoji="0" lang="fr-FR" altLang="fr-FR" sz="1800" b="0" i="0" u="none" strike="noStrike" cap="none" normalizeH="0" baseline="0" dirty="0">
                <a:ln>
                  <a:noFill/>
                </a:ln>
                <a:solidFill>
                  <a:srgbClr val="212121"/>
                </a:solidFill>
                <a:effectLst/>
                <a:latin typeface="inherit"/>
              </a:rPr>
              <a:t> agenda to </a:t>
            </a:r>
            <a:r>
              <a:rPr kumimoji="0" lang="fr-FR" altLang="fr-FR" sz="1800" b="0" i="0" u="none" strike="noStrike" cap="none" normalizeH="0" baseline="0" dirty="0" err="1">
                <a:ln>
                  <a:noFill/>
                </a:ln>
                <a:solidFill>
                  <a:srgbClr val="212121"/>
                </a:solidFill>
                <a:effectLst/>
                <a:latin typeface="inherit"/>
              </a:rPr>
              <a:t>deny</a:t>
            </a:r>
            <a:r>
              <a:rPr kumimoji="0" lang="fr-FR" altLang="fr-FR" sz="1800" b="0" i="0" u="none" strike="noStrike" cap="none" normalizeH="0" baseline="0" dirty="0">
                <a:ln>
                  <a:noFill/>
                </a:ln>
                <a:solidFill>
                  <a:srgbClr val="212121"/>
                </a:solidFill>
                <a:effectLst/>
                <a:latin typeface="inherit"/>
              </a:rPr>
              <a:t> in </a:t>
            </a:r>
            <a:r>
              <a:rPr kumimoji="0" lang="fr-FR" altLang="fr-FR" sz="1800" b="0" i="0" u="none" strike="noStrike" cap="none" normalizeH="0" baseline="0" dirty="0" err="1">
                <a:ln>
                  <a:noFill/>
                </a:ln>
                <a:solidFill>
                  <a:srgbClr val="212121"/>
                </a:solidFill>
                <a:effectLst/>
                <a:latin typeface="inherit"/>
              </a:rPr>
              <a:t>this</a:t>
            </a:r>
            <a:r>
              <a:rPr kumimoji="0" lang="fr-FR" altLang="fr-FR" sz="1800" b="0" i="0" u="none" strike="noStrike" cap="none" normalizeH="0" baseline="0" dirty="0">
                <a:ln>
                  <a:noFill/>
                </a:ln>
                <a:solidFill>
                  <a:srgbClr val="212121"/>
                </a:solidFill>
                <a:effectLst/>
                <a:latin typeface="inherit"/>
              </a:rPr>
              <a:t> </a:t>
            </a:r>
            <a:r>
              <a:rPr kumimoji="0" lang="fr-FR" altLang="fr-FR" sz="1800" b="0" i="0" u="none" strike="noStrike" cap="none" normalizeH="0" baseline="0" dirty="0" err="1">
                <a:ln>
                  <a:noFill/>
                </a:ln>
                <a:solidFill>
                  <a:srgbClr val="212121"/>
                </a:solidFill>
                <a:effectLst/>
                <a:latin typeface="inherit"/>
              </a:rPr>
              <a:t>way</a:t>
            </a:r>
            <a:r>
              <a:rPr kumimoji="0" lang="fr-FR" altLang="fr-FR" sz="1800" b="0" i="0" u="none" strike="noStrike" cap="none" normalizeH="0" baseline="0" dirty="0">
                <a:ln>
                  <a:noFill/>
                </a:ln>
                <a:solidFill>
                  <a:srgbClr val="212121"/>
                </a:solidFill>
                <a:effectLst/>
                <a:latin typeface="inherit"/>
              </a:rPr>
              <a:t> the importance of race. Or </a:t>
            </a:r>
            <a:r>
              <a:rPr kumimoji="0" lang="fr-FR" altLang="fr-FR" sz="1800" b="0" i="0" u="none" strike="noStrike" cap="none" normalizeH="0" baseline="0" dirty="0" err="1">
                <a:ln>
                  <a:noFill/>
                </a:ln>
                <a:solidFill>
                  <a:srgbClr val="212121"/>
                </a:solidFill>
                <a:effectLst/>
                <a:latin typeface="inherit"/>
              </a:rPr>
              <a:t>both</a:t>
            </a:r>
            <a:r>
              <a:rPr kumimoji="0" lang="fr-FR" altLang="fr-FR" sz="1800" b="0" i="0" u="none" strike="noStrike" cap="none" normalizeH="0" baseline="0" dirty="0">
                <a:ln>
                  <a:noFill/>
                </a:ln>
                <a:solidFill>
                  <a:srgbClr val="212121"/>
                </a:solidFill>
                <a:effectLst/>
                <a:latin typeface="inherit"/>
              </a:rPr>
              <a:t>.</a:t>
            </a:r>
            <a:r>
              <a:rPr kumimoji="0" lang="fr-FR" altLang="fr-FR" sz="18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advTm="90118"/>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t>6. Cause of Racial </a:t>
            </a:r>
            <a:r>
              <a:rPr lang="fr-BE" dirty="0" err="1"/>
              <a:t>Differences</a:t>
            </a:r>
            <a:endParaRPr lang="fr-BE" dirty="0"/>
          </a:p>
          <a:p>
            <a:pPr marL="0" indent="0" eaLnBrk="1" fontAlgn="auto" hangingPunct="1">
              <a:spcAft>
                <a:spcPts val="0"/>
              </a:spcAft>
              <a:buFont typeface="Arial" pitchFamily="34" charset="0"/>
              <a:buNone/>
              <a:defRPr/>
            </a:pPr>
            <a:r>
              <a:rPr lang="fr-BE" dirty="0">
                <a:solidFill>
                  <a:srgbClr val="FF0000"/>
                </a:solidFill>
              </a:rPr>
              <a:t>7. </a:t>
            </a:r>
            <a:r>
              <a:rPr lang="en-US" dirty="0">
                <a:solidFill>
                  <a:srgbClr val="FF0000"/>
                </a:solidFill>
              </a:rPr>
              <a:t>Why Is not the Whole World Developed?</a:t>
            </a:r>
          </a:p>
          <a:p>
            <a:pPr marL="0" indent="0" eaLnBrk="1" fontAlgn="auto" hangingPunct="1">
              <a:spcAft>
                <a:spcPts val="0"/>
              </a:spcAft>
              <a:buFont typeface="Arial" pitchFamily="34" charset="0"/>
              <a:buNone/>
              <a:defRPr/>
            </a:pPr>
            <a:r>
              <a:rPr lang="fr-BE" dirty="0"/>
              <a:t>8. The Worldwide </a:t>
            </a:r>
            <a:r>
              <a:rPr lang="fr-BE" dirty="0" err="1"/>
              <a:t>Hierarchy</a:t>
            </a:r>
            <a:endParaRPr lang="fr-BE" dirty="0"/>
          </a:p>
          <a:p>
            <a:pPr marL="0" indent="0" eaLnBrk="1" fontAlgn="auto" hangingPunct="1">
              <a:spcAft>
                <a:spcPts val="0"/>
              </a:spcAft>
              <a:buFont typeface="Arial" pitchFamily="34" charset="0"/>
              <a:buNone/>
              <a:defRPr/>
            </a:pPr>
            <a:r>
              <a:rPr lang="fr-BE" dirty="0"/>
              <a:t>9. Scientific </a:t>
            </a:r>
            <a:r>
              <a:rPr lang="fr-BE" dirty="0" err="1"/>
              <a:t>Accreditation</a:t>
            </a:r>
            <a:endParaRPr lang="fr-BE" dirty="0"/>
          </a:p>
          <a:p>
            <a:pPr marL="0" indent="0" eaLnBrk="1" fontAlgn="auto" hangingPunct="1">
              <a:spcAft>
                <a:spcPts val="0"/>
              </a:spcAft>
              <a:buFont typeface="Arial" pitchFamily="34" charset="0"/>
              <a:buNone/>
              <a:defRPr/>
            </a:pPr>
            <a:r>
              <a:rPr lang="fr-BE" dirty="0"/>
              <a:t>10. Western Twilight and General Conclusion</a:t>
            </a: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146</a:t>
            </a:fld>
            <a:endParaRPr lang="fr-BE" dirty="0"/>
          </a:p>
        </p:txBody>
      </p:sp>
    </p:spTree>
    <p:extLst>
      <p:ext uri="{BB962C8B-B14F-4D97-AF65-F5344CB8AC3E}">
        <p14:creationId xmlns:p14="http://schemas.microsoft.com/office/powerpoint/2010/main" val="3255384018"/>
      </p:ext>
    </p:extLst>
  </p:cSld>
  <p:clrMapOvr>
    <a:masterClrMapping/>
  </p:clrMapOvr>
  <p:transition spd="slow" advTm="17345"/>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4940" y="469751"/>
            <a:ext cx="8281045" cy="6069161"/>
          </a:xfrm>
        </p:spPr>
        <p:txBody>
          <a:bodyPr rtlCol="0">
            <a:normAutofit fontScale="70000" lnSpcReduction="20000"/>
          </a:bodyPr>
          <a:lstStyle/>
          <a:p>
            <a:pPr marL="0" indent="0">
              <a:buNone/>
            </a:pPr>
            <a:r>
              <a:rPr lang="en-US" dirty="0"/>
              <a:t>These racial differences in intelligence are one of the most important reasons for the differences in the wealth and poverty of nations that are present throughout the world (the other main reason being the presence of a market economy or of some form of socialism or communism). Intelligence is a major determinant of competence and earning capacity, so inevitably the European and Far Eastern peoples whose populations are intelligent achieve higher standards of living than other peoples who are less intelligent.</a:t>
            </a:r>
          </a:p>
          <a:p>
            <a:pPr marL="0" indent="0">
              <a:buNone/>
            </a:pPr>
            <a:endParaRPr lang="en-US" dirty="0"/>
          </a:p>
          <a:p>
            <a:pPr marL="0" indent="0">
              <a:buNone/>
            </a:pPr>
            <a:r>
              <a:rPr lang="en-US" dirty="0"/>
              <a:t>This is often called the North-South divide, consisting of the rich north of Europe, North America and Korea, Japan and Singapore, and the poor south consisting of South Asian, Africa and Latin America, but this is just a euphemism for the rich European and Far Eastern peoples who happen to live mainly in the northern hemisphere and the poor South Asians, Africans and Latin Americans who live in the south. These differences in wealth are largely caused by racial differences in intelligence.</a:t>
            </a:r>
          </a:p>
          <a:p>
            <a:pPr marL="0" indent="0">
              <a:buNone/>
            </a:pPr>
            <a:endParaRPr lang="en-US" dirty="0"/>
          </a:p>
          <a:p>
            <a:pPr marL="0" indent="0">
              <a:buNone/>
            </a:pPr>
            <a:r>
              <a:rPr lang="en-US" dirty="0"/>
              <a:t>Because of this the idea that they can be eliminated and that we can "make poverty history" by writing off debts and providing more aid is doomed to fail. </a:t>
            </a:r>
          </a:p>
        </p:txBody>
      </p:sp>
      <p:sp>
        <p:nvSpPr>
          <p:cNvPr id="4" name="Espace réservé du numéro de diapositive 3"/>
          <p:cNvSpPr>
            <a:spLocks noGrp="1"/>
          </p:cNvSpPr>
          <p:nvPr>
            <p:ph type="sldNum" sz="quarter" idx="12"/>
          </p:nvPr>
        </p:nvSpPr>
        <p:spPr/>
        <p:txBody>
          <a:bodyPr/>
          <a:lstStyle/>
          <a:p>
            <a:pPr>
              <a:defRPr/>
            </a:pPr>
            <a:fld id="{837C7CAE-5376-4E39-B75E-23FF728CE185}" type="slidenum">
              <a:rPr lang="fr-BE"/>
              <a:pPr>
                <a:defRPr/>
              </a:pPr>
              <a:t>147</a:t>
            </a:fld>
            <a:endParaRPr lang="fr-BE" dirty="0"/>
          </a:p>
        </p:txBody>
      </p:sp>
    </p:spTree>
  </p:cSld>
  <p:clrMapOvr>
    <a:masterClrMapping/>
  </p:clrMapOvr>
  <p:transition spd="slow" advTm="79068"/>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2438" y="116632"/>
            <a:ext cx="8229600" cy="1143000"/>
          </a:xfrm>
        </p:spPr>
        <p:txBody>
          <a:bodyPr rtlCol="0">
            <a:normAutofit fontScale="90000"/>
          </a:bodyPr>
          <a:lstStyle/>
          <a:p>
            <a:pPr eaLnBrk="1" fontAlgn="auto" hangingPunct="1">
              <a:spcAft>
                <a:spcPts val="0"/>
              </a:spcAft>
              <a:defRPr/>
            </a:pPr>
            <a:r>
              <a:rPr lang="en-US" dirty="0"/>
              <a:t>Why is not the whole world developed?</a:t>
            </a:r>
            <a:endParaRPr lang="fr-BE" dirty="0"/>
          </a:p>
        </p:txBody>
      </p:sp>
      <p:sp>
        <p:nvSpPr>
          <p:cNvPr id="4" name="Espace réservé du numéro de diapositive 3"/>
          <p:cNvSpPr>
            <a:spLocks noGrp="1"/>
          </p:cNvSpPr>
          <p:nvPr>
            <p:ph type="sldNum" sz="quarter" idx="12"/>
          </p:nvPr>
        </p:nvSpPr>
        <p:spPr/>
        <p:txBody>
          <a:bodyPr/>
          <a:lstStyle/>
          <a:p>
            <a:pPr>
              <a:defRPr/>
            </a:pPr>
            <a:fld id="{18A9441A-CE83-403B-A8CC-7A1B0CE6EAC0}" type="slidenum">
              <a:rPr lang="fr-BE"/>
              <a:pPr>
                <a:defRPr/>
              </a:pPr>
              <a:t>148</a:t>
            </a:fld>
            <a:endParaRPr lang="fr-BE" dirty="0"/>
          </a:p>
        </p:txBody>
      </p:sp>
      <p:sp>
        <p:nvSpPr>
          <p:cNvPr id="76806" name="ZoneTexte 2"/>
          <p:cNvSpPr txBox="1">
            <a:spLocks noChangeArrowheads="1"/>
          </p:cNvSpPr>
          <p:nvPr/>
        </p:nvSpPr>
        <p:spPr bwMode="auto">
          <a:xfrm>
            <a:off x="2483768" y="1366521"/>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b="1" dirty="0"/>
              <a:t>GDP/capita as a </a:t>
            </a:r>
            <a:r>
              <a:rPr lang="fr-BE" b="1" dirty="0" err="1"/>
              <a:t>function</a:t>
            </a:r>
            <a:r>
              <a:rPr lang="fr-BE" b="1" dirty="0"/>
              <a:t> of National IQ</a:t>
            </a:r>
          </a:p>
        </p:txBody>
      </p:sp>
      <p:sp>
        <p:nvSpPr>
          <p:cNvPr id="3" name="ZoneTexte 2"/>
          <p:cNvSpPr txBox="1"/>
          <p:nvPr/>
        </p:nvSpPr>
        <p:spPr>
          <a:xfrm>
            <a:off x="0" y="6449758"/>
            <a:ext cx="3634328" cy="261610"/>
          </a:xfrm>
          <a:prstGeom prst="rect">
            <a:avLst/>
          </a:prstGeom>
          <a:noFill/>
        </p:spPr>
        <p:txBody>
          <a:bodyPr wrap="none" rtlCol="0">
            <a:spAutoFit/>
          </a:bodyPr>
          <a:lstStyle/>
          <a:p>
            <a:r>
              <a:rPr lang="fr-BE" sz="1100" dirty="0" err="1"/>
              <a:t>From</a:t>
            </a:r>
            <a:r>
              <a:rPr lang="fr-BE" sz="1100" dirty="0"/>
              <a:t> « I.Q and global </a:t>
            </a:r>
            <a:r>
              <a:rPr lang="fr-BE" sz="1100" dirty="0" err="1"/>
              <a:t>inequality</a:t>
            </a:r>
            <a:r>
              <a:rPr lang="fr-BE" sz="1100" dirty="0"/>
              <a:t> », Lynn et </a:t>
            </a:r>
            <a:r>
              <a:rPr lang="fr-BE" sz="1100" dirty="0" err="1"/>
              <a:t>Vanhanen</a:t>
            </a:r>
            <a:r>
              <a:rPr lang="fr-BE" sz="1100" dirty="0"/>
              <a:t>, 2006.</a:t>
            </a:r>
            <a:r>
              <a:rPr lang="en-US" sz="1100" dirty="0"/>
              <a:t> </a:t>
            </a:r>
            <a:endParaRPr lang="fr-BE" sz="11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844824"/>
            <a:ext cx="5472608" cy="431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77861"/>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149</a:t>
            </a:fld>
            <a:endParaRPr lang="fr-BE"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8640"/>
            <a:ext cx="7776864" cy="616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7759" y="6550223"/>
            <a:ext cx="7946021" cy="307777"/>
          </a:xfrm>
          <a:prstGeom prst="rect">
            <a:avLst/>
          </a:prstGeom>
          <a:noFill/>
        </p:spPr>
        <p:txBody>
          <a:bodyPr wrap="none" rtlCol="0">
            <a:spAutoFit/>
          </a:bodyPr>
          <a:lstStyle/>
          <a:p>
            <a:r>
              <a:rPr lang="en-US" sz="1400" dirty="0"/>
              <a:t>“Exponential correlation of I.Q and the wealth of nations”, E. Dickerson, 2006, Intelligence 34, pp. 291-295. </a:t>
            </a:r>
            <a:endParaRPr lang="fr-BE" sz="1400" dirty="0"/>
          </a:p>
        </p:txBody>
      </p:sp>
    </p:spTree>
    <p:extLst>
      <p:ext uri="{BB962C8B-B14F-4D97-AF65-F5344CB8AC3E}">
        <p14:creationId xmlns:p14="http://schemas.microsoft.com/office/powerpoint/2010/main" val="196619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solidFill>
                  <a:srgbClr val="FF0000"/>
                </a:solidFill>
              </a:rPr>
              <a:t>2. </a:t>
            </a:r>
            <a:r>
              <a:rPr lang="fr-BE" dirty="0" err="1">
                <a:solidFill>
                  <a:srgbClr val="FF0000"/>
                </a:solidFill>
              </a:rPr>
              <a:t>What’s</a:t>
            </a:r>
            <a:r>
              <a:rPr lang="fr-BE" dirty="0">
                <a:solidFill>
                  <a:srgbClr val="FF0000"/>
                </a:solidFill>
              </a:rPr>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t>6. Cause of Racial </a:t>
            </a:r>
            <a:r>
              <a:rPr lang="fr-BE" dirty="0" err="1"/>
              <a:t>Differences</a:t>
            </a:r>
            <a:endParaRPr lang="fr-BE" dirty="0"/>
          </a:p>
          <a:p>
            <a:pPr marL="0" indent="0" eaLnBrk="1" fontAlgn="auto" hangingPunct="1">
              <a:spcAft>
                <a:spcPts val="0"/>
              </a:spcAft>
              <a:buFont typeface="Arial" pitchFamily="34" charset="0"/>
              <a:buNone/>
              <a:defRPr/>
            </a:pPr>
            <a:r>
              <a:rPr lang="fr-BE" dirty="0"/>
              <a:t>7. </a:t>
            </a:r>
            <a:r>
              <a:rPr lang="en-US" dirty="0"/>
              <a:t>Why Is not the Whole World Developed?</a:t>
            </a:r>
          </a:p>
          <a:p>
            <a:pPr marL="0" indent="0" eaLnBrk="1" fontAlgn="auto" hangingPunct="1">
              <a:spcAft>
                <a:spcPts val="0"/>
              </a:spcAft>
              <a:buFont typeface="Arial" pitchFamily="34" charset="0"/>
              <a:buNone/>
              <a:defRPr/>
            </a:pPr>
            <a:r>
              <a:rPr lang="fr-BE" dirty="0"/>
              <a:t>8. The Worldwide </a:t>
            </a:r>
            <a:r>
              <a:rPr lang="fr-BE" dirty="0" err="1"/>
              <a:t>Hierarchy</a:t>
            </a:r>
            <a:endParaRPr lang="fr-BE" dirty="0"/>
          </a:p>
          <a:p>
            <a:pPr marL="0" indent="0" eaLnBrk="1" fontAlgn="auto" hangingPunct="1">
              <a:spcAft>
                <a:spcPts val="0"/>
              </a:spcAft>
              <a:buFont typeface="Arial" pitchFamily="34" charset="0"/>
              <a:buNone/>
              <a:defRPr/>
            </a:pPr>
            <a:r>
              <a:rPr lang="fr-BE" dirty="0"/>
              <a:t>9. Scientific </a:t>
            </a:r>
            <a:r>
              <a:rPr lang="fr-BE" dirty="0" err="1"/>
              <a:t>Accreditation</a:t>
            </a:r>
            <a:endParaRPr lang="fr-BE" dirty="0"/>
          </a:p>
          <a:p>
            <a:pPr marL="0" indent="0" eaLnBrk="1" fontAlgn="auto" hangingPunct="1">
              <a:spcAft>
                <a:spcPts val="0"/>
              </a:spcAft>
              <a:buFont typeface="Arial" pitchFamily="34" charset="0"/>
              <a:buNone/>
              <a:defRPr/>
            </a:pPr>
            <a:r>
              <a:rPr lang="fr-BE" dirty="0"/>
              <a:t>10. Western Twilight and General Conclusion</a:t>
            </a: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15</a:t>
            </a:fld>
            <a:endParaRPr lang="fr-BE" dirty="0"/>
          </a:p>
        </p:txBody>
      </p:sp>
    </p:spTree>
    <p:extLst>
      <p:ext uri="{BB962C8B-B14F-4D97-AF65-F5344CB8AC3E}">
        <p14:creationId xmlns:p14="http://schemas.microsoft.com/office/powerpoint/2010/main" val="1949610548"/>
      </p:ext>
    </p:extLst>
  </p:cSld>
  <p:clrMapOvr>
    <a:masterClrMapping/>
  </p:clrMapOvr>
  <p:transition spd="slow" advTm="17345"/>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C3EBD6-A3BA-42DC-81C3-621B6D13C45E}"/>
              </a:ext>
            </a:extLst>
          </p:cNvPr>
          <p:cNvSpPr>
            <a:spLocks noGrp="1"/>
          </p:cNvSpPr>
          <p:nvPr>
            <p:ph idx="1"/>
          </p:nvPr>
        </p:nvSpPr>
        <p:spPr>
          <a:xfrm>
            <a:off x="457200" y="548680"/>
            <a:ext cx="8229600" cy="4525963"/>
          </a:xfrm>
        </p:spPr>
        <p:txBody>
          <a:bodyPr/>
          <a:lstStyle/>
          <a:p>
            <a:pPr marL="0" indent="0" algn="ctr">
              <a:buNone/>
            </a:pPr>
            <a:r>
              <a:rPr lang="en-US" dirty="0"/>
              <a:t>-&gt; An increase in 10 IQ points doubles the GDP per capita</a:t>
            </a:r>
          </a:p>
          <a:p>
            <a:endParaRPr lang="en-US" dirty="0"/>
          </a:p>
          <a:p>
            <a:pPr marL="0" indent="0">
              <a:buNone/>
            </a:pPr>
            <a:r>
              <a:rPr lang="en-US" sz="2400" dirty="0"/>
              <a:t>Example: Cameroon has an average IQ of 70 and a salary of $ 1474.</a:t>
            </a:r>
          </a:p>
          <a:p>
            <a:pPr marL="0" indent="0">
              <a:buNone/>
            </a:pPr>
            <a:r>
              <a:rPr lang="en-US" sz="2400" dirty="0"/>
              <a:t>Ecuador has an average IQ of 80 and an average salary of $ 3003 (about double)</a:t>
            </a:r>
          </a:p>
          <a:p>
            <a:pPr marL="0" indent="0">
              <a:buNone/>
            </a:pPr>
            <a:r>
              <a:rPr lang="en-US" sz="2400" dirty="0"/>
              <a:t>Turkey has an average IQ of 90 and an average salary of $ 6422 (about double)</a:t>
            </a:r>
          </a:p>
          <a:p>
            <a:pPr marL="0" indent="0">
              <a:buNone/>
            </a:pPr>
            <a:r>
              <a:rPr lang="en-US" sz="2400" dirty="0"/>
              <a:t>Hong Kong with an average IQ of 107 has almost 20 points more than Turkey and has a salary of $ 20,763, almost 2.2 = 4 times the average Turkish salary.</a:t>
            </a:r>
            <a:br>
              <a:rPr lang="en-US" sz="2400" dirty="0"/>
            </a:br>
            <a:br>
              <a:rPr lang="en-US" sz="2400" dirty="0"/>
            </a:br>
            <a:r>
              <a:rPr lang="en-US" sz="2400" dirty="0"/>
              <a:t>A gain of 5 points of Q.I multiplies the average salary by 1.45.</a:t>
            </a:r>
          </a:p>
          <a:p>
            <a:endParaRPr lang="fr-BE" dirty="0"/>
          </a:p>
        </p:txBody>
      </p:sp>
      <p:sp>
        <p:nvSpPr>
          <p:cNvPr id="4" name="Espace réservé du numéro de diapositive 3">
            <a:extLst>
              <a:ext uri="{FF2B5EF4-FFF2-40B4-BE49-F238E27FC236}">
                <a16:creationId xmlns:a16="http://schemas.microsoft.com/office/drawing/2014/main" id="{F49DE3AC-88D2-4779-8EF3-2F3D6DACBF90}"/>
              </a:ext>
            </a:extLst>
          </p:cNvPr>
          <p:cNvSpPr>
            <a:spLocks noGrp="1"/>
          </p:cNvSpPr>
          <p:nvPr>
            <p:ph type="sldNum" sz="quarter" idx="12"/>
          </p:nvPr>
        </p:nvSpPr>
        <p:spPr/>
        <p:txBody>
          <a:bodyPr/>
          <a:lstStyle/>
          <a:p>
            <a:pPr>
              <a:defRPr/>
            </a:pPr>
            <a:fld id="{C961D413-C80E-4040-8C95-0A8BAAE2541B}" type="slidenum">
              <a:rPr lang="fr-BE" smtClean="0"/>
              <a:pPr>
                <a:defRPr/>
              </a:pPr>
              <a:t>150</a:t>
            </a:fld>
            <a:endParaRPr lang="fr-BE" dirty="0"/>
          </a:p>
        </p:txBody>
      </p:sp>
    </p:spTree>
    <p:extLst>
      <p:ext uri="{BB962C8B-B14F-4D97-AF65-F5344CB8AC3E}">
        <p14:creationId xmlns:p14="http://schemas.microsoft.com/office/powerpoint/2010/main" val="581339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151</a:t>
            </a:fld>
            <a:endParaRPr lang="fr-BE"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96456" cy="646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106" y="980728"/>
            <a:ext cx="481965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218394" y="5445224"/>
            <a:ext cx="4752528" cy="1554272"/>
          </a:xfrm>
          <a:prstGeom prst="rect">
            <a:avLst/>
          </a:prstGeom>
          <a:noFill/>
        </p:spPr>
        <p:txBody>
          <a:bodyPr wrap="square" rtlCol="0">
            <a:spAutoFit/>
          </a:bodyPr>
          <a:lstStyle/>
          <a:p>
            <a:r>
              <a:rPr lang="fr-BE" sz="1100" dirty="0"/>
              <a:t> </a:t>
            </a:r>
          </a:p>
          <a:p>
            <a:r>
              <a:rPr lang="en-US" sz="1100" dirty="0"/>
              <a:t>“National IQs: A review of their educational, cognitive, economic, political, </a:t>
            </a:r>
            <a:br>
              <a:rPr lang="en-US" sz="1100" dirty="0"/>
            </a:br>
            <a:r>
              <a:rPr lang="en-US" sz="1100" dirty="0"/>
              <a:t>demographic, sociological, epidemiological, geographic and climatic correlates”</a:t>
            </a:r>
            <a:endParaRPr lang="fr-BE" sz="1100" dirty="0"/>
          </a:p>
          <a:p>
            <a:br>
              <a:rPr lang="fr-BE" sz="1100" dirty="0"/>
            </a:br>
            <a:r>
              <a:rPr lang="fr-BE" sz="1100" dirty="0"/>
              <a:t>Richard Lynn et Tatu </a:t>
            </a:r>
            <a:r>
              <a:rPr lang="fr-BE" sz="1100" dirty="0" err="1"/>
              <a:t>Vanhanen</a:t>
            </a:r>
            <a:r>
              <a:rPr lang="fr-BE" sz="1100" dirty="0"/>
              <a:t>, Intelligence, Volume 40, issue 2, March–April 2012, Pages 226–234.</a:t>
            </a:r>
          </a:p>
          <a:p>
            <a:endParaRPr lang="fr-BE" sz="1100" dirty="0"/>
          </a:p>
          <a:p>
            <a:endParaRPr lang="fr-BE" dirty="0"/>
          </a:p>
        </p:txBody>
      </p:sp>
    </p:spTree>
    <p:extLst>
      <p:ext uri="{BB962C8B-B14F-4D97-AF65-F5344CB8AC3E}">
        <p14:creationId xmlns:p14="http://schemas.microsoft.com/office/powerpoint/2010/main" val="28403939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28E2814-C882-4230-9505-46F84E76F799}"/>
              </a:ext>
            </a:extLst>
          </p:cNvPr>
          <p:cNvSpPr>
            <a:spLocks noGrp="1"/>
          </p:cNvSpPr>
          <p:nvPr>
            <p:ph idx="1"/>
          </p:nvPr>
        </p:nvSpPr>
        <p:spPr>
          <a:xfrm>
            <a:off x="457200" y="548680"/>
            <a:ext cx="8229600" cy="4525963"/>
          </a:xfrm>
        </p:spPr>
        <p:txBody>
          <a:bodyPr/>
          <a:lstStyle/>
          <a:p>
            <a:pPr marL="0" indent="0">
              <a:buNone/>
            </a:pPr>
            <a:r>
              <a:rPr lang="fr-BE" dirty="0"/>
              <a:t>About 75% of the variations in GDP per capita </a:t>
            </a:r>
            <a:r>
              <a:rPr lang="fr-BE" dirty="0" err="1"/>
              <a:t>accross</a:t>
            </a:r>
            <a:r>
              <a:rPr lang="fr-BE" dirty="0"/>
              <a:t> the world can </a:t>
            </a:r>
            <a:r>
              <a:rPr lang="fr-BE" dirty="0" err="1"/>
              <a:t>be</a:t>
            </a:r>
            <a:r>
              <a:rPr lang="fr-BE" dirty="0"/>
              <a:t> </a:t>
            </a:r>
            <a:r>
              <a:rPr lang="fr-BE" dirty="0" err="1"/>
              <a:t>explained</a:t>
            </a:r>
            <a:r>
              <a:rPr lang="fr-BE" dirty="0"/>
              <a:t> by intelligence </a:t>
            </a:r>
            <a:r>
              <a:rPr lang="fr-BE" dirty="0" err="1"/>
              <a:t>differences</a:t>
            </a:r>
            <a:r>
              <a:rPr lang="fr-BE" dirty="0"/>
              <a:t> </a:t>
            </a:r>
            <a:r>
              <a:rPr lang="fr-BE" dirty="0" err="1"/>
              <a:t>between</a:t>
            </a:r>
            <a:r>
              <a:rPr lang="fr-BE" dirty="0"/>
              <a:t> nations, </a:t>
            </a:r>
            <a:r>
              <a:rPr lang="fr-BE" dirty="0" err="1"/>
              <a:t>underpined</a:t>
            </a:r>
            <a:r>
              <a:rPr lang="fr-BE" dirty="0"/>
              <a:t> by racial </a:t>
            </a:r>
            <a:r>
              <a:rPr lang="fr-BE" dirty="0" err="1"/>
              <a:t>differences</a:t>
            </a:r>
            <a:r>
              <a:rPr lang="fr-BE" dirty="0"/>
              <a:t> in intelligence.</a:t>
            </a:r>
            <a:br>
              <a:rPr lang="fr-BE" dirty="0"/>
            </a:br>
            <a:r>
              <a:rPr lang="fr-BE" dirty="0"/>
              <a:t>-&gt; High IQ countries (</a:t>
            </a:r>
            <a:r>
              <a:rPr lang="fr-BE" dirty="0" err="1"/>
              <a:t>populated</a:t>
            </a:r>
            <a:r>
              <a:rPr lang="fr-BE" dirty="0"/>
              <a:t> by </a:t>
            </a:r>
            <a:r>
              <a:rPr lang="fr-BE" dirty="0" err="1"/>
              <a:t>Europeans</a:t>
            </a:r>
            <a:r>
              <a:rPr lang="fr-BE" dirty="0"/>
              <a:t>, East </a:t>
            </a:r>
            <a:r>
              <a:rPr lang="fr-BE" dirty="0" err="1"/>
              <a:t>Asians</a:t>
            </a:r>
            <a:r>
              <a:rPr lang="fr-BE" dirty="0"/>
              <a:t>) are </a:t>
            </a:r>
            <a:r>
              <a:rPr lang="fr-BE" dirty="0" err="1"/>
              <a:t>always</a:t>
            </a:r>
            <a:r>
              <a:rPr lang="fr-BE" dirty="0"/>
              <a:t> </a:t>
            </a:r>
            <a:r>
              <a:rPr lang="fr-BE" dirty="0" err="1"/>
              <a:t>highly</a:t>
            </a:r>
            <a:r>
              <a:rPr lang="fr-BE" dirty="0"/>
              <a:t> </a:t>
            </a:r>
            <a:r>
              <a:rPr lang="fr-BE" dirty="0" err="1"/>
              <a:t>developped</a:t>
            </a:r>
            <a:r>
              <a:rPr lang="fr-BE" dirty="0"/>
              <a:t> </a:t>
            </a:r>
            <a:r>
              <a:rPr lang="fr-BE" dirty="0" err="1"/>
              <a:t>unless</a:t>
            </a:r>
            <a:r>
              <a:rPr lang="fr-BE" dirty="0"/>
              <a:t> </a:t>
            </a:r>
            <a:r>
              <a:rPr lang="fr-BE" dirty="0" err="1"/>
              <a:t>they</a:t>
            </a:r>
            <a:r>
              <a:rPr lang="fr-BE" dirty="0"/>
              <a:t> are </a:t>
            </a:r>
            <a:r>
              <a:rPr lang="fr-BE" dirty="0" err="1"/>
              <a:t>communist</a:t>
            </a:r>
            <a:r>
              <a:rPr lang="fr-BE" dirty="0"/>
              <a:t> (</a:t>
            </a:r>
            <a:r>
              <a:rPr lang="fr-BE" dirty="0" err="1"/>
              <a:t>difference</a:t>
            </a:r>
            <a:r>
              <a:rPr lang="fr-BE" dirty="0"/>
              <a:t> </a:t>
            </a:r>
            <a:r>
              <a:rPr lang="fr-BE" dirty="0" err="1"/>
              <a:t>between</a:t>
            </a:r>
            <a:r>
              <a:rPr lang="fr-BE" dirty="0"/>
              <a:t> North and South </a:t>
            </a:r>
            <a:r>
              <a:rPr lang="fr-BE" dirty="0" err="1"/>
              <a:t>Korea</a:t>
            </a:r>
            <a:r>
              <a:rPr lang="fr-BE" dirty="0"/>
              <a:t> for exemple…)</a:t>
            </a:r>
          </a:p>
          <a:p>
            <a:pPr marL="0" indent="0">
              <a:buNone/>
            </a:pPr>
            <a:r>
              <a:rPr lang="fr-BE" dirty="0"/>
              <a:t>-&gt; </a:t>
            </a:r>
            <a:r>
              <a:rPr lang="fr-BE" dirty="0" err="1"/>
              <a:t>Lower</a:t>
            </a:r>
            <a:r>
              <a:rPr lang="fr-BE" dirty="0"/>
              <a:t> IQ countries (</a:t>
            </a:r>
            <a:r>
              <a:rPr lang="fr-BE" dirty="0" err="1"/>
              <a:t>populated</a:t>
            </a:r>
            <a:r>
              <a:rPr lang="fr-BE" dirty="0"/>
              <a:t> by North </a:t>
            </a:r>
            <a:r>
              <a:rPr lang="fr-BE" dirty="0" err="1"/>
              <a:t>Africans</a:t>
            </a:r>
            <a:r>
              <a:rPr lang="fr-BE" dirty="0"/>
              <a:t>, Middle </a:t>
            </a:r>
            <a:r>
              <a:rPr lang="fr-BE" dirty="0" err="1"/>
              <a:t>Easterners</a:t>
            </a:r>
            <a:r>
              <a:rPr lang="fr-BE" dirty="0"/>
              <a:t>, </a:t>
            </a:r>
            <a:r>
              <a:rPr lang="fr-BE" dirty="0" err="1"/>
              <a:t>Africans</a:t>
            </a:r>
            <a:r>
              <a:rPr lang="fr-BE" dirty="0"/>
              <a:t> or South </a:t>
            </a:r>
            <a:r>
              <a:rPr lang="fr-BE" dirty="0" err="1"/>
              <a:t>Asians</a:t>
            </a:r>
            <a:r>
              <a:rPr lang="fr-BE" dirty="0"/>
              <a:t>) are </a:t>
            </a:r>
            <a:r>
              <a:rPr lang="fr-BE" dirty="0" err="1"/>
              <a:t>always</a:t>
            </a:r>
            <a:r>
              <a:rPr lang="fr-BE" dirty="0"/>
              <a:t> </a:t>
            </a:r>
            <a:r>
              <a:rPr lang="fr-BE" dirty="0" err="1"/>
              <a:t>underdevelopped</a:t>
            </a:r>
            <a:r>
              <a:rPr lang="fr-BE" dirty="0"/>
              <a:t>, </a:t>
            </a:r>
            <a:r>
              <a:rPr lang="fr-BE" dirty="0" err="1"/>
              <a:t>unless</a:t>
            </a:r>
            <a:r>
              <a:rPr lang="fr-BE" dirty="0"/>
              <a:t> </a:t>
            </a:r>
            <a:r>
              <a:rPr lang="fr-BE" dirty="0" err="1"/>
              <a:t>they</a:t>
            </a:r>
            <a:r>
              <a:rPr lang="fr-BE" dirty="0"/>
              <a:t> have large </a:t>
            </a:r>
            <a:r>
              <a:rPr lang="fr-BE" dirty="0" err="1"/>
              <a:t>oil</a:t>
            </a:r>
            <a:r>
              <a:rPr lang="fr-BE" dirty="0"/>
              <a:t> </a:t>
            </a:r>
            <a:r>
              <a:rPr lang="fr-BE" dirty="0" err="1"/>
              <a:t>wealth</a:t>
            </a:r>
            <a:r>
              <a:rPr lang="fr-BE" dirty="0"/>
              <a:t>.  </a:t>
            </a:r>
          </a:p>
        </p:txBody>
      </p:sp>
      <p:sp>
        <p:nvSpPr>
          <p:cNvPr id="4" name="Espace réservé du numéro de diapositive 3">
            <a:extLst>
              <a:ext uri="{FF2B5EF4-FFF2-40B4-BE49-F238E27FC236}">
                <a16:creationId xmlns:a16="http://schemas.microsoft.com/office/drawing/2014/main" id="{E427F913-CF39-4747-AF39-82231912678E}"/>
              </a:ext>
            </a:extLst>
          </p:cNvPr>
          <p:cNvSpPr>
            <a:spLocks noGrp="1"/>
          </p:cNvSpPr>
          <p:nvPr>
            <p:ph type="sldNum" sz="quarter" idx="12"/>
          </p:nvPr>
        </p:nvSpPr>
        <p:spPr/>
        <p:txBody>
          <a:bodyPr/>
          <a:lstStyle/>
          <a:p>
            <a:pPr>
              <a:defRPr/>
            </a:pPr>
            <a:fld id="{C961D413-C80E-4040-8C95-0A8BAAE2541B}" type="slidenum">
              <a:rPr lang="fr-BE" smtClean="0"/>
              <a:pPr>
                <a:defRPr/>
              </a:pPr>
              <a:t>152</a:t>
            </a:fld>
            <a:endParaRPr lang="fr-BE" dirty="0"/>
          </a:p>
        </p:txBody>
      </p:sp>
    </p:spTree>
    <p:extLst>
      <p:ext uri="{BB962C8B-B14F-4D97-AF65-F5344CB8AC3E}">
        <p14:creationId xmlns:p14="http://schemas.microsoft.com/office/powerpoint/2010/main" val="31481757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contenu 2"/>
          <p:cNvSpPr>
            <a:spLocks noGrp="1"/>
          </p:cNvSpPr>
          <p:nvPr>
            <p:ph idx="1"/>
          </p:nvPr>
        </p:nvSpPr>
        <p:spPr>
          <a:xfrm>
            <a:off x="107950" y="115888"/>
            <a:ext cx="9036050" cy="6626225"/>
          </a:xfrm>
        </p:spPr>
        <p:txBody>
          <a:bodyPr/>
          <a:lstStyle/>
          <a:p>
            <a:pPr eaLnBrk="1" hangingPunct="1"/>
            <a:endParaRPr lang="fr-BE" dirty="0"/>
          </a:p>
          <a:p>
            <a:pPr eaLnBrk="1" hangingPunct="1"/>
            <a:endParaRPr lang="fr-BE" dirty="0"/>
          </a:p>
          <a:p>
            <a:pPr eaLnBrk="1" hangingPunct="1"/>
            <a:endParaRPr lang="fr-BE" dirty="0"/>
          </a:p>
          <a:p>
            <a:pPr marL="0" indent="0" eaLnBrk="1" hangingPunct="1">
              <a:buNone/>
            </a:pP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A3EBAB54-93B3-4CE6-8E89-56F9783B442B}" type="slidenum">
              <a:rPr lang="fr-BE"/>
              <a:pPr>
                <a:defRPr/>
              </a:pPr>
              <a:t>153</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1025294628"/>
              </p:ext>
            </p:extLst>
          </p:nvPr>
        </p:nvGraphicFramePr>
        <p:xfrm>
          <a:off x="2124869" y="2423120"/>
          <a:ext cx="5002212" cy="1262742"/>
        </p:xfrm>
        <a:graphic>
          <a:graphicData uri="http://schemas.openxmlformats.org/drawingml/2006/table">
            <a:tbl>
              <a:tblPr firstRow="1" firstCol="1" bandRow="1">
                <a:tableStyleId>{5C22544A-7EE6-4342-B048-85BDC9FD1C3A}</a:tableStyleId>
              </a:tblPr>
              <a:tblGrid>
                <a:gridCol w="3384497">
                  <a:extLst>
                    <a:ext uri="{9D8B030D-6E8A-4147-A177-3AD203B41FA5}">
                      <a16:colId xmlns:a16="http://schemas.microsoft.com/office/drawing/2014/main" val="20000"/>
                    </a:ext>
                  </a:extLst>
                </a:gridCol>
                <a:gridCol w="1617715">
                  <a:extLst>
                    <a:ext uri="{9D8B030D-6E8A-4147-A177-3AD203B41FA5}">
                      <a16:colId xmlns:a16="http://schemas.microsoft.com/office/drawing/2014/main" val="20001"/>
                    </a:ext>
                  </a:extLst>
                </a:gridCol>
              </a:tblGrid>
              <a:tr h="210457">
                <a:tc>
                  <a:txBody>
                    <a:bodyPr/>
                    <a:lstStyle/>
                    <a:p>
                      <a:pPr algn="ctr">
                        <a:lnSpc>
                          <a:spcPct val="115000"/>
                        </a:lnSpc>
                        <a:spcAft>
                          <a:spcPts val="1000"/>
                        </a:spcAft>
                      </a:pPr>
                      <a:r>
                        <a:rPr lang="fr-BE" sz="1200" dirty="0">
                          <a:effectLst/>
                        </a:rPr>
                        <a:t>Correlation </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BE" sz="1200" dirty="0">
                          <a:effectLst/>
                        </a:rPr>
                        <a:t>National I.Q</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10457">
                <a:tc>
                  <a:txBody>
                    <a:bodyPr/>
                    <a:lstStyle/>
                    <a:p>
                      <a:pPr>
                        <a:lnSpc>
                          <a:spcPct val="115000"/>
                        </a:lnSpc>
                        <a:spcAft>
                          <a:spcPts val="1000"/>
                        </a:spcAft>
                      </a:pPr>
                      <a:r>
                        <a:rPr lang="fr-BE" sz="1200" dirty="0">
                          <a:effectLst/>
                        </a:rPr>
                        <a:t>QHC</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0.839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10457">
                <a:tc>
                  <a:txBody>
                    <a:bodyPr/>
                    <a:lstStyle/>
                    <a:p>
                      <a:pPr>
                        <a:lnSpc>
                          <a:spcPct val="115000"/>
                        </a:lnSpc>
                        <a:spcAft>
                          <a:spcPts val="1000"/>
                        </a:spcAft>
                      </a:pPr>
                      <a:r>
                        <a:rPr lang="fr-BE" sz="1200" dirty="0">
                          <a:effectLst/>
                        </a:rPr>
                        <a:t>Adult literacy rate 2002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0.733</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10457">
                <a:tc>
                  <a:txBody>
                    <a:bodyPr/>
                    <a:lstStyle/>
                    <a:p>
                      <a:pPr>
                        <a:lnSpc>
                          <a:spcPct val="115000"/>
                        </a:lnSpc>
                        <a:spcAft>
                          <a:spcPts val="1000"/>
                        </a:spcAft>
                      </a:pPr>
                      <a:r>
                        <a:rPr lang="fr-BE" sz="1200" dirty="0">
                          <a:effectLst/>
                        </a:rPr>
                        <a:t>Tertiary enrollment ratio</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0.780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10457">
                <a:tc>
                  <a:txBody>
                    <a:bodyPr/>
                    <a:lstStyle/>
                    <a:p>
                      <a:pPr>
                        <a:lnSpc>
                          <a:spcPct val="115000"/>
                        </a:lnSpc>
                        <a:spcAft>
                          <a:spcPts val="1000"/>
                        </a:spcAft>
                      </a:pPr>
                      <a:r>
                        <a:rPr lang="fr-BE" sz="1200" dirty="0">
                          <a:effectLst/>
                        </a:rPr>
                        <a:t>Life expectancy at birth 2002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0.817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210457">
                <a:tc>
                  <a:txBody>
                    <a:bodyPr/>
                    <a:lstStyle/>
                    <a:p>
                      <a:pPr>
                        <a:lnSpc>
                          <a:spcPct val="115000"/>
                        </a:lnSpc>
                        <a:spcAft>
                          <a:spcPts val="1000"/>
                        </a:spcAft>
                      </a:pPr>
                      <a:r>
                        <a:rPr lang="fr-BE" sz="1200" dirty="0">
                          <a:effectLst/>
                        </a:rPr>
                        <a:t>Index of Democratization 2002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0.584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bl>
          </a:graphicData>
        </a:graphic>
      </p:graphicFrame>
      <p:sp>
        <p:nvSpPr>
          <p:cNvPr id="77854" name="ZoneTexte 1"/>
          <p:cNvSpPr txBox="1">
            <a:spLocks noChangeArrowheads="1"/>
          </p:cNvSpPr>
          <p:nvPr/>
        </p:nvSpPr>
        <p:spPr bwMode="auto">
          <a:xfrm>
            <a:off x="3540581" y="3837340"/>
            <a:ext cx="21707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100" dirty="0"/>
              <a:t>QHC = </a:t>
            </a:r>
            <a:r>
              <a:rPr lang="fr-BE" sz="1100" dirty="0" err="1"/>
              <a:t>Quality</a:t>
            </a:r>
            <a:r>
              <a:rPr lang="fr-BE" sz="1100" dirty="0"/>
              <a:t> of Human Condition</a:t>
            </a:r>
          </a:p>
        </p:txBody>
      </p:sp>
      <p:sp>
        <p:nvSpPr>
          <p:cNvPr id="2" name="ZoneTexte 1"/>
          <p:cNvSpPr txBox="1"/>
          <p:nvPr/>
        </p:nvSpPr>
        <p:spPr>
          <a:xfrm>
            <a:off x="1964491" y="1484784"/>
            <a:ext cx="5215017" cy="369332"/>
          </a:xfrm>
          <a:prstGeom prst="rect">
            <a:avLst/>
          </a:prstGeom>
          <a:noFill/>
        </p:spPr>
        <p:txBody>
          <a:bodyPr wrap="none" rtlCol="0">
            <a:spAutoFit/>
          </a:bodyPr>
          <a:lstStyle/>
          <a:p>
            <a:r>
              <a:rPr lang="fr-BE" dirty="0" err="1"/>
              <a:t>Some</a:t>
            </a:r>
            <a:r>
              <a:rPr lang="fr-BE" dirty="0"/>
              <a:t> </a:t>
            </a:r>
            <a:r>
              <a:rPr lang="fr-BE" dirty="0" err="1"/>
              <a:t>Other</a:t>
            </a:r>
            <a:r>
              <a:rPr lang="fr-BE" dirty="0"/>
              <a:t> </a:t>
            </a:r>
            <a:r>
              <a:rPr lang="fr-BE" dirty="0" err="1"/>
              <a:t>Parameters</a:t>
            </a:r>
            <a:r>
              <a:rPr lang="fr-BE" dirty="0"/>
              <a:t> </a:t>
            </a:r>
            <a:r>
              <a:rPr lang="fr-BE" dirty="0" err="1"/>
              <a:t>Correlated</a:t>
            </a:r>
            <a:r>
              <a:rPr lang="fr-BE" dirty="0"/>
              <a:t> </a:t>
            </a:r>
            <a:r>
              <a:rPr lang="fr-BE" dirty="0" err="1"/>
              <a:t>with</a:t>
            </a:r>
            <a:r>
              <a:rPr lang="fr-BE" dirty="0"/>
              <a:t> National IQ…</a:t>
            </a:r>
          </a:p>
        </p:txBody>
      </p:sp>
    </p:spTree>
  </p:cSld>
  <p:clrMapOvr>
    <a:masterClrMapping/>
  </p:clrMapOvr>
  <p:transition spd="slow" advTm="60975"/>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154</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962" y="692696"/>
            <a:ext cx="5922860"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1931368" y="136525"/>
            <a:ext cx="5688632" cy="400110"/>
          </a:xfrm>
          <a:prstGeom prst="rect">
            <a:avLst/>
          </a:prstGeom>
          <a:noFill/>
        </p:spPr>
        <p:txBody>
          <a:bodyPr wrap="square" rtlCol="0">
            <a:spAutoFit/>
          </a:bodyPr>
          <a:lstStyle/>
          <a:p>
            <a:r>
              <a:rPr lang="en-US" sz="2000" dirty="0"/>
              <a:t>Human Development Index (2009) by National IQ</a:t>
            </a:r>
            <a:endParaRPr lang="fr-BE" sz="2000" dirty="0"/>
          </a:p>
        </p:txBody>
      </p:sp>
      <p:sp>
        <p:nvSpPr>
          <p:cNvPr id="8" name="ZoneTexte 7"/>
          <p:cNvSpPr txBox="1"/>
          <p:nvPr/>
        </p:nvSpPr>
        <p:spPr>
          <a:xfrm flipH="1">
            <a:off x="5796136" y="5301207"/>
            <a:ext cx="2770987" cy="430887"/>
          </a:xfrm>
          <a:prstGeom prst="rect">
            <a:avLst/>
          </a:prstGeom>
          <a:noFill/>
        </p:spPr>
        <p:txBody>
          <a:bodyPr wrap="square" rtlCol="0">
            <a:spAutoFit/>
          </a:bodyPr>
          <a:lstStyle/>
          <a:p>
            <a:r>
              <a:rPr lang="fr-BE" sz="1100" dirty="0" err="1"/>
              <a:t>From</a:t>
            </a:r>
            <a:r>
              <a:rPr lang="fr-BE" sz="1100" dirty="0"/>
              <a:t> « Intelligence, an </a:t>
            </a:r>
            <a:r>
              <a:rPr lang="fr-BE" sz="1100" dirty="0" err="1"/>
              <a:t>unifying</a:t>
            </a:r>
            <a:r>
              <a:rPr lang="fr-BE" sz="1100" dirty="0"/>
              <a:t> factor for the social science, Lynn et </a:t>
            </a:r>
            <a:r>
              <a:rPr lang="fr-BE" sz="1100" dirty="0" err="1"/>
              <a:t>Vanhanen</a:t>
            </a:r>
            <a:r>
              <a:rPr lang="fr-BE" sz="1100" dirty="0"/>
              <a:t>, 2012.</a:t>
            </a:r>
          </a:p>
        </p:txBody>
      </p:sp>
    </p:spTree>
    <p:extLst>
      <p:ext uri="{BB962C8B-B14F-4D97-AF65-F5344CB8AC3E}">
        <p14:creationId xmlns:p14="http://schemas.microsoft.com/office/powerpoint/2010/main" val="15911903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64C369-5BAC-4BF3-8FE7-0BF821F91085}"/>
              </a:ext>
            </a:extLst>
          </p:cNvPr>
          <p:cNvSpPr>
            <a:spLocks noGrp="1"/>
          </p:cNvSpPr>
          <p:nvPr>
            <p:ph idx="1"/>
          </p:nvPr>
        </p:nvSpPr>
        <p:spPr>
          <a:xfrm>
            <a:off x="1110444" y="2060848"/>
            <a:ext cx="6923112" cy="1684784"/>
          </a:xfrm>
        </p:spPr>
        <p:txBody>
          <a:bodyPr/>
          <a:lstStyle/>
          <a:p>
            <a:pPr marL="0" indent="0" fontAlgn="t">
              <a:buNone/>
            </a:pPr>
            <a:r>
              <a:rPr lang="en-US" dirty="0"/>
              <a:t>Level of development of a geographical area mainly depends on the average IQ of the population living in this area</a:t>
            </a:r>
          </a:p>
          <a:p>
            <a:endParaRPr lang="fr-BE" dirty="0"/>
          </a:p>
        </p:txBody>
      </p:sp>
      <p:sp>
        <p:nvSpPr>
          <p:cNvPr id="4" name="Espace réservé du numéro de diapositive 3">
            <a:extLst>
              <a:ext uri="{FF2B5EF4-FFF2-40B4-BE49-F238E27FC236}">
                <a16:creationId xmlns:a16="http://schemas.microsoft.com/office/drawing/2014/main" id="{C7CEDD84-0A7E-449B-A1EE-B314BD29E467}"/>
              </a:ext>
            </a:extLst>
          </p:cNvPr>
          <p:cNvSpPr>
            <a:spLocks noGrp="1"/>
          </p:cNvSpPr>
          <p:nvPr>
            <p:ph type="sldNum" sz="quarter" idx="12"/>
          </p:nvPr>
        </p:nvSpPr>
        <p:spPr/>
        <p:txBody>
          <a:bodyPr/>
          <a:lstStyle/>
          <a:p>
            <a:pPr>
              <a:defRPr/>
            </a:pPr>
            <a:fld id="{C961D413-C80E-4040-8C95-0A8BAAE2541B}" type="slidenum">
              <a:rPr lang="fr-BE" smtClean="0"/>
              <a:pPr>
                <a:defRPr/>
              </a:pPr>
              <a:t>155</a:t>
            </a:fld>
            <a:endParaRPr lang="fr-BE" dirty="0"/>
          </a:p>
        </p:txBody>
      </p:sp>
    </p:spTree>
    <p:extLst>
      <p:ext uri="{BB962C8B-B14F-4D97-AF65-F5344CB8AC3E}">
        <p14:creationId xmlns:p14="http://schemas.microsoft.com/office/powerpoint/2010/main" val="20075873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FB858BCE-EC13-4C41-8DBD-ED5A2917FB0B}" type="slidenum">
              <a:rPr lang="fr-BE" smtClean="0"/>
              <a:pPr>
                <a:defRPr/>
              </a:pPr>
              <a:t>156</a:t>
            </a:fld>
            <a:endParaRPr lang="fr-BE" dirty="0"/>
          </a:p>
        </p:txBody>
      </p:sp>
      <p:pic>
        <p:nvPicPr>
          <p:cNvPr id="788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694" y="377040"/>
            <a:ext cx="5975350" cy="554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ZoneTexte 4"/>
          <p:cNvSpPr txBox="1">
            <a:spLocks noChangeArrowheads="1"/>
          </p:cNvSpPr>
          <p:nvPr/>
        </p:nvSpPr>
        <p:spPr bwMode="auto">
          <a:xfrm>
            <a:off x="2000033" y="7708"/>
            <a:ext cx="3686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err="1"/>
              <a:t>Democratization</a:t>
            </a:r>
            <a:r>
              <a:rPr lang="fr-BE" dirty="0"/>
              <a:t> Index by National IQ</a:t>
            </a:r>
          </a:p>
        </p:txBody>
      </p:sp>
      <p:sp>
        <p:nvSpPr>
          <p:cNvPr id="78853" name="ZoneTexte 5"/>
          <p:cNvSpPr txBox="1">
            <a:spLocks noChangeArrowheads="1"/>
          </p:cNvSpPr>
          <p:nvPr/>
        </p:nvSpPr>
        <p:spPr bwMode="auto">
          <a:xfrm>
            <a:off x="1300163" y="6155531"/>
            <a:ext cx="5086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-&gt; An high </a:t>
            </a:r>
            <a:r>
              <a:rPr lang="fr-BE" dirty="0" err="1"/>
              <a:t>intellectual</a:t>
            </a:r>
            <a:r>
              <a:rPr lang="fr-BE" dirty="0"/>
              <a:t> </a:t>
            </a:r>
            <a:r>
              <a:rPr lang="fr-BE" dirty="0" err="1"/>
              <a:t>level</a:t>
            </a:r>
            <a:r>
              <a:rPr lang="fr-BE" dirty="0"/>
              <a:t> </a:t>
            </a:r>
            <a:r>
              <a:rPr lang="fr-BE" dirty="0" err="1"/>
              <a:t>is</a:t>
            </a:r>
            <a:r>
              <a:rPr lang="fr-BE" dirty="0"/>
              <a:t> </a:t>
            </a:r>
            <a:r>
              <a:rPr lang="fr-BE" dirty="0" err="1"/>
              <a:t>needed</a:t>
            </a:r>
            <a:r>
              <a:rPr lang="fr-BE" dirty="0"/>
              <a:t> for </a:t>
            </a:r>
            <a:r>
              <a:rPr lang="fr-BE" dirty="0" err="1"/>
              <a:t>democracy</a:t>
            </a:r>
            <a:endParaRPr lang="fr-BE" dirty="0"/>
          </a:p>
        </p:txBody>
      </p:sp>
      <p:sp>
        <p:nvSpPr>
          <p:cNvPr id="2" name="ZoneTexte 1"/>
          <p:cNvSpPr txBox="1"/>
          <p:nvPr/>
        </p:nvSpPr>
        <p:spPr>
          <a:xfrm>
            <a:off x="0" y="6589990"/>
            <a:ext cx="3690434" cy="261610"/>
          </a:xfrm>
          <a:prstGeom prst="rect">
            <a:avLst/>
          </a:prstGeom>
          <a:noFill/>
        </p:spPr>
        <p:txBody>
          <a:bodyPr wrap="none" rtlCol="0">
            <a:spAutoFit/>
          </a:bodyPr>
          <a:lstStyle/>
          <a:p>
            <a:r>
              <a:rPr lang="fr-BE" sz="1100" dirty="0" err="1"/>
              <a:t>From</a:t>
            </a:r>
            <a:r>
              <a:rPr lang="fr-BE" sz="1100" dirty="0"/>
              <a:t> « The </a:t>
            </a:r>
            <a:r>
              <a:rPr lang="fr-BE" sz="1100" dirty="0" err="1"/>
              <a:t>limits</a:t>
            </a:r>
            <a:r>
              <a:rPr lang="fr-BE" sz="1100" dirty="0"/>
              <a:t> of </a:t>
            </a:r>
            <a:r>
              <a:rPr lang="fr-BE" sz="1100" dirty="0" err="1"/>
              <a:t>democratization</a:t>
            </a:r>
            <a:r>
              <a:rPr lang="fr-BE" sz="1100" dirty="0"/>
              <a:t> », Tatu </a:t>
            </a:r>
            <a:r>
              <a:rPr lang="fr-BE" sz="1100" dirty="0" err="1"/>
              <a:t>Vanhanen</a:t>
            </a:r>
            <a:r>
              <a:rPr lang="fr-BE" sz="1100" dirty="0"/>
              <a:t>, 2009.</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476672"/>
            <a:ext cx="8784976" cy="4525963"/>
          </a:xfrm>
        </p:spPr>
        <p:txBody>
          <a:bodyPr/>
          <a:lstStyle/>
          <a:p>
            <a:pPr marL="0" indent="0">
              <a:buNone/>
            </a:pPr>
            <a:r>
              <a:rPr lang="en-US" sz="2800" dirty="0"/>
              <a:t>From the racial composition of a population -&gt; prediction of the average IQ -&gt; prediction of a considerable number of social parameters</a:t>
            </a:r>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157</a:t>
            </a:fld>
            <a:endParaRPr lang="fr-B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2060848"/>
            <a:ext cx="4392488" cy="403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5676039" y="3893584"/>
            <a:ext cx="3010761" cy="369332"/>
          </a:xfrm>
          <a:prstGeom prst="rect">
            <a:avLst/>
          </a:prstGeom>
          <a:noFill/>
        </p:spPr>
        <p:txBody>
          <a:bodyPr wrap="none" rtlCol="0">
            <a:spAutoFit/>
          </a:bodyPr>
          <a:lstStyle/>
          <a:p>
            <a:r>
              <a:rPr lang="fr-BE" dirty="0"/>
              <a:t>GDP per Capita by </a:t>
            </a:r>
            <a:r>
              <a:rPr lang="fr-BE" dirty="0" err="1"/>
              <a:t>Regional</a:t>
            </a:r>
            <a:r>
              <a:rPr lang="fr-BE" dirty="0"/>
              <a:t> IQ</a:t>
            </a:r>
          </a:p>
        </p:txBody>
      </p:sp>
      <p:sp>
        <p:nvSpPr>
          <p:cNvPr id="6" name="ZoneTexte 5"/>
          <p:cNvSpPr txBox="1"/>
          <p:nvPr/>
        </p:nvSpPr>
        <p:spPr>
          <a:xfrm>
            <a:off x="-153" y="6596390"/>
            <a:ext cx="4269117" cy="261610"/>
          </a:xfrm>
          <a:prstGeom prst="rect">
            <a:avLst/>
          </a:prstGeom>
          <a:noFill/>
        </p:spPr>
        <p:txBody>
          <a:bodyPr wrap="none" rtlCol="0">
            <a:spAutoFit/>
          </a:bodyPr>
          <a:lstStyle/>
          <a:p>
            <a:r>
              <a:rPr lang="fr-BE" sz="1100" dirty="0" err="1"/>
              <a:t>From</a:t>
            </a:r>
            <a:r>
              <a:rPr lang="fr-BE" sz="1100" dirty="0"/>
              <a:t> « I.Q and the </a:t>
            </a:r>
            <a:r>
              <a:rPr lang="fr-BE" sz="1100" dirty="0" err="1"/>
              <a:t>wealth</a:t>
            </a:r>
            <a:r>
              <a:rPr lang="fr-BE" sz="1100" dirty="0"/>
              <a:t> of nations », Lynn et </a:t>
            </a:r>
            <a:r>
              <a:rPr lang="fr-BE" sz="1100" dirty="0" err="1"/>
              <a:t>Vanhanen</a:t>
            </a:r>
            <a:r>
              <a:rPr lang="fr-BE" sz="1100" dirty="0"/>
              <a:t>, 2001, p.171.</a:t>
            </a:r>
          </a:p>
        </p:txBody>
      </p:sp>
    </p:spTree>
    <p:extLst>
      <p:ext uri="{BB962C8B-B14F-4D97-AF65-F5344CB8AC3E}">
        <p14:creationId xmlns:p14="http://schemas.microsoft.com/office/powerpoint/2010/main" val="26228567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4161" y="692696"/>
            <a:ext cx="8244916" cy="5256584"/>
          </a:xfrm>
        </p:spPr>
        <p:txBody>
          <a:bodyPr/>
          <a:lstStyle/>
          <a:p>
            <a:pPr marL="0" indent="0">
              <a:buNone/>
            </a:pPr>
            <a:br>
              <a:rPr lang="fr-BE" dirty="0"/>
            </a:br>
            <a:r>
              <a:rPr lang="en-US" dirty="0"/>
              <a:t>The differences in National IQ (mean IQ of a population) have a considerable impact in terms of the frequencies of intelligent or less intelligent individuals. A high IQ population (mainly in Eurasia) will produce a significantly higher proportion of gifted and a considerably lower proportion of individuals with low intelligence.</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158</a:t>
            </a:fld>
            <a:endParaRPr lang="fr-BE" dirty="0"/>
          </a:p>
        </p:txBody>
      </p:sp>
    </p:spTree>
    <p:extLst>
      <p:ext uri="{BB962C8B-B14F-4D97-AF65-F5344CB8AC3E}">
        <p14:creationId xmlns:p14="http://schemas.microsoft.com/office/powerpoint/2010/main" val="28355877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14E3657E-D497-4887-BCEB-05482FB6EA67}" type="slidenum">
              <a:rPr lang="fr-BE" smtClean="0"/>
              <a:pPr>
                <a:defRPr/>
              </a:pPr>
              <a:t>159</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1235875526"/>
              </p:ext>
            </p:extLst>
          </p:nvPr>
        </p:nvGraphicFramePr>
        <p:xfrm>
          <a:off x="1258888" y="14288"/>
          <a:ext cx="6697661" cy="6864352"/>
        </p:xfrm>
        <a:graphic>
          <a:graphicData uri="http://schemas.openxmlformats.org/drawingml/2006/table">
            <a:tbl>
              <a:tblPr firstRow="1" firstCol="1" bandRow="1">
                <a:tableStyleId>{5C22544A-7EE6-4342-B048-85BDC9FD1C3A}</a:tableStyleId>
              </a:tblPr>
              <a:tblGrid>
                <a:gridCol w="698090">
                  <a:extLst>
                    <a:ext uri="{9D8B030D-6E8A-4147-A177-3AD203B41FA5}">
                      <a16:colId xmlns:a16="http://schemas.microsoft.com/office/drawing/2014/main" val="20000"/>
                    </a:ext>
                  </a:extLst>
                </a:gridCol>
                <a:gridCol w="1244555">
                  <a:extLst>
                    <a:ext uri="{9D8B030D-6E8A-4147-A177-3AD203B41FA5}">
                      <a16:colId xmlns:a16="http://schemas.microsoft.com/office/drawing/2014/main" val="20001"/>
                    </a:ext>
                  </a:extLst>
                </a:gridCol>
                <a:gridCol w="1162970">
                  <a:extLst>
                    <a:ext uri="{9D8B030D-6E8A-4147-A177-3AD203B41FA5}">
                      <a16:colId xmlns:a16="http://schemas.microsoft.com/office/drawing/2014/main" val="20002"/>
                    </a:ext>
                  </a:extLst>
                </a:gridCol>
                <a:gridCol w="1162970">
                  <a:extLst>
                    <a:ext uri="{9D8B030D-6E8A-4147-A177-3AD203B41FA5}">
                      <a16:colId xmlns:a16="http://schemas.microsoft.com/office/drawing/2014/main" val="20003"/>
                    </a:ext>
                  </a:extLst>
                </a:gridCol>
                <a:gridCol w="1214538">
                  <a:extLst>
                    <a:ext uri="{9D8B030D-6E8A-4147-A177-3AD203B41FA5}">
                      <a16:colId xmlns:a16="http://schemas.microsoft.com/office/drawing/2014/main" val="20004"/>
                    </a:ext>
                  </a:extLst>
                </a:gridCol>
                <a:gridCol w="1214538">
                  <a:extLst>
                    <a:ext uri="{9D8B030D-6E8A-4147-A177-3AD203B41FA5}">
                      <a16:colId xmlns:a16="http://schemas.microsoft.com/office/drawing/2014/main" val="20005"/>
                    </a:ext>
                  </a:extLst>
                </a:gridCol>
              </a:tblGrid>
              <a:tr h="1927859">
                <a:tc>
                  <a:txBody>
                    <a:bodyPr/>
                    <a:lstStyle/>
                    <a:p>
                      <a:pPr algn="l">
                        <a:lnSpc>
                          <a:spcPct val="115000"/>
                        </a:lnSpc>
                        <a:spcAft>
                          <a:spcPts val="0"/>
                        </a:spcAft>
                      </a:pPr>
                      <a:r>
                        <a:rPr lang="fr-BE" sz="1400" dirty="0">
                          <a:effectLst/>
                        </a:rPr>
                        <a:t>Race :</a:t>
                      </a:r>
                      <a:endParaRPr lang="fr-BE" sz="14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400" dirty="0" err="1">
                          <a:effectLst/>
                        </a:rPr>
                        <a:t>Africans</a:t>
                      </a:r>
                      <a:r>
                        <a:rPr lang="fr-BE" sz="1400" dirty="0">
                          <a:effectLst/>
                        </a:rPr>
                        <a:t> in the West</a:t>
                      </a:r>
                    </a:p>
                    <a:p>
                      <a:pPr algn="l">
                        <a:lnSpc>
                          <a:spcPct val="115000"/>
                        </a:lnSpc>
                        <a:spcAft>
                          <a:spcPts val="0"/>
                        </a:spcAft>
                      </a:pPr>
                      <a:r>
                        <a:rPr lang="fr-BE" sz="1000" dirty="0">
                          <a:effectLst/>
                        </a:rPr>
                        <a:t> </a:t>
                      </a:r>
                      <a:r>
                        <a:rPr lang="fr-BE" sz="1400" dirty="0">
                          <a:effectLst/>
                        </a:rPr>
                        <a:t>(</a:t>
                      </a:r>
                      <a:r>
                        <a:rPr lang="fr-BE" sz="1400" dirty="0" err="1">
                          <a:effectLst/>
                        </a:rPr>
                        <a:t>otherwise</a:t>
                      </a:r>
                      <a:r>
                        <a:rPr lang="fr-BE" sz="1400" dirty="0">
                          <a:effectLst/>
                        </a:rPr>
                        <a:t> 71</a:t>
                      </a:r>
                      <a:r>
                        <a:rPr lang="fr-BE" sz="1400" baseline="0" dirty="0">
                          <a:effectLst/>
                        </a:rPr>
                        <a:t>)</a:t>
                      </a:r>
                      <a:endParaRPr lang="fr-BE" sz="1400" dirty="0">
                        <a:effectLst/>
                      </a:endParaRP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400" dirty="0">
                          <a:effectLst/>
                        </a:rPr>
                        <a:t>IQ : 80</a:t>
                      </a:r>
                    </a:p>
                    <a:p>
                      <a:pPr algn="l">
                        <a:lnSpc>
                          <a:spcPct val="115000"/>
                        </a:lnSpc>
                        <a:spcAft>
                          <a:spcPts val="0"/>
                        </a:spcAft>
                      </a:pPr>
                      <a:r>
                        <a:rPr lang="fr-BE" sz="1400" dirty="0">
                          <a:effectLst/>
                        </a:rPr>
                        <a:t>S.D : 12,5</a:t>
                      </a:r>
                    </a:p>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400" dirty="0">
                          <a:effectLst/>
                        </a:rPr>
                        <a:t>North </a:t>
                      </a:r>
                      <a:r>
                        <a:rPr lang="fr-BE" sz="1400" dirty="0" err="1">
                          <a:effectLst/>
                        </a:rPr>
                        <a:t>Africans</a:t>
                      </a:r>
                      <a:r>
                        <a:rPr lang="fr-BE" sz="1400" dirty="0">
                          <a:effectLst/>
                        </a:rPr>
                        <a:t> and Middle </a:t>
                      </a:r>
                      <a:r>
                        <a:rPr lang="fr-BE" sz="1400" dirty="0" err="1">
                          <a:effectLst/>
                        </a:rPr>
                        <a:t>Easterners</a:t>
                      </a:r>
                      <a:r>
                        <a:rPr lang="fr-BE" sz="1400" dirty="0">
                          <a:effectLst/>
                        </a:rPr>
                        <a:t> in the West (</a:t>
                      </a:r>
                      <a:r>
                        <a:rPr lang="fr-BE" sz="1400" dirty="0" err="1">
                          <a:effectLst/>
                        </a:rPr>
                        <a:t>otherwise</a:t>
                      </a:r>
                      <a:r>
                        <a:rPr lang="fr-BE" sz="1400" dirty="0">
                          <a:effectLst/>
                        </a:rPr>
                        <a:t> 84)</a:t>
                      </a:r>
                    </a:p>
                    <a:p>
                      <a:pPr algn="l">
                        <a:lnSpc>
                          <a:spcPct val="115000"/>
                        </a:lnSpc>
                        <a:spcAft>
                          <a:spcPts val="0"/>
                        </a:spcAft>
                      </a:pPr>
                      <a:r>
                        <a:rPr lang="fr-BE" sz="1400" dirty="0">
                          <a:effectLst/>
                        </a:rPr>
                        <a:t>IQ : 88</a:t>
                      </a:r>
                    </a:p>
                    <a:p>
                      <a:pPr algn="l">
                        <a:lnSpc>
                          <a:spcPct val="115000"/>
                        </a:lnSpc>
                        <a:spcAft>
                          <a:spcPts val="0"/>
                        </a:spcAft>
                      </a:pPr>
                      <a:r>
                        <a:rPr lang="fr-BE" sz="1400" dirty="0">
                          <a:effectLst/>
                        </a:rPr>
                        <a:t>S.D : 15</a:t>
                      </a:r>
                    </a:p>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400">
                          <a:effectLst/>
                        </a:rPr>
                        <a:t>Europeans</a:t>
                      </a:r>
                      <a:endParaRPr lang="fr-BE" sz="1400" dirty="0">
                        <a:effectLst/>
                      </a:endParaRP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400" dirty="0">
                          <a:effectLst/>
                        </a:rPr>
                        <a:t>IQ : 100</a:t>
                      </a:r>
                    </a:p>
                    <a:p>
                      <a:pPr algn="l">
                        <a:lnSpc>
                          <a:spcPct val="115000"/>
                        </a:lnSpc>
                        <a:spcAft>
                          <a:spcPts val="0"/>
                        </a:spcAft>
                      </a:pPr>
                      <a:r>
                        <a:rPr lang="fr-BE" sz="1400" dirty="0">
                          <a:effectLst/>
                        </a:rPr>
                        <a:t>S.D : 15</a:t>
                      </a:r>
                      <a:endParaRPr lang="fr-BE" sz="14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0"/>
                  </a:ext>
                </a:extLst>
              </a:tr>
              <a:tr h="1296923">
                <a:tc>
                  <a:txBody>
                    <a:bodyPr/>
                    <a:lstStyle/>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400" dirty="0">
                          <a:effectLst/>
                        </a:rPr>
                        <a:t>IQ :</a:t>
                      </a:r>
                      <a:endParaRPr lang="fr-BE" sz="1400" dirty="0">
                        <a:effectLst/>
                        <a:latin typeface="Calibri"/>
                        <a:ea typeface="Calibri"/>
                        <a:cs typeface="Times New Roman"/>
                      </a:endParaRPr>
                    </a:p>
                  </a:txBody>
                  <a:tcPr marL="41902" marR="41902" marT="0" marB="0"/>
                </a:tc>
                <a:tc>
                  <a:txBody>
                    <a:bodyPr/>
                    <a:lstStyle/>
                    <a:p>
                      <a:pPr algn="l">
                        <a:lnSpc>
                          <a:spcPct val="115000"/>
                        </a:lnSpc>
                        <a:spcAft>
                          <a:spcPts val="0"/>
                        </a:spcAft>
                      </a:pPr>
                      <a:br>
                        <a:rPr lang="en-US" sz="1000" dirty="0">
                          <a:effectLst/>
                        </a:rPr>
                      </a:br>
                      <a:r>
                        <a:rPr lang="en-US" sz="1000" dirty="0">
                          <a:effectLst/>
                        </a:rPr>
                        <a:t>Percentage in the population with IQ &gt; to the number indicated left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br>
                        <a:rPr lang="en-US" sz="1000" dirty="0">
                          <a:effectLst/>
                        </a:rPr>
                      </a:br>
                      <a:r>
                        <a:rPr lang="en-US" sz="1000" dirty="0">
                          <a:effectLst/>
                        </a:rPr>
                        <a:t>Percentage in the population with IQ &gt; to the number indicated left</a:t>
                      </a: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br>
                        <a:rPr lang="fr-BE" sz="1000" dirty="0">
                          <a:effectLst/>
                        </a:rPr>
                      </a:br>
                      <a:r>
                        <a:rPr lang="en-US" sz="1000" dirty="0">
                          <a:effectLst/>
                        </a:rPr>
                        <a:t>Percentage in the population with IQ &gt; to the number indicated left</a:t>
                      </a: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en-US" sz="1000" dirty="0">
                          <a:effectLst/>
                        </a:rPr>
                        <a:t>European on Africans ratio for an IQ &gt; to the number indicated left: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r>
                        <a:rPr lang="en-US" sz="1000" dirty="0">
                          <a:effectLst/>
                        </a:rPr>
                        <a:t>European on North Africans ratio for an IQ &gt; to the number indicated left:</a:t>
                      </a:r>
                      <a:endParaRPr lang="fr-BE" sz="1000" dirty="0">
                        <a:effectLst/>
                        <a:latin typeface="+mn-lt"/>
                        <a:ea typeface="Calibri"/>
                        <a:cs typeface="Times New Roman"/>
                      </a:endParaRPr>
                    </a:p>
                  </a:txBody>
                  <a:tcPr marL="41902" marR="41902" marT="0" marB="0"/>
                </a:tc>
                <a:extLst>
                  <a:ext uri="{0D108BD9-81ED-4DB2-BD59-A6C34878D82A}">
                    <a16:rowId xmlns:a16="http://schemas.microsoft.com/office/drawing/2014/main" val="10001"/>
                  </a:ext>
                </a:extLst>
              </a:tr>
              <a:tr h="175260">
                <a:tc>
                  <a:txBody>
                    <a:bodyPr/>
                    <a:lstStyle/>
                    <a:p>
                      <a:pPr algn="l">
                        <a:lnSpc>
                          <a:spcPct val="115000"/>
                        </a:lnSpc>
                        <a:spcAft>
                          <a:spcPts val="0"/>
                        </a:spcAft>
                      </a:pPr>
                      <a:r>
                        <a:rPr lang="fr-BE" sz="1000" dirty="0">
                          <a:effectLst/>
                        </a:rPr>
                        <a:t>70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79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88,49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97,72</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2"/>
                  </a:ext>
                </a:extLst>
              </a:tr>
              <a:tr h="175260">
                <a:tc>
                  <a:txBody>
                    <a:bodyPr/>
                    <a:lstStyle/>
                    <a:p>
                      <a:pPr algn="l">
                        <a:lnSpc>
                          <a:spcPct val="115000"/>
                        </a:lnSpc>
                        <a:spcAft>
                          <a:spcPts val="0"/>
                        </a:spcAft>
                      </a:pPr>
                      <a:r>
                        <a:rPr lang="fr-BE" sz="1000" dirty="0">
                          <a:effectLst/>
                        </a:rPr>
                        <a:t>80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69,31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90,9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3"/>
                  </a:ext>
                </a:extLst>
              </a:tr>
              <a:tr h="175260">
                <a:tc>
                  <a:txBody>
                    <a:bodyPr/>
                    <a:lstStyle/>
                    <a:p>
                      <a:pPr algn="l">
                        <a:lnSpc>
                          <a:spcPct val="115000"/>
                        </a:lnSpc>
                        <a:spcAft>
                          <a:spcPts val="0"/>
                        </a:spcAft>
                      </a:pPr>
                      <a:r>
                        <a:rPr lang="fr-BE" sz="1000" dirty="0">
                          <a:effectLst/>
                        </a:rPr>
                        <a:t>90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45,45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74,8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4"/>
                  </a:ext>
                </a:extLst>
              </a:tr>
              <a:tr h="292748">
                <a:tc>
                  <a:txBody>
                    <a:bodyPr/>
                    <a:lstStyle/>
                    <a:p>
                      <a:pPr algn="l">
                        <a:lnSpc>
                          <a:spcPct val="115000"/>
                        </a:lnSpc>
                        <a:spcAft>
                          <a:spcPts val="0"/>
                        </a:spcAft>
                      </a:pPr>
                      <a:r>
                        <a:rPr lang="fr-BE" sz="1000" dirty="0">
                          <a:effectLst/>
                        </a:rPr>
                        <a:t>100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21,19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9,09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2,36</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5"/>
                  </a:ext>
                </a:extLst>
              </a:tr>
              <a:tr h="292748">
                <a:tc>
                  <a:txBody>
                    <a:bodyPr/>
                    <a:lstStyle/>
                    <a:p>
                      <a:pPr algn="l">
                        <a:lnSpc>
                          <a:spcPct val="115000"/>
                        </a:lnSpc>
                        <a:spcAft>
                          <a:spcPts val="0"/>
                        </a:spcAft>
                      </a:pPr>
                      <a:r>
                        <a:rPr lang="fr-BE" sz="1000" dirty="0">
                          <a:solidFill>
                            <a:srgbClr val="FF0000"/>
                          </a:solidFill>
                          <a:effectLst/>
                        </a:rPr>
                        <a:t>110</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solidFill>
                            <a:srgbClr val="FF0000"/>
                          </a:solidFill>
                          <a:effectLst/>
                        </a:rPr>
                        <a:t>0,82 %</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solidFill>
                            <a:srgbClr val="FF0000"/>
                          </a:solidFill>
                          <a:effectLst/>
                        </a:rPr>
                        <a:t>7,12 %</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solidFill>
                            <a:srgbClr val="FF0000"/>
                          </a:solidFill>
                          <a:effectLst/>
                        </a:rPr>
                        <a:t>25,2 %</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solidFill>
                            <a:srgbClr val="FF0000"/>
                          </a:solidFill>
                          <a:effectLst/>
                        </a:rPr>
                        <a:t>30,7</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solidFill>
                            <a:srgbClr val="FF0000"/>
                          </a:solidFill>
                          <a:effectLst/>
                        </a:rPr>
                        <a:t>3,54</a:t>
                      </a:r>
                      <a:endParaRPr lang="fr-BE" sz="1000" dirty="0">
                        <a:solidFill>
                          <a:srgbClr val="FF0000"/>
                        </a:solidFill>
                        <a:effectLst/>
                        <a:latin typeface="Calibri"/>
                        <a:ea typeface="Calibri"/>
                        <a:cs typeface="Times New Roman"/>
                      </a:endParaRPr>
                    </a:p>
                  </a:txBody>
                  <a:tcPr marL="41902" marR="41902" marT="0" marB="0"/>
                </a:tc>
                <a:extLst>
                  <a:ext uri="{0D108BD9-81ED-4DB2-BD59-A6C34878D82A}">
                    <a16:rowId xmlns:a16="http://schemas.microsoft.com/office/drawing/2014/main" val="10006"/>
                  </a:ext>
                </a:extLst>
              </a:tr>
              <a:tr h="438610">
                <a:tc>
                  <a:txBody>
                    <a:bodyPr/>
                    <a:lstStyle/>
                    <a:p>
                      <a:pPr algn="l">
                        <a:lnSpc>
                          <a:spcPct val="115000"/>
                        </a:lnSpc>
                        <a:spcAft>
                          <a:spcPts val="0"/>
                        </a:spcAft>
                      </a:pPr>
                      <a:r>
                        <a:rPr lang="fr-BE" sz="1000" dirty="0">
                          <a:effectLst/>
                        </a:rPr>
                        <a:t>120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0,069 (Un sur 1455)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1,645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131,88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5,56</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7"/>
                  </a:ext>
                </a:extLst>
              </a:tr>
              <a:tr h="584981">
                <a:tc>
                  <a:txBody>
                    <a:bodyPr/>
                    <a:lstStyle/>
                    <a:p>
                      <a:pPr algn="l">
                        <a:lnSpc>
                          <a:spcPct val="115000"/>
                        </a:lnSpc>
                        <a:spcAft>
                          <a:spcPts val="0"/>
                        </a:spcAft>
                      </a:pPr>
                      <a:r>
                        <a:rPr lang="fr-BE" sz="1000" dirty="0">
                          <a:effectLst/>
                        </a:rPr>
                        <a:t>130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0,0032 (Un sur 31500)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0,26 (Un sur 391)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2,28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712,5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8,77</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8"/>
                  </a:ext>
                </a:extLst>
              </a:tr>
              <a:tr h="803663">
                <a:tc>
                  <a:txBody>
                    <a:bodyPr/>
                    <a:lstStyle/>
                    <a:p>
                      <a:pPr algn="l">
                        <a:lnSpc>
                          <a:spcPct val="115000"/>
                        </a:lnSpc>
                        <a:spcAft>
                          <a:spcPts val="0"/>
                        </a:spcAft>
                      </a:pPr>
                      <a:r>
                        <a:rPr lang="fr-BE" sz="1000" dirty="0">
                          <a:effectLst/>
                        </a:rPr>
                        <a:t>140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0,00008 (Un sur un million deux cent cinquante-huit mille)</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0,026 (Un sur 3794,7)</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0,38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4750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14,62</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09"/>
                  </a:ext>
                </a:extLst>
              </a:tr>
              <a:tr h="350520">
                <a:tc>
                  <a:txBody>
                    <a:bodyPr/>
                    <a:lstStyle/>
                    <a:p>
                      <a:pPr algn="l">
                        <a:lnSpc>
                          <a:spcPct val="115000"/>
                        </a:lnSpc>
                        <a:spcAft>
                          <a:spcPts val="0"/>
                        </a:spcAft>
                      </a:pPr>
                      <a:r>
                        <a:rPr lang="fr-BE" sz="1000" dirty="0">
                          <a:effectLst/>
                        </a:rPr>
                        <a:t>150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0,0018 (Un sur 55906)</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0,043 (Un sur 2330)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23,89</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10"/>
                  </a:ext>
                </a:extLst>
              </a:tr>
              <a:tr h="350520">
                <a:tc>
                  <a:txBody>
                    <a:bodyPr/>
                    <a:lstStyle/>
                    <a:p>
                      <a:pPr algn="l">
                        <a:lnSpc>
                          <a:spcPct val="115000"/>
                        </a:lnSpc>
                        <a:spcAft>
                          <a:spcPts val="0"/>
                        </a:spcAft>
                      </a:pPr>
                      <a:r>
                        <a:rPr lang="fr-BE" sz="1000" dirty="0">
                          <a:effectLst/>
                        </a:rPr>
                        <a:t>160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0,0032 (Un sur 31560)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extLst>
                  <a:ext uri="{0D108BD9-81ED-4DB2-BD59-A6C34878D82A}">
                    <a16:rowId xmlns:a16="http://schemas.microsoft.com/office/drawing/2014/main" val="10011"/>
                  </a:ext>
                </a:extLst>
              </a:tr>
            </a:tbl>
          </a:graphicData>
        </a:graphic>
      </p:graphicFrame>
    </p:spTree>
  </p:cSld>
  <p:clrMapOvr>
    <a:masterClrMapping/>
  </p:clrMapOvr>
  <p:transition spd="slow" advTm="178229"/>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1503"/>
            <a:ext cx="8229600" cy="1143000"/>
          </a:xfrm>
        </p:spPr>
        <p:txBody>
          <a:bodyPr rtlCol="0">
            <a:normAutofit fontScale="90000"/>
          </a:bodyPr>
          <a:lstStyle/>
          <a:p>
            <a:pPr eaLnBrk="1" fontAlgn="auto" hangingPunct="1">
              <a:spcAft>
                <a:spcPts val="0"/>
              </a:spcAft>
              <a:defRPr/>
            </a:pPr>
            <a:r>
              <a:rPr lang="fr-BE" dirty="0"/>
              <a:t>Qualitative </a:t>
            </a:r>
            <a:r>
              <a:rPr lang="fr-BE" dirty="0" err="1"/>
              <a:t>Definition</a:t>
            </a:r>
            <a:r>
              <a:rPr lang="fr-BE" dirty="0"/>
              <a:t> of Intelligence</a:t>
            </a:r>
          </a:p>
        </p:txBody>
      </p:sp>
      <p:sp>
        <p:nvSpPr>
          <p:cNvPr id="13315" name="Espace réservé du contenu 2"/>
          <p:cNvSpPr>
            <a:spLocks noGrp="1"/>
          </p:cNvSpPr>
          <p:nvPr>
            <p:ph idx="1"/>
          </p:nvPr>
        </p:nvSpPr>
        <p:spPr>
          <a:xfrm>
            <a:off x="250825" y="1202321"/>
            <a:ext cx="8893175" cy="5256212"/>
          </a:xfrm>
        </p:spPr>
        <p:txBody>
          <a:bodyPr/>
          <a:lstStyle/>
          <a:p>
            <a:pPr marL="0" indent="0" eaLnBrk="1" hangingPunct="1">
              <a:buNone/>
            </a:pPr>
            <a:r>
              <a:rPr lang="en-US" dirty="0"/>
              <a:t>‘Intelligence is a very general mental capability that, among other things, involves the ability to reason, plan, solve problems, think abstractly, comprehend complex ideas, learn quickly and learn from experience. It is not merely book learning, a narrow academic skill, or test-taking smarts. Rather, it reflects a broader and deeper capability for comprehending our surroundings—“catching on,” “making sense” of things, or “figuring out” what to do.’</a:t>
            </a:r>
            <a:r>
              <a:rPr lang="fr-BE" dirty="0"/>
              <a:t> </a:t>
            </a:r>
          </a:p>
          <a:p>
            <a:pPr marL="0" indent="0" eaLnBrk="1" hangingPunct="1">
              <a:buFont typeface="Arial" charset="0"/>
              <a:buNone/>
            </a:pPr>
            <a:r>
              <a:rPr lang="fr-BE" dirty="0"/>
              <a:t>(Gottfredson, 1997)</a:t>
            </a:r>
          </a:p>
        </p:txBody>
      </p:sp>
      <p:sp>
        <p:nvSpPr>
          <p:cNvPr id="4" name="Espace réservé du numéro de diapositive 3"/>
          <p:cNvSpPr>
            <a:spLocks noGrp="1"/>
          </p:cNvSpPr>
          <p:nvPr>
            <p:ph type="sldNum" sz="quarter" idx="12"/>
          </p:nvPr>
        </p:nvSpPr>
        <p:spPr/>
        <p:txBody>
          <a:bodyPr/>
          <a:lstStyle/>
          <a:p>
            <a:pPr>
              <a:defRPr/>
            </a:pPr>
            <a:fld id="{6C3A5F55-12EE-4797-B76F-354BDA3E7649}" type="slidenum">
              <a:rPr lang="fr-BE"/>
              <a:pPr>
                <a:defRPr/>
              </a:pPr>
              <a:t>16</a:t>
            </a:fld>
            <a:endParaRPr lang="fr-BE" dirty="0"/>
          </a:p>
        </p:txBody>
      </p:sp>
    </p:spTree>
  </p:cSld>
  <p:clrMapOvr>
    <a:masterClrMapping/>
  </p:clrMapOvr>
  <p:transition spd="slow" advTm="34026"/>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160</a:t>
            </a:fld>
            <a:endParaRPr lang="fr-BE" dirty="0"/>
          </a:p>
        </p:txBody>
      </p:sp>
      <p:sp>
        <p:nvSpPr>
          <p:cNvPr id="3" name="Espace réservé du contenu 2">
            <a:extLst>
              <a:ext uri="{FF2B5EF4-FFF2-40B4-BE49-F238E27FC236}">
                <a16:creationId xmlns:a16="http://schemas.microsoft.com/office/drawing/2014/main" id="{5FDCF36B-0288-48C2-8712-294633E3C7ED}"/>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4BD142C9-BC7F-4D35-9644-6F7C172F85F3}"/>
              </a:ext>
            </a:extLst>
          </p:cNvPr>
          <p:cNvPicPr>
            <a:picLocks noChangeAspect="1"/>
          </p:cNvPicPr>
          <p:nvPr/>
        </p:nvPicPr>
        <p:blipFill>
          <a:blip r:embed="rId3"/>
          <a:stretch>
            <a:fillRect/>
          </a:stretch>
        </p:blipFill>
        <p:spPr>
          <a:xfrm>
            <a:off x="138112" y="314325"/>
            <a:ext cx="8867775" cy="6229350"/>
          </a:xfrm>
          <a:prstGeom prst="rect">
            <a:avLst/>
          </a:prstGeom>
        </p:spPr>
      </p:pic>
    </p:spTree>
    <p:extLst>
      <p:ext uri="{BB962C8B-B14F-4D97-AF65-F5344CB8AC3E}">
        <p14:creationId xmlns:p14="http://schemas.microsoft.com/office/powerpoint/2010/main" val="25749192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553200" y="6356350"/>
            <a:ext cx="2133600" cy="365125"/>
          </a:xfrm>
        </p:spPr>
        <p:txBody>
          <a:bodyPr/>
          <a:lstStyle/>
          <a:p>
            <a:pPr>
              <a:defRPr/>
            </a:pPr>
            <a:fld id="{C961D413-C80E-4040-8C95-0A8BAAE2541B}" type="slidenum">
              <a:rPr lang="fr-BE" smtClean="0"/>
              <a:pPr>
                <a:defRPr/>
              </a:pPr>
              <a:t>161</a:t>
            </a:fld>
            <a:endParaRPr lang="fr-BE" dirty="0"/>
          </a:p>
        </p:txBody>
      </p:sp>
      <p:sp>
        <p:nvSpPr>
          <p:cNvPr id="2" name="ZoneTexte 1"/>
          <p:cNvSpPr txBox="1"/>
          <p:nvPr/>
        </p:nvSpPr>
        <p:spPr>
          <a:xfrm>
            <a:off x="1979712" y="226451"/>
            <a:ext cx="7416824" cy="400110"/>
          </a:xfrm>
          <a:prstGeom prst="rect">
            <a:avLst/>
          </a:prstGeom>
          <a:noFill/>
        </p:spPr>
        <p:txBody>
          <a:bodyPr wrap="square" rtlCol="0">
            <a:spAutoFit/>
          </a:bodyPr>
          <a:lstStyle/>
          <a:p>
            <a:r>
              <a:rPr lang="en-US" sz="2000" b="1" dirty="0"/>
              <a:t>Threshold n°1: Q.I &lt;75: Mental Disability</a:t>
            </a:r>
            <a:endParaRPr lang="fr-BE" sz="2000" b="1" dirty="0"/>
          </a:p>
        </p:txBody>
      </p:sp>
      <p:pic>
        <p:nvPicPr>
          <p:cNvPr id="5" name="Image 4">
            <a:extLst>
              <a:ext uri="{FF2B5EF4-FFF2-40B4-BE49-F238E27FC236}">
                <a16:creationId xmlns:a16="http://schemas.microsoft.com/office/drawing/2014/main" id="{2D79EBA1-0419-43BB-BC21-6A0E41B8BA44}"/>
              </a:ext>
            </a:extLst>
          </p:cNvPr>
          <p:cNvPicPr>
            <a:picLocks noChangeAspect="1"/>
          </p:cNvPicPr>
          <p:nvPr/>
        </p:nvPicPr>
        <p:blipFill>
          <a:blip r:embed="rId3"/>
          <a:stretch>
            <a:fillRect/>
          </a:stretch>
        </p:blipFill>
        <p:spPr>
          <a:xfrm>
            <a:off x="0" y="1040821"/>
            <a:ext cx="9144000" cy="4776358"/>
          </a:xfrm>
          <a:prstGeom prst="rect">
            <a:avLst/>
          </a:prstGeom>
        </p:spPr>
      </p:pic>
    </p:spTree>
    <p:extLst>
      <p:ext uri="{BB962C8B-B14F-4D97-AF65-F5344CB8AC3E}">
        <p14:creationId xmlns:p14="http://schemas.microsoft.com/office/powerpoint/2010/main" val="25025148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162</a:t>
            </a:fld>
            <a:endParaRPr lang="fr-BE" dirty="0"/>
          </a:p>
        </p:txBody>
      </p:sp>
      <p:sp>
        <p:nvSpPr>
          <p:cNvPr id="5" name="ZoneTexte 4"/>
          <p:cNvSpPr txBox="1"/>
          <p:nvPr/>
        </p:nvSpPr>
        <p:spPr>
          <a:xfrm>
            <a:off x="1115616" y="266772"/>
            <a:ext cx="7272808" cy="400110"/>
          </a:xfrm>
          <a:prstGeom prst="rect">
            <a:avLst/>
          </a:prstGeom>
          <a:noFill/>
        </p:spPr>
        <p:txBody>
          <a:bodyPr wrap="square" rtlCol="0">
            <a:spAutoFit/>
          </a:bodyPr>
          <a:lstStyle/>
          <a:p>
            <a:r>
              <a:rPr lang="fr-BE" sz="2000" b="1" dirty="0" err="1"/>
              <a:t>Threshold</a:t>
            </a:r>
            <a:r>
              <a:rPr lang="fr-BE" sz="2000" b="1" dirty="0"/>
              <a:t> n°2: IQ &gt; 105: </a:t>
            </a:r>
            <a:r>
              <a:rPr lang="en-US" sz="2000" b="1" dirty="0"/>
              <a:t>Access to university, good intelligence</a:t>
            </a:r>
            <a:endParaRPr lang="fr-BE" sz="2000" b="1" dirty="0"/>
          </a:p>
        </p:txBody>
      </p:sp>
      <p:pic>
        <p:nvPicPr>
          <p:cNvPr id="2" name="Image 1">
            <a:extLst>
              <a:ext uri="{FF2B5EF4-FFF2-40B4-BE49-F238E27FC236}">
                <a16:creationId xmlns:a16="http://schemas.microsoft.com/office/drawing/2014/main" id="{B83AE519-C8A5-415C-9517-427BC6BEF93D}"/>
              </a:ext>
            </a:extLst>
          </p:cNvPr>
          <p:cNvPicPr>
            <a:picLocks noChangeAspect="1"/>
          </p:cNvPicPr>
          <p:nvPr/>
        </p:nvPicPr>
        <p:blipFill>
          <a:blip r:embed="rId3"/>
          <a:stretch>
            <a:fillRect/>
          </a:stretch>
        </p:blipFill>
        <p:spPr>
          <a:xfrm>
            <a:off x="265968" y="971792"/>
            <a:ext cx="8612063" cy="5629829"/>
          </a:xfrm>
          <a:prstGeom prst="rect">
            <a:avLst/>
          </a:prstGeom>
        </p:spPr>
      </p:pic>
    </p:spTree>
    <p:extLst>
      <p:ext uri="{BB962C8B-B14F-4D97-AF65-F5344CB8AC3E}">
        <p14:creationId xmlns:p14="http://schemas.microsoft.com/office/powerpoint/2010/main" val="15797084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163</a:t>
            </a:fld>
            <a:endParaRPr lang="fr-BE" dirty="0"/>
          </a:p>
        </p:txBody>
      </p:sp>
      <p:sp>
        <p:nvSpPr>
          <p:cNvPr id="6" name="ZoneTexte 5"/>
          <p:cNvSpPr txBox="1"/>
          <p:nvPr/>
        </p:nvSpPr>
        <p:spPr>
          <a:xfrm>
            <a:off x="1043608" y="332656"/>
            <a:ext cx="7085658" cy="707886"/>
          </a:xfrm>
          <a:prstGeom prst="rect">
            <a:avLst/>
          </a:prstGeom>
          <a:noFill/>
        </p:spPr>
        <p:txBody>
          <a:bodyPr wrap="none" rtlCol="0">
            <a:spAutoFit/>
          </a:bodyPr>
          <a:lstStyle/>
          <a:p>
            <a:pPr fontAlgn="t"/>
            <a:r>
              <a:rPr lang="fr-BE" sz="2000" b="1" dirty="0"/>
              <a:t>Q.I &gt; 115 : Superior </a:t>
            </a:r>
            <a:r>
              <a:rPr lang="fr-BE" sz="2000" b="1" dirty="0" err="1"/>
              <a:t>socio-economic</a:t>
            </a:r>
            <a:r>
              <a:rPr lang="fr-BE" sz="2000" b="1" dirty="0"/>
              <a:t> </a:t>
            </a:r>
            <a:r>
              <a:rPr lang="fr-BE" sz="2000" b="1" dirty="0" err="1"/>
              <a:t>success</a:t>
            </a:r>
            <a:r>
              <a:rPr lang="fr-BE" sz="2000" b="1" dirty="0"/>
              <a:t>, </a:t>
            </a:r>
            <a:r>
              <a:rPr lang="fr-BE" sz="2000" b="1" dirty="0" err="1"/>
              <a:t>superior</a:t>
            </a:r>
            <a:r>
              <a:rPr lang="fr-BE" sz="2000" b="1" dirty="0"/>
              <a:t> intelligence</a:t>
            </a:r>
          </a:p>
          <a:p>
            <a:endParaRPr lang="fr-BE" sz="2000" b="1" dirty="0"/>
          </a:p>
        </p:txBody>
      </p:sp>
      <p:pic>
        <p:nvPicPr>
          <p:cNvPr id="2" name="Image 1">
            <a:extLst>
              <a:ext uri="{FF2B5EF4-FFF2-40B4-BE49-F238E27FC236}">
                <a16:creationId xmlns:a16="http://schemas.microsoft.com/office/drawing/2014/main" id="{B5738040-9BA1-4A85-A204-F6A091E2CF80}"/>
              </a:ext>
            </a:extLst>
          </p:cNvPr>
          <p:cNvPicPr>
            <a:picLocks noChangeAspect="1"/>
          </p:cNvPicPr>
          <p:nvPr/>
        </p:nvPicPr>
        <p:blipFill>
          <a:blip r:embed="rId3"/>
          <a:stretch>
            <a:fillRect/>
          </a:stretch>
        </p:blipFill>
        <p:spPr>
          <a:xfrm>
            <a:off x="9525" y="1069961"/>
            <a:ext cx="9124950" cy="5629275"/>
          </a:xfrm>
          <a:prstGeom prst="rect">
            <a:avLst/>
          </a:prstGeom>
        </p:spPr>
      </p:pic>
    </p:spTree>
    <p:extLst>
      <p:ext uri="{BB962C8B-B14F-4D97-AF65-F5344CB8AC3E}">
        <p14:creationId xmlns:p14="http://schemas.microsoft.com/office/powerpoint/2010/main" val="14433911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164</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2981833340"/>
              </p:ext>
            </p:extLst>
          </p:nvPr>
        </p:nvGraphicFramePr>
        <p:xfrm>
          <a:off x="467544" y="476672"/>
          <a:ext cx="7632848" cy="5376460"/>
        </p:xfrm>
        <a:graphic>
          <a:graphicData uri="http://schemas.openxmlformats.org/drawingml/2006/table">
            <a:tbl>
              <a:tblPr firstRow="1" firstCol="1" bandRow="1">
                <a:tableStyleId>{5C22544A-7EE6-4342-B048-85BDC9FD1C3A}</a:tableStyleId>
              </a:tblPr>
              <a:tblGrid>
                <a:gridCol w="1766393">
                  <a:extLst>
                    <a:ext uri="{9D8B030D-6E8A-4147-A177-3AD203B41FA5}">
                      <a16:colId xmlns:a16="http://schemas.microsoft.com/office/drawing/2014/main" val="20000"/>
                    </a:ext>
                  </a:extLst>
                </a:gridCol>
                <a:gridCol w="676810">
                  <a:extLst>
                    <a:ext uri="{9D8B030D-6E8A-4147-A177-3AD203B41FA5}">
                      <a16:colId xmlns:a16="http://schemas.microsoft.com/office/drawing/2014/main" val="20001"/>
                    </a:ext>
                  </a:extLst>
                </a:gridCol>
                <a:gridCol w="1074594">
                  <a:extLst>
                    <a:ext uri="{9D8B030D-6E8A-4147-A177-3AD203B41FA5}">
                      <a16:colId xmlns:a16="http://schemas.microsoft.com/office/drawing/2014/main" val="20002"/>
                    </a:ext>
                  </a:extLst>
                </a:gridCol>
                <a:gridCol w="933928">
                  <a:extLst>
                    <a:ext uri="{9D8B030D-6E8A-4147-A177-3AD203B41FA5}">
                      <a16:colId xmlns:a16="http://schemas.microsoft.com/office/drawing/2014/main" val="20003"/>
                    </a:ext>
                  </a:extLst>
                </a:gridCol>
                <a:gridCol w="921246">
                  <a:extLst>
                    <a:ext uri="{9D8B030D-6E8A-4147-A177-3AD203B41FA5}">
                      <a16:colId xmlns:a16="http://schemas.microsoft.com/office/drawing/2014/main" val="20004"/>
                    </a:ext>
                  </a:extLst>
                </a:gridCol>
                <a:gridCol w="1042311">
                  <a:extLst>
                    <a:ext uri="{9D8B030D-6E8A-4147-A177-3AD203B41FA5}">
                      <a16:colId xmlns:a16="http://schemas.microsoft.com/office/drawing/2014/main" val="20005"/>
                    </a:ext>
                  </a:extLst>
                </a:gridCol>
                <a:gridCol w="1217566">
                  <a:extLst>
                    <a:ext uri="{9D8B030D-6E8A-4147-A177-3AD203B41FA5}">
                      <a16:colId xmlns:a16="http://schemas.microsoft.com/office/drawing/2014/main" val="20006"/>
                    </a:ext>
                  </a:extLst>
                </a:gridCol>
              </a:tblGrid>
              <a:tr h="456990">
                <a:tc>
                  <a:txBody>
                    <a:bodyPr/>
                    <a:lstStyle/>
                    <a:p>
                      <a:pPr>
                        <a:lnSpc>
                          <a:spcPct val="115000"/>
                        </a:lnSpc>
                        <a:spcAft>
                          <a:spcPts val="0"/>
                        </a:spcAft>
                      </a:pPr>
                      <a:r>
                        <a:rPr lang="fr-BE" sz="1100" spc="-30" dirty="0">
                          <a:effectLst/>
                        </a:rPr>
                        <a:t>Nations</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30" dirty="0" err="1">
                          <a:effectLst/>
                          <a:latin typeface="+mn-lt"/>
                          <a:ea typeface="+mn-ea"/>
                          <a:cs typeface="+mn-cs"/>
                        </a:rPr>
                        <a:t>Mean</a:t>
                      </a:r>
                      <a:r>
                        <a:rPr lang="fr-BE" sz="1100" spc="-30" baseline="0" dirty="0">
                          <a:effectLst/>
                          <a:latin typeface="+mn-lt"/>
                          <a:ea typeface="+mn-ea"/>
                          <a:cs typeface="+mn-cs"/>
                        </a:rPr>
                        <a:t> I.Q</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 &amp;</a:t>
                      </a:r>
                      <a:endParaRPr lang="fr-BE" sz="1100" dirty="0">
                        <a:effectLst/>
                      </a:endParaRPr>
                    </a:p>
                    <a:p>
                      <a:pPr algn="r">
                        <a:lnSpc>
                          <a:spcPct val="115000"/>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1964-86</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10</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14</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spc="-30" dirty="0">
                          <a:effectLst/>
                        </a:rPr>
                        <a:t>Age 10</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dirty="0">
                          <a:effectLst/>
                        </a:rPr>
                        <a:t>Age 14</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207018">
                <a:tc>
                  <a:txBody>
                    <a:bodyPr/>
                    <a:lstStyle/>
                    <a:p>
                      <a:pPr>
                        <a:lnSpc>
                          <a:spcPct val="115000"/>
                        </a:lnSpc>
                        <a:spcAft>
                          <a:spcPts val="0"/>
                        </a:spcAft>
                      </a:pPr>
                      <a:r>
                        <a:rPr lang="fr-BE" sz="1400" b="1" dirty="0">
                          <a:effectLst/>
                        </a:rPr>
                        <a:t>East </a:t>
                      </a:r>
                      <a:r>
                        <a:rPr lang="fr-BE" sz="1400" b="1" spc="-30" dirty="0" err="1">
                          <a:effectLst/>
                        </a:rPr>
                        <a:t>Asia</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105</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30" dirty="0">
                          <a:effectLst/>
                        </a:rPr>
                        <a:t>56.60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604</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606</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561</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568</a:t>
                      </a:r>
                      <a:endParaRPr lang="fr-BE" sz="1400" b="1" dirty="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193341">
                <a:tc>
                  <a:txBody>
                    <a:bodyPr/>
                    <a:lstStyle/>
                    <a:p>
                      <a:pPr>
                        <a:lnSpc>
                          <a:spcPct val="115000"/>
                        </a:lnSpc>
                        <a:spcAft>
                          <a:spcPts val="0"/>
                        </a:spcAft>
                      </a:pPr>
                      <a:r>
                        <a:rPr lang="fr-BE" sz="1100" dirty="0">
                          <a:effectLst/>
                        </a:rPr>
                        <a:t>China</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59.28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r h="195601">
                <a:tc>
                  <a:txBody>
                    <a:bodyPr/>
                    <a:lstStyle/>
                    <a:p>
                      <a:pPr>
                        <a:lnSpc>
                          <a:spcPct val="115000"/>
                        </a:lnSpc>
                        <a:spcAft>
                          <a:spcPts val="0"/>
                        </a:spcAft>
                      </a:pPr>
                      <a:r>
                        <a:rPr lang="fr-BE" sz="1100" dirty="0">
                          <a:effectLst/>
                        </a:rPr>
                        <a:t>Hong Kong</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587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588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522</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3"/>
                  </a:ext>
                </a:extLst>
              </a:tr>
              <a:tr h="191079">
                <a:tc>
                  <a:txBody>
                    <a:bodyPr/>
                    <a:lstStyle/>
                    <a:p>
                      <a:pPr>
                        <a:lnSpc>
                          <a:spcPct val="115000"/>
                        </a:lnSpc>
                        <a:spcAft>
                          <a:spcPts val="0"/>
                        </a:spcAft>
                      </a:pPr>
                      <a:r>
                        <a:rPr lang="fr-BE" sz="1100" dirty="0" err="1">
                          <a:effectLst/>
                        </a:rPr>
                        <a:t>Japan</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60.65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605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571</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4"/>
                  </a:ext>
                </a:extLst>
              </a:tr>
              <a:tr h="189384">
                <a:tc>
                  <a:txBody>
                    <a:bodyPr/>
                    <a:lstStyle/>
                    <a:p>
                      <a:pPr>
                        <a:lnSpc>
                          <a:spcPct val="115000"/>
                        </a:lnSpc>
                        <a:spcAft>
                          <a:spcPts val="0"/>
                        </a:spcAft>
                      </a:pPr>
                      <a:r>
                        <a:rPr lang="fr-BE" sz="1100" dirty="0">
                          <a:effectLst/>
                        </a:rPr>
                        <a:t>Singapore</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56.51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625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643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607</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5"/>
                  </a:ext>
                </a:extLst>
              </a:tr>
              <a:tr h="193341">
                <a:tc>
                  <a:txBody>
                    <a:bodyPr/>
                    <a:lstStyle/>
                    <a:p>
                      <a:pPr>
                        <a:lnSpc>
                          <a:spcPct val="115000"/>
                        </a:lnSpc>
                        <a:spcAft>
                          <a:spcPts val="0"/>
                        </a:spcAft>
                      </a:pPr>
                      <a:r>
                        <a:rPr lang="fr-BE" sz="1100">
                          <a:effectLst/>
                        </a:rPr>
                        <a:t>South Korea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56.21</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611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607</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565</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6"/>
                  </a:ext>
                </a:extLst>
              </a:tr>
              <a:tr h="195601">
                <a:tc>
                  <a:txBody>
                    <a:bodyPr/>
                    <a:lstStyle/>
                    <a:p>
                      <a:pPr>
                        <a:lnSpc>
                          <a:spcPct val="115000"/>
                        </a:lnSpc>
                        <a:spcAft>
                          <a:spcPts val="0"/>
                        </a:spcAft>
                      </a:pPr>
                      <a:r>
                        <a:rPr lang="fr-BE" sz="1100">
                          <a:effectLst/>
                        </a:rPr>
                        <a:t>Taiwan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56.28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7"/>
                  </a:ext>
                </a:extLst>
              </a:tr>
              <a:tr h="207018">
                <a:tc>
                  <a:txBody>
                    <a:bodyPr/>
                    <a:lstStyle/>
                    <a:p>
                      <a:pPr>
                        <a:lnSpc>
                          <a:spcPct val="115000"/>
                        </a:lnSpc>
                        <a:spcAft>
                          <a:spcPts val="0"/>
                        </a:spcAft>
                      </a:pPr>
                      <a:r>
                        <a:rPr lang="fr-BE" sz="1400" b="1" dirty="0">
                          <a:effectLst/>
                        </a:rPr>
                        <a:t>Europe</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98</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52.84</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545</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530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549</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532</a:t>
                      </a:r>
                      <a:endParaRPr lang="fr-BE" sz="1400" b="1" dirty="0">
                        <a:effectLst/>
                        <a:latin typeface="Calibri"/>
                        <a:ea typeface="Calibri"/>
                        <a:cs typeface="Times New Roman"/>
                      </a:endParaRPr>
                    </a:p>
                  </a:txBody>
                  <a:tcPr marL="0" marR="0" marT="0" marB="0" anchor="b"/>
                </a:tc>
                <a:extLst>
                  <a:ext uri="{0D108BD9-81ED-4DB2-BD59-A6C34878D82A}">
                    <a16:rowId xmlns:a16="http://schemas.microsoft.com/office/drawing/2014/main" val="10008"/>
                  </a:ext>
                </a:extLst>
              </a:tr>
              <a:tr h="191644">
                <a:tc>
                  <a:txBody>
                    <a:bodyPr/>
                    <a:lstStyle/>
                    <a:p>
                      <a:pPr>
                        <a:lnSpc>
                          <a:spcPct val="115000"/>
                        </a:lnSpc>
                        <a:spcAft>
                          <a:spcPts val="0"/>
                        </a:spcAft>
                      </a:pPr>
                      <a:r>
                        <a:rPr lang="fr-BE" sz="1100">
                          <a:effectLst/>
                        </a:rPr>
                        <a:t>Australie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48.13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546</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530</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545</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9"/>
                  </a:ext>
                </a:extLst>
              </a:tr>
              <a:tr h="191079">
                <a:tc>
                  <a:txBody>
                    <a:bodyPr/>
                    <a:lstStyle/>
                    <a:p>
                      <a:pPr>
                        <a:lnSpc>
                          <a:spcPct val="115000"/>
                        </a:lnSpc>
                        <a:spcAft>
                          <a:spcPts val="0"/>
                        </a:spcAft>
                      </a:pPr>
                      <a:r>
                        <a:rPr lang="fr-BE" sz="1100">
                          <a:effectLst/>
                        </a:rPr>
                        <a:t>Austria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100</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558</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0"/>
                  </a:ext>
                </a:extLst>
              </a:tr>
              <a:tr h="195601">
                <a:tc>
                  <a:txBody>
                    <a:bodyPr/>
                    <a:lstStyle/>
                    <a:p>
                      <a:pPr>
                        <a:lnSpc>
                          <a:spcPct val="115000"/>
                        </a:lnSpc>
                        <a:spcAft>
                          <a:spcPts val="0"/>
                        </a:spcAft>
                      </a:pPr>
                      <a:r>
                        <a:rPr lang="fr-BE" sz="1100">
                          <a:effectLst/>
                        </a:rPr>
                        <a:t>Belgium</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53.25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511</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1"/>
                  </a:ext>
                </a:extLst>
              </a:tr>
              <a:tr h="193341">
                <a:tc>
                  <a:txBody>
                    <a:bodyPr/>
                    <a:lstStyle/>
                    <a:p>
                      <a:pPr>
                        <a:lnSpc>
                          <a:spcPct val="115000"/>
                        </a:lnSpc>
                        <a:spcAft>
                          <a:spcPts val="0"/>
                        </a:spcAft>
                      </a:pPr>
                      <a:r>
                        <a:rPr lang="fr-BE" sz="1100">
                          <a:effectLst/>
                        </a:rPr>
                        <a:t>Britain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513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551</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552</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2"/>
                  </a:ext>
                </a:extLst>
              </a:tr>
              <a:tr h="191079">
                <a:tc>
                  <a:txBody>
                    <a:bodyPr/>
                    <a:lstStyle/>
                    <a:p>
                      <a:pPr>
                        <a:lnSpc>
                          <a:spcPct val="115000"/>
                        </a:lnSpc>
                        <a:spcAft>
                          <a:spcPts val="0"/>
                        </a:spcAft>
                      </a:pPr>
                      <a:r>
                        <a:rPr lang="fr-BE" sz="1100">
                          <a:effectLst/>
                        </a:rPr>
                        <a:t>Bulgarie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59.28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565</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13"/>
                  </a:ext>
                </a:extLst>
              </a:tr>
              <a:tr h="191079">
                <a:tc>
                  <a:txBody>
                    <a:bodyPr/>
                    <a:lstStyle/>
                    <a:p>
                      <a:pPr>
                        <a:lnSpc>
                          <a:spcPct val="115000"/>
                        </a:lnSpc>
                        <a:spcAft>
                          <a:spcPts val="0"/>
                        </a:spcAft>
                      </a:pPr>
                      <a:r>
                        <a:rPr lang="fr-BE" sz="1100">
                          <a:effectLst/>
                        </a:rPr>
                        <a:t>Canada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532</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549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4"/>
                  </a:ext>
                </a:extLst>
              </a:tr>
              <a:tr h="191644">
                <a:tc>
                  <a:txBody>
                    <a:bodyPr/>
                    <a:lstStyle/>
                    <a:p>
                      <a:pPr>
                        <a:lnSpc>
                          <a:spcPct val="115000"/>
                        </a:lnSpc>
                        <a:spcAft>
                          <a:spcPts val="0"/>
                        </a:spcAft>
                      </a:pPr>
                      <a:r>
                        <a:rPr lang="fr-BE" sz="1100">
                          <a:effectLst/>
                        </a:rPr>
                        <a:t>Czech Rep</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567</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564</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574</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5"/>
                  </a:ext>
                </a:extLst>
              </a:tr>
              <a:tr h="195037">
                <a:tc>
                  <a:txBody>
                    <a:bodyPr/>
                    <a:lstStyle/>
                    <a:p>
                      <a:pPr>
                        <a:lnSpc>
                          <a:spcPct val="115000"/>
                        </a:lnSpc>
                        <a:spcAft>
                          <a:spcPts val="0"/>
                        </a:spcAft>
                      </a:pPr>
                      <a:r>
                        <a:rPr lang="fr-BE" sz="1100">
                          <a:effectLst/>
                        </a:rPr>
                        <a:t>Denmark</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53.48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478</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6"/>
                  </a:ext>
                </a:extLst>
              </a:tr>
              <a:tr h="193341">
                <a:tc>
                  <a:txBody>
                    <a:bodyPr/>
                    <a:lstStyle/>
                    <a:p>
                      <a:pPr>
                        <a:lnSpc>
                          <a:spcPct val="115000"/>
                        </a:lnSpc>
                        <a:spcAft>
                          <a:spcPts val="0"/>
                        </a:spcAft>
                      </a:pPr>
                      <a:r>
                        <a:rPr lang="fr-BE" sz="1100">
                          <a:effectLst/>
                        </a:rPr>
                        <a:t>Finland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48.76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7"/>
                  </a:ext>
                </a:extLst>
              </a:tr>
              <a:tr h="191644">
                <a:tc>
                  <a:txBody>
                    <a:bodyPr/>
                    <a:lstStyle/>
                    <a:p>
                      <a:pPr>
                        <a:lnSpc>
                          <a:spcPct val="115000"/>
                        </a:lnSpc>
                        <a:spcAft>
                          <a:spcPts val="0"/>
                        </a:spcAft>
                      </a:pPr>
                      <a:r>
                        <a:rPr lang="fr-BE" sz="1100">
                          <a:effectLst/>
                        </a:rPr>
                        <a:t>France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54.15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498</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8"/>
                  </a:ext>
                </a:extLst>
              </a:tr>
              <a:tr h="191079">
                <a:tc>
                  <a:txBody>
                    <a:bodyPr/>
                    <a:lstStyle/>
                    <a:p>
                      <a:pPr>
                        <a:lnSpc>
                          <a:spcPct val="115000"/>
                        </a:lnSpc>
                        <a:spcAft>
                          <a:spcPts val="0"/>
                        </a:spcAft>
                      </a:pPr>
                      <a:r>
                        <a:rPr lang="fr-BE" sz="1100" dirty="0">
                          <a:effectLst/>
                        </a:rPr>
                        <a:t>Germany</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59.03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9"/>
                  </a:ext>
                </a:extLst>
              </a:tr>
              <a:tr h="191644">
                <a:tc>
                  <a:txBody>
                    <a:bodyPr/>
                    <a:lstStyle/>
                    <a:p>
                      <a:pPr>
                        <a:lnSpc>
                          <a:spcPct val="115000"/>
                        </a:lnSpc>
                        <a:spcAft>
                          <a:spcPts val="0"/>
                        </a:spcAft>
                      </a:pPr>
                      <a:r>
                        <a:rPr lang="fr-BE" sz="1100">
                          <a:effectLst/>
                        </a:rPr>
                        <a:t>Greece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497</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20"/>
                  </a:ext>
                </a:extLst>
              </a:tr>
              <a:tr h="195037">
                <a:tc>
                  <a:txBody>
                    <a:bodyPr/>
                    <a:lstStyle/>
                    <a:p>
                      <a:pPr>
                        <a:lnSpc>
                          <a:spcPct val="115000"/>
                        </a:lnSpc>
                        <a:spcAft>
                          <a:spcPts val="0"/>
                        </a:spcAft>
                      </a:pPr>
                      <a:r>
                        <a:rPr lang="fr-BE" sz="1100">
                          <a:effectLst/>
                        </a:rPr>
                        <a:t>Hungary</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53.85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554</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21"/>
                  </a:ext>
                </a:extLst>
              </a:tr>
              <a:tr h="193341">
                <a:tc>
                  <a:txBody>
                    <a:bodyPr/>
                    <a:lstStyle/>
                    <a:p>
                      <a:pPr>
                        <a:lnSpc>
                          <a:spcPct val="115000"/>
                        </a:lnSpc>
                        <a:spcAft>
                          <a:spcPts val="0"/>
                        </a:spcAft>
                      </a:pPr>
                      <a:r>
                        <a:rPr lang="fr-BE" sz="1100">
                          <a:effectLst/>
                        </a:rPr>
                        <a:t>Iceland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505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494</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22"/>
                  </a:ext>
                </a:extLst>
              </a:tr>
              <a:tr h="191644">
                <a:tc>
                  <a:txBody>
                    <a:bodyPr/>
                    <a:lstStyle/>
                    <a:p>
                      <a:pPr>
                        <a:lnSpc>
                          <a:spcPct val="115000"/>
                        </a:lnSpc>
                        <a:spcAft>
                          <a:spcPts val="0"/>
                        </a:spcAft>
                      </a:pPr>
                      <a:r>
                        <a:rPr lang="fr-BE" sz="1100">
                          <a:effectLst/>
                        </a:rPr>
                        <a:t>Ireland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538</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23"/>
                  </a:ext>
                </a:extLst>
              </a:tr>
              <a:tr h="191079">
                <a:tc>
                  <a:txBody>
                    <a:bodyPr/>
                    <a:lstStyle/>
                    <a:p>
                      <a:pPr>
                        <a:lnSpc>
                          <a:spcPct val="115000"/>
                        </a:lnSpc>
                        <a:spcAft>
                          <a:spcPts val="0"/>
                        </a:spcAft>
                      </a:pPr>
                      <a:r>
                        <a:rPr lang="fr-BE" sz="1100">
                          <a:effectLst/>
                        </a:rPr>
                        <a:t>Italy</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44.59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24"/>
                  </a:ext>
                </a:extLst>
              </a:tr>
              <a:tr h="219910">
                <a:tc>
                  <a:txBody>
                    <a:bodyPr/>
                    <a:lstStyle/>
                    <a:p>
                      <a:pPr>
                        <a:lnSpc>
                          <a:spcPct val="115000"/>
                        </a:lnSpc>
                        <a:spcAft>
                          <a:spcPts val="0"/>
                        </a:spcAft>
                      </a:pPr>
                      <a:r>
                        <a:rPr lang="fr-BE" sz="1100" dirty="0" err="1">
                          <a:effectLst/>
                        </a:rPr>
                        <a:t>Latvia</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97</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525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512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485</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4324591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165</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230965595"/>
              </p:ext>
            </p:extLst>
          </p:nvPr>
        </p:nvGraphicFramePr>
        <p:xfrm>
          <a:off x="251520" y="548680"/>
          <a:ext cx="8280920" cy="6101276"/>
        </p:xfrm>
        <a:graphic>
          <a:graphicData uri="http://schemas.openxmlformats.org/drawingml/2006/table">
            <a:tbl>
              <a:tblPr firstRow="1" firstCol="1" bandRow="1">
                <a:tableStyleId>{5C22544A-7EE6-4342-B048-85BDC9FD1C3A}</a:tableStyleId>
              </a:tblPr>
              <a:tblGrid>
                <a:gridCol w="1928485">
                  <a:extLst>
                    <a:ext uri="{9D8B030D-6E8A-4147-A177-3AD203B41FA5}">
                      <a16:colId xmlns:a16="http://schemas.microsoft.com/office/drawing/2014/main" val="20000"/>
                    </a:ext>
                  </a:extLst>
                </a:gridCol>
                <a:gridCol w="727379">
                  <a:extLst>
                    <a:ext uri="{9D8B030D-6E8A-4147-A177-3AD203B41FA5}">
                      <a16:colId xmlns:a16="http://schemas.microsoft.com/office/drawing/2014/main" val="20001"/>
                    </a:ext>
                  </a:extLst>
                </a:gridCol>
                <a:gridCol w="1163805">
                  <a:extLst>
                    <a:ext uri="{9D8B030D-6E8A-4147-A177-3AD203B41FA5}">
                      <a16:colId xmlns:a16="http://schemas.microsoft.com/office/drawing/2014/main" val="20002"/>
                    </a:ext>
                  </a:extLst>
                </a:gridCol>
                <a:gridCol w="1014598">
                  <a:extLst>
                    <a:ext uri="{9D8B030D-6E8A-4147-A177-3AD203B41FA5}">
                      <a16:colId xmlns:a16="http://schemas.microsoft.com/office/drawing/2014/main" val="20003"/>
                    </a:ext>
                  </a:extLst>
                </a:gridCol>
                <a:gridCol w="997192">
                  <a:extLst>
                    <a:ext uri="{9D8B030D-6E8A-4147-A177-3AD203B41FA5}">
                      <a16:colId xmlns:a16="http://schemas.microsoft.com/office/drawing/2014/main" val="20004"/>
                    </a:ext>
                  </a:extLst>
                </a:gridCol>
                <a:gridCol w="1127747">
                  <a:extLst>
                    <a:ext uri="{9D8B030D-6E8A-4147-A177-3AD203B41FA5}">
                      <a16:colId xmlns:a16="http://schemas.microsoft.com/office/drawing/2014/main" val="20005"/>
                    </a:ext>
                  </a:extLst>
                </a:gridCol>
                <a:gridCol w="1321714">
                  <a:extLst>
                    <a:ext uri="{9D8B030D-6E8A-4147-A177-3AD203B41FA5}">
                      <a16:colId xmlns:a16="http://schemas.microsoft.com/office/drawing/2014/main" val="20006"/>
                    </a:ext>
                  </a:extLst>
                </a:gridCol>
              </a:tblGrid>
              <a:tr h="615569">
                <a:tc>
                  <a:txBody>
                    <a:bodyPr/>
                    <a:lstStyle/>
                    <a:p>
                      <a:pPr>
                        <a:lnSpc>
                          <a:spcPct val="115000"/>
                        </a:lnSpc>
                        <a:spcAft>
                          <a:spcPts val="0"/>
                        </a:spcAft>
                      </a:pP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err="1">
                          <a:effectLst/>
                          <a:latin typeface="Calibri"/>
                          <a:ea typeface="Calibri"/>
                          <a:cs typeface="Times New Roman"/>
                        </a:rPr>
                        <a:t>Mean</a:t>
                      </a:r>
                      <a:r>
                        <a:rPr lang="fr-BE" sz="1100" dirty="0">
                          <a:effectLst/>
                          <a:latin typeface="Calibri"/>
                          <a:ea typeface="Calibri"/>
                          <a:cs typeface="Times New Roman"/>
                        </a:rPr>
                        <a:t> I.Q</a:t>
                      </a:r>
                    </a:p>
                  </a:txBody>
                  <a:tcPr marL="0" marR="0" marT="0" marB="0" anchor="b"/>
                </a:tc>
                <a:tc>
                  <a:txBody>
                    <a:bodyPr/>
                    <a:lstStyle/>
                    <a:p>
                      <a:pPr algn="r">
                        <a:lnSpc>
                          <a:spcPts val="975"/>
                        </a:lnSpc>
                        <a:spcAft>
                          <a:spcPts val="0"/>
                        </a:spcAft>
                      </a:pPr>
                      <a:r>
                        <a:rPr lang="fr-BE" sz="1100" spc="-30" dirty="0">
                          <a:effectLst/>
                        </a:rPr>
                        <a:t>Math &amp;</a:t>
                      </a:r>
                      <a:endParaRPr lang="fr-BE" sz="1100" dirty="0">
                        <a:effectLst/>
                      </a:endParaRPr>
                    </a:p>
                    <a:p>
                      <a:pPr algn="r">
                        <a:lnSpc>
                          <a:spcPct val="115000"/>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1964-86</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10</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14</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spc="-30" dirty="0">
                          <a:effectLst/>
                        </a:rPr>
                        <a:t>Age 10</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dirty="0">
                          <a:effectLst/>
                        </a:rPr>
                        <a:t>Age 14</a:t>
                      </a:r>
                      <a:endParaRPr lang="fr-BE" sz="1100" dirty="0">
                        <a:effectLst/>
                        <a:latin typeface="+mn-lt"/>
                        <a:ea typeface="Calibri"/>
                        <a:cs typeface="Times New Roman"/>
                      </a:endParaRPr>
                    </a:p>
                  </a:txBody>
                  <a:tcPr marL="0" marR="0" marT="0" marB="0" anchor="b"/>
                </a:tc>
                <a:extLst>
                  <a:ext uri="{0D108BD9-81ED-4DB2-BD59-A6C34878D82A}">
                    <a16:rowId xmlns:a16="http://schemas.microsoft.com/office/drawing/2014/main" val="10000"/>
                  </a:ext>
                </a:extLst>
              </a:tr>
              <a:tr h="221105">
                <a:tc>
                  <a:txBody>
                    <a:bodyPr/>
                    <a:lstStyle/>
                    <a:p>
                      <a:pPr>
                        <a:lnSpc>
                          <a:spcPct val="115000"/>
                        </a:lnSpc>
                        <a:spcAft>
                          <a:spcPts val="0"/>
                        </a:spcAft>
                      </a:pPr>
                      <a:r>
                        <a:rPr lang="fr-BE" sz="1100" dirty="0" err="1">
                          <a:effectLst/>
                        </a:rPr>
                        <a:t>Lithuanie</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476</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217910">
                <a:tc>
                  <a:txBody>
                    <a:bodyPr/>
                    <a:lstStyle/>
                    <a:p>
                      <a:pPr>
                        <a:lnSpc>
                          <a:spcPct val="115000"/>
                        </a:lnSpc>
                        <a:spcAft>
                          <a:spcPts val="0"/>
                        </a:spcAft>
                      </a:pPr>
                      <a:r>
                        <a:rPr lang="fr-BE" sz="1100">
                          <a:effectLst/>
                        </a:rPr>
                        <a:t>Netherlands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560</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r h="217910">
                <a:tc>
                  <a:txBody>
                    <a:bodyPr/>
                    <a:lstStyle/>
                    <a:p>
                      <a:pPr>
                        <a:lnSpc>
                          <a:spcPct val="115000"/>
                        </a:lnSpc>
                        <a:spcAft>
                          <a:spcPts val="0"/>
                        </a:spcAft>
                      </a:pPr>
                      <a:r>
                        <a:rPr lang="fr-BE" sz="1100">
                          <a:effectLst/>
                        </a:rPr>
                        <a:t>New Zeeland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52.44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525</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3"/>
                  </a:ext>
                </a:extLst>
              </a:tr>
              <a:tr h="214714">
                <a:tc>
                  <a:txBody>
                    <a:bodyPr/>
                    <a:lstStyle/>
                    <a:p>
                      <a:pPr>
                        <a:lnSpc>
                          <a:spcPct val="115000"/>
                        </a:lnSpc>
                        <a:spcAft>
                          <a:spcPts val="0"/>
                        </a:spcAft>
                      </a:pPr>
                      <a:r>
                        <a:rPr lang="fr-BE" sz="1100">
                          <a:effectLst/>
                        </a:rPr>
                        <a:t>Norway</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49.60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527</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4"/>
                  </a:ext>
                </a:extLst>
              </a:tr>
              <a:tr h="217271">
                <a:tc>
                  <a:txBody>
                    <a:bodyPr/>
                    <a:lstStyle/>
                    <a:p>
                      <a:pPr>
                        <a:lnSpc>
                          <a:spcPct val="115000"/>
                        </a:lnSpc>
                        <a:spcAft>
                          <a:spcPts val="0"/>
                        </a:spcAft>
                      </a:pPr>
                      <a:r>
                        <a:rPr lang="fr-BE" sz="1100">
                          <a:effectLst/>
                        </a:rPr>
                        <a:t>Portugal</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50.28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454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480</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5"/>
                  </a:ext>
                </a:extLst>
              </a:tr>
              <a:tr h="221105">
                <a:tc>
                  <a:txBody>
                    <a:bodyPr/>
                    <a:lstStyle/>
                    <a:p>
                      <a:pPr>
                        <a:lnSpc>
                          <a:spcPct val="115000"/>
                        </a:lnSpc>
                        <a:spcAft>
                          <a:spcPts val="0"/>
                        </a:spcAft>
                      </a:pPr>
                      <a:r>
                        <a:rPr lang="fr-BE" sz="1100">
                          <a:effectLst/>
                        </a:rPr>
                        <a:t>Romania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486</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6"/>
                  </a:ext>
                </a:extLst>
              </a:tr>
              <a:tr h="217910">
                <a:tc>
                  <a:txBody>
                    <a:bodyPr/>
                    <a:lstStyle/>
                    <a:p>
                      <a:pPr>
                        <a:lnSpc>
                          <a:spcPct val="115000"/>
                        </a:lnSpc>
                        <a:spcAft>
                          <a:spcPts val="0"/>
                        </a:spcAft>
                      </a:pPr>
                      <a:r>
                        <a:rPr lang="fr-BE" sz="1100">
                          <a:effectLst/>
                        </a:rPr>
                        <a:t>Russie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 </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538</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7"/>
                  </a:ext>
                </a:extLst>
              </a:tr>
              <a:tr h="214714">
                <a:tc>
                  <a:txBody>
                    <a:bodyPr/>
                    <a:lstStyle/>
                    <a:p>
                      <a:pPr>
                        <a:lnSpc>
                          <a:spcPct val="115000"/>
                        </a:lnSpc>
                        <a:spcAft>
                          <a:spcPts val="0"/>
                        </a:spcAft>
                      </a:pPr>
                      <a:r>
                        <a:rPr lang="fr-BE" sz="1100">
                          <a:effectLst/>
                        </a:rPr>
                        <a:t>Spain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49.40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517</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8"/>
                  </a:ext>
                </a:extLst>
              </a:tr>
              <a:tr h="217910">
                <a:tc>
                  <a:txBody>
                    <a:bodyPr/>
                    <a:lstStyle/>
                    <a:p>
                      <a:pPr>
                        <a:lnSpc>
                          <a:spcPct val="115000"/>
                        </a:lnSpc>
                        <a:spcAft>
                          <a:spcPts val="0"/>
                        </a:spcAft>
                      </a:pPr>
                      <a:r>
                        <a:rPr lang="fr-BE" sz="1100">
                          <a:effectLst/>
                        </a:rPr>
                        <a:t>Slovakia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extLst>
                  <a:ext uri="{0D108BD9-81ED-4DB2-BD59-A6C34878D82A}">
                    <a16:rowId xmlns:a16="http://schemas.microsoft.com/office/drawing/2014/main" val="10009"/>
                  </a:ext>
                </a:extLst>
              </a:tr>
              <a:tr h="217271">
                <a:tc>
                  <a:txBody>
                    <a:bodyPr/>
                    <a:lstStyle/>
                    <a:p>
                      <a:pPr>
                        <a:lnSpc>
                          <a:spcPct val="115000"/>
                        </a:lnSpc>
                        <a:spcAft>
                          <a:spcPts val="0"/>
                        </a:spcAft>
                      </a:pPr>
                      <a:r>
                        <a:rPr lang="fr-BE" sz="1100">
                          <a:effectLst/>
                        </a:rPr>
                        <a:t>Slovenia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560</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0"/>
                  </a:ext>
                </a:extLst>
              </a:tr>
              <a:tr h="221105">
                <a:tc>
                  <a:txBody>
                    <a:bodyPr/>
                    <a:lstStyle/>
                    <a:p>
                      <a:pPr>
                        <a:lnSpc>
                          <a:spcPct val="115000"/>
                        </a:lnSpc>
                        <a:spcAft>
                          <a:spcPts val="0"/>
                        </a:spcAft>
                      </a:pPr>
                      <a:r>
                        <a:rPr lang="fr-BE" sz="1100">
                          <a:effectLst/>
                        </a:rPr>
                        <a:t>Sweden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47.41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535</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1"/>
                  </a:ext>
                </a:extLst>
              </a:tr>
              <a:tr h="217910">
                <a:tc>
                  <a:txBody>
                    <a:bodyPr/>
                    <a:lstStyle/>
                    <a:p>
                      <a:pPr>
                        <a:lnSpc>
                          <a:spcPct val="115000"/>
                        </a:lnSpc>
                        <a:spcAft>
                          <a:spcPts val="0"/>
                        </a:spcAft>
                      </a:pPr>
                      <a:r>
                        <a:rPr lang="fr-BE" sz="1100">
                          <a:effectLst/>
                        </a:rPr>
                        <a:t>Switzerland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57.17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extLst>
                  <a:ext uri="{0D108BD9-81ED-4DB2-BD59-A6C34878D82A}">
                    <a16:rowId xmlns:a16="http://schemas.microsoft.com/office/drawing/2014/main" val="10012"/>
                  </a:ext>
                </a:extLst>
              </a:tr>
              <a:tr h="214714">
                <a:tc>
                  <a:txBody>
                    <a:bodyPr/>
                    <a:lstStyle/>
                    <a:p>
                      <a:pPr>
                        <a:lnSpc>
                          <a:spcPct val="115000"/>
                        </a:lnSpc>
                        <a:spcAft>
                          <a:spcPts val="0"/>
                        </a:spcAft>
                      </a:pPr>
                      <a:r>
                        <a:rPr lang="fr-BE" sz="1100">
                          <a:effectLst/>
                        </a:rPr>
                        <a:t>United States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43.43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534</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3"/>
                  </a:ext>
                </a:extLst>
              </a:tr>
              <a:tr h="220466">
                <a:tc>
                  <a:txBody>
                    <a:bodyPr/>
                    <a:lstStyle/>
                    <a:p>
                      <a:pPr>
                        <a:lnSpc>
                          <a:spcPct val="115000"/>
                        </a:lnSpc>
                        <a:spcAft>
                          <a:spcPts val="0"/>
                        </a:spcAft>
                      </a:pPr>
                      <a:r>
                        <a:rPr lang="fr-BE" sz="1400" b="1" dirty="0">
                          <a:effectLst/>
                        </a:rPr>
                        <a:t>South </a:t>
                      </a:r>
                      <a:r>
                        <a:rPr lang="fr-BE" sz="1400" b="1" dirty="0" err="1">
                          <a:effectLst/>
                        </a:rPr>
                        <a:t>America</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86</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30.10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385</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 </a:t>
                      </a:r>
                      <a:endParaRPr lang="fr-BE" sz="1400" b="1"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400" b="1" dirty="0">
                          <a:effectLst/>
                        </a:rPr>
                        <a:t>411</a:t>
                      </a:r>
                      <a:endParaRPr lang="fr-BE" sz="1400" b="1" dirty="0">
                        <a:effectLst/>
                        <a:latin typeface="Calibri"/>
                        <a:ea typeface="Calibri"/>
                        <a:cs typeface="Times New Roman"/>
                      </a:endParaRPr>
                    </a:p>
                  </a:txBody>
                  <a:tcPr marL="0" marR="0" marT="0" marB="0" anchor="b"/>
                </a:tc>
                <a:extLst>
                  <a:ext uri="{0D108BD9-81ED-4DB2-BD59-A6C34878D82A}">
                    <a16:rowId xmlns:a16="http://schemas.microsoft.com/office/drawing/2014/main" val="10014"/>
                  </a:ext>
                </a:extLst>
              </a:tr>
              <a:tr h="217910">
                <a:tc>
                  <a:txBody>
                    <a:bodyPr/>
                    <a:lstStyle/>
                    <a:p>
                      <a:pPr>
                        <a:lnSpc>
                          <a:spcPct val="115000"/>
                        </a:lnSpc>
                        <a:spcAft>
                          <a:spcPts val="0"/>
                        </a:spcAft>
                      </a:pPr>
                      <a:r>
                        <a:rPr lang="fr-BE" sz="1100">
                          <a:effectLst/>
                        </a:rPr>
                        <a:t>Brazil</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33.91</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extLst>
                  <a:ext uri="{0D108BD9-81ED-4DB2-BD59-A6C34878D82A}">
                    <a16:rowId xmlns:a16="http://schemas.microsoft.com/office/drawing/2014/main" val="10015"/>
                  </a:ext>
                </a:extLst>
              </a:tr>
              <a:tr h="221105">
                <a:tc>
                  <a:txBody>
                    <a:bodyPr/>
                    <a:lstStyle/>
                    <a:p>
                      <a:pPr>
                        <a:lnSpc>
                          <a:spcPct val="115000"/>
                        </a:lnSpc>
                        <a:spcAft>
                          <a:spcPts val="0"/>
                        </a:spcAft>
                      </a:pPr>
                      <a:r>
                        <a:rPr lang="fr-BE" sz="1100">
                          <a:effectLst/>
                        </a:rPr>
                        <a:t>Chile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89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26.30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extLst>
                  <a:ext uri="{0D108BD9-81ED-4DB2-BD59-A6C34878D82A}">
                    <a16:rowId xmlns:a16="http://schemas.microsoft.com/office/drawing/2014/main" val="10016"/>
                  </a:ext>
                </a:extLst>
              </a:tr>
              <a:tr h="214714">
                <a:tc>
                  <a:txBody>
                    <a:bodyPr/>
                    <a:lstStyle/>
                    <a:p>
                      <a:pPr>
                        <a:lnSpc>
                          <a:spcPct val="115000"/>
                        </a:lnSpc>
                        <a:spcAft>
                          <a:spcPts val="0"/>
                        </a:spcAft>
                      </a:pPr>
                      <a:r>
                        <a:rPr lang="fr-BE" sz="1100">
                          <a:effectLst/>
                        </a:rPr>
                        <a:t>Colombia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385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tc>
                  <a:txBody>
                    <a:bodyPr/>
                    <a:lstStyle/>
                    <a:p>
                      <a:pPr algn="r">
                        <a:lnSpc>
                          <a:spcPct val="115000"/>
                        </a:lnSpc>
                        <a:spcAft>
                          <a:spcPts val="0"/>
                        </a:spcAft>
                      </a:pPr>
                      <a:r>
                        <a:rPr lang="fr-BE" sz="1100">
                          <a:effectLst/>
                        </a:rPr>
                        <a:t>411</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7"/>
                  </a:ext>
                </a:extLst>
              </a:tr>
              <a:tr h="220466">
                <a:tc>
                  <a:txBody>
                    <a:bodyPr/>
                    <a:lstStyle/>
                    <a:p>
                      <a:pPr>
                        <a:lnSpc>
                          <a:spcPct val="115000"/>
                        </a:lnSpc>
                        <a:spcAft>
                          <a:spcPts val="0"/>
                        </a:spcAft>
                      </a:pPr>
                      <a:r>
                        <a:rPr lang="fr-BE" sz="1100" b="1" dirty="0">
                          <a:effectLst/>
                        </a:rPr>
                        <a:t>South &amp; SE </a:t>
                      </a:r>
                      <a:r>
                        <a:rPr lang="fr-BE" sz="1100" b="1" dirty="0" err="1">
                          <a:effectLst/>
                        </a:rPr>
                        <a:t>Asia</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86</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dirty="0">
                          <a:effectLst/>
                        </a:rPr>
                        <a:t>39.83</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490</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474</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473</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dirty="0">
                          <a:effectLst/>
                        </a:rPr>
                        <a:t>470</a:t>
                      </a:r>
                      <a:endParaRPr lang="fr-BE" sz="1100" b="1" dirty="0">
                        <a:effectLst/>
                        <a:latin typeface="Calibri"/>
                        <a:ea typeface="Calibri"/>
                        <a:cs typeface="Times New Roman"/>
                      </a:endParaRPr>
                    </a:p>
                  </a:txBody>
                  <a:tcPr marL="0" marR="0" marT="0" marB="0" anchor="b"/>
                </a:tc>
                <a:extLst>
                  <a:ext uri="{0D108BD9-81ED-4DB2-BD59-A6C34878D82A}">
                    <a16:rowId xmlns:a16="http://schemas.microsoft.com/office/drawing/2014/main" val="10018"/>
                  </a:ext>
                </a:extLst>
              </a:tr>
              <a:tr h="217910">
                <a:tc>
                  <a:txBody>
                    <a:bodyPr/>
                    <a:lstStyle/>
                    <a:p>
                      <a:pPr>
                        <a:lnSpc>
                          <a:spcPct val="115000"/>
                        </a:lnSpc>
                        <a:spcAft>
                          <a:spcPts val="0"/>
                        </a:spcAft>
                      </a:pPr>
                      <a:r>
                        <a:rPr lang="fr-BE" sz="1100">
                          <a:effectLst/>
                        </a:rPr>
                        <a:t>Cyprus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463</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19"/>
                  </a:ext>
                </a:extLst>
              </a:tr>
              <a:tr h="217910">
                <a:tc>
                  <a:txBody>
                    <a:bodyPr/>
                    <a:lstStyle/>
                    <a:p>
                      <a:pPr>
                        <a:lnSpc>
                          <a:spcPct val="115000"/>
                        </a:lnSpc>
                        <a:spcAft>
                          <a:spcPts val="0"/>
                        </a:spcAft>
                      </a:pPr>
                      <a:r>
                        <a:rPr lang="fr-BE" sz="1100">
                          <a:effectLst/>
                        </a:rPr>
                        <a:t>Indic</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21.63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extLst>
                  <a:ext uri="{0D108BD9-81ED-4DB2-BD59-A6C34878D82A}">
                    <a16:rowId xmlns:a16="http://schemas.microsoft.com/office/drawing/2014/main" val="10020"/>
                  </a:ext>
                </a:extLst>
              </a:tr>
              <a:tr h="214714">
                <a:tc>
                  <a:txBody>
                    <a:bodyPr/>
                    <a:lstStyle/>
                    <a:p>
                      <a:pPr>
                        <a:lnSpc>
                          <a:spcPct val="115000"/>
                        </a:lnSpc>
                        <a:spcAft>
                          <a:spcPts val="0"/>
                        </a:spcAft>
                      </a:pPr>
                      <a:r>
                        <a:rPr lang="fr-BE" sz="1100">
                          <a:effectLst/>
                        </a:rPr>
                        <a:t>Iran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20.75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429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428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416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470</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21"/>
                  </a:ext>
                </a:extLst>
              </a:tr>
              <a:tr h="217910">
                <a:tc>
                  <a:txBody>
                    <a:bodyPr/>
                    <a:lstStyle/>
                    <a:p>
                      <a:pPr>
                        <a:lnSpc>
                          <a:spcPct val="115000"/>
                        </a:lnSpc>
                        <a:spcAft>
                          <a:spcPts val="0"/>
                        </a:spcAft>
                      </a:pPr>
                      <a:r>
                        <a:rPr lang="fr-BE" sz="1100">
                          <a:effectLst/>
                        </a:rPr>
                        <a:t>Israel</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51.29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524</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22"/>
                  </a:ext>
                </a:extLst>
              </a:tr>
              <a:tr h="217910">
                <a:tc>
                  <a:txBody>
                    <a:bodyPr/>
                    <a:lstStyle/>
                    <a:p>
                      <a:pPr>
                        <a:lnSpc>
                          <a:spcPct val="115000"/>
                        </a:lnSpc>
                        <a:spcAft>
                          <a:spcPts val="0"/>
                        </a:spcAft>
                      </a:pPr>
                      <a:r>
                        <a:rPr lang="fr-BE" sz="1100">
                          <a:effectLst/>
                        </a:rPr>
                        <a:t>Jordan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39.38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extLst>
                  <a:ext uri="{0D108BD9-81ED-4DB2-BD59-A6C34878D82A}">
                    <a16:rowId xmlns:a16="http://schemas.microsoft.com/office/drawing/2014/main" val="10023"/>
                  </a:ext>
                </a:extLst>
              </a:tr>
              <a:tr h="220466">
                <a:tc>
                  <a:txBody>
                    <a:bodyPr/>
                    <a:lstStyle/>
                    <a:p>
                      <a:pPr>
                        <a:lnSpc>
                          <a:spcPct val="115000"/>
                        </a:lnSpc>
                        <a:spcAft>
                          <a:spcPts val="0"/>
                        </a:spcAft>
                      </a:pPr>
                      <a:r>
                        <a:rPr lang="fr-BE" sz="1100">
                          <a:effectLst/>
                        </a:rPr>
                        <a:t>Kuwait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400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392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430</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24"/>
                  </a:ext>
                </a:extLst>
              </a:tr>
              <a:tr h="242193">
                <a:tc>
                  <a:txBody>
                    <a:bodyPr/>
                    <a:lstStyle/>
                    <a:p>
                      <a:pPr>
                        <a:lnSpc>
                          <a:spcPct val="115000"/>
                        </a:lnSpc>
                        <a:spcAft>
                          <a:spcPts val="0"/>
                        </a:spcAft>
                      </a:pPr>
                      <a:r>
                        <a:rPr lang="fr-BE" sz="1100">
                          <a:effectLst/>
                        </a:rPr>
                        <a:t>Philippines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34.35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4628042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2975423310"/>
              </p:ext>
            </p:extLst>
          </p:nvPr>
        </p:nvGraphicFramePr>
        <p:xfrm>
          <a:off x="251520" y="1700808"/>
          <a:ext cx="8424936" cy="3034692"/>
        </p:xfrm>
        <a:graphic>
          <a:graphicData uri="http://schemas.openxmlformats.org/drawingml/2006/table">
            <a:tbl>
              <a:tblPr firstRow="1" firstCol="1" bandRow="1">
                <a:tableStyleId>{5C22544A-7EE6-4342-B048-85BDC9FD1C3A}</a:tableStyleId>
              </a:tblPr>
              <a:tblGrid>
                <a:gridCol w="1978621">
                  <a:extLst>
                    <a:ext uri="{9D8B030D-6E8A-4147-A177-3AD203B41FA5}">
                      <a16:colId xmlns:a16="http://schemas.microsoft.com/office/drawing/2014/main" val="20000"/>
                    </a:ext>
                  </a:extLst>
                </a:gridCol>
                <a:gridCol w="726031">
                  <a:extLst>
                    <a:ext uri="{9D8B030D-6E8A-4147-A177-3AD203B41FA5}">
                      <a16:colId xmlns:a16="http://schemas.microsoft.com/office/drawing/2014/main" val="20001"/>
                    </a:ext>
                  </a:extLst>
                </a:gridCol>
                <a:gridCol w="1153473">
                  <a:extLst>
                    <a:ext uri="{9D8B030D-6E8A-4147-A177-3AD203B41FA5}">
                      <a16:colId xmlns:a16="http://schemas.microsoft.com/office/drawing/2014/main" val="20002"/>
                    </a:ext>
                  </a:extLst>
                </a:gridCol>
                <a:gridCol w="1004798">
                  <a:extLst>
                    <a:ext uri="{9D8B030D-6E8A-4147-A177-3AD203B41FA5}">
                      <a16:colId xmlns:a16="http://schemas.microsoft.com/office/drawing/2014/main" val="20003"/>
                    </a:ext>
                  </a:extLst>
                </a:gridCol>
                <a:gridCol w="999842">
                  <a:extLst>
                    <a:ext uri="{9D8B030D-6E8A-4147-A177-3AD203B41FA5}">
                      <a16:colId xmlns:a16="http://schemas.microsoft.com/office/drawing/2014/main" val="20004"/>
                    </a:ext>
                  </a:extLst>
                </a:gridCol>
                <a:gridCol w="1123737">
                  <a:extLst>
                    <a:ext uri="{9D8B030D-6E8A-4147-A177-3AD203B41FA5}">
                      <a16:colId xmlns:a16="http://schemas.microsoft.com/office/drawing/2014/main" val="20005"/>
                    </a:ext>
                  </a:extLst>
                </a:gridCol>
                <a:gridCol w="1438434">
                  <a:extLst>
                    <a:ext uri="{9D8B030D-6E8A-4147-A177-3AD203B41FA5}">
                      <a16:colId xmlns:a16="http://schemas.microsoft.com/office/drawing/2014/main" val="20006"/>
                    </a:ext>
                  </a:extLst>
                </a:gridCol>
              </a:tblGrid>
              <a:tr h="274014">
                <a:tc>
                  <a:txBody>
                    <a:bodyPr/>
                    <a:lstStyle/>
                    <a:p>
                      <a:pPr>
                        <a:lnSpc>
                          <a:spcPct val="115000"/>
                        </a:lnSpc>
                        <a:spcAft>
                          <a:spcPts val="0"/>
                        </a:spcAft>
                      </a:pP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err="1">
                          <a:effectLst/>
                          <a:latin typeface="Calibri"/>
                          <a:ea typeface="Calibri"/>
                          <a:cs typeface="Times New Roman"/>
                        </a:rPr>
                        <a:t>Mean</a:t>
                      </a:r>
                      <a:r>
                        <a:rPr lang="fr-BE" sz="1100" dirty="0">
                          <a:effectLst/>
                          <a:latin typeface="Calibri"/>
                          <a:ea typeface="Calibri"/>
                          <a:cs typeface="Times New Roman"/>
                        </a:rPr>
                        <a:t> I.Q</a:t>
                      </a:r>
                    </a:p>
                  </a:txBody>
                  <a:tcPr marL="0" marR="0" marT="0" marB="0" anchor="b"/>
                </a:tc>
                <a:tc>
                  <a:txBody>
                    <a:bodyPr/>
                    <a:lstStyle/>
                    <a:p>
                      <a:pPr algn="r">
                        <a:lnSpc>
                          <a:spcPts val="975"/>
                        </a:lnSpc>
                        <a:spcAft>
                          <a:spcPts val="0"/>
                        </a:spcAft>
                      </a:pPr>
                      <a:r>
                        <a:rPr lang="fr-BE" sz="1100" spc="-30" dirty="0">
                          <a:effectLst/>
                        </a:rPr>
                        <a:t>Math &amp;</a:t>
                      </a:r>
                      <a:endParaRPr lang="fr-BE" sz="1100" dirty="0">
                        <a:effectLst/>
                      </a:endParaRPr>
                    </a:p>
                    <a:p>
                      <a:pPr algn="r">
                        <a:lnSpc>
                          <a:spcPct val="115000"/>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1964-86</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10</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14</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spc="-30" dirty="0">
                          <a:effectLst/>
                        </a:rPr>
                        <a:t>Age 10</a:t>
                      </a:r>
                      <a:endParaRPr lang="fr-BE" sz="1100" dirty="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dirty="0">
                          <a:effectLst/>
                        </a:rPr>
                        <a:t>Age 14</a:t>
                      </a:r>
                      <a:endParaRPr lang="fr-BE" sz="1100" dirty="0">
                        <a:effectLst/>
                        <a:latin typeface="+mn-lt"/>
                        <a:ea typeface="Calibri"/>
                        <a:cs typeface="Times New Roman"/>
                      </a:endParaRPr>
                    </a:p>
                  </a:txBody>
                  <a:tcPr marL="0" marR="0" marT="0" marB="0" anchor="b"/>
                </a:tc>
                <a:extLst>
                  <a:ext uri="{0D108BD9-81ED-4DB2-BD59-A6C34878D82A}">
                    <a16:rowId xmlns:a16="http://schemas.microsoft.com/office/drawing/2014/main" val="10000"/>
                  </a:ext>
                </a:extLst>
              </a:tr>
              <a:tr h="274014">
                <a:tc>
                  <a:txBody>
                    <a:bodyPr/>
                    <a:lstStyle/>
                    <a:p>
                      <a:pPr>
                        <a:lnSpc>
                          <a:spcPct val="115000"/>
                        </a:lnSpc>
                        <a:spcAft>
                          <a:spcPts val="0"/>
                        </a:spcAft>
                      </a:pPr>
                      <a:r>
                        <a:rPr lang="fr-BE" sz="1100" spc="10" dirty="0" err="1">
                          <a:effectLst/>
                        </a:rPr>
                        <a:t>Thailand</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91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dirty="0">
                          <a:effectLst/>
                        </a:rPr>
                        <a:t>39.83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490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522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473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525</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274014">
                <a:tc>
                  <a:txBody>
                    <a:bodyPr/>
                    <a:lstStyle/>
                    <a:p>
                      <a:pPr>
                        <a:lnSpc>
                          <a:spcPct val="115000"/>
                        </a:lnSpc>
                        <a:spcAft>
                          <a:spcPts val="0"/>
                        </a:spcAft>
                      </a:pPr>
                      <a:r>
                        <a:rPr lang="fr-BE" sz="1100" spc="10" dirty="0" err="1">
                          <a:effectLst/>
                        </a:rPr>
                        <a:t>Turkey</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90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41.52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r h="274014">
                <a:tc>
                  <a:txBody>
                    <a:bodyPr/>
                    <a:lstStyle/>
                    <a:p>
                      <a:pP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77229">
                <a:tc>
                  <a:txBody>
                    <a:bodyPr/>
                    <a:lstStyle/>
                    <a:p>
                      <a:pPr>
                        <a:lnSpc>
                          <a:spcPct val="115000"/>
                        </a:lnSpc>
                        <a:spcAft>
                          <a:spcPts val="0"/>
                        </a:spcAft>
                      </a:pPr>
                      <a:r>
                        <a:rPr lang="fr-BE" sz="1400" b="1" spc="10" dirty="0" err="1">
                          <a:effectLst/>
                        </a:rPr>
                        <a:t>Africa</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69</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32.00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354</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326</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 </a:t>
                      </a:r>
                      <a:endParaRPr lang="fr-BE" sz="1400" b="1"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400" b="1" spc="10" dirty="0">
                          <a:effectLst/>
                        </a:rPr>
                        <a:t>326</a:t>
                      </a:r>
                      <a:endParaRPr lang="fr-BE" sz="1400" b="1" dirty="0">
                        <a:effectLst/>
                        <a:latin typeface="Calibri"/>
                        <a:ea typeface="Calibri"/>
                        <a:cs typeface="Times New Roman"/>
                      </a:endParaRPr>
                    </a:p>
                  </a:txBody>
                  <a:tcPr marL="0" marR="0" marT="0" marB="0" anchor="b"/>
                </a:tc>
                <a:extLst>
                  <a:ext uri="{0D108BD9-81ED-4DB2-BD59-A6C34878D82A}">
                    <a16:rowId xmlns:a16="http://schemas.microsoft.com/office/drawing/2014/main" val="10004"/>
                  </a:ext>
                </a:extLst>
              </a:tr>
              <a:tr h="274014">
                <a:tc>
                  <a:txBody>
                    <a:bodyPr/>
                    <a:lstStyle/>
                    <a:p>
                      <a:pPr>
                        <a:lnSpc>
                          <a:spcPct val="115000"/>
                        </a:lnSpc>
                        <a:spcAft>
                          <a:spcPts val="0"/>
                        </a:spcAft>
                      </a:pPr>
                      <a:r>
                        <a:rPr lang="fr-BE" sz="1100" spc="10">
                          <a:effectLst/>
                        </a:rPr>
                        <a:t>Mozambique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64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24.26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5"/>
                  </a:ext>
                </a:extLst>
              </a:tr>
              <a:tr h="274014">
                <a:tc>
                  <a:txBody>
                    <a:bodyPr/>
                    <a:lstStyle/>
                    <a:p>
                      <a:pPr>
                        <a:lnSpc>
                          <a:spcPct val="115000"/>
                        </a:lnSpc>
                        <a:spcAft>
                          <a:spcPts val="0"/>
                        </a:spcAft>
                      </a:pPr>
                      <a:r>
                        <a:rPr lang="fr-BE" sz="1100" spc="10">
                          <a:effectLst/>
                        </a:rPr>
                        <a:t>Nigeria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69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34.15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6"/>
                  </a:ext>
                </a:extLst>
              </a:tr>
              <a:tr h="269997">
                <a:tc>
                  <a:txBody>
                    <a:bodyPr/>
                    <a:lstStyle/>
                    <a:p>
                      <a:pPr>
                        <a:lnSpc>
                          <a:spcPct val="115000"/>
                        </a:lnSpc>
                        <a:spcAft>
                          <a:spcPts val="0"/>
                        </a:spcAft>
                      </a:pPr>
                      <a:r>
                        <a:rPr lang="fr-BE" sz="1100" spc="10">
                          <a:effectLst/>
                        </a:rPr>
                        <a:t>South Africa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72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354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326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326</a:t>
                      </a:r>
                      <a:endParaRPr lang="fr-BE" sz="1100">
                        <a:effectLst/>
                        <a:latin typeface="Calibri"/>
                        <a:ea typeface="Calibri"/>
                        <a:cs typeface="Times New Roman"/>
                      </a:endParaRPr>
                    </a:p>
                  </a:txBody>
                  <a:tcPr marL="0" marR="0" marT="0" marB="0" anchor="b"/>
                </a:tc>
                <a:extLst>
                  <a:ext uri="{0D108BD9-81ED-4DB2-BD59-A6C34878D82A}">
                    <a16:rowId xmlns:a16="http://schemas.microsoft.com/office/drawing/2014/main" val="10007"/>
                  </a:ext>
                </a:extLst>
              </a:tr>
              <a:tr h="278032">
                <a:tc>
                  <a:txBody>
                    <a:bodyPr/>
                    <a:lstStyle/>
                    <a:p>
                      <a:pPr>
                        <a:lnSpc>
                          <a:spcPct val="115000"/>
                        </a:lnSpc>
                        <a:spcAft>
                          <a:spcPts val="0"/>
                        </a:spcAft>
                      </a:pPr>
                      <a:r>
                        <a:rPr lang="fr-BE" sz="1100" spc="10">
                          <a:effectLst/>
                        </a:rPr>
                        <a:t>Swaziland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68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32.00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dirty="0">
                          <a:effectLst/>
                        </a:rPr>
                        <a:t> </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extLst>
                  <a:ext uri="{0D108BD9-81ED-4DB2-BD59-A6C34878D82A}">
                    <a16:rowId xmlns:a16="http://schemas.microsoft.com/office/drawing/2014/main" val="10008"/>
                  </a:ext>
                </a:extLst>
              </a:tr>
              <a:tr h="396959">
                <a:tc>
                  <a:txBody>
                    <a:bodyPr/>
                    <a:lstStyle/>
                    <a:p>
                      <a:pPr>
                        <a:lnSpc>
                          <a:spcPts val="975"/>
                        </a:lnSpc>
                        <a:spcAft>
                          <a:spcPts val="0"/>
                        </a:spcAft>
                      </a:pPr>
                      <a:r>
                        <a:rPr lang="fr-BE" sz="1100" b="1" spc="10" dirty="0" err="1">
                          <a:effectLst/>
                        </a:rPr>
                        <a:t>Correlations</a:t>
                      </a:r>
                      <a:endParaRPr lang="fr-BE" sz="1100" b="1" dirty="0">
                        <a:effectLst/>
                      </a:endParaRPr>
                    </a:p>
                    <a:p>
                      <a:pPr>
                        <a:lnSpc>
                          <a:spcPts val="1125"/>
                        </a:lnSpc>
                        <a:spcAft>
                          <a:spcPts val="0"/>
                        </a:spcAft>
                      </a:pPr>
                      <a:r>
                        <a:rPr lang="fr-BE" sz="1100" b="1" spc="10" dirty="0" err="1">
                          <a:effectLst/>
                        </a:rPr>
                        <a:t>with</a:t>
                      </a:r>
                      <a:r>
                        <a:rPr lang="fr-BE" sz="1100" b="1" spc="10" dirty="0">
                          <a:effectLst/>
                        </a:rPr>
                        <a:t> IQ</a:t>
                      </a:r>
                      <a:endParaRPr lang="fr-BE" sz="1100" b="1"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b="1" spc="10" dirty="0">
                          <a:effectLst/>
                        </a:rPr>
                        <a:t>-</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0.81</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0.85</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0.89</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0.81</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0.82</a:t>
                      </a:r>
                      <a:endParaRPr lang="fr-BE" sz="1100" b="1" dirty="0">
                        <a:effectLst/>
                        <a:latin typeface="Calibri"/>
                        <a:ea typeface="Calibri"/>
                        <a:cs typeface="Times New Roman"/>
                      </a:endParaRPr>
                    </a:p>
                  </a:txBody>
                  <a:tcPr marL="0" marR="0" marT="0" marB="0" anchor="b"/>
                </a:tc>
                <a:extLst>
                  <a:ext uri="{0D108BD9-81ED-4DB2-BD59-A6C34878D82A}">
                    <a16:rowId xmlns:a16="http://schemas.microsoft.com/office/drawing/2014/main" val="10009"/>
                  </a:ext>
                </a:extLst>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166</a:t>
            </a:fld>
            <a:endParaRPr lang="fr-BE" dirty="0"/>
          </a:p>
        </p:txBody>
      </p:sp>
      <p:sp>
        <p:nvSpPr>
          <p:cNvPr id="2" name="ZoneTexte 1"/>
          <p:cNvSpPr txBox="1"/>
          <p:nvPr/>
        </p:nvSpPr>
        <p:spPr>
          <a:xfrm>
            <a:off x="0" y="6550223"/>
            <a:ext cx="8221343" cy="307777"/>
          </a:xfrm>
          <a:prstGeom prst="rect">
            <a:avLst/>
          </a:prstGeom>
          <a:noFill/>
        </p:spPr>
        <p:txBody>
          <a:bodyPr wrap="square" rtlCol="0">
            <a:spAutoFit/>
          </a:bodyPr>
          <a:lstStyle/>
          <a:p>
            <a:r>
              <a:rPr lang="fr-BE" sz="1400" dirty="0"/>
              <a:t>Voir aussi annexe A (p.204) pour les Q.I moyen nationaux</a:t>
            </a:r>
          </a:p>
        </p:txBody>
      </p:sp>
    </p:spTree>
    <p:extLst>
      <p:ext uri="{BB962C8B-B14F-4D97-AF65-F5344CB8AC3E}">
        <p14:creationId xmlns:p14="http://schemas.microsoft.com/office/powerpoint/2010/main" val="5593498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7583" y="260648"/>
            <a:ext cx="7920880" cy="1143000"/>
          </a:xfrm>
        </p:spPr>
        <p:txBody>
          <a:bodyPr/>
          <a:lstStyle/>
          <a:p>
            <a:r>
              <a:rPr lang="fr-BE" dirty="0" err="1"/>
              <a:t>Some</a:t>
            </a:r>
            <a:r>
              <a:rPr lang="fr-BE" dirty="0"/>
              <a:t> </a:t>
            </a:r>
            <a:r>
              <a:rPr lang="fr-BE" dirty="0" err="1"/>
              <a:t>Other</a:t>
            </a:r>
            <a:r>
              <a:rPr lang="fr-BE" dirty="0"/>
              <a:t> Variables </a:t>
            </a:r>
            <a:r>
              <a:rPr lang="fr-BE" dirty="0" err="1"/>
              <a:t>Correlated</a:t>
            </a:r>
            <a:r>
              <a:rPr lang="fr-BE" dirty="0"/>
              <a:t> to National IQ</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167</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3" y="2132856"/>
            <a:ext cx="9069941"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a:t>“National IQs: A review of their educational, cognitive, economic, political, demographic, sociological, epidemiological, geographic and climatic correlates” Richard Lynn, University of Ulster, </a:t>
            </a:r>
            <a:r>
              <a:rPr lang="en-US" sz="900" dirty="0" err="1"/>
              <a:t>Coleraine</a:t>
            </a:r>
            <a:r>
              <a:rPr lang="en-US" sz="900" dirty="0"/>
              <a:t>, Northern Ireland, United Kingdom et </a:t>
            </a:r>
            <a:r>
              <a:rPr lang="en-US" sz="900" dirty="0" err="1"/>
              <a:t>Tatu</a:t>
            </a:r>
            <a:r>
              <a:rPr lang="en-US" sz="900" dirty="0"/>
              <a:t> </a:t>
            </a:r>
            <a:r>
              <a:rPr lang="en-US" sz="900" dirty="0" err="1"/>
              <a:t>Vanhanen</a:t>
            </a:r>
            <a:r>
              <a:rPr lang="en-US" sz="900" dirty="0"/>
              <a:t>, University of Helsinki, Finland</a:t>
            </a:r>
          </a:p>
        </p:txBody>
      </p:sp>
    </p:spTree>
    <p:extLst>
      <p:ext uri="{BB962C8B-B14F-4D97-AF65-F5344CB8AC3E}">
        <p14:creationId xmlns:p14="http://schemas.microsoft.com/office/powerpoint/2010/main" val="28563919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168</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a:t>“National IQs: A review of their educational, cognitive, economic, political, demographic, sociological, epidemiological, geographic and climatic correlates” Richard Lynn, University of Ulster, </a:t>
            </a:r>
            <a:r>
              <a:rPr lang="en-US" sz="900" dirty="0" err="1"/>
              <a:t>Coleraine</a:t>
            </a:r>
            <a:r>
              <a:rPr lang="en-US" sz="900" dirty="0"/>
              <a:t>, Northern Ireland, United Kingdom et </a:t>
            </a:r>
            <a:r>
              <a:rPr lang="en-US" sz="900" dirty="0" err="1"/>
              <a:t>Tatu</a:t>
            </a:r>
            <a:r>
              <a:rPr lang="en-US" sz="900" dirty="0"/>
              <a:t> </a:t>
            </a:r>
            <a:r>
              <a:rPr lang="en-US" sz="900" dirty="0" err="1"/>
              <a:t>Vanhanen</a:t>
            </a:r>
            <a:r>
              <a:rPr lang="en-US" sz="900" dirty="0"/>
              <a:t>, University of Helsinki, Finland</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633729"/>
            <a:ext cx="4558482" cy="443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a:extLst>
              <a:ext uri="{FF2B5EF4-FFF2-40B4-BE49-F238E27FC236}">
                <a16:creationId xmlns:a16="http://schemas.microsoft.com/office/drawing/2014/main" id="{D58AACAB-6EEA-474D-ADDA-B3943F590265}"/>
              </a:ext>
            </a:extLst>
          </p:cNvPr>
          <p:cNvSpPr>
            <a:spLocks noGrp="1"/>
          </p:cNvSpPr>
          <p:nvPr>
            <p:ph type="title"/>
          </p:nvPr>
        </p:nvSpPr>
        <p:spPr>
          <a:xfrm>
            <a:off x="457200" y="274638"/>
            <a:ext cx="8229600" cy="1143000"/>
          </a:xfrm>
        </p:spPr>
        <p:txBody>
          <a:bodyPr/>
          <a:lstStyle/>
          <a:p>
            <a:r>
              <a:rPr lang="fr-BE" dirty="0" err="1"/>
              <a:t>Some</a:t>
            </a:r>
            <a:r>
              <a:rPr lang="fr-BE" dirty="0"/>
              <a:t> </a:t>
            </a:r>
            <a:r>
              <a:rPr lang="fr-BE" dirty="0" err="1"/>
              <a:t>Other</a:t>
            </a:r>
            <a:r>
              <a:rPr lang="fr-BE" dirty="0"/>
              <a:t> Variables </a:t>
            </a:r>
            <a:r>
              <a:rPr lang="fr-BE" dirty="0" err="1"/>
              <a:t>Correlated</a:t>
            </a:r>
            <a:r>
              <a:rPr lang="fr-BE" dirty="0"/>
              <a:t> to National IQ</a:t>
            </a:r>
          </a:p>
        </p:txBody>
      </p:sp>
    </p:spTree>
    <p:extLst>
      <p:ext uri="{BB962C8B-B14F-4D97-AF65-F5344CB8AC3E}">
        <p14:creationId xmlns:p14="http://schemas.microsoft.com/office/powerpoint/2010/main" val="41450019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169</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a:t>“National IQs: A review of their educational, cognitive, economic, political, demographic, sociological, epidemiological, geographic and climatic correlates” Richard Lynn, University of Ulster, </a:t>
            </a:r>
            <a:r>
              <a:rPr lang="en-US" sz="900" dirty="0" err="1"/>
              <a:t>Coleraine</a:t>
            </a:r>
            <a:r>
              <a:rPr lang="en-US" sz="900" dirty="0"/>
              <a:t>, Northern Ireland, United Kingdom et </a:t>
            </a:r>
            <a:r>
              <a:rPr lang="en-US" sz="900" dirty="0" err="1"/>
              <a:t>Tatu</a:t>
            </a:r>
            <a:r>
              <a:rPr lang="en-US" sz="900" dirty="0"/>
              <a:t> </a:t>
            </a:r>
            <a:r>
              <a:rPr lang="en-US" sz="900" dirty="0" err="1"/>
              <a:t>Vanhanen</a:t>
            </a:r>
            <a:r>
              <a:rPr lang="en-US" sz="900" dirty="0"/>
              <a:t>, University of Helsinki, Finland</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816" y="1196752"/>
            <a:ext cx="493395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816" y="3469718"/>
            <a:ext cx="49815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a:extLst>
              <a:ext uri="{FF2B5EF4-FFF2-40B4-BE49-F238E27FC236}">
                <a16:creationId xmlns:a16="http://schemas.microsoft.com/office/drawing/2014/main" id="{3568CEE3-6669-4A05-A20E-115C31ACD176}"/>
              </a:ext>
            </a:extLst>
          </p:cNvPr>
          <p:cNvSpPr>
            <a:spLocks noGrp="1"/>
          </p:cNvSpPr>
          <p:nvPr>
            <p:ph type="title"/>
          </p:nvPr>
        </p:nvSpPr>
        <p:spPr>
          <a:xfrm>
            <a:off x="455613" y="12700"/>
            <a:ext cx="8229600" cy="1143000"/>
          </a:xfrm>
        </p:spPr>
        <p:txBody>
          <a:bodyPr/>
          <a:lstStyle/>
          <a:p>
            <a:r>
              <a:rPr lang="fr-BE" dirty="0" err="1"/>
              <a:t>Some</a:t>
            </a:r>
            <a:r>
              <a:rPr lang="fr-BE" dirty="0"/>
              <a:t> </a:t>
            </a:r>
            <a:r>
              <a:rPr lang="fr-BE" dirty="0" err="1"/>
              <a:t>Other</a:t>
            </a:r>
            <a:r>
              <a:rPr lang="fr-BE" dirty="0"/>
              <a:t> Variables </a:t>
            </a:r>
            <a:r>
              <a:rPr lang="fr-BE" dirty="0" err="1"/>
              <a:t>Correlated</a:t>
            </a:r>
            <a:r>
              <a:rPr lang="fr-BE" dirty="0"/>
              <a:t> to National IQ</a:t>
            </a:r>
          </a:p>
        </p:txBody>
      </p:sp>
    </p:spTree>
    <p:extLst>
      <p:ext uri="{BB962C8B-B14F-4D97-AF65-F5344CB8AC3E}">
        <p14:creationId xmlns:p14="http://schemas.microsoft.com/office/powerpoint/2010/main" val="3451942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0825" y="3274"/>
            <a:ext cx="8229600" cy="1143000"/>
          </a:xfrm>
        </p:spPr>
        <p:txBody>
          <a:bodyPr rtlCol="0">
            <a:normAutofit fontScale="90000"/>
          </a:bodyPr>
          <a:lstStyle/>
          <a:p>
            <a:pPr eaLnBrk="1" fontAlgn="auto" hangingPunct="1">
              <a:spcAft>
                <a:spcPts val="0"/>
              </a:spcAft>
              <a:defRPr/>
            </a:pPr>
            <a:r>
              <a:rPr lang="fr-BE" dirty="0"/>
              <a:t>Quantitative </a:t>
            </a:r>
            <a:r>
              <a:rPr lang="fr-BE" dirty="0" err="1"/>
              <a:t>Definition</a:t>
            </a:r>
            <a:r>
              <a:rPr lang="fr-BE" dirty="0"/>
              <a:t> of Intelligence</a:t>
            </a:r>
          </a:p>
        </p:txBody>
      </p:sp>
      <p:sp>
        <p:nvSpPr>
          <p:cNvPr id="4" name="Espace réservé du numéro de diapositive 3"/>
          <p:cNvSpPr>
            <a:spLocks noGrp="1"/>
          </p:cNvSpPr>
          <p:nvPr>
            <p:ph type="sldNum" sz="quarter" idx="12"/>
          </p:nvPr>
        </p:nvSpPr>
        <p:spPr/>
        <p:txBody>
          <a:bodyPr/>
          <a:lstStyle/>
          <a:p>
            <a:pPr>
              <a:defRPr/>
            </a:pPr>
            <a:fld id="{429AF223-F6CE-4494-B54F-4E74799D31D4}" type="slidenum">
              <a:rPr lang="fr-BE"/>
              <a:pPr>
                <a:defRPr/>
              </a:pPr>
              <a:t>17</a:t>
            </a:fld>
            <a:endParaRPr lang="fr-BE" dirty="0"/>
          </a:p>
        </p:txBody>
      </p:sp>
      <p:sp>
        <p:nvSpPr>
          <p:cNvPr id="14341" name="ZoneTexte 2"/>
          <p:cNvSpPr txBox="1">
            <a:spLocks noChangeArrowheads="1"/>
          </p:cNvSpPr>
          <p:nvPr/>
        </p:nvSpPr>
        <p:spPr bwMode="auto">
          <a:xfrm>
            <a:off x="188912" y="1146274"/>
            <a:ext cx="849788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Human intelligence is in continuum with animal intelligence (we are animals). </a:t>
            </a:r>
            <a:br>
              <a:rPr lang="en-US" dirty="0"/>
            </a:br>
            <a:endParaRPr lang="en-US" dirty="0"/>
          </a:p>
          <a:p>
            <a:pPr eaLnBrk="1" hangingPunct="1"/>
            <a:r>
              <a:rPr lang="en-US" dirty="0"/>
              <a:t>-General intelligence (efficiency of the central nervous system) is higher in great apes (which have the average mental age of 2-3 year old Europeans, 22 average IQ) than in dogs (which have an average IQ of 12). </a:t>
            </a:r>
          </a:p>
          <a:p>
            <a:pPr eaLnBrk="1" hangingPunct="1"/>
            <a:endParaRPr lang="en-US" dirty="0"/>
          </a:p>
          <a:p>
            <a:pPr eaLnBrk="1" hangingPunct="1"/>
            <a:r>
              <a:rPr lang="en-US" dirty="0"/>
              <a:t>-Intelligence is higher in a 5-year-old child (IQ of 35) than in the great apes. </a:t>
            </a:r>
          </a:p>
          <a:p>
            <a:pPr eaLnBrk="1" hangingPunct="1"/>
            <a:endParaRPr lang="en-US" dirty="0"/>
          </a:p>
          <a:p>
            <a:pPr eaLnBrk="1" hangingPunct="1"/>
            <a:r>
              <a:rPr lang="en-US" dirty="0"/>
              <a:t>-Intelligence is higher in a 10-year-old child (IQ of 70) than in a 5 year-old-child</a:t>
            </a:r>
          </a:p>
          <a:p>
            <a:pPr eaLnBrk="1" hangingPunct="1"/>
            <a:endParaRPr lang="en-US" dirty="0"/>
          </a:p>
          <a:p>
            <a:pPr eaLnBrk="1" hangingPunct="1"/>
            <a:r>
              <a:rPr lang="en-US" dirty="0"/>
              <a:t>-Intelligence is more important in adults (average IQ of 100) than in children of 10 years.</a:t>
            </a:r>
            <a:endParaRPr lang="fr-BE" dirty="0"/>
          </a:p>
        </p:txBody>
      </p:sp>
      <p:pic>
        <p:nvPicPr>
          <p:cNvPr id="4098" name="Picture 2" descr="http://www.human-intelligence.org/wp-content/uploads/2019/02/general-intelligence-1024x221.png">
            <a:extLst>
              <a:ext uri="{FF2B5EF4-FFF2-40B4-BE49-F238E27FC236}">
                <a16:creationId xmlns:a16="http://schemas.microsoft.com/office/drawing/2014/main" id="{30DAB788-9582-4B3D-B0EA-97369C554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311546"/>
            <a:ext cx="9144000" cy="1973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70604"/>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170</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a:t>“National IQs: A review of their educational, cognitive, economic, political, demographic, sociological, epidemiological, geographic and climatic correlates” Richard Lynn, University of Ulster, </a:t>
            </a:r>
            <a:r>
              <a:rPr lang="en-US" sz="900" dirty="0" err="1"/>
              <a:t>Coleraine</a:t>
            </a:r>
            <a:r>
              <a:rPr lang="en-US" sz="900" dirty="0"/>
              <a:t>, Northern Ireland, United Kingdom et </a:t>
            </a:r>
            <a:r>
              <a:rPr lang="en-US" sz="900" dirty="0" err="1"/>
              <a:t>Tatu</a:t>
            </a:r>
            <a:r>
              <a:rPr lang="en-US" sz="900" dirty="0"/>
              <a:t> </a:t>
            </a:r>
            <a:r>
              <a:rPr lang="en-US" sz="900" dirty="0" err="1"/>
              <a:t>Vanhanen</a:t>
            </a:r>
            <a:r>
              <a:rPr lang="en-US" sz="900" dirty="0"/>
              <a:t>, University of Helsinki, Finland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036" y="2348880"/>
            <a:ext cx="49720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a:extLst>
              <a:ext uri="{FF2B5EF4-FFF2-40B4-BE49-F238E27FC236}">
                <a16:creationId xmlns:a16="http://schemas.microsoft.com/office/drawing/2014/main" id="{E1726362-3C5D-4CD4-A7AE-75F64141E655}"/>
              </a:ext>
            </a:extLst>
          </p:cNvPr>
          <p:cNvSpPr>
            <a:spLocks noGrp="1"/>
          </p:cNvSpPr>
          <p:nvPr>
            <p:ph type="title"/>
          </p:nvPr>
        </p:nvSpPr>
        <p:spPr>
          <a:xfrm>
            <a:off x="457200" y="249895"/>
            <a:ext cx="8229600" cy="1143000"/>
          </a:xfrm>
        </p:spPr>
        <p:txBody>
          <a:bodyPr/>
          <a:lstStyle/>
          <a:p>
            <a:r>
              <a:rPr lang="fr-BE" dirty="0" err="1"/>
              <a:t>Some</a:t>
            </a:r>
            <a:r>
              <a:rPr lang="fr-BE" dirty="0"/>
              <a:t> </a:t>
            </a:r>
            <a:r>
              <a:rPr lang="fr-BE" dirty="0" err="1"/>
              <a:t>Other</a:t>
            </a:r>
            <a:r>
              <a:rPr lang="fr-BE" dirty="0"/>
              <a:t> Variables </a:t>
            </a:r>
            <a:r>
              <a:rPr lang="fr-BE" dirty="0" err="1"/>
              <a:t>Correlated</a:t>
            </a:r>
            <a:r>
              <a:rPr lang="fr-BE" dirty="0"/>
              <a:t> to National IQ</a:t>
            </a:r>
          </a:p>
        </p:txBody>
      </p:sp>
    </p:spTree>
    <p:extLst>
      <p:ext uri="{BB962C8B-B14F-4D97-AF65-F5344CB8AC3E}">
        <p14:creationId xmlns:p14="http://schemas.microsoft.com/office/powerpoint/2010/main" val="15020018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171</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a:t>“National IQs: A review of their educational, cognitive, economic, political, demographic, sociological, epidemiological, geographic and climatic correlates” Richard Lynn, University of Ulster, </a:t>
            </a:r>
            <a:r>
              <a:rPr lang="en-US" sz="900" dirty="0" err="1"/>
              <a:t>Coleraine</a:t>
            </a:r>
            <a:r>
              <a:rPr lang="en-US" sz="900" dirty="0"/>
              <a:t>, Northern Ireland, United Kingdom et </a:t>
            </a:r>
            <a:r>
              <a:rPr lang="en-US" sz="900" dirty="0" err="1"/>
              <a:t>Tatu</a:t>
            </a:r>
            <a:r>
              <a:rPr lang="en-US" sz="900" dirty="0"/>
              <a:t> </a:t>
            </a:r>
            <a:r>
              <a:rPr lang="en-US" sz="900" dirty="0" err="1"/>
              <a:t>Vanhanen</a:t>
            </a:r>
            <a:r>
              <a:rPr lang="en-US" sz="900" dirty="0"/>
              <a:t>, University of Helsinki, Finland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051" y="188640"/>
            <a:ext cx="4071802" cy="601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4715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95288" y="1052736"/>
            <a:ext cx="8640763" cy="5588000"/>
          </a:xfrm>
        </p:spPr>
        <p:txBody>
          <a:bodyPr rtlCol="0">
            <a:normAutofit fontScale="92500" lnSpcReduction="20000"/>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t>6. Cause of Racial </a:t>
            </a:r>
            <a:r>
              <a:rPr lang="fr-BE" dirty="0" err="1"/>
              <a:t>Differences</a:t>
            </a:r>
            <a:endParaRPr lang="fr-BE" dirty="0"/>
          </a:p>
          <a:p>
            <a:pPr marL="0" indent="0" eaLnBrk="1" fontAlgn="auto" hangingPunct="1">
              <a:spcAft>
                <a:spcPts val="0"/>
              </a:spcAft>
              <a:buFont typeface="Arial" pitchFamily="34" charset="0"/>
              <a:buNone/>
              <a:defRPr/>
            </a:pPr>
            <a:r>
              <a:rPr lang="fr-BE" dirty="0"/>
              <a:t>7. </a:t>
            </a:r>
            <a:r>
              <a:rPr lang="en-US" dirty="0"/>
              <a:t>Why Is not the Whole World Developed?</a:t>
            </a:r>
          </a:p>
          <a:p>
            <a:pPr marL="0" indent="0" eaLnBrk="1" fontAlgn="auto" hangingPunct="1">
              <a:spcAft>
                <a:spcPts val="0"/>
              </a:spcAft>
              <a:buFont typeface="Arial" pitchFamily="34" charset="0"/>
              <a:buNone/>
              <a:defRPr/>
            </a:pPr>
            <a:r>
              <a:rPr lang="fr-BE" dirty="0">
                <a:solidFill>
                  <a:srgbClr val="FF0000"/>
                </a:solidFill>
              </a:rPr>
              <a:t>8. The Worldwide </a:t>
            </a:r>
            <a:r>
              <a:rPr lang="fr-BE" dirty="0" err="1">
                <a:solidFill>
                  <a:srgbClr val="FF0000"/>
                </a:solidFill>
              </a:rPr>
              <a:t>Hierarchy</a:t>
            </a:r>
            <a:br>
              <a:rPr lang="fr-BE" dirty="0">
                <a:solidFill>
                  <a:srgbClr val="FF0000"/>
                </a:solidFill>
              </a:rPr>
            </a:br>
            <a:r>
              <a:rPr lang="fr-BE" sz="2600" dirty="0">
                <a:solidFill>
                  <a:srgbClr val="FF0000"/>
                </a:solidFill>
              </a:rPr>
              <a:t>                                      </a:t>
            </a:r>
            <a:r>
              <a:rPr lang="fr-BE" sz="2400" dirty="0">
                <a:solidFill>
                  <a:srgbClr val="FF0000"/>
                </a:solidFill>
              </a:rPr>
              <a:t>1. In the United States</a:t>
            </a:r>
            <a:br>
              <a:rPr lang="fr-BE" sz="2400" dirty="0">
                <a:solidFill>
                  <a:srgbClr val="FF0000"/>
                </a:solidFill>
              </a:rPr>
            </a:br>
            <a:r>
              <a:rPr lang="fr-BE" sz="2400" dirty="0">
                <a:solidFill>
                  <a:srgbClr val="FF0000"/>
                </a:solidFill>
              </a:rPr>
              <a:t>                                         2. In </a:t>
            </a:r>
            <a:r>
              <a:rPr lang="fr-BE" sz="2400" dirty="0" err="1">
                <a:solidFill>
                  <a:srgbClr val="FF0000"/>
                </a:solidFill>
              </a:rPr>
              <a:t>Britain</a:t>
            </a:r>
            <a:br>
              <a:rPr lang="fr-BE" sz="2400" dirty="0">
                <a:solidFill>
                  <a:srgbClr val="FF0000"/>
                </a:solidFill>
              </a:rPr>
            </a:br>
            <a:r>
              <a:rPr lang="fr-BE" sz="2400" dirty="0">
                <a:solidFill>
                  <a:srgbClr val="FF0000"/>
                </a:solidFill>
              </a:rPr>
              <a:t>                                         3. In Brazil</a:t>
            </a:r>
            <a:br>
              <a:rPr lang="fr-BE" sz="2400" dirty="0">
                <a:solidFill>
                  <a:srgbClr val="FF0000"/>
                </a:solidFill>
              </a:rPr>
            </a:br>
            <a:r>
              <a:rPr lang="fr-BE" sz="2400" dirty="0">
                <a:solidFill>
                  <a:srgbClr val="FF0000"/>
                </a:solidFill>
              </a:rPr>
              <a:t>                                         4. In </a:t>
            </a:r>
            <a:r>
              <a:rPr lang="fr-BE" sz="2400" dirty="0" err="1">
                <a:solidFill>
                  <a:srgbClr val="FF0000"/>
                </a:solidFill>
              </a:rPr>
              <a:t>Africa</a:t>
            </a:r>
            <a:endParaRPr lang="fr-BE" sz="2400" dirty="0">
              <a:solidFill>
                <a:srgbClr val="FF0000"/>
              </a:solidFill>
            </a:endParaRPr>
          </a:p>
          <a:p>
            <a:pPr marL="0" indent="0" eaLnBrk="1" fontAlgn="auto" hangingPunct="1">
              <a:spcAft>
                <a:spcPts val="0"/>
              </a:spcAft>
              <a:buFont typeface="Arial" pitchFamily="34" charset="0"/>
              <a:buNone/>
              <a:defRPr/>
            </a:pP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172</a:t>
            </a:fld>
            <a:endParaRPr lang="fr-BE" dirty="0"/>
          </a:p>
        </p:txBody>
      </p:sp>
    </p:spTree>
    <p:extLst>
      <p:ext uri="{BB962C8B-B14F-4D97-AF65-F5344CB8AC3E}">
        <p14:creationId xmlns:p14="http://schemas.microsoft.com/office/powerpoint/2010/main" val="644726757"/>
      </p:ext>
    </p:extLst>
  </p:cSld>
  <p:clrMapOvr>
    <a:masterClrMapping/>
  </p:clrMapOvr>
  <p:transition spd="slow" advTm="17345"/>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en-US" dirty="0"/>
              <a:t>Racial Intellectual Hierarchy Around The World = Global </a:t>
            </a:r>
            <a:r>
              <a:rPr lang="en-US" dirty="0" err="1"/>
              <a:t>Biocracy</a:t>
            </a:r>
            <a:endParaRPr lang="fr-BE" dirty="0"/>
          </a:p>
        </p:txBody>
      </p:sp>
      <p:sp>
        <p:nvSpPr>
          <p:cNvPr id="3" name="Espace réservé du contenu 2"/>
          <p:cNvSpPr>
            <a:spLocks noGrp="1"/>
          </p:cNvSpPr>
          <p:nvPr>
            <p:ph idx="1"/>
          </p:nvPr>
        </p:nvSpPr>
        <p:spPr/>
        <p:txBody>
          <a:bodyPr rtlCol="0">
            <a:normAutofit fontScale="70000" lnSpcReduction="20000"/>
          </a:bodyPr>
          <a:lstStyle/>
          <a:p>
            <a:pPr marL="0" indent="0" eaLnBrk="1" fontAlgn="auto" hangingPunct="1">
              <a:spcAft>
                <a:spcPts val="0"/>
              </a:spcAft>
              <a:buNone/>
              <a:defRPr/>
            </a:pPr>
            <a:br>
              <a:rPr lang="en-US" dirty="0"/>
            </a:br>
            <a:r>
              <a:rPr lang="en-US" dirty="0"/>
              <a:t>Whatever the country around the world, the hierarchy remains rigorously identical, with an order dictated by the racial IQ:</a:t>
            </a:r>
          </a:p>
          <a:p>
            <a:pPr eaLnBrk="1" fontAlgn="auto" hangingPunct="1">
              <a:spcAft>
                <a:spcPts val="0"/>
              </a:spcAft>
              <a:buFont typeface="Arial" pitchFamily="34" charset="0"/>
              <a:buChar char="•"/>
              <a:defRPr/>
            </a:pPr>
            <a:r>
              <a:rPr lang="en-US" dirty="0"/>
              <a:t>1. Ashkenazi Jews (110)</a:t>
            </a:r>
          </a:p>
          <a:p>
            <a:pPr eaLnBrk="1" fontAlgn="auto" hangingPunct="1">
              <a:spcAft>
                <a:spcPts val="0"/>
              </a:spcAft>
              <a:buFont typeface="Arial" pitchFamily="34" charset="0"/>
              <a:buChar char="•"/>
              <a:defRPr/>
            </a:pPr>
            <a:r>
              <a:rPr lang="en-US" dirty="0"/>
              <a:t>2. East Asians (105)</a:t>
            </a:r>
          </a:p>
          <a:p>
            <a:pPr eaLnBrk="1" fontAlgn="auto" hangingPunct="1">
              <a:spcAft>
                <a:spcPts val="0"/>
              </a:spcAft>
              <a:buFont typeface="Arial" pitchFamily="34" charset="0"/>
              <a:buChar char="•"/>
              <a:defRPr/>
            </a:pPr>
            <a:r>
              <a:rPr lang="en-US" dirty="0"/>
              <a:t>3. Europeans (100)</a:t>
            </a:r>
          </a:p>
          <a:p>
            <a:pPr eaLnBrk="1" fontAlgn="auto" hangingPunct="1">
              <a:spcAft>
                <a:spcPts val="0"/>
              </a:spcAft>
              <a:buFont typeface="Arial" pitchFamily="34" charset="0"/>
              <a:buChar char="•"/>
              <a:defRPr/>
            </a:pPr>
            <a:r>
              <a:rPr lang="en-US" dirty="0"/>
              <a:t>5. Arctic People (91)</a:t>
            </a:r>
          </a:p>
          <a:p>
            <a:pPr eaLnBrk="1" fontAlgn="auto" hangingPunct="1">
              <a:spcAft>
                <a:spcPts val="0"/>
              </a:spcAft>
              <a:buFont typeface="Arial" pitchFamily="34" charset="0"/>
              <a:buChar char="•"/>
              <a:defRPr/>
            </a:pPr>
            <a:r>
              <a:rPr lang="en-US" dirty="0"/>
              <a:t>6. Southeast Asians (90)</a:t>
            </a:r>
          </a:p>
          <a:p>
            <a:pPr eaLnBrk="1" fontAlgn="auto" hangingPunct="1">
              <a:spcAft>
                <a:spcPts val="0"/>
              </a:spcAft>
              <a:buFont typeface="Arial" pitchFamily="34" charset="0"/>
              <a:buChar char="•"/>
              <a:defRPr/>
            </a:pPr>
            <a:r>
              <a:rPr lang="en-US" dirty="0"/>
              <a:t>7. Caucasian-African Hybrids (81-90)</a:t>
            </a:r>
          </a:p>
          <a:p>
            <a:pPr eaLnBrk="1" fontAlgn="auto" hangingPunct="1">
              <a:spcAft>
                <a:spcPts val="0"/>
              </a:spcAft>
              <a:buFont typeface="Arial" pitchFamily="34" charset="0"/>
              <a:buChar char="•"/>
              <a:defRPr/>
            </a:pPr>
            <a:r>
              <a:rPr lang="en-US" dirty="0"/>
              <a:t>8. Native Americans (86)</a:t>
            </a:r>
          </a:p>
          <a:p>
            <a:pPr eaLnBrk="1" fontAlgn="auto" hangingPunct="1">
              <a:spcAft>
                <a:spcPts val="0"/>
              </a:spcAft>
              <a:buFont typeface="Arial" pitchFamily="34" charset="0"/>
              <a:buChar char="•"/>
              <a:defRPr/>
            </a:pPr>
            <a:r>
              <a:rPr lang="en-US" dirty="0"/>
              <a:t>9. North Africans and Middle Easterners (84-88)</a:t>
            </a:r>
          </a:p>
          <a:p>
            <a:pPr eaLnBrk="1" fontAlgn="auto" hangingPunct="1">
              <a:spcAft>
                <a:spcPts val="0"/>
              </a:spcAft>
              <a:buFont typeface="Arial" pitchFamily="34" charset="0"/>
              <a:buChar char="•"/>
              <a:defRPr/>
            </a:pPr>
            <a:r>
              <a:rPr lang="en-US" dirty="0"/>
              <a:t>10. Africans (67-80)</a:t>
            </a:r>
          </a:p>
          <a:p>
            <a:pPr eaLnBrk="1" fontAlgn="auto" hangingPunct="1">
              <a:spcAft>
                <a:spcPts val="0"/>
              </a:spcAft>
              <a:buFont typeface="Arial" pitchFamily="34" charset="0"/>
              <a:buChar char="•"/>
              <a:defRPr/>
            </a:pPr>
            <a:r>
              <a:rPr lang="en-US" dirty="0"/>
              <a:t>11. Australian Aborigines (62)</a:t>
            </a:r>
            <a:endParaRPr lang="fr-BE" dirty="0"/>
          </a:p>
        </p:txBody>
      </p:sp>
      <p:sp>
        <p:nvSpPr>
          <p:cNvPr id="4" name="Espace réservé du numéro de diapositive 3"/>
          <p:cNvSpPr>
            <a:spLocks noGrp="1"/>
          </p:cNvSpPr>
          <p:nvPr>
            <p:ph type="sldNum" sz="quarter" idx="12"/>
          </p:nvPr>
        </p:nvSpPr>
        <p:spPr/>
        <p:txBody>
          <a:bodyPr/>
          <a:lstStyle/>
          <a:p>
            <a:pPr>
              <a:defRPr/>
            </a:pPr>
            <a:fld id="{67914BB6-1A0A-463B-8659-EB831D045F93}" type="slidenum">
              <a:rPr lang="fr-BE"/>
              <a:pPr>
                <a:defRPr/>
              </a:pPr>
              <a:t>173</a:t>
            </a:fld>
            <a:endParaRPr lang="fr-BE" dirty="0"/>
          </a:p>
        </p:txBody>
      </p:sp>
    </p:spTree>
  </p:cSld>
  <p:clrMapOvr>
    <a:masterClrMapping/>
  </p:clrMapOvr>
  <p:transition spd="slow" advTm="25146"/>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1143000"/>
          </a:xfrm>
        </p:spPr>
        <p:txBody>
          <a:bodyPr rtlCol="0">
            <a:normAutofit fontScale="90000"/>
          </a:bodyPr>
          <a:lstStyle/>
          <a:p>
            <a:pPr eaLnBrk="1" fontAlgn="auto" hangingPunct="1">
              <a:spcAft>
                <a:spcPts val="0"/>
              </a:spcAft>
              <a:defRPr/>
            </a:pPr>
            <a:r>
              <a:rPr lang="en-US" dirty="0"/>
              <a:t>Racial hierarchy of nearly all social parameters</a:t>
            </a:r>
            <a:endParaRPr lang="fr-BE" dirty="0"/>
          </a:p>
        </p:txBody>
      </p:sp>
      <p:sp>
        <p:nvSpPr>
          <p:cNvPr id="3" name="Espace réservé du contenu 2"/>
          <p:cNvSpPr>
            <a:spLocks noGrp="1"/>
          </p:cNvSpPr>
          <p:nvPr>
            <p:ph idx="1"/>
          </p:nvPr>
        </p:nvSpPr>
        <p:spPr>
          <a:xfrm>
            <a:off x="323528" y="1412776"/>
            <a:ext cx="8820472" cy="5445224"/>
          </a:xfrm>
        </p:spPr>
        <p:txBody>
          <a:bodyPr rtlCol="0">
            <a:normAutofit fontScale="47500" lnSpcReduction="20000"/>
          </a:bodyPr>
          <a:lstStyle/>
          <a:p>
            <a:pPr marL="0" indent="0" eaLnBrk="1" fontAlgn="auto" hangingPunct="1">
              <a:spcAft>
                <a:spcPts val="0"/>
              </a:spcAft>
              <a:buFont typeface="Arial" pitchFamily="34" charset="0"/>
              <a:buNone/>
              <a:defRPr/>
            </a:pPr>
            <a:r>
              <a:rPr lang="en-US" dirty="0"/>
              <a:t>The differences are, of course, more marked between races whose IQ differs appreciably and is more tenuous between races of near intelligence.</a:t>
            </a:r>
          </a:p>
          <a:p>
            <a:pPr marL="0" indent="0" eaLnBrk="1" fontAlgn="auto" hangingPunct="1">
              <a:spcAft>
                <a:spcPts val="0"/>
              </a:spcAft>
              <a:buFont typeface="Arial" pitchFamily="34" charset="0"/>
              <a:buNone/>
              <a:defRPr/>
            </a:pPr>
            <a:r>
              <a:rPr lang="en-US" dirty="0"/>
              <a:t>This hierarchy is inevitable for:</a:t>
            </a:r>
          </a:p>
          <a:p>
            <a:pPr marL="0" indent="0" eaLnBrk="1" fontAlgn="auto" hangingPunct="1">
              <a:spcAft>
                <a:spcPts val="0"/>
              </a:spcAft>
              <a:buFont typeface="Arial" pitchFamily="34" charset="0"/>
              <a:buNone/>
              <a:defRPr/>
            </a:pPr>
            <a:r>
              <a:rPr lang="en-US" dirty="0"/>
              <a:t>1. Education.</a:t>
            </a:r>
          </a:p>
          <a:p>
            <a:pPr marL="0" indent="0" eaLnBrk="1" fontAlgn="auto" hangingPunct="1">
              <a:spcAft>
                <a:spcPts val="0"/>
              </a:spcAft>
              <a:buFont typeface="Arial" pitchFamily="34" charset="0"/>
              <a:buNone/>
              <a:defRPr/>
            </a:pPr>
            <a:r>
              <a:rPr lang="en-US" dirty="0"/>
              <a:t>2. Average wages.</a:t>
            </a:r>
          </a:p>
          <a:p>
            <a:pPr marL="0" indent="0" eaLnBrk="1" fontAlgn="auto" hangingPunct="1">
              <a:spcAft>
                <a:spcPts val="0"/>
              </a:spcAft>
              <a:buFont typeface="Arial" pitchFamily="34" charset="0"/>
              <a:buNone/>
              <a:defRPr/>
            </a:pPr>
            <a:r>
              <a:rPr lang="en-US" dirty="0"/>
              <a:t>3. Crime rate (increases in ascending order while IQ decreases)</a:t>
            </a:r>
          </a:p>
          <a:p>
            <a:pPr marL="0" indent="0" eaLnBrk="1" fontAlgn="auto" hangingPunct="1">
              <a:spcAft>
                <a:spcPts val="0"/>
              </a:spcAft>
              <a:buFont typeface="Arial" pitchFamily="34" charset="0"/>
              <a:buNone/>
              <a:defRPr/>
            </a:pPr>
            <a:r>
              <a:rPr lang="en-US" dirty="0"/>
              <a:t>4. Socio-economic status.</a:t>
            </a:r>
          </a:p>
          <a:p>
            <a:pPr marL="0" indent="0" eaLnBrk="1" fontAlgn="auto" hangingPunct="1">
              <a:spcAft>
                <a:spcPts val="0"/>
              </a:spcAft>
              <a:buFont typeface="Arial" pitchFamily="34" charset="0"/>
              <a:buNone/>
              <a:defRPr/>
            </a:pPr>
            <a:r>
              <a:rPr lang="en-US" dirty="0"/>
              <a:t>5. Fertility (fertility rate increases in increasing order while IQ decreases)</a:t>
            </a:r>
          </a:p>
          <a:p>
            <a:pPr marL="0" indent="0" eaLnBrk="1" fontAlgn="auto" hangingPunct="1">
              <a:spcAft>
                <a:spcPts val="0"/>
              </a:spcAft>
              <a:buFont typeface="Arial" pitchFamily="34" charset="0"/>
              <a:buNone/>
              <a:defRPr/>
            </a:pPr>
            <a:r>
              <a:rPr lang="en-US" dirty="0"/>
              <a:t>(There are however exceptions in fertility rate, showing the place of certain cultural factors such as the high fertility rate of Hispanics of Catholic religion)</a:t>
            </a:r>
          </a:p>
          <a:p>
            <a:pPr marL="0" indent="0" eaLnBrk="1" fontAlgn="auto" hangingPunct="1">
              <a:spcAft>
                <a:spcPts val="0"/>
              </a:spcAft>
              <a:buFont typeface="Arial" pitchFamily="34" charset="0"/>
              <a:buNone/>
              <a:defRPr/>
            </a:pPr>
            <a:r>
              <a:rPr lang="en-US" dirty="0"/>
              <a:t>6. Mental retardation (increases in ascending order while IQ decreases)</a:t>
            </a:r>
          </a:p>
          <a:p>
            <a:pPr marL="0" indent="0" eaLnBrk="1" fontAlgn="auto" hangingPunct="1">
              <a:spcAft>
                <a:spcPts val="0"/>
              </a:spcAft>
              <a:buFont typeface="Arial" pitchFamily="34" charset="0"/>
              <a:buNone/>
              <a:defRPr/>
            </a:pPr>
            <a:r>
              <a:rPr lang="en-US" dirty="0"/>
              <a:t>7. School success.</a:t>
            </a:r>
          </a:p>
          <a:p>
            <a:pPr marL="0" indent="0" eaLnBrk="1" fontAlgn="auto" hangingPunct="1">
              <a:spcAft>
                <a:spcPts val="0"/>
              </a:spcAft>
              <a:buFont typeface="Arial" pitchFamily="34" charset="0"/>
              <a:buNone/>
              <a:defRPr/>
            </a:pPr>
            <a:r>
              <a:rPr lang="en-US" dirty="0"/>
              <a:t>8. Juvenile delinquency (increases in increasing order while IQ decreases)</a:t>
            </a:r>
          </a:p>
          <a:p>
            <a:pPr marL="0" indent="0" eaLnBrk="1" fontAlgn="auto" hangingPunct="1">
              <a:spcAft>
                <a:spcPts val="0"/>
              </a:spcAft>
              <a:buFont typeface="Arial" pitchFamily="34" charset="0"/>
              <a:buNone/>
              <a:defRPr/>
            </a:pPr>
            <a:r>
              <a:rPr lang="en-US" dirty="0"/>
              <a:t>9. Percentage of single mothers (increases in ascending order while IQ decreases)</a:t>
            </a:r>
          </a:p>
          <a:p>
            <a:pPr marL="0" indent="0" eaLnBrk="1" fontAlgn="auto" hangingPunct="1">
              <a:spcAft>
                <a:spcPts val="0"/>
              </a:spcAft>
              <a:buFont typeface="Arial" pitchFamily="34" charset="0"/>
              <a:buNone/>
              <a:defRPr/>
            </a:pPr>
            <a:r>
              <a:rPr lang="en-US" dirty="0"/>
              <a:t>10. Unemployment rate (increases in ascending order while IQ decreases)</a:t>
            </a:r>
          </a:p>
          <a:p>
            <a:pPr marL="0" indent="0" eaLnBrk="1" fontAlgn="auto" hangingPunct="1">
              <a:spcAft>
                <a:spcPts val="0"/>
              </a:spcAft>
              <a:buFont typeface="Arial" pitchFamily="34" charset="0"/>
              <a:buNone/>
              <a:defRPr/>
            </a:pPr>
            <a:r>
              <a:rPr lang="en-US" dirty="0"/>
              <a:t>11. Success at the SAT (entrance test of most American universities)</a:t>
            </a:r>
          </a:p>
          <a:p>
            <a:pPr marL="0" indent="0" eaLnBrk="1" fontAlgn="auto" hangingPunct="1">
              <a:spcAft>
                <a:spcPts val="0"/>
              </a:spcAft>
              <a:buFont typeface="Arial" pitchFamily="34" charset="0"/>
              <a:buNone/>
              <a:defRPr/>
            </a:pPr>
            <a:r>
              <a:rPr lang="en-US" dirty="0"/>
              <a:t>12. Prevalence of gifted people.</a:t>
            </a:r>
          </a:p>
          <a:p>
            <a:pPr marL="0" indent="0" eaLnBrk="1" fontAlgn="auto" hangingPunct="1">
              <a:spcAft>
                <a:spcPts val="0"/>
              </a:spcAft>
              <a:buFont typeface="Arial" pitchFamily="34" charset="0"/>
              <a:buNone/>
              <a:defRPr/>
            </a:pPr>
            <a:endParaRPr lang="en-US" dirty="0"/>
          </a:p>
          <a:p>
            <a:pPr marL="0" indent="0" eaLnBrk="1" fontAlgn="auto" hangingPunct="1">
              <a:spcAft>
                <a:spcPts val="0"/>
              </a:spcAft>
              <a:buFont typeface="Arial" pitchFamily="34" charset="0"/>
              <a:buNone/>
              <a:defRPr/>
            </a:pPr>
            <a:r>
              <a:rPr lang="en-US" dirty="0"/>
              <a:t>The data are available for all multiethnic countries: "The global bell curve", 2009, Lynn.</a:t>
            </a:r>
          </a:p>
          <a:p>
            <a:pPr marL="0" indent="0" eaLnBrk="1" fontAlgn="auto" hangingPunct="1">
              <a:spcAft>
                <a:spcPts val="0"/>
              </a:spcAft>
              <a:buFont typeface="Arial" pitchFamily="34" charset="0"/>
              <a:buNone/>
              <a:defRPr/>
            </a:pPr>
            <a:r>
              <a:rPr lang="en-US" dirty="0"/>
              <a:t>Part of the data is summarized here: </a:t>
            </a:r>
            <a:r>
              <a:rPr lang="en-US" dirty="0">
                <a:hlinkClick r:id="rId3"/>
              </a:rPr>
              <a:t>http://www.human-intelligence.org/worldwide-hierarchy/</a:t>
            </a:r>
            <a:endParaRPr lang="en-US" dirty="0"/>
          </a:p>
          <a:p>
            <a:pPr marL="0" indent="0" eaLnBrk="1" fontAlgn="auto" hangingPunct="1">
              <a:spcAft>
                <a:spcPts val="0"/>
              </a:spcAft>
              <a:buFont typeface="Arial" pitchFamily="34" charset="0"/>
              <a:buNone/>
              <a:defRPr/>
            </a:pPr>
            <a:endParaRPr lang="en-US" dirty="0"/>
          </a:p>
          <a:p>
            <a:pPr marL="0" indent="0" eaLnBrk="1" fontAlgn="auto" hangingPunct="1">
              <a:spcAft>
                <a:spcPts val="0"/>
              </a:spcAft>
              <a:buFont typeface="Arial" pitchFamily="34" charset="0"/>
              <a:buNone/>
              <a:defRPr/>
            </a:pPr>
            <a:r>
              <a:rPr lang="en-US" dirty="0"/>
              <a:t> 4 typical countries are developed in this summary, but this social sedimentation based on intelligence is found in all the multiethnic countries. </a:t>
            </a:r>
            <a:endParaRPr lang="fr-BE" dirty="0"/>
          </a:p>
        </p:txBody>
      </p:sp>
      <p:sp>
        <p:nvSpPr>
          <p:cNvPr id="4" name="Espace réservé du numéro de diapositive 3"/>
          <p:cNvSpPr>
            <a:spLocks noGrp="1"/>
          </p:cNvSpPr>
          <p:nvPr>
            <p:ph type="sldNum" sz="quarter" idx="12"/>
          </p:nvPr>
        </p:nvSpPr>
        <p:spPr/>
        <p:txBody>
          <a:bodyPr/>
          <a:lstStyle/>
          <a:p>
            <a:pPr>
              <a:defRPr/>
            </a:pPr>
            <a:fld id="{C97E7862-4E6B-4A01-9EFC-4C7261ADA414}" type="slidenum">
              <a:rPr lang="fr-BE"/>
              <a:pPr>
                <a:defRPr/>
              </a:pPr>
              <a:t>174</a:t>
            </a:fld>
            <a:endParaRPr lang="fr-BE" dirty="0"/>
          </a:p>
        </p:txBody>
      </p:sp>
    </p:spTree>
  </p:cSld>
  <p:clrMapOvr>
    <a:masterClrMapping/>
  </p:clrMapOvr>
  <p:transition spd="slow" advTm="10086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1"/>
          <p:cNvSpPr>
            <a:spLocks noGrp="1"/>
          </p:cNvSpPr>
          <p:nvPr>
            <p:ph type="title"/>
          </p:nvPr>
        </p:nvSpPr>
        <p:spPr/>
        <p:txBody>
          <a:bodyPr/>
          <a:lstStyle/>
          <a:p>
            <a:pPr eaLnBrk="1" hangingPunct="1"/>
            <a:r>
              <a:rPr lang="fr-BE" dirty="0"/>
              <a:t>1. </a:t>
            </a:r>
            <a:r>
              <a:rPr lang="fr-BE" dirty="0" err="1"/>
              <a:t>Intellectual</a:t>
            </a:r>
            <a:r>
              <a:rPr lang="fr-BE" dirty="0"/>
              <a:t> </a:t>
            </a:r>
            <a:r>
              <a:rPr lang="fr-BE" dirty="0" err="1"/>
              <a:t>Hierarchy</a:t>
            </a:r>
            <a:r>
              <a:rPr lang="fr-BE" dirty="0"/>
              <a:t> in the United States</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164437576"/>
              </p:ext>
            </p:extLst>
          </p:nvPr>
        </p:nvGraphicFramePr>
        <p:xfrm>
          <a:off x="1661778" y="2708920"/>
          <a:ext cx="5214478" cy="2736302"/>
        </p:xfrm>
        <a:graphic>
          <a:graphicData uri="http://schemas.openxmlformats.org/drawingml/2006/table">
            <a:tbl>
              <a:tblPr/>
              <a:tblGrid>
                <a:gridCol w="285572">
                  <a:extLst>
                    <a:ext uri="{9D8B030D-6E8A-4147-A177-3AD203B41FA5}">
                      <a16:colId xmlns:a16="http://schemas.microsoft.com/office/drawing/2014/main" val="20000"/>
                    </a:ext>
                  </a:extLst>
                </a:gridCol>
                <a:gridCol w="1487202">
                  <a:extLst>
                    <a:ext uri="{9D8B030D-6E8A-4147-A177-3AD203B41FA5}">
                      <a16:colId xmlns:a16="http://schemas.microsoft.com/office/drawing/2014/main" val="20001"/>
                    </a:ext>
                  </a:extLst>
                </a:gridCol>
                <a:gridCol w="1220173">
                  <a:extLst>
                    <a:ext uri="{9D8B030D-6E8A-4147-A177-3AD203B41FA5}">
                      <a16:colId xmlns:a16="http://schemas.microsoft.com/office/drawing/2014/main" val="20002"/>
                    </a:ext>
                  </a:extLst>
                </a:gridCol>
                <a:gridCol w="680552">
                  <a:extLst>
                    <a:ext uri="{9D8B030D-6E8A-4147-A177-3AD203B41FA5}">
                      <a16:colId xmlns:a16="http://schemas.microsoft.com/office/drawing/2014/main" val="20003"/>
                    </a:ext>
                  </a:extLst>
                </a:gridCol>
                <a:gridCol w="1540979">
                  <a:extLst>
                    <a:ext uri="{9D8B030D-6E8A-4147-A177-3AD203B41FA5}">
                      <a16:colId xmlns:a16="http://schemas.microsoft.com/office/drawing/2014/main" val="20004"/>
                    </a:ext>
                  </a:extLst>
                </a:gridCol>
              </a:tblGrid>
              <a:tr h="371779">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400" b="1" i="0" u="none" strike="noStrike" cap="none" normalizeH="0" baseline="0" dirty="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Race</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N Samples</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IQ</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References</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1</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Whites</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100</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Lynn, 2006</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2</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Blacks</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29</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85</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Lynn, 2006</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3</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East Asians</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10</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104</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Lynn, 2006, 2006a</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4</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Hispanics</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39</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89</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Roth et al., 2001</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5</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jews</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17</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110</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Lynn, 2009</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6</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Native Americans</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17</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86</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Lynn, 2006</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a:ln>
                            <a:noFill/>
                          </a:ln>
                          <a:solidFill>
                            <a:srgbClr val="FFFFFF"/>
                          </a:solidFill>
                          <a:effectLst/>
                          <a:latin typeface="Calibri" pitchFamily="34" charset="0"/>
                        </a:rPr>
                        <a:t>7</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Southeast Asians</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7</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92</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a:ln>
                            <a:noFill/>
                          </a:ln>
                          <a:solidFill>
                            <a:srgbClr val="000000"/>
                          </a:solidFill>
                          <a:effectLst/>
                          <a:latin typeface="Calibri" pitchFamily="34" charset="0"/>
                        </a:rPr>
                        <a:t>Lynn, 2006</a:t>
                      </a:r>
                      <a:endParaRPr kumimoji="0" lang="fr-BE" sz="14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Espace réservé du numéro de diapositive 3"/>
          <p:cNvSpPr>
            <a:spLocks noGrp="1"/>
          </p:cNvSpPr>
          <p:nvPr>
            <p:ph type="sldNum" sz="quarter" idx="12"/>
          </p:nvPr>
        </p:nvSpPr>
        <p:spPr/>
        <p:txBody>
          <a:bodyPr/>
          <a:lstStyle/>
          <a:p>
            <a:pPr>
              <a:defRPr/>
            </a:pPr>
            <a:fld id="{3A9B6D50-2616-478A-A3B5-F89218B4355A}" type="slidenum">
              <a:rPr lang="fr-BE"/>
              <a:pPr>
                <a:defRPr/>
              </a:pPr>
              <a:t>175</a:t>
            </a:fld>
            <a:endParaRPr lang="fr-BE" dirty="0"/>
          </a:p>
        </p:txBody>
      </p:sp>
      <p:sp>
        <p:nvSpPr>
          <p:cNvPr id="84028" name="Rectangle 1"/>
          <p:cNvSpPr>
            <a:spLocks noChangeArrowheads="1"/>
          </p:cNvSpPr>
          <p:nvPr/>
        </p:nvSpPr>
        <p:spPr bwMode="auto">
          <a:xfrm>
            <a:off x="2627784" y="2359892"/>
            <a:ext cx="280352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i="1" dirty="0">
                <a:cs typeface="Times New Roman" pitchFamily="18" charset="0"/>
              </a:rPr>
              <a:t>Table 13.2. Race differences in intelligence</a:t>
            </a:r>
            <a:endParaRPr lang="fr-BE" sz="600" dirty="0">
              <a:latin typeface="Arial" charset="0"/>
            </a:endParaRPr>
          </a:p>
          <a:p>
            <a:pPr eaLnBrk="0" hangingPunct="0"/>
            <a:endParaRPr lang="fr-BE" dirty="0">
              <a:latin typeface="Arial" charset="0"/>
            </a:endParaRPr>
          </a:p>
        </p:txBody>
      </p:sp>
      <p:sp>
        <p:nvSpPr>
          <p:cNvPr id="2" name="ZoneTexte 1"/>
          <p:cNvSpPr txBox="1"/>
          <p:nvPr/>
        </p:nvSpPr>
        <p:spPr>
          <a:xfrm>
            <a:off x="80736" y="6420702"/>
            <a:ext cx="3884910" cy="307777"/>
          </a:xfrm>
          <a:prstGeom prst="rect">
            <a:avLst/>
          </a:prstGeom>
          <a:noFill/>
        </p:spPr>
        <p:txBody>
          <a:bodyPr wrap="none" rtlCol="0">
            <a:spAutoFit/>
          </a:bodyPr>
          <a:lstStyle/>
          <a:p>
            <a:r>
              <a:rPr lang="fr-BE" sz="1400" dirty="0" err="1"/>
              <a:t>From</a:t>
            </a:r>
            <a:r>
              <a:rPr lang="fr-BE" sz="1400" dirty="0"/>
              <a:t> « The global bell curve », Richard Lynn, 2009.</a:t>
            </a:r>
          </a:p>
        </p:txBody>
      </p:sp>
    </p:spTree>
  </p:cSld>
  <p:clrMapOvr>
    <a:masterClrMapping/>
  </p:clrMapOvr>
  <p:transition spd="slow" advTm="35698"/>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a:t>1.1 </a:t>
            </a:r>
            <a:r>
              <a:rPr lang="fr-BE" dirty="0" err="1"/>
              <a:t>Hierarchy</a:t>
            </a:r>
            <a:r>
              <a:rPr lang="fr-BE" dirty="0"/>
              <a:t> </a:t>
            </a:r>
            <a:r>
              <a:rPr lang="fr-BE" dirty="0" err="1"/>
              <a:t>is</a:t>
            </a:r>
            <a:r>
              <a:rPr lang="fr-BE" dirty="0"/>
              <a:t> </a:t>
            </a:r>
            <a:r>
              <a:rPr lang="fr-BE" dirty="0" err="1"/>
              <a:t>Dictated</a:t>
            </a:r>
            <a:r>
              <a:rPr lang="fr-BE" dirty="0"/>
              <a:t> by IQ for Education</a:t>
            </a:r>
          </a:p>
        </p:txBody>
      </p:sp>
      <p:graphicFrame>
        <p:nvGraphicFramePr>
          <p:cNvPr id="5" name="Espace réservé du contenu 4"/>
          <p:cNvGraphicFramePr>
            <a:graphicFrameLocks noGrp="1"/>
          </p:cNvGraphicFramePr>
          <p:nvPr>
            <p:ph idx="1"/>
          </p:nvPr>
        </p:nvGraphicFramePr>
        <p:xfrm>
          <a:off x="2700338" y="1989138"/>
          <a:ext cx="3821112" cy="1658938"/>
        </p:xfrm>
        <a:graphic>
          <a:graphicData uri="http://schemas.openxmlformats.org/drawingml/2006/table">
            <a:tbl>
              <a:tblPr/>
              <a:tblGrid>
                <a:gridCol w="1641475">
                  <a:extLst>
                    <a:ext uri="{9D8B030D-6E8A-4147-A177-3AD203B41FA5}">
                      <a16:colId xmlns:a16="http://schemas.microsoft.com/office/drawing/2014/main" val="20000"/>
                    </a:ext>
                  </a:extLst>
                </a:gridCol>
                <a:gridCol w="809625">
                  <a:extLst>
                    <a:ext uri="{9D8B030D-6E8A-4147-A177-3AD203B41FA5}">
                      <a16:colId xmlns:a16="http://schemas.microsoft.com/office/drawing/2014/main" val="20001"/>
                    </a:ext>
                  </a:extLst>
                </a:gridCol>
                <a:gridCol w="677862">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tblGrid>
              <a:tr h="241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Race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Verbal</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Math</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Total</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349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Asians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508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575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1083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27013">
                <a:tc>
                  <a:txBody>
                    <a:bodyPr/>
                    <a:lstStyle/>
                    <a:p>
                      <a:pPr marL="0" marR="0" lvl="0" indent="0" algn="l" defTabSz="914400" rtl="0" eaLnBrk="1" fontAlgn="base" latinLnBrk="0" hangingPunct="1">
                        <a:lnSpc>
                          <a:spcPts val="1125"/>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Blacks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ts val="1125"/>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431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ts val="1125"/>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426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ts val="1125"/>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857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41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Hispanics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457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464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921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349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Native Americans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480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482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962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Whites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529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534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1063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241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SD</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113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115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rPr>
                        <a:t>-</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Espace réservé du numéro de diapositive 3"/>
          <p:cNvSpPr>
            <a:spLocks noGrp="1"/>
          </p:cNvSpPr>
          <p:nvPr>
            <p:ph type="sldNum" sz="quarter" idx="12"/>
          </p:nvPr>
        </p:nvSpPr>
        <p:spPr/>
        <p:txBody>
          <a:bodyPr/>
          <a:lstStyle/>
          <a:p>
            <a:pPr>
              <a:defRPr/>
            </a:pPr>
            <a:fld id="{A0AB9B76-0231-448C-AC4F-CA89E11ECE93}" type="slidenum">
              <a:rPr lang="fr-BE"/>
              <a:pPr>
                <a:defRPr/>
              </a:pPr>
              <a:t>176</a:t>
            </a:fld>
            <a:endParaRPr lang="fr-BE" dirty="0"/>
          </a:p>
        </p:txBody>
      </p:sp>
      <p:sp>
        <p:nvSpPr>
          <p:cNvPr id="85038" name="Rectangle 1"/>
          <p:cNvSpPr>
            <a:spLocks noChangeArrowheads="1"/>
          </p:cNvSpPr>
          <p:nvPr/>
        </p:nvSpPr>
        <p:spPr bwMode="auto">
          <a:xfrm>
            <a:off x="2700338" y="17002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solidFill>
                  <a:srgbClr val="000000"/>
                </a:solidFill>
                <a:cs typeface="Times New Roman" pitchFamily="18" charset="0"/>
              </a:rPr>
              <a:t>Table 13.3. Race and ethnic differences on the SAT in 2003</a:t>
            </a:r>
            <a:endParaRPr lang="fr-BE" sz="600" dirty="0">
              <a:latin typeface="Arial" charset="0"/>
            </a:endParaRPr>
          </a:p>
          <a:p>
            <a:pPr eaLnBrk="0" hangingPunct="0"/>
            <a:endParaRPr lang="fr-BE" dirty="0">
              <a:latin typeface="Arial"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934729525"/>
              </p:ext>
            </p:extLst>
          </p:nvPr>
        </p:nvGraphicFramePr>
        <p:xfrm>
          <a:off x="2627784" y="4446959"/>
          <a:ext cx="4343400" cy="1535938"/>
        </p:xfrm>
        <a:graphic>
          <a:graphicData uri="http://schemas.openxmlformats.org/drawingml/2006/table">
            <a:tbl>
              <a:tblPr>
                <a:tableStyleId>{3C2FFA5D-87B4-456A-9821-1D502468CF0F}</a:tableStyleId>
              </a:tblPr>
              <a:tblGrid>
                <a:gridCol w="243205">
                  <a:extLst>
                    <a:ext uri="{9D8B030D-6E8A-4147-A177-3AD203B41FA5}">
                      <a16:colId xmlns:a16="http://schemas.microsoft.com/office/drawing/2014/main" val="20000"/>
                    </a:ext>
                  </a:extLst>
                </a:gridCol>
                <a:gridCol w="1048385">
                  <a:extLst>
                    <a:ext uri="{9D8B030D-6E8A-4147-A177-3AD203B41FA5}">
                      <a16:colId xmlns:a16="http://schemas.microsoft.com/office/drawing/2014/main" val="20001"/>
                    </a:ext>
                  </a:extLst>
                </a:gridCol>
                <a:gridCol w="1090930">
                  <a:extLst>
                    <a:ext uri="{9D8B030D-6E8A-4147-A177-3AD203B41FA5}">
                      <a16:colId xmlns:a16="http://schemas.microsoft.com/office/drawing/2014/main" val="20002"/>
                    </a:ext>
                  </a:extLst>
                </a:gridCol>
                <a:gridCol w="1073150">
                  <a:extLst>
                    <a:ext uri="{9D8B030D-6E8A-4147-A177-3AD203B41FA5}">
                      <a16:colId xmlns:a16="http://schemas.microsoft.com/office/drawing/2014/main" val="20003"/>
                    </a:ext>
                  </a:extLst>
                </a:gridCol>
                <a:gridCol w="887730">
                  <a:extLst>
                    <a:ext uri="{9D8B030D-6E8A-4147-A177-3AD203B41FA5}">
                      <a16:colId xmlns:a16="http://schemas.microsoft.com/office/drawing/2014/main" val="20004"/>
                    </a:ext>
                  </a:extLst>
                </a:gridCol>
              </a:tblGrid>
              <a:tr h="313690">
                <a:tc>
                  <a:txBody>
                    <a:bodyPr/>
                    <a:lstStyle/>
                    <a:p>
                      <a:pPr>
                        <a:spcAft>
                          <a:spcPts val="0"/>
                        </a:spcAft>
                      </a:pPr>
                      <a:endParaRPr lang="en-US" sz="900" dirty="0">
                        <a:solidFill>
                          <a:srgbClr val="000000"/>
                        </a:solidFill>
                        <a:effectLst/>
                        <a:latin typeface="Bookman Old Style"/>
                      </a:endParaRPr>
                    </a:p>
                  </a:txBody>
                  <a:tcPr marL="0" marR="0" marT="0" marB="0" anchor="ctr"/>
                </a:tc>
                <a:tc>
                  <a:txBody>
                    <a:bodyPr/>
                    <a:lstStyle/>
                    <a:p>
                      <a:pPr>
                        <a:spcAft>
                          <a:spcPts val="0"/>
                        </a:spcAft>
                      </a:pPr>
                      <a:r>
                        <a:rPr lang="fr-FR" sz="900" dirty="0">
                          <a:effectLst/>
                        </a:rPr>
                        <a:t>Group</a:t>
                      </a:r>
                      <a:endParaRPr lang="fr-FR" dirty="0">
                        <a:effectLst/>
                      </a:endParaRPr>
                    </a:p>
                  </a:txBody>
                  <a:tcPr marL="0" marR="0" marT="0" marB="0"/>
                </a:tc>
                <a:tc>
                  <a:txBody>
                    <a:bodyPr/>
                    <a:lstStyle/>
                    <a:p>
                      <a:pPr algn="ctr">
                        <a:lnSpc>
                          <a:spcPct val="130000"/>
                        </a:lnSpc>
                        <a:spcAft>
                          <a:spcPts val="0"/>
                        </a:spcAft>
                      </a:pPr>
                      <a:r>
                        <a:rPr lang="fr-FR" sz="900" dirty="0">
                          <a:effectLst/>
                        </a:rPr>
                        <a:t>H.S. Diploma</a:t>
                      </a:r>
                      <a:endParaRPr lang="fr-FR" dirty="0">
                        <a:effectLst/>
                      </a:endParaRPr>
                    </a:p>
                    <a:p>
                      <a:pPr algn="ctr">
                        <a:lnSpc>
                          <a:spcPct val="95000"/>
                        </a:lnSpc>
                        <a:spcAft>
                          <a:spcPts val="0"/>
                        </a:spcAft>
                      </a:pPr>
                      <a:r>
                        <a:rPr lang="fr-FR" sz="1000" spc="10" dirty="0">
                          <a:effectLst/>
                        </a:rPr>
                        <a:t>1980</a:t>
                      </a:r>
                      <a:endParaRPr lang="fr-FR" dirty="0">
                        <a:effectLst/>
                      </a:endParaRPr>
                    </a:p>
                  </a:txBody>
                  <a:tcPr marL="0" marR="0" marT="0" marB="0" anchor="ctr"/>
                </a:tc>
                <a:tc>
                  <a:txBody>
                    <a:bodyPr/>
                    <a:lstStyle/>
                    <a:p>
                      <a:pPr algn="ctr">
                        <a:lnSpc>
                          <a:spcPct val="130000"/>
                        </a:lnSpc>
                        <a:spcAft>
                          <a:spcPts val="0"/>
                        </a:spcAft>
                      </a:pPr>
                      <a:r>
                        <a:rPr lang="fr-FR" sz="900" dirty="0">
                          <a:effectLst/>
                        </a:rPr>
                        <a:t>H.S. Diploma</a:t>
                      </a:r>
                      <a:endParaRPr lang="fr-FR" dirty="0">
                        <a:effectLst/>
                      </a:endParaRPr>
                    </a:p>
                    <a:p>
                      <a:pPr algn="ctr">
                        <a:lnSpc>
                          <a:spcPct val="90000"/>
                        </a:lnSpc>
                        <a:spcAft>
                          <a:spcPts val="0"/>
                        </a:spcAft>
                      </a:pPr>
                      <a:r>
                        <a:rPr lang="fr-FR" sz="1000" spc="10" dirty="0">
                          <a:effectLst/>
                        </a:rPr>
                        <a:t>1990</a:t>
                      </a:r>
                      <a:endParaRPr lang="fr-FR" dirty="0">
                        <a:effectLst/>
                      </a:endParaRPr>
                    </a:p>
                  </a:txBody>
                  <a:tcPr marL="0" marR="0" marT="0" marB="0" anchor="ctr"/>
                </a:tc>
                <a:tc>
                  <a:txBody>
                    <a:bodyPr/>
                    <a:lstStyle/>
                    <a:p>
                      <a:pPr algn="ctr">
                        <a:spcAft>
                          <a:spcPts val="0"/>
                        </a:spcAft>
                      </a:pPr>
                      <a:r>
                        <a:rPr lang="fr-FR" sz="900" dirty="0">
                          <a:effectLst/>
                        </a:rPr>
                        <a:t>Degree </a:t>
                      </a:r>
                      <a:r>
                        <a:rPr lang="fr-FR" sz="1000" spc="10" dirty="0">
                          <a:effectLst/>
                        </a:rPr>
                        <a:t>1990</a:t>
                      </a:r>
                      <a:endParaRPr lang="fr-FR" dirty="0">
                        <a:effectLst/>
                      </a:endParaRPr>
                    </a:p>
                  </a:txBody>
                  <a:tcPr marL="0" marR="0" marT="0" marB="0"/>
                </a:tc>
                <a:extLst>
                  <a:ext uri="{0D108BD9-81ED-4DB2-BD59-A6C34878D82A}">
                    <a16:rowId xmlns:a16="http://schemas.microsoft.com/office/drawing/2014/main" val="10000"/>
                  </a:ext>
                </a:extLst>
              </a:tr>
              <a:tr h="146685">
                <a:tc>
                  <a:txBody>
                    <a:bodyPr/>
                    <a:lstStyle/>
                    <a:p>
                      <a:pPr marL="34925">
                        <a:spcAft>
                          <a:spcPts val="0"/>
                        </a:spcAft>
                      </a:pPr>
                      <a:r>
                        <a:rPr lang="fr-FR" sz="1000" spc="10" dirty="0">
                          <a:effectLst/>
                        </a:rPr>
                        <a:t>1</a:t>
                      </a:r>
                      <a:endParaRPr lang="fr-FR" dirty="0">
                        <a:effectLst/>
                      </a:endParaRPr>
                    </a:p>
                  </a:txBody>
                  <a:tcPr marL="0" marR="0" marT="0" marB="0" anchor="ctr"/>
                </a:tc>
                <a:tc>
                  <a:txBody>
                    <a:bodyPr/>
                    <a:lstStyle/>
                    <a:p>
                      <a:pPr>
                        <a:spcAft>
                          <a:spcPts val="0"/>
                        </a:spcAft>
                      </a:pPr>
                      <a:r>
                        <a:rPr lang="fr-FR" sz="900" dirty="0">
                          <a:effectLst/>
                        </a:rPr>
                        <a:t>Blacks</a:t>
                      </a:r>
                      <a:endParaRPr lang="fr-FR" dirty="0">
                        <a:effectLst/>
                      </a:endParaRPr>
                    </a:p>
                  </a:txBody>
                  <a:tcPr marL="0" marR="0" marT="0" marB="0" anchor="ctr"/>
                </a:tc>
                <a:tc>
                  <a:txBody>
                    <a:bodyPr/>
                    <a:lstStyle/>
                    <a:p>
                      <a:pPr algn="ctr">
                        <a:spcAft>
                          <a:spcPts val="0"/>
                        </a:spcAft>
                      </a:pPr>
                      <a:r>
                        <a:rPr lang="fr-FR" sz="900" dirty="0">
                          <a:effectLst/>
                        </a:rPr>
                        <a:t>62</a:t>
                      </a:r>
                      <a:endParaRPr lang="fr-FR" dirty="0">
                        <a:effectLst/>
                      </a:endParaRPr>
                    </a:p>
                  </a:txBody>
                  <a:tcPr marL="0" marR="0" marT="0" marB="0" anchor="ctr"/>
                </a:tc>
                <a:tc>
                  <a:txBody>
                    <a:bodyPr/>
                    <a:lstStyle/>
                    <a:p>
                      <a:pPr algn="ctr">
                        <a:spcAft>
                          <a:spcPts val="0"/>
                        </a:spcAft>
                      </a:pPr>
                      <a:r>
                        <a:rPr lang="fr-FR" sz="900" dirty="0">
                          <a:effectLst/>
                        </a:rPr>
                        <a:t>75</a:t>
                      </a:r>
                      <a:endParaRPr lang="fr-FR" dirty="0">
                        <a:effectLst/>
                      </a:endParaRPr>
                    </a:p>
                  </a:txBody>
                  <a:tcPr marL="0" marR="0" marT="0" marB="0" anchor="ctr"/>
                </a:tc>
                <a:tc>
                  <a:txBody>
                    <a:bodyPr/>
                    <a:lstStyle/>
                    <a:p>
                      <a:pPr algn="ctr">
                        <a:spcAft>
                          <a:spcPts val="0"/>
                        </a:spcAft>
                      </a:pPr>
                      <a:r>
                        <a:rPr lang="fr-FR" sz="900" dirty="0">
                          <a:effectLst/>
                        </a:rPr>
                        <a:t>13</a:t>
                      </a:r>
                      <a:endParaRPr lang="fr-FR" dirty="0">
                        <a:effectLst/>
                      </a:endParaRPr>
                    </a:p>
                  </a:txBody>
                  <a:tcPr marL="0" marR="0" marT="0" marB="0" anchor="ctr"/>
                </a:tc>
                <a:extLst>
                  <a:ext uri="{0D108BD9-81ED-4DB2-BD59-A6C34878D82A}">
                    <a16:rowId xmlns:a16="http://schemas.microsoft.com/office/drawing/2014/main" val="10001"/>
                  </a:ext>
                </a:extLst>
              </a:tr>
              <a:tr h="149225">
                <a:tc>
                  <a:txBody>
                    <a:bodyPr/>
                    <a:lstStyle/>
                    <a:p>
                      <a:pPr marL="34925">
                        <a:spcAft>
                          <a:spcPts val="0"/>
                        </a:spcAft>
                      </a:pPr>
                      <a:r>
                        <a:rPr lang="fr-FR" sz="900" dirty="0">
                          <a:effectLst/>
                        </a:rPr>
                        <a:t>2</a:t>
                      </a:r>
                      <a:endParaRPr lang="fr-FR" dirty="0">
                        <a:effectLst/>
                      </a:endParaRPr>
                    </a:p>
                  </a:txBody>
                  <a:tcPr marL="0" marR="0" marT="0" marB="0" anchor="ctr"/>
                </a:tc>
                <a:tc>
                  <a:txBody>
                    <a:bodyPr/>
                    <a:lstStyle/>
                    <a:p>
                      <a:pPr>
                        <a:spcAft>
                          <a:spcPts val="0"/>
                        </a:spcAft>
                      </a:pPr>
                      <a:r>
                        <a:rPr lang="fr-FR" sz="900" dirty="0">
                          <a:effectLst/>
                        </a:rPr>
                        <a:t>East Asians</a:t>
                      </a:r>
                      <a:endParaRPr lang="fr-FR" dirty="0">
                        <a:effectLst/>
                      </a:endParaRPr>
                    </a:p>
                  </a:txBody>
                  <a:tcPr marL="0" marR="0" marT="0" marB="0" anchor="ctr"/>
                </a:tc>
                <a:tc>
                  <a:txBody>
                    <a:bodyPr/>
                    <a:lstStyle/>
                    <a:p>
                      <a:pPr algn="ctr">
                        <a:spcAft>
                          <a:spcPts val="0"/>
                        </a:spcAft>
                      </a:pPr>
                      <a:r>
                        <a:rPr lang="fr-FR" sz="900" dirty="0">
                          <a:effectLst/>
                        </a:rPr>
                        <a:t>86</a:t>
                      </a:r>
                      <a:endParaRPr lang="fr-FR" dirty="0">
                        <a:effectLst/>
                      </a:endParaRPr>
                    </a:p>
                  </a:txBody>
                  <a:tcPr marL="0" marR="0" marT="0" marB="0" anchor="ctr"/>
                </a:tc>
                <a:tc>
                  <a:txBody>
                    <a:bodyPr/>
                    <a:lstStyle/>
                    <a:p>
                      <a:pPr algn="ctr">
                        <a:spcAft>
                          <a:spcPts val="0"/>
                        </a:spcAft>
                      </a:pPr>
                      <a:r>
                        <a:rPr lang="fr-FR" sz="900" dirty="0">
                          <a:effectLst/>
                        </a:rPr>
                        <a:t>91</a:t>
                      </a:r>
                      <a:endParaRPr lang="fr-FR" dirty="0">
                        <a:effectLst/>
                      </a:endParaRPr>
                    </a:p>
                  </a:txBody>
                  <a:tcPr marL="0" marR="0" marT="0" marB="0" anchor="ctr"/>
                </a:tc>
                <a:tc>
                  <a:txBody>
                    <a:bodyPr/>
                    <a:lstStyle/>
                    <a:p>
                      <a:pPr algn="ctr">
                        <a:spcAft>
                          <a:spcPts val="0"/>
                        </a:spcAft>
                      </a:pPr>
                      <a:r>
                        <a:rPr lang="fr-FR" sz="900" dirty="0">
                          <a:effectLst/>
                        </a:rPr>
                        <a:t>37</a:t>
                      </a:r>
                      <a:endParaRPr lang="fr-FR" dirty="0">
                        <a:effectLst/>
                      </a:endParaRPr>
                    </a:p>
                  </a:txBody>
                  <a:tcPr marL="0" marR="0" marT="0" marB="0" anchor="ctr"/>
                </a:tc>
                <a:extLst>
                  <a:ext uri="{0D108BD9-81ED-4DB2-BD59-A6C34878D82A}">
                    <a16:rowId xmlns:a16="http://schemas.microsoft.com/office/drawing/2014/main" val="10002"/>
                  </a:ext>
                </a:extLst>
              </a:tr>
              <a:tr h="149225">
                <a:tc>
                  <a:txBody>
                    <a:bodyPr/>
                    <a:lstStyle/>
                    <a:p>
                      <a:pPr marL="34925">
                        <a:spcAft>
                          <a:spcPts val="0"/>
                        </a:spcAft>
                      </a:pPr>
                      <a:r>
                        <a:rPr lang="fr-FR" sz="900" dirty="0">
                          <a:effectLst/>
                        </a:rPr>
                        <a:t>3</a:t>
                      </a:r>
                      <a:endParaRPr lang="fr-FR" dirty="0">
                        <a:effectLst/>
                      </a:endParaRPr>
                    </a:p>
                  </a:txBody>
                  <a:tcPr marL="0" marR="0" marT="0" marB="0" anchor="ctr"/>
                </a:tc>
                <a:tc>
                  <a:txBody>
                    <a:bodyPr/>
                    <a:lstStyle/>
                    <a:p>
                      <a:pPr>
                        <a:spcAft>
                          <a:spcPts val="0"/>
                        </a:spcAft>
                      </a:pPr>
                      <a:r>
                        <a:rPr lang="fr-FR" sz="900" dirty="0">
                          <a:effectLst/>
                        </a:rPr>
                        <a:t>Hispanics</a:t>
                      </a:r>
                      <a:endParaRPr lang="fr-FR" dirty="0">
                        <a:effectLst/>
                      </a:endParaRPr>
                    </a:p>
                  </a:txBody>
                  <a:tcPr marL="0" marR="0" marT="0" marB="0" anchor="ctr"/>
                </a:tc>
                <a:tc>
                  <a:txBody>
                    <a:bodyPr/>
                    <a:lstStyle/>
                    <a:p>
                      <a:pPr algn="ctr">
                        <a:spcAft>
                          <a:spcPts val="0"/>
                        </a:spcAft>
                      </a:pPr>
                      <a:r>
                        <a:rPr lang="fr-FR" sz="900" dirty="0">
                          <a:effectLst/>
                        </a:rPr>
                        <a:t>43</a:t>
                      </a:r>
                      <a:endParaRPr lang="fr-FR" dirty="0">
                        <a:effectLst/>
                      </a:endParaRPr>
                    </a:p>
                  </a:txBody>
                  <a:tcPr marL="0" marR="0" marT="0" marB="0" anchor="ctr"/>
                </a:tc>
                <a:tc>
                  <a:txBody>
                    <a:bodyPr/>
                    <a:lstStyle/>
                    <a:p>
                      <a:pPr algn="ctr">
                        <a:spcAft>
                          <a:spcPts val="0"/>
                        </a:spcAft>
                      </a:pPr>
                      <a:r>
                        <a:rPr lang="fr-FR" sz="900" dirty="0">
                          <a:effectLst/>
                        </a:rPr>
                        <a:t>51</a:t>
                      </a:r>
                      <a:endParaRPr lang="fr-FR" dirty="0">
                        <a:effectLst/>
                      </a:endParaRPr>
                    </a:p>
                  </a:txBody>
                  <a:tcPr marL="0" marR="0" marT="0" marB="0" anchor="ctr"/>
                </a:tc>
                <a:tc>
                  <a:txBody>
                    <a:bodyPr/>
                    <a:lstStyle/>
                    <a:p>
                      <a:pPr algn="ctr">
                        <a:spcAft>
                          <a:spcPts val="0"/>
                        </a:spcAft>
                      </a:pPr>
                      <a:r>
                        <a:rPr lang="fr-FR" sz="900" dirty="0">
                          <a:effectLst/>
                        </a:rPr>
                        <a:t>10</a:t>
                      </a:r>
                      <a:endParaRPr lang="fr-FR" dirty="0">
                        <a:effectLst/>
                      </a:endParaRPr>
                    </a:p>
                  </a:txBody>
                  <a:tcPr marL="0" marR="0" marT="0" marB="0" anchor="ctr"/>
                </a:tc>
                <a:extLst>
                  <a:ext uri="{0D108BD9-81ED-4DB2-BD59-A6C34878D82A}">
                    <a16:rowId xmlns:a16="http://schemas.microsoft.com/office/drawing/2014/main" val="10003"/>
                  </a:ext>
                </a:extLst>
              </a:tr>
              <a:tr h="149225">
                <a:tc>
                  <a:txBody>
                    <a:bodyPr/>
                    <a:lstStyle/>
                    <a:p>
                      <a:pPr marL="34925">
                        <a:spcAft>
                          <a:spcPts val="0"/>
                        </a:spcAft>
                      </a:pPr>
                      <a:r>
                        <a:rPr lang="fr-FR" sz="900" dirty="0">
                          <a:effectLst/>
                        </a:rPr>
                        <a:t>4</a:t>
                      </a:r>
                      <a:endParaRPr lang="fr-FR" dirty="0">
                        <a:effectLst/>
                      </a:endParaRPr>
                    </a:p>
                  </a:txBody>
                  <a:tcPr marL="0" marR="0" marT="0" marB="0" anchor="ctr"/>
                </a:tc>
                <a:tc>
                  <a:txBody>
                    <a:bodyPr/>
                    <a:lstStyle/>
                    <a:p>
                      <a:pPr>
                        <a:spcAft>
                          <a:spcPts val="0"/>
                        </a:spcAft>
                      </a:pPr>
                      <a:r>
                        <a:rPr lang="fr-FR" sz="900" dirty="0">
                          <a:effectLst/>
                        </a:rPr>
                        <a:t>jews</a:t>
                      </a:r>
                      <a:endParaRPr lang="fr-FR" dirty="0">
                        <a:effectLst/>
                      </a:endParaRPr>
                    </a:p>
                  </a:txBody>
                  <a:tcPr marL="0" marR="0" marT="0" marB="0" anchor="ctr"/>
                </a:tc>
                <a:tc>
                  <a:txBody>
                    <a:bodyPr/>
                    <a:lstStyle/>
                    <a:p>
                      <a:pPr algn="ctr">
                        <a:spcAft>
                          <a:spcPts val="0"/>
                        </a:spcAft>
                      </a:pPr>
                      <a:r>
                        <a:rPr lang="fr-FR" sz="900" dirty="0">
                          <a:effectLst/>
                        </a:rPr>
                        <a:t>92</a:t>
                      </a:r>
                      <a:endParaRPr lang="fr-FR" dirty="0">
                        <a:effectLst/>
                      </a:endParaRPr>
                    </a:p>
                  </a:txBody>
                  <a:tcPr marL="0" marR="0" marT="0" marB="0" anchor="ctr"/>
                </a:tc>
                <a:tc>
                  <a:txBody>
                    <a:bodyPr/>
                    <a:lstStyle/>
                    <a:p>
                      <a:pPr algn="ctr">
                        <a:spcAft>
                          <a:spcPts val="0"/>
                        </a:spcAft>
                      </a:pPr>
                      <a:r>
                        <a:rPr lang="fr-FR" sz="900" dirty="0">
                          <a:effectLst/>
                        </a:rPr>
                        <a:t>97</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extLst>
                  <a:ext uri="{0D108BD9-81ED-4DB2-BD59-A6C34878D82A}">
                    <a16:rowId xmlns:a16="http://schemas.microsoft.com/office/drawing/2014/main" val="10004"/>
                  </a:ext>
                </a:extLst>
              </a:tr>
              <a:tr h="149860">
                <a:tc>
                  <a:txBody>
                    <a:bodyPr/>
                    <a:lstStyle/>
                    <a:p>
                      <a:pPr marL="34925">
                        <a:spcAft>
                          <a:spcPts val="0"/>
                        </a:spcAft>
                      </a:pPr>
                      <a:r>
                        <a:rPr lang="fr-FR" sz="900" dirty="0">
                          <a:effectLst/>
                        </a:rPr>
                        <a:t>5</a:t>
                      </a:r>
                      <a:endParaRPr lang="fr-FR" dirty="0">
                        <a:effectLst/>
                      </a:endParaRPr>
                    </a:p>
                  </a:txBody>
                  <a:tcPr marL="0" marR="0" marT="0" marB="0" anchor="ctr"/>
                </a:tc>
                <a:tc>
                  <a:txBody>
                    <a:bodyPr/>
                    <a:lstStyle/>
                    <a:p>
                      <a:pPr>
                        <a:spcAft>
                          <a:spcPts val="0"/>
                        </a:spcAft>
                      </a:pPr>
                      <a:r>
                        <a:rPr lang="fr-FR" sz="900" dirty="0">
                          <a:effectLst/>
                        </a:rPr>
                        <a:t>Native Americans</a:t>
                      </a:r>
                      <a:endParaRPr lang="fr-FR" dirty="0">
                        <a:effectLst/>
                      </a:endParaRPr>
                    </a:p>
                  </a:txBody>
                  <a:tcPr marL="0" marR="0" marT="0" marB="0" anchor="ctr"/>
                </a:tc>
                <a:tc>
                  <a:txBody>
                    <a:bodyPr/>
                    <a:lstStyle/>
                    <a:p>
                      <a:pPr algn="ctr">
                        <a:spcAft>
                          <a:spcPts val="0"/>
                        </a:spcAft>
                      </a:pPr>
                      <a:r>
                        <a:rPr lang="fr-FR" sz="900" dirty="0">
                          <a:effectLst/>
                        </a:rPr>
                        <a:t>62</a:t>
                      </a:r>
                      <a:endParaRPr lang="fr-FR" dirty="0">
                        <a:effectLst/>
                      </a:endParaRPr>
                    </a:p>
                  </a:txBody>
                  <a:tcPr marL="0" marR="0" marT="0" marB="0" anchor="ctr"/>
                </a:tc>
                <a:tc>
                  <a:txBody>
                    <a:bodyPr/>
                    <a:lstStyle/>
                    <a:p>
                      <a:pPr algn="ctr">
                        <a:spcAft>
                          <a:spcPts val="0"/>
                        </a:spcAft>
                      </a:pPr>
                      <a:r>
                        <a:rPr lang="fr-FR" sz="900" dirty="0">
                          <a:effectLst/>
                        </a:rPr>
                        <a:t>75</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extLst>
                  <a:ext uri="{0D108BD9-81ED-4DB2-BD59-A6C34878D82A}">
                    <a16:rowId xmlns:a16="http://schemas.microsoft.com/office/drawing/2014/main" val="10005"/>
                  </a:ext>
                </a:extLst>
              </a:tr>
              <a:tr h="146050">
                <a:tc>
                  <a:txBody>
                    <a:bodyPr/>
                    <a:lstStyle/>
                    <a:p>
                      <a:pPr marL="34925">
                        <a:spcAft>
                          <a:spcPts val="0"/>
                        </a:spcAft>
                      </a:pPr>
                      <a:r>
                        <a:rPr lang="fr-FR" sz="900" dirty="0">
                          <a:effectLst/>
                        </a:rPr>
                        <a:t>6</a:t>
                      </a:r>
                      <a:endParaRPr lang="fr-FR" dirty="0">
                        <a:effectLst/>
                      </a:endParaRPr>
                    </a:p>
                  </a:txBody>
                  <a:tcPr marL="0" marR="0" marT="0" marB="0" anchor="ctr"/>
                </a:tc>
                <a:tc>
                  <a:txBody>
                    <a:bodyPr/>
                    <a:lstStyle/>
                    <a:p>
                      <a:pPr>
                        <a:spcAft>
                          <a:spcPts val="0"/>
                        </a:spcAft>
                      </a:pPr>
                      <a:r>
                        <a:rPr lang="fr-FR" sz="900" dirty="0">
                          <a:effectLst/>
                        </a:rPr>
                        <a:t>S.E. Asians</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tc>
                  <a:txBody>
                    <a:bodyPr/>
                    <a:lstStyle/>
                    <a:p>
                      <a:pPr algn="ctr">
                        <a:spcAft>
                          <a:spcPts val="0"/>
                        </a:spcAft>
                      </a:pPr>
                      <a:r>
                        <a:rPr lang="fr-FR" sz="900" dirty="0">
                          <a:effectLst/>
                        </a:rPr>
                        <a:t>20</a:t>
                      </a:r>
                      <a:endParaRPr lang="fr-FR" dirty="0">
                        <a:effectLst/>
                      </a:endParaRPr>
                    </a:p>
                  </a:txBody>
                  <a:tcPr marL="0" marR="0" marT="0" marB="0" anchor="ctr"/>
                </a:tc>
                <a:extLst>
                  <a:ext uri="{0D108BD9-81ED-4DB2-BD59-A6C34878D82A}">
                    <a16:rowId xmlns:a16="http://schemas.microsoft.com/office/drawing/2014/main" val="10006"/>
                  </a:ext>
                </a:extLst>
              </a:tr>
              <a:tr h="146050">
                <a:tc>
                  <a:txBody>
                    <a:bodyPr/>
                    <a:lstStyle/>
                    <a:p>
                      <a:pPr marL="34925">
                        <a:spcAft>
                          <a:spcPts val="0"/>
                        </a:spcAft>
                      </a:pPr>
                      <a:r>
                        <a:rPr lang="fr-FR" sz="900" dirty="0">
                          <a:effectLst/>
                        </a:rPr>
                        <a:t>7</a:t>
                      </a:r>
                      <a:endParaRPr lang="fr-FR" dirty="0">
                        <a:effectLst/>
                      </a:endParaRPr>
                    </a:p>
                  </a:txBody>
                  <a:tcPr marL="0" marR="0" marT="0" marB="0" anchor="ctr"/>
                </a:tc>
                <a:tc>
                  <a:txBody>
                    <a:bodyPr/>
                    <a:lstStyle/>
                    <a:p>
                      <a:pPr>
                        <a:spcAft>
                          <a:spcPts val="0"/>
                        </a:spcAft>
                      </a:pPr>
                      <a:r>
                        <a:rPr lang="fr-FR" sz="900" dirty="0">
                          <a:effectLst/>
                        </a:rPr>
                        <a:t>Whites</a:t>
                      </a:r>
                      <a:endParaRPr lang="fr-FR" dirty="0">
                        <a:effectLst/>
                      </a:endParaRPr>
                    </a:p>
                  </a:txBody>
                  <a:tcPr marL="0" marR="0" marT="0" marB="0" anchor="ctr"/>
                </a:tc>
                <a:tc>
                  <a:txBody>
                    <a:bodyPr/>
                    <a:lstStyle/>
                    <a:p>
                      <a:pPr algn="ctr">
                        <a:spcAft>
                          <a:spcPts val="0"/>
                        </a:spcAft>
                      </a:pPr>
                      <a:r>
                        <a:rPr lang="fr-FR" sz="900" dirty="0">
                          <a:effectLst/>
                        </a:rPr>
                        <a:t>79</a:t>
                      </a:r>
                      <a:endParaRPr lang="fr-FR" dirty="0">
                        <a:effectLst/>
                      </a:endParaRPr>
                    </a:p>
                  </a:txBody>
                  <a:tcPr marL="0" marR="0" marT="0" marB="0" anchor="ctr"/>
                </a:tc>
                <a:tc>
                  <a:txBody>
                    <a:bodyPr/>
                    <a:lstStyle/>
                    <a:p>
                      <a:pPr algn="ctr">
                        <a:spcAft>
                          <a:spcPts val="0"/>
                        </a:spcAft>
                      </a:pPr>
                      <a:r>
                        <a:rPr lang="fr-FR" sz="900" dirty="0">
                          <a:effectLst/>
                        </a:rPr>
                        <a:t>91</a:t>
                      </a:r>
                      <a:endParaRPr lang="fr-FR" dirty="0">
                        <a:effectLst/>
                      </a:endParaRPr>
                    </a:p>
                  </a:txBody>
                  <a:tcPr marL="0" marR="0" marT="0" marB="0" anchor="ctr"/>
                </a:tc>
                <a:tc>
                  <a:txBody>
                    <a:bodyPr/>
                    <a:lstStyle/>
                    <a:p>
                      <a:pPr algn="ctr">
                        <a:spcAft>
                          <a:spcPts val="0"/>
                        </a:spcAft>
                      </a:pPr>
                      <a:r>
                        <a:rPr lang="fr-FR" sz="900" dirty="0">
                          <a:effectLst/>
                        </a:rPr>
                        <a:t>26</a:t>
                      </a:r>
                      <a:endParaRPr lang="fr-FR" dirty="0">
                        <a:effectLst/>
                      </a:endParaRPr>
                    </a:p>
                  </a:txBody>
                  <a:tcPr marL="0" marR="0" marT="0" marB="0" anchor="ctr"/>
                </a:tc>
                <a:extLst>
                  <a:ext uri="{0D108BD9-81ED-4DB2-BD59-A6C34878D82A}">
                    <a16:rowId xmlns:a16="http://schemas.microsoft.com/office/drawing/2014/main" val="10007"/>
                  </a:ext>
                </a:extLst>
              </a:tr>
              <a:tr h="170815">
                <a:tc gridSpan="5">
                  <a:txBody>
                    <a:bodyPr/>
                    <a:lstStyle/>
                    <a:p>
                      <a:pPr marL="34925">
                        <a:spcAft>
                          <a:spcPts val="0"/>
                        </a:spcAft>
                      </a:pPr>
                      <a:r>
                        <a:rPr lang="en-US" sz="900" dirty="0">
                          <a:effectLst/>
                        </a:rPr>
                        <a:t>Source: Darity, Dietrich, &amp; Guilkey, 1997</a:t>
                      </a:r>
                      <a:endParaRPr lang="en-US" dirty="0">
                        <a:effectLst/>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8"/>
                  </a:ext>
                </a:extLst>
              </a:tr>
            </a:tbl>
          </a:graphicData>
        </a:graphic>
      </p:graphicFrame>
      <p:sp>
        <p:nvSpPr>
          <p:cNvPr id="8" name="Rectangle 2"/>
          <p:cNvSpPr>
            <a:spLocks noChangeArrowheads="1"/>
          </p:cNvSpPr>
          <p:nvPr/>
        </p:nvSpPr>
        <p:spPr bwMode="auto">
          <a:xfrm>
            <a:off x="1867618" y="4077072"/>
            <a:ext cx="6900863"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en-US" sz="1200" i="1" dirty="0">
                <a:solidFill>
                  <a:srgbClr val="000000"/>
                </a:solidFill>
                <a:latin typeface="+mj-lt"/>
                <a:cs typeface="Times New Roman" pitchFamily="18" charset="0"/>
              </a:rPr>
              <a:t>Table 13.6. Race and ethnie differences in high school diploma and college degree, 1980-1990 (percentages)</a:t>
            </a:r>
            <a:endParaRPr lang="en-US" sz="1200" dirty="0">
              <a:latin typeface="+mj-lt"/>
              <a:cs typeface="Arial" pitchFamily="34" charset="0"/>
            </a:endParaRPr>
          </a:p>
          <a:p>
            <a:pPr eaLnBrk="0" hangingPunct="0">
              <a:defRPr/>
            </a:pPr>
            <a:br>
              <a:rPr lang="en-US" sz="1200" dirty="0">
                <a:latin typeface="Times New Roman" pitchFamily="18" charset="0"/>
                <a:cs typeface="Times New Roman" pitchFamily="18" charset="0"/>
              </a:rPr>
            </a:br>
            <a:endParaRPr lang="en-US" dirty="0">
              <a:latin typeface="Arial" pitchFamily="34" charset="0"/>
              <a:cs typeface="Arial" pitchFamily="34" charset="0"/>
            </a:endParaRPr>
          </a:p>
        </p:txBody>
      </p:sp>
      <p:sp>
        <p:nvSpPr>
          <p:cNvPr id="3" name="Rectangle 2"/>
          <p:cNvSpPr/>
          <p:nvPr/>
        </p:nvSpPr>
        <p:spPr>
          <a:xfrm>
            <a:off x="0" y="6519446"/>
            <a:ext cx="4572000" cy="307777"/>
          </a:xfrm>
          <a:prstGeom prst="rect">
            <a:avLst/>
          </a:prstGeom>
        </p:spPr>
        <p:txBody>
          <a:bodyPr>
            <a:spAutoFit/>
          </a:bodyPr>
          <a:lstStyle/>
          <a:p>
            <a:r>
              <a:rPr lang="fr-BE" sz="1400" dirty="0" err="1"/>
              <a:t>From</a:t>
            </a:r>
            <a:r>
              <a:rPr lang="fr-BE" sz="1400" dirty="0"/>
              <a:t> « The global bell curve », Richard Lynn, 2009.</a:t>
            </a:r>
          </a:p>
        </p:txBody>
      </p:sp>
    </p:spTree>
  </p:cSld>
  <p:clrMapOvr>
    <a:masterClrMapping/>
  </p:clrMapOvr>
  <p:transition spd="slow" advTm="64954"/>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858000"/>
          </a:xfrm>
        </p:spPr>
        <p:txBody>
          <a:bodyPr/>
          <a:lstStyle/>
          <a:p>
            <a:pPr marL="0" indent="0">
              <a:buNone/>
            </a:pPr>
            <a:r>
              <a:rPr lang="en-US" sz="1100" dirty="0"/>
              <a:t>The Gaussian distribution, describing the distribution of intelligence, results in overrepresentation of high IQ minorities. The higher the threshold, the higher the overrepresentation.</a:t>
            </a:r>
            <a:endParaRPr lang="fr-BE" sz="11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177</a:t>
            </a:fld>
            <a:endParaRPr lang="fr-BE" dirty="0"/>
          </a:p>
        </p:txBody>
      </p:sp>
      <p:pic>
        <p:nvPicPr>
          <p:cNvPr id="2" name="Image 1">
            <a:extLst>
              <a:ext uri="{FF2B5EF4-FFF2-40B4-BE49-F238E27FC236}">
                <a16:creationId xmlns:a16="http://schemas.microsoft.com/office/drawing/2014/main" id="{253397D8-D2F0-477E-92B3-90C97DCF5456}"/>
              </a:ext>
            </a:extLst>
          </p:cNvPr>
          <p:cNvPicPr>
            <a:picLocks noChangeAspect="1"/>
          </p:cNvPicPr>
          <p:nvPr/>
        </p:nvPicPr>
        <p:blipFill>
          <a:blip r:embed="rId2"/>
          <a:stretch>
            <a:fillRect/>
          </a:stretch>
        </p:blipFill>
        <p:spPr>
          <a:xfrm>
            <a:off x="457200" y="552450"/>
            <a:ext cx="8372475" cy="6305550"/>
          </a:xfrm>
          <a:prstGeom prst="rect">
            <a:avLst/>
          </a:prstGeom>
        </p:spPr>
      </p:pic>
    </p:spTree>
    <p:extLst>
      <p:ext uri="{BB962C8B-B14F-4D97-AF65-F5344CB8AC3E}">
        <p14:creationId xmlns:p14="http://schemas.microsoft.com/office/powerpoint/2010/main" val="19188824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178</a:t>
            </a:fld>
            <a:endParaRPr lang="fr-BE" dirty="0"/>
          </a:p>
        </p:txBody>
      </p:sp>
      <p:pic>
        <p:nvPicPr>
          <p:cNvPr id="3" name="Image 2">
            <a:extLst>
              <a:ext uri="{FF2B5EF4-FFF2-40B4-BE49-F238E27FC236}">
                <a16:creationId xmlns:a16="http://schemas.microsoft.com/office/drawing/2014/main" id="{EE402442-92EC-4EB0-A0CD-0823CAA30EA9}"/>
              </a:ext>
            </a:extLst>
          </p:cNvPr>
          <p:cNvPicPr>
            <a:picLocks noChangeAspect="1"/>
          </p:cNvPicPr>
          <p:nvPr/>
        </p:nvPicPr>
        <p:blipFill>
          <a:blip r:embed="rId2"/>
          <a:stretch>
            <a:fillRect/>
          </a:stretch>
        </p:blipFill>
        <p:spPr>
          <a:xfrm>
            <a:off x="152400" y="390525"/>
            <a:ext cx="8839200" cy="6076950"/>
          </a:xfrm>
          <a:prstGeom prst="rect">
            <a:avLst/>
          </a:prstGeom>
        </p:spPr>
      </p:pic>
    </p:spTree>
    <p:extLst>
      <p:ext uri="{BB962C8B-B14F-4D97-AF65-F5344CB8AC3E}">
        <p14:creationId xmlns:p14="http://schemas.microsoft.com/office/powerpoint/2010/main" val="32586794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a:t>1.2 </a:t>
            </a:r>
            <a:r>
              <a:rPr lang="en-US" dirty="0"/>
              <a:t>Inverse Relationship Between IQ and Mental Retardation</a:t>
            </a:r>
            <a:endParaRPr lang="fr-BE" dirty="0"/>
          </a:p>
        </p:txBody>
      </p:sp>
      <p:graphicFrame>
        <p:nvGraphicFramePr>
          <p:cNvPr id="5" name="Espace réservé du contenu 4"/>
          <p:cNvGraphicFramePr>
            <a:graphicFrameLocks noGrp="1"/>
          </p:cNvGraphicFramePr>
          <p:nvPr>
            <p:ph idx="1"/>
          </p:nvPr>
        </p:nvGraphicFramePr>
        <p:xfrm>
          <a:off x="1979712" y="2996952"/>
          <a:ext cx="4680519" cy="2088232"/>
        </p:xfrm>
        <a:graphic>
          <a:graphicData uri="http://schemas.openxmlformats.org/drawingml/2006/table">
            <a:tbl>
              <a:tblPr>
                <a:tableStyleId>{3C2FFA5D-87B4-456A-9821-1D502468CF0F}</a:tableStyleId>
              </a:tblPr>
              <a:tblGrid>
                <a:gridCol w="253993">
                  <a:extLst>
                    <a:ext uri="{9D8B030D-6E8A-4147-A177-3AD203B41FA5}">
                      <a16:colId xmlns:a16="http://schemas.microsoft.com/office/drawing/2014/main" val="20000"/>
                    </a:ext>
                  </a:extLst>
                </a:gridCol>
                <a:gridCol w="873560">
                  <a:extLst>
                    <a:ext uri="{9D8B030D-6E8A-4147-A177-3AD203B41FA5}">
                      <a16:colId xmlns:a16="http://schemas.microsoft.com/office/drawing/2014/main" val="20001"/>
                    </a:ext>
                  </a:extLst>
                </a:gridCol>
                <a:gridCol w="556436">
                  <a:extLst>
                    <a:ext uri="{9D8B030D-6E8A-4147-A177-3AD203B41FA5}">
                      <a16:colId xmlns:a16="http://schemas.microsoft.com/office/drawing/2014/main" val="20002"/>
                    </a:ext>
                  </a:extLst>
                </a:gridCol>
                <a:gridCol w="543222">
                  <a:extLst>
                    <a:ext uri="{9D8B030D-6E8A-4147-A177-3AD203B41FA5}">
                      <a16:colId xmlns:a16="http://schemas.microsoft.com/office/drawing/2014/main" val="20003"/>
                    </a:ext>
                  </a:extLst>
                </a:gridCol>
                <a:gridCol w="577724">
                  <a:extLst>
                    <a:ext uri="{9D8B030D-6E8A-4147-A177-3AD203B41FA5}">
                      <a16:colId xmlns:a16="http://schemas.microsoft.com/office/drawing/2014/main" val="20004"/>
                    </a:ext>
                  </a:extLst>
                </a:gridCol>
                <a:gridCol w="711327">
                  <a:extLst>
                    <a:ext uri="{9D8B030D-6E8A-4147-A177-3AD203B41FA5}">
                      <a16:colId xmlns:a16="http://schemas.microsoft.com/office/drawing/2014/main" val="20005"/>
                    </a:ext>
                  </a:extLst>
                </a:gridCol>
                <a:gridCol w="1164257">
                  <a:extLst>
                    <a:ext uri="{9D8B030D-6E8A-4147-A177-3AD203B41FA5}">
                      <a16:colId xmlns:a16="http://schemas.microsoft.com/office/drawing/2014/main" val="20006"/>
                    </a:ext>
                  </a:extLst>
                </a:gridCol>
              </a:tblGrid>
              <a:tr h="261029">
                <a:tc>
                  <a:txBody>
                    <a:bodyPr/>
                    <a:lstStyle/>
                    <a:p>
                      <a:pPr>
                        <a:spcAft>
                          <a:spcPts val="0"/>
                        </a:spcAft>
                      </a:pPr>
                      <a:endParaRPr lang="en-US" sz="900" spc="10" dirty="0">
                        <a:solidFill>
                          <a:srgbClr val="000000"/>
                        </a:solidFill>
                        <a:effectLst/>
                        <a:latin typeface="Bookman Old Style"/>
                      </a:endParaRPr>
                    </a:p>
                  </a:txBody>
                  <a:tcPr marL="0" marR="0" marT="0" marB="0" anchor="ctr"/>
                </a:tc>
                <a:tc>
                  <a:txBody>
                    <a:bodyPr/>
                    <a:lstStyle/>
                    <a:p>
                      <a:pPr algn="ctr">
                        <a:spcAft>
                          <a:spcPts val="0"/>
                        </a:spcAft>
                      </a:pPr>
                      <a:r>
                        <a:rPr lang="fr-FR" sz="900" spc="10" dirty="0">
                          <a:effectLst/>
                        </a:rPr>
                        <a:t>Condition</a:t>
                      </a:r>
                      <a:endParaRPr lang="fr-FR" dirty="0">
                        <a:effectLst/>
                      </a:endParaRPr>
                    </a:p>
                  </a:txBody>
                  <a:tcPr marL="0" marR="0" marT="0" marB="0" anchor="ctr"/>
                </a:tc>
                <a:tc>
                  <a:txBody>
                    <a:bodyPr/>
                    <a:lstStyle/>
                    <a:p>
                      <a:pPr algn="ctr">
                        <a:spcAft>
                          <a:spcPts val="0"/>
                        </a:spcAft>
                      </a:pPr>
                      <a:r>
                        <a:rPr lang="fr-FR" sz="900" spc="10" dirty="0">
                          <a:effectLst/>
                        </a:rPr>
                        <a:t>Asian</a:t>
                      </a:r>
                      <a:endParaRPr lang="fr-FR" dirty="0">
                        <a:effectLst/>
                      </a:endParaRPr>
                    </a:p>
                  </a:txBody>
                  <a:tcPr marL="0" marR="0" marT="0" marB="0" anchor="ctr"/>
                </a:tc>
                <a:tc>
                  <a:txBody>
                    <a:bodyPr/>
                    <a:lstStyle/>
                    <a:p>
                      <a:pPr marR="55245" algn="r">
                        <a:spcAft>
                          <a:spcPts val="0"/>
                        </a:spcAft>
                      </a:pPr>
                      <a:r>
                        <a:rPr lang="fr-FR" sz="900" spc="10" dirty="0">
                          <a:effectLst/>
                        </a:rPr>
                        <a:t>Black</a:t>
                      </a:r>
                      <a:endParaRPr lang="fr-FR" dirty="0">
                        <a:effectLst/>
                      </a:endParaRPr>
                    </a:p>
                  </a:txBody>
                  <a:tcPr marL="0" marR="0" marT="0" marB="0" anchor="ctr"/>
                </a:tc>
                <a:tc>
                  <a:txBody>
                    <a:bodyPr/>
                    <a:lstStyle/>
                    <a:p>
                      <a:pPr marR="55245" algn="r">
                        <a:spcAft>
                          <a:spcPts val="0"/>
                        </a:spcAft>
                      </a:pPr>
                      <a:r>
                        <a:rPr lang="fr-FR" sz="900" spc="10" dirty="0">
                          <a:effectLst/>
                        </a:rPr>
                        <a:t>White</a:t>
                      </a:r>
                      <a:endParaRPr lang="fr-FR" dirty="0">
                        <a:effectLst/>
                      </a:endParaRPr>
                    </a:p>
                  </a:txBody>
                  <a:tcPr marL="0" marR="0" marT="0" marB="0" anchor="ctr"/>
                </a:tc>
                <a:tc>
                  <a:txBody>
                    <a:bodyPr/>
                    <a:lstStyle/>
                    <a:p>
                      <a:pPr marR="33655" algn="r">
                        <a:spcAft>
                          <a:spcPts val="0"/>
                        </a:spcAft>
                      </a:pPr>
                      <a:r>
                        <a:rPr lang="fr-FR" sz="900" spc="10" dirty="0">
                          <a:effectLst/>
                        </a:rPr>
                        <a:t>Hispanic</a:t>
                      </a:r>
                      <a:endParaRPr lang="fr-FR" dirty="0">
                        <a:effectLst/>
                      </a:endParaRPr>
                    </a:p>
                  </a:txBody>
                  <a:tcPr marL="0" marR="0" marT="0" marB="0" anchor="ctr"/>
                </a:tc>
                <a:tc>
                  <a:txBody>
                    <a:bodyPr/>
                    <a:lstStyle/>
                    <a:p>
                      <a:pPr algn="ctr">
                        <a:spcAft>
                          <a:spcPts val="0"/>
                        </a:spcAft>
                      </a:pPr>
                      <a:r>
                        <a:rPr lang="fr-FR" sz="900" spc="10" dirty="0">
                          <a:effectLst/>
                        </a:rPr>
                        <a:t>Native American</a:t>
                      </a:r>
                      <a:endParaRPr lang="fr-FR" dirty="0">
                        <a:effectLst/>
                      </a:endParaRPr>
                    </a:p>
                  </a:txBody>
                  <a:tcPr marL="0" marR="0" marT="0" marB="0" anchor="ctr"/>
                </a:tc>
                <a:extLst>
                  <a:ext uri="{0D108BD9-81ED-4DB2-BD59-A6C34878D82A}">
                    <a16:rowId xmlns:a16="http://schemas.microsoft.com/office/drawing/2014/main" val="10000"/>
                  </a:ext>
                </a:extLst>
              </a:tr>
              <a:tr h="245802">
                <a:tc>
                  <a:txBody>
                    <a:bodyPr/>
                    <a:lstStyle/>
                    <a:p>
                      <a:pPr>
                        <a:spcAft>
                          <a:spcPts val="0"/>
                        </a:spcAft>
                      </a:pPr>
                      <a:r>
                        <a:rPr lang="fr-FR" sz="900" spc="10" dirty="0">
                          <a:effectLst/>
                        </a:rPr>
                        <a:t>1</a:t>
                      </a:r>
                      <a:endParaRPr lang="fr-FR" dirty="0">
                        <a:effectLst/>
                      </a:endParaRPr>
                    </a:p>
                  </a:txBody>
                  <a:tcPr marL="0" marR="0" marT="0" marB="0" anchor="ctr"/>
                </a:tc>
                <a:tc>
                  <a:txBody>
                    <a:bodyPr/>
                    <a:lstStyle/>
                    <a:p>
                      <a:pPr algn="ctr">
                        <a:spcAft>
                          <a:spcPts val="0"/>
                        </a:spcAft>
                      </a:pPr>
                      <a:r>
                        <a:rPr lang="fr-FR" sz="900" spc="10" dirty="0">
                          <a:effectLst/>
                        </a:rPr>
                        <a:t>MR</a:t>
                      </a:r>
                      <a:endParaRPr lang="fr-FR" dirty="0">
                        <a:effectLst/>
                      </a:endParaRPr>
                    </a:p>
                  </a:txBody>
                  <a:tcPr marL="0" marR="0" marT="0" marB="0" anchor="ctr"/>
                </a:tc>
                <a:tc>
                  <a:txBody>
                    <a:bodyPr/>
                    <a:lstStyle/>
                    <a:p>
                      <a:pPr algn="ctr">
                        <a:spcAft>
                          <a:spcPts val="0"/>
                        </a:spcAft>
                      </a:pPr>
                      <a:r>
                        <a:rPr lang="fr-FR" sz="900" spc="10" dirty="0">
                          <a:effectLst/>
                        </a:rPr>
                        <a:t>-</a:t>
                      </a:r>
                      <a:endParaRPr lang="fr-FR" dirty="0">
                        <a:effectLst/>
                      </a:endParaRPr>
                    </a:p>
                  </a:txBody>
                  <a:tcPr marL="0" marR="0" marT="0" marB="0" anchor="ctr"/>
                </a:tc>
                <a:tc>
                  <a:txBody>
                    <a:bodyPr/>
                    <a:lstStyle/>
                    <a:p>
                      <a:pPr marR="55245" algn="r">
                        <a:spcAft>
                          <a:spcPts val="0"/>
                        </a:spcAft>
                      </a:pPr>
                      <a:r>
                        <a:rPr lang="fr-FR" sz="900" spc="10" dirty="0">
                          <a:effectLst/>
                        </a:rPr>
                        <a:t>5.3</a:t>
                      </a:r>
                      <a:endParaRPr lang="fr-FR" dirty="0">
                        <a:effectLst/>
                      </a:endParaRPr>
                    </a:p>
                  </a:txBody>
                  <a:tcPr marL="0" marR="0" marT="0" marB="0" anchor="ctr"/>
                </a:tc>
                <a:tc>
                  <a:txBody>
                    <a:bodyPr/>
                    <a:lstStyle/>
                    <a:p>
                      <a:pPr marR="112395" algn="r">
                        <a:spcAft>
                          <a:spcPts val="0"/>
                        </a:spcAft>
                      </a:pPr>
                      <a:r>
                        <a:rPr lang="fr-FR" sz="900" spc="10" dirty="0">
                          <a:effectLst/>
                        </a:rPr>
                        <a:t>1.7</a:t>
                      </a:r>
                      <a:endParaRPr lang="fr-FR" dirty="0">
                        <a:effectLst/>
                      </a:endParaRPr>
                    </a:p>
                  </a:txBody>
                  <a:tcPr marL="0" marR="0" marT="0" marB="0" anchor="ctr"/>
                </a:tc>
                <a:tc>
                  <a:txBody>
                    <a:bodyPr/>
                    <a:lstStyle/>
                    <a:p>
                      <a:pPr marL="206375">
                        <a:spcAft>
                          <a:spcPts val="0"/>
                        </a:spcAft>
                      </a:pPr>
                      <a:r>
                        <a:rPr lang="fr-FR" sz="900" spc="10" dirty="0">
                          <a:effectLst/>
                        </a:rPr>
                        <a:t>-</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extLst>
                  <a:ext uri="{0D108BD9-81ED-4DB2-BD59-A6C34878D82A}">
                    <a16:rowId xmlns:a16="http://schemas.microsoft.com/office/drawing/2014/main" val="10001"/>
                  </a:ext>
                </a:extLst>
              </a:tr>
              <a:tr h="250153">
                <a:tc>
                  <a:txBody>
                    <a:bodyPr/>
                    <a:lstStyle/>
                    <a:p>
                      <a:pPr>
                        <a:spcAft>
                          <a:spcPts val="0"/>
                        </a:spcAft>
                      </a:pPr>
                      <a:r>
                        <a:rPr lang="fr-FR" sz="900" dirty="0">
                          <a:effectLst/>
                        </a:rPr>
                        <a:t>2</a:t>
                      </a:r>
                      <a:endParaRPr lang="fr-FR" dirty="0">
                        <a:effectLst/>
                      </a:endParaRPr>
                    </a:p>
                  </a:txBody>
                  <a:tcPr marL="0" marR="0" marT="0" marB="0" anchor="ctr"/>
                </a:tc>
                <a:tc>
                  <a:txBody>
                    <a:bodyPr/>
                    <a:lstStyle/>
                    <a:p>
                      <a:pPr algn="ctr">
                        <a:spcAft>
                          <a:spcPts val="0"/>
                        </a:spcAft>
                      </a:pPr>
                      <a:r>
                        <a:rPr lang="fr-FR" sz="900" spc="10" dirty="0">
                          <a:effectLst/>
                        </a:rPr>
                        <a:t>MR</a:t>
                      </a:r>
                      <a:endParaRPr lang="fr-FR" dirty="0">
                        <a:effectLst/>
                      </a:endParaRPr>
                    </a:p>
                  </a:txBody>
                  <a:tcPr marL="0" marR="0" marT="0" marB="0" anchor="ctr"/>
                </a:tc>
                <a:tc>
                  <a:txBody>
                    <a:bodyPr/>
                    <a:lstStyle/>
                    <a:p>
                      <a:pPr algn="ctr">
                        <a:spcAft>
                          <a:spcPts val="0"/>
                        </a:spcAft>
                      </a:pPr>
                      <a:r>
                        <a:rPr lang="fr-FR" sz="900" spc="10" dirty="0">
                          <a:effectLst/>
                        </a:rPr>
                        <a:t>0.5</a:t>
                      </a:r>
                      <a:endParaRPr lang="fr-FR" dirty="0">
                        <a:effectLst/>
                      </a:endParaRPr>
                    </a:p>
                  </a:txBody>
                  <a:tcPr marL="0" marR="0" marT="0" marB="0" anchor="ctr"/>
                </a:tc>
                <a:tc>
                  <a:txBody>
                    <a:bodyPr/>
                    <a:lstStyle/>
                    <a:p>
                      <a:pPr marR="55245" algn="r">
                        <a:spcAft>
                          <a:spcPts val="0"/>
                        </a:spcAft>
                      </a:pPr>
                      <a:r>
                        <a:rPr lang="fr-FR" sz="800" spc="40" dirty="0">
                          <a:effectLst/>
                        </a:rPr>
                        <a:t>2.1</a:t>
                      </a:r>
                      <a:endParaRPr lang="fr-FR" dirty="0">
                        <a:effectLst/>
                      </a:endParaRPr>
                    </a:p>
                  </a:txBody>
                  <a:tcPr marL="0" marR="0" marT="0" marB="0" anchor="ctr"/>
                </a:tc>
                <a:tc>
                  <a:txBody>
                    <a:bodyPr/>
                    <a:lstStyle/>
                    <a:p>
                      <a:pPr marR="112395" algn="r">
                        <a:spcAft>
                          <a:spcPts val="0"/>
                        </a:spcAft>
                      </a:pPr>
                      <a:r>
                        <a:rPr lang="fr-FR" sz="800" spc="40" dirty="0">
                          <a:effectLst/>
                        </a:rPr>
                        <a:t>1.0</a:t>
                      </a:r>
                      <a:endParaRPr lang="fr-FR" dirty="0">
                        <a:effectLst/>
                      </a:endParaRPr>
                    </a:p>
                  </a:txBody>
                  <a:tcPr marL="0" marR="0" marT="0" marB="0" anchor="ctr"/>
                </a:tc>
                <a:tc>
                  <a:txBody>
                    <a:bodyPr/>
                    <a:lstStyle/>
                    <a:p>
                      <a:pPr marR="147955" algn="r">
                        <a:spcAft>
                          <a:spcPts val="0"/>
                        </a:spcAft>
                      </a:pPr>
                      <a:r>
                        <a:rPr lang="fr-FR" sz="800" spc="40" dirty="0">
                          <a:effectLst/>
                        </a:rPr>
                        <a:t>1.0</a:t>
                      </a:r>
                      <a:endParaRPr lang="fr-FR" dirty="0">
                        <a:effectLst/>
                      </a:endParaRPr>
                    </a:p>
                  </a:txBody>
                  <a:tcPr marL="0" marR="0" marT="0" marB="0" anchor="ctr"/>
                </a:tc>
                <a:tc>
                  <a:txBody>
                    <a:bodyPr/>
                    <a:lstStyle/>
                    <a:p>
                      <a:pPr algn="ctr">
                        <a:spcAft>
                          <a:spcPts val="0"/>
                        </a:spcAft>
                      </a:pPr>
                      <a:r>
                        <a:rPr lang="fr-FR" sz="800" spc="40" dirty="0">
                          <a:effectLst/>
                        </a:rPr>
                        <a:t>1.2</a:t>
                      </a:r>
                      <a:endParaRPr lang="fr-FR" dirty="0">
                        <a:effectLst/>
                      </a:endParaRPr>
                    </a:p>
                  </a:txBody>
                  <a:tcPr marL="0" marR="0" marT="0" marB="0" anchor="ctr"/>
                </a:tc>
                <a:extLst>
                  <a:ext uri="{0D108BD9-81ED-4DB2-BD59-A6C34878D82A}">
                    <a16:rowId xmlns:a16="http://schemas.microsoft.com/office/drawing/2014/main" val="10002"/>
                  </a:ext>
                </a:extLst>
              </a:tr>
              <a:tr h="255591">
                <a:tc>
                  <a:txBody>
                    <a:bodyPr/>
                    <a:lstStyle/>
                    <a:p>
                      <a:pPr>
                        <a:spcAft>
                          <a:spcPts val="0"/>
                        </a:spcAft>
                      </a:pPr>
                      <a:r>
                        <a:rPr lang="fr-FR" sz="900" spc="10" dirty="0">
                          <a:effectLst/>
                        </a:rPr>
                        <a:t>3</a:t>
                      </a:r>
                      <a:endParaRPr lang="fr-FR" dirty="0">
                        <a:effectLst/>
                      </a:endParaRPr>
                    </a:p>
                  </a:txBody>
                  <a:tcPr marL="0" marR="0" marT="0" marB="0" anchor="ctr"/>
                </a:tc>
                <a:tc>
                  <a:txBody>
                    <a:bodyPr/>
                    <a:lstStyle/>
                    <a:p>
                      <a:pPr algn="ctr">
                        <a:spcAft>
                          <a:spcPts val="0"/>
                        </a:spcAft>
                      </a:pPr>
                      <a:r>
                        <a:rPr lang="fr-FR" sz="900" spc="10" dirty="0">
                          <a:effectLst/>
                        </a:rPr>
                        <a:t>LD</a:t>
                      </a:r>
                      <a:endParaRPr lang="fr-FR" dirty="0">
                        <a:effectLst/>
                      </a:endParaRPr>
                    </a:p>
                  </a:txBody>
                  <a:tcPr marL="0" marR="0" marT="0" marB="0" anchor="ctr"/>
                </a:tc>
                <a:tc>
                  <a:txBody>
                    <a:bodyPr/>
                    <a:lstStyle/>
                    <a:p>
                      <a:pPr algn="ctr">
                        <a:spcAft>
                          <a:spcPts val="0"/>
                        </a:spcAft>
                      </a:pPr>
                      <a:r>
                        <a:rPr lang="fr-FR" sz="800" spc="40" dirty="0">
                          <a:effectLst/>
                        </a:rPr>
                        <a:t>2.0</a:t>
                      </a:r>
                      <a:endParaRPr lang="fr-FR" dirty="0">
                        <a:effectLst/>
                      </a:endParaRPr>
                    </a:p>
                  </a:txBody>
                  <a:tcPr marL="0" marR="0" marT="0" marB="0" anchor="ctr"/>
                </a:tc>
                <a:tc>
                  <a:txBody>
                    <a:bodyPr/>
                    <a:lstStyle/>
                    <a:p>
                      <a:pPr marR="55245" algn="r">
                        <a:spcAft>
                          <a:spcPts val="0"/>
                        </a:spcAft>
                      </a:pPr>
                      <a:r>
                        <a:rPr lang="fr-FR" sz="900" spc="10" dirty="0">
                          <a:effectLst/>
                        </a:rPr>
                        <a:t>7.0</a:t>
                      </a:r>
                      <a:endParaRPr lang="fr-FR" dirty="0">
                        <a:effectLst/>
                      </a:endParaRPr>
                    </a:p>
                  </a:txBody>
                  <a:tcPr marL="0" marR="0" marT="0" marB="0" anchor="ctr"/>
                </a:tc>
                <a:tc>
                  <a:txBody>
                    <a:bodyPr/>
                    <a:lstStyle/>
                    <a:p>
                      <a:pPr marR="112395" algn="r">
                        <a:spcAft>
                          <a:spcPts val="0"/>
                        </a:spcAft>
                      </a:pPr>
                      <a:r>
                        <a:rPr lang="fr-FR" sz="900" spc="10" dirty="0">
                          <a:effectLst/>
                        </a:rPr>
                        <a:t>6.0</a:t>
                      </a:r>
                      <a:endParaRPr lang="fr-FR" dirty="0">
                        <a:effectLst/>
                      </a:endParaRPr>
                    </a:p>
                  </a:txBody>
                  <a:tcPr marL="0" marR="0" marT="0" marB="0" anchor="ctr"/>
                </a:tc>
                <a:tc>
                  <a:txBody>
                    <a:bodyPr/>
                    <a:lstStyle/>
                    <a:p>
                      <a:pPr marR="147955" algn="r">
                        <a:spcAft>
                          <a:spcPts val="0"/>
                        </a:spcAft>
                      </a:pPr>
                      <a:r>
                        <a:rPr lang="fr-FR" sz="900" spc="10" dirty="0">
                          <a:effectLst/>
                        </a:rPr>
                        <a:t>5.4</a:t>
                      </a:r>
                      <a:endParaRPr lang="fr-FR" dirty="0">
                        <a:effectLst/>
                      </a:endParaRPr>
                    </a:p>
                  </a:txBody>
                  <a:tcPr marL="0" marR="0" marT="0" marB="0" anchor="ctr"/>
                </a:tc>
                <a:tc>
                  <a:txBody>
                    <a:bodyPr/>
                    <a:lstStyle/>
                    <a:p>
                      <a:pPr algn="ctr">
                        <a:spcAft>
                          <a:spcPts val="0"/>
                        </a:spcAft>
                      </a:pPr>
                      <a:r>
                        <a:rPr lang="fr-FR" sz="900" spc="10" dirty="0">
                          <a:effectLst/>
                        </a:rPr>
                        <a:t>6.3</a:t>
                      </a:r>
                      <a:endParaRPr lang="fr-FR" dirty="0">
                        <a:effectLst/>
                      </a:endParaRPr>
                    </a:p>
                  </a:txBody>
                  <a:tcPr marL="0" marR="0" marT="0" marB="0" anchor="ctr"/>
                </a:tc>
                <a:extLst>
                  <a:ext uri="{0D108BD9-81ED-4DB2-BD59-A6C34878D82A}">
                    <a16:rowId xmlns:a16="http://schemas.microsoft.com/office/drawing/2014/main" val="10003"/>
                  </a:ext>
                </a:extLst>
              </a:tr>
              <a:tr h="261029">
                <a:tc>
                  <a:txBody>
                    <a:bodyPr/>
                    <a:lstStyle/>
                    <a:p>
                      <a:pPr>
                        <a:spcAft>
                          <a:spcPts val="0"/>
                        </a:spcAft>
                      </a:pPr>
                      <a:r>
                        <a:rPr lang="fr-FR" sz="900" spc="10" dirty="0">
                          <a:effectLst/>
                        </a:rPr>
                        <a:t>4</a:t>
                      </a:r>
                      <a:endParaRPr lang="fr-FR" dirty="0">
                        <a:effectLst/>
                      </a:endParaRPr>
                    </a:p>
                  </a:txBody>
                  <a:tcPr marL="0" marR="0" marT="0" marB="0" anchor="ctr"/>
                </a:tc>
                <a:tc>
                  <a:txBody>
                    <a:bodyPr/>
                    <a:lstStyle/>
                    <a:p>
                      <a:pPr algn="ctr">
                        <a:spcAft>
                          <a:spcPts val="0"/>
                        </a:spcAft>
                      </a:pPr>
                      <a:r>
                        <a:rPr lang="fr-FR" sz="900" spc="10" dirty="0">
                          <a:effectLst/>
                        </a:rPr>
                        <a:t>LD</a:t>
                      </a:r>
                      <a:endParaRPr lang="fr-FR" dirty="0">
                        <a:effectLst/>
                      </a:endParaRPr>
                    </a:p>
                  </a:txBody>
                  <a:tcPr marL="0" marR="0" marT="0" marB="0" anchor="ctr"/>
                </a:tc>
                <a:tc>
                  <a:txBody>
                    <a:bodyPr/>
                    <a:lstStyle/>
                    <a:p>
                      <a:pPr algn="ctr">
                        <a:spcAft>
                          <a:spcPts val="0"/>
                        </a:spcAft>
                      </a:pPr>
                      <a:r>
                        <a:rPr lang="fr-FR" sz="900" spc="10" dirty="0">
                          <a:effectLst/>
                        </a:rPr>
                        <a:t>-</a:t>
                      </a:r>
                      <a:endParaRPr lang="fr-FR" dirty="0">
                        <a:effectLst/>
                      </a:endParaRPr>
                    </a:p>
                  </a:txBody>
                  <a:tcPr marL="0" marR="0" marT="0" marB="0" anchor="ctr"/>
                </a:tc>
                <a:tc>
                  <a:txBody>
                    <a:bodyPr/>
                    <a:lstStyle/>
                    <a:p>
                      <a:pPr marR="55245" algn="r">
                        <a:spcAft>
                          <a:spcPts val="0"/>
                        </a:spcAft>
                      </a:pPr>
                      <a:r>
                        <a:rPr lang="fr-FR" sz="900" spc="10" dirty="0">
                          <a:effectLst/>
                        </a:rPr>
                        <a:t>18.6</a:t>
                      </a:r>
                      <a:endParaRPr lang="fr-FR" dirty="0">
                        <a:effectLst/>
                      </a:endParaRPr>
                    </a:p>
                  </a:txBody>
                  <a:tcPr marL="0" marR="0" marT="0" marB="0" anchor="ctr"/>
                </a:tc>
                <a:tc>
                  <a:txBody>
                    <a:bodyPr/>
                    <a:lstStyle/>
                    <a:p>
                      <a:pPr marR="112395" algn="r">
                        <a:spcAft>
                          <a:spcPts val="0"/>
                        </a:spcAft>
                      </a:pPr>
                      <a:r>
                        <a:rPr lang="fr-FR" sz="900" spc="10" dirty="0">
                          <a:effectLst/>
                        </a:rPr>
                        <a:t>9.7</a:t>
                      </a:r>
                      <a:endParaRPr lang="fr-FR" dirty="0">
                        <a:effectLst/>
                      </a:endParaRPr>
                    </a:p>
                  </a:txBody>
                  <a:tcPr marL="0" marR="0" marT="0" marB="0" anchor="ctr"/>
                </a:tc>
                <a:tc>
                  <a:txBody>
                    <a:bodyPr/>
                    <a:lstStyle/>
                    <a:p>
                      <a:pPr marR="147955" algn="r">
                        <a:spcAft>
                          <a:spcPts val="0"/>
                        </a:spcAft>
                      </a:pPr>
                      <a:r>
                        <a:rPr lang="fr-FR" sz="900" spc="10" dirty="0">
                          <a:effectLst/>
                        </a:rPr>
                        <a:t>15.0</a:t>
                      </a:r>
                      <a:endParaRPr lang="fr-FR" dirty="0">
                        <a:effectLst/>
                      </a:endParaRPr>
                    </a:p>
                  </a:txBody>
                  <a:tcPr marL="0" marR="0" marT="0" marB="0" anchor="ctr"/>
                </a:tc>
                <a:tc>
                  <a:txBody>
                    <a:bodyPr/>
                    <a:lstStyle/>
                    <a:p>
                      <a:pPr algn="ctr">
                        <a:spcAft>
                          <a:spcPts val="0"/>
                        </a:spcAft>
                      </a:pPr>
                      <a:r>
                        <a:rPr lang="fr-FR" sz="900" spc="10" dirty="0">
                          <a:effectLst/>
                        </a:rPr>
                        <a:t>?</a:t>
                      </a:r>
                      <a:endParaRPr lang="fr-FR" dirty="0">
                        <a:effectLst/>
                      </a:endParaRPr>
                    </a:p>
                  </a:txBody>
                  <a:tcPr marL="0" marR="0" marT="0" marB="0" anchor="ctr"/>
                </a:tc>
                <a:extLst>
                  <a:ext uri="{0D108BD9-81ED-4DB2-BD59-A6C34878D82A}">
                    <a16:rowId xmlns:a16="http://schemas.microsoft.com/office/drawing/2014/main" val="10004"/>
                  </a:ext>
                </a:extLst>
              </a:tr>
              <a:tr h="814628">
                <a:tc gridSpan="7">
                  <a:txBody>
                    <a:bodyPr/>
                    <a:lstStyle/>
                    <a:p>
                      <a:pPr>
                        <a:lnSpc>
                          <a:spcPct val="121000"/>
                        </a:lnSpc>
                        <a:spcAft>
                          <a:spcPts val="0"/>
                        </a:spcAft>
                      </a:pPr>
                      <a:r>
                        <a:rPr lang="en-US" sz="900" spc="10" dirty="0">
                          <a:effectLst/>
                        </a:rPr>
                        <a:t>Sources: 1: Broman, Nichols, Shaughnessy &amp; Wallace, 1987; 2-3:</a:t>
                      </a:r>
                      <a:endParaRPr lang="en-US" dirty="0">
                        <a:effectLst/>
                      </a:endParaRPr>
                    </a:p>
                    <a:p>
                      <a:pPr>
                        <a:lnSpc>
                          <a:spcPct val="120000"/>
                        </a:lnSpc>
                        <a:spcAft>
                          <a:spcPts val="0"/>
                        </a:spcAft>
                      </a:pPr>
                      <a:r>
                        <a:rPr lang="en-US" sz="900" spc="10" dirty="0">
                          <a:effectLst/>
                        </a:rPr>
                        <a:t>Zhang and Katsiyannis, 2002; 4: Office of Civil Rights, US Dept of</a:t>
                      </a:r>
                      <a:endParaRPr lang="en-US" dirty="0">
                        <a:effectLst/>
                      </a:endParaRPr>
                    </a:p>
                    <a:p>
                      <a:pPr>
                        <a:spcAft>
                          <a:spcPts val="0"/>
                        </a:spcAft>
                      </a:pPr>
                      <a:r>
                        <a:rPr lang="en-US" sz="900" spc="10" dirty="0">
                          <a:effectLst/>
                        </a:rPr>
                        <a:t>Education.</a:t>
                      </a:r>
                      <a:endParaRPr lang="en-US" dirty="0">
                        <a:effectLst/>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5"/>
                  </a:ext>
                </a:extLst>
              </a:tr>
            </a:tbl>
          </a:graphicData>
        </a:graphic>
      </p:graphicFrame>
      <p:sp>
        <p:nvSpPr>
          <p:cNvPr id="4" name="Espace réservé du numéro de diapositive 3"/>
          <p:cNvSpPr>
            <a:spLocks noGrp="1"/>
          </p:cNvSpPr>
          <p:nvPr>
            <p:ph type="sldNum" sz="quarter" idx="12"/>
          </p:nvPr>
        </p:nvSpPr>
        <p:spPr/>
        <p:txBody>
          <a:bodyPr/>
          <a:lstStyle/>
          <a:p>
            <a:pPr>
              <a:defRPr/>
            </a:pPr>
            <a:fld id="{B83A51DE-1E9F-479E-84AB-7AC7900A102D}" type="slidenum">
              <a:rPr lang="fr-BE"/>
              <a:pPr>
                <a:defRPr/>
              </a:pPr>
              <a:t>179</a:t>
            </a:fld>
            <a:endParaRPr lang="fr-BE" dirty="0"/>
          </a:p>
        </p:txBody>
      </p:sp>
      <p:sp>
        <p:nvSpPr>
          <p:cNvPr id="86021" name="Rectangle 1"/>
          <p:cNvSpPr>
            <a:spLocks noChangeArrowheads="1"/>
          </p:cNvSpPr>
          <p:nvPr/>
        </p:nvSpPr>
        <p:spPr bwMode="auto">
          <a:xfrm>
            <a:off x="1259632" y="23800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latin typeface="Times New Roman" pitchFamily="18" charset="0"/>
                <a:cs typeface="Times New Roman" pitchFamily="18" charset="0"/>
              </a:rPr>
              <a:t>Table 13.4. Prevalence of mental retardation (MR) and learning disability (LR) (percentages)</a:t>
            </a:r>
            <a:endParaRPr lang="en-US" sz="600" dirty="0">
              <a:latin typeface="Arial" charset="0"/>
            </a:endParaRPr>
          </a:p>
          <a:p>
            <a:pPr eaLnBrk="0" hangingPunct="0"/>
            <a:endParaRPr lang="en-US" dirty="0">
              <a:latin typeface="Arial" charset="0"/>
            </a:endParaRPr>
          </a:p>
        </p:txBody>
      </p:sp>
      <p:sp>
        <p:nvSpPr>
          <p:cNvPr id="3" name="ZoneTexte 2"/>
          <p:cNvSpPr txBox="1"/>
          <p:nvPr/>
        </p:nvSpPr>
        <p:spPr>
          <a:xfrm>
            <a:off x="7688" y="6549276"/>
            <a:ext cx="3884910" cy="307777"/>
          </a:xfrm>
          <a:prstGeom prst="rect">
            <a:avLst/>
          </a:prstGeom>
          <a:noFill/>
        </p:spPr>
        <p:txBody>
          <a:bodyPr wrap="none" rtlCol="0">
            <a:spAutoFit/>
          </a:bodyPr>
          <a:lstStyle/>
          <a:p>
            <a:r>
              <a:rPr lang="fr-BE" sz="1400" dirty="0" err="1"/>
              <a:t>From</a:t>
            </a:r>
            <a:r>
              <a:rPr lang="fr-BE" sz="1400" dirty="0"/>
              <a:t> « The global bell curve », Richard Lynn, 2009.</a:t>
            </a:r>
          </a:p>
        </p:txBody>
      </p:sp>
    </p:spTree>
  </p:cSld>
  <p:clrMapOvr>
    <a:masterClrMapping/>
  </p:clrMapOvr>
  <p:transition spd="slow" advTm="23497"/>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332656"/>
            <a:ext cx="8229600" cy="4525963"/>
          </a:xfrm>
        </p:spPr>
        <p:txBody>
          <a:bodyPr/>
          <a:lstStyle/>
          <a:p>
            <a:pPr marL="0" indent="0">
              <a:buNone/>
            </a:pPr>
            <a:br>
              <a:rPr lang="fr-BE" sz="2000" dirty="0"/>
            </a:br>
            <a:br>
              <a:rPr lang="fr-BE" sz="2000" dirty="0"/>
            </a:br>
            <a:endParaRPr lang="fr-BE" sz="20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18</a:t>
            </a:fld>
            <a:endParaRPr lang="fr-BE" dirty="0"/>
          </a:p>
        </p:txBody>
      </p:sp>
      <p:sp>
        <p:nvSpPr>
          <p:cNvPr id="5" name="Rectangle 4"/>
          <p:cNvSpPr/>
          <p:nvPr/>
        </p:nvSpPr>
        <p:spPr>
          <a:xfrm>
            <a:off x="288286" y="5301208"/>
            <a:ext cx="8307276" cy="646331"/>
          </a:xfrm>
          <a:prstGeom prst="rect">
            <a:avLst/>
          </a:prstGeom>
        </p:spPr>
        <p:txBody>
          <a:bodyPr wrap="square">
            <a:spAutoFit/>
          </a:bodyPr>
          <a:lstStyle/>
          <a:p>
            <a:r>
              <a:rPr lang="en-US" dirty="0"/>
              <a:t>"The decline of mental abilities with age is part of a general organic process that constitutes the universal phenomenon of senescence"</a:t>
            </a:r>
            <a:endParaRPr lang="fr-BE" dirty="0"/>
          </a:p>
        </p:txBody>
      </p:sp>
      <p:sp>
        <p:nvSpPr>
          <p:cNvPr id="9" name="Rectangle 8">
            <a:extLst>
              <a:ext uri="{FF2B5EF4-FFF2-40B4-BE49-F238E27FC236}">
                <a16:creationId xmlns:a16="http://schemas.microsoft.com/office/drawing/2014/main" id="{990F94E8-2401-43FE-88D2-6B7669980D7F}"/>
              </a:ext>
            </a:extLst>
          </p:cNvPr>
          <p:cNvSpPr>
            <a:spLocks noChangeArrowheads="1"/>
          </p:cNvSpPr>
          <p:nvPr/>
        </p:nvSpPr>
        <p:spPr bwMode="auto">
          <a:xfrm>
            <a:off x="288287" y="548680"/>
            <a:ext cx="8398513"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a:solidFill>
                  <a:srgbClr val="212121"/>
                </a:solidFill>
                <a:latin typeface="+mn-lt"/>
              </a:rPr>
              <a:t>I</a:t>
            </a:r>
            <a:r>
              <a:rPr kumimoji="0" lang="fr-FR" altLang="fr-FR" b="0" i="0" u="none" strike="noStrike" cap="none" normalizeH="0" baseline="0" dirty="0">
                <a:ln>
                  <a:noFill/>
                </a:ln>
                <a:solidFill>
                  <a:srgbClr val="212121"/>
                </a:solidFill>
                <a:effectLst/>
                <a:latin typeface="+mn-lt"/>
              </a:rPr>
              <a:t>ntelligence </a:t>
            </a:r>
            <a:r>
              <a:rPr kumimoji="0" lang="fr-FR" altLang="fr-FR" b="0" i="0" u="none" strike="noStrike" cap="none" normalizeH="0" baseline="0" dirty="0" err="1">
                <a:ln>
                  <a:noFill/>
                </a:ln>
                <a:solidFill>
                  <a:srgbClr val="212121"/>
                </a:solidFill>
                <a:effectLst/>
                <a:latin typeface="+mn-lt"/>
              </a:rPr>
              <a:t>increases</a:t>
            </a:r>
            <a:r>
              <a:rPr kumimoji="0" lang="fr-FR" altLang="fr-FR" b="0" i="0" u="none" strike="noStrike" cap="none" normalizeH="0" baseline="0" dirty="0">
                <a:ln>
                  <a:noFill/>
                </a:ln>
                <a:solidFill>
                  <a:srgbClr val="212121"/>
                </a:solidFill>
                <a:effectLst/>
                <a:latin typeface="+mn-lt"/>
              </a:rPr>
              <a:t> in </a:t>
            </a:r>
            <a:r>
              <a:rPr kumimoji="0" lang="fr-FR" altLang="fr-FR" b="0" i="0" u="none" strike="noStrike" cap="none" normalizeH="0" baseline="0" dirty="0" err="1">
                <a:ln>
                  <a:noFill/>
                </a:ln>
                <a:solidFill>
                  <a:srgbClr val="212121"/>
                </a:solidFill>
                <a:effectLst/>
                <a:latin typeface="+mn-lt"/>
              </a:rPr>
              <a:t>childhood</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with</a:t>
            </a:r>
            <a:r>
              <a:rPr kumimoji="0" lang="fr-FR" altLang="fr-FR" b="0" i="0" u="none" strike="noStrike" cap="none" normalizeH="0" baseline="0" dirty="0">
                <a:ln>
                  <a:noFill/>
                </a:ln>
                <a:solidFill>
                  <a:srgbClr val="212121"/>
                </a:solidFill>
                <a:effectLst/>
                <a:latin typeface="+mn-lt"/>
              </a:rPr>
              <a:t> the </a:t>
            </a:r>
            <a:r>
              <a:rPr kumimoji="0" lang="fr-FR" altLang="fr-FR" b="0" i="0" u="none" strike="noStrike" cap="none" normalizeH="0" baseline="0" dirty="0" err="1">
                <a:ln>
                  <a:noFill/>
                </a:ln>
                <a:solidFill>
                  <a:srgbClr val="212121"/>
                </a:solidFill>
                <a:effectLst/>
                <a:latin typeface="+mn-lt"/>
              </a:rPr>
              <a:t>natural</a:t>
            </a:r>
            <a:r>
              <a:rPr kumimoji="0" lang="fr-FR" altLang="fr-FR" b="0" i="0" u="none" strike="noStrike" cap="none" normalizeH="0" baseline="0" dirty="0">
                <a:ln>
                  <a:noFill/>
                </a:ln>
                <a:solidFill>
                  <a:srgbClr val="212121"/>
                </a:solidFill>
                <a:effectLst/>
                <a:latin typeface="+mn-lt"/>
              </a:rPr>
              <a:t> crescendo of the </a:t>
            </a:r>
            <a:r>
              <a:rPr kumimoji="0" lang="fr-FR" altLang="fr-FR" b="0" i="0" u="none" strike="noStrike" cap="none" normalizeH="0" baseline="0" dirty="0" err="1">
                <a:ln>
                  <a:noFill/>
                </a:ln>
                <a:solidFill>
                  <a:srgbClr val="212121"/>
                </a:solidFill>
                <a:effectLst/>
                <a:latin typeface="+mn-lt"/>
              </a:rPr>
              <a:t>cranial</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capacity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reaches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its</a:t>
            </a:r>
            <a:r>
              <a:rPr kumimoji="0" lang="fr-FR" altLang="fr-FR" b="0" i="0" u="none" strike="noStrike" cap="none" normalizeH="0" baseline="0" dirty="0">
                <a:ln>
                  <a:noFill/>
                </a:ln>
                <a:solidFill>
                  <a:srgbClr val="212121"/>
                </a:solidFill>
                <a:effectLst/>
                <a:latin typeface="+mn-lt"/>
              </a:rPr>
              <a:t> maximum </a:t>
            </a:r>
            <a:r>
              <a:rPr kumimoji="0" lang="fr-FR" altLang="fr-FR" b="0" i="0" u="none" strike="noStrike" cap="none" normalizeH="0" baseline="0" dirty="0" err="1">
                <a:ln>
                  <a:noFill/>
                </a:ln>
                <a:solidFill>
                  <a:srgbClr val="212121"/>
                </a:solidFill>
                <a:effectLst/>
                <a:latin typeface="+mn-lt"/>
              </a:rPr>
              <a:t>around</a:t>
            </a:r>
            <a:r>
              <a:rPr kumimoji="0" lang="fr-FR" altLang="fr-FR" b="0" i="0" u="none" strike="noStrike" cap="none" normalizeH="0" baseline="0" dirty="0">
                <a:ln>
                  <a:noFill/>
                </a:ln>
                <a:solidFill>
                  <a:srgbClr val="212121"/>
                </a:solidFill>
                <a:effectLst/>
                <a:latin typeface="+mn-lt"/>
              </a:rPr>
              <a:t> 25 </a:t>
            </a:r>
            <a:r>
              <a:rPr kumimoji="0" lang="fr-FR" altLang="fr-FR" b="0" i="0" u="none" strike="noStrike" cap="none" normalizeH="0" baseline="0" dirty="0" err="1">
                <a:ln>
                  <a:noFill/>
                </a:ln>
                <a:solidFill>
                  <a:srgbClr val="212121"/>
                </a:solidFill>
                <a:effectLst/>
                <a:latin typeface="+mn-lt"/>
              </a:rPr>
              <a:t>years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concomitantly</a:t>
            </a:r>
            <a:r>
              <a:rPr kumimoji="0" lang="fr-FR" altLang="fr-FR" b="0" i="0" u="none" strike="noStrike" cap="none" normalizeH="0" baseline="0" dirty="0">
                <a:ln>
                  <a:noFill/>
                </a:ln>
                <a:solidFill>
                  <a:srgbClr val="212121"/>
                </a:solidFill>
                <a:effectLst/>
                <a:latin typeface="+mn-lt"/>
              </a:rPr>
              <a:t> at the </a:t>
            </a:r>
            <a:r>
              <a:rPr kumimoji="0" lang="fr-FR" altLang="fr-FR" b="0" i="0" u="none" strike="noStrike" cap="none" normalizeH="0" baseline="0" dirty="0" err="1">
                <a:ln>
                  <a:noFill/>
                </a:ln>
                <a:solidFill>
                  <a:srgbClr val="212121"/>
                </a:solidFill>
                <a:effectLst/>
                <a:latin typeface="+mn-lt"/>
              </a:rPr>
              <a:t>peak</a:t>
            </a:r>
            <a:r>
              <a:rPr kumimoji="0" lang="fr-FR" altLang="fr-FR" b="0" i="0" u="none" strike="noStrike" cap="none" normalizeH="0" baseline="0" dirty="0">
                <a:ln>
                  <a:noFill/>
                </a:ln>
                <a:solidFill>
                  <a:srgbClr val="212121"/>
                </a:solidFill>
                <a:effectLst/>
                <a:latin typeface="+mn-lt"/>
              </a:rPr>
              <a:t> of the </a:t>
            </a:r>
            <a:r>
              <a:rPr kumimoji="0" lang="fr-FR" altLang="fr-FR" b="0" i="0" u="none" strike="noStrike" cap="none" normalizeH="0" baseline="0" dirty="0" err="1">
                <a:ln>
                  <a:noFill/>
                </a:ln>
                <a:solidFill>
                  <a:srgbClr val="212121"/>
                </a:solidFill>
                <a:effectLst/>
                <a:latin typeface="+mn-lt"/>
              </a:rPr>
              <a:t>brain</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growth</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then</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declines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slowly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from</a:t>
            </a:r>
            <a:r>
              <a:rPr kumimoji="0" lang="fr-FR" altLang="fr-FR" b="0" i="0" u="none" strike="noStrike" cap="none" normalizeH="0" baseline="0" dirty="0">
                <a:ln>
                  <a:noFill/>
                </a:ln>
                <a:solidFill>
                  <a:srgbClr val="212121"/>
                </a:solidFill>
                <a:effectLst/>
                <a:latin typeface="+mn-lt"/>
              </a:rPr>
              <a:t> 30 </a:t>
            </a:r>
            <a:r>
              <a:rPr kumimoji="0" lang="fr-FR" altLang="fr-FR" b="0" i="0" u="none" strike="noStrike" cap="none" normalizeH="0" baseline="0" dirty="0" err="1">
                <a:ln>
                  <a:noFill/>
                </a:ln>
                <a:solidFill>
                  <a:srgbClr val="212121"/>
                </a:solidFill>
                <a:effectLst/>
                <a:latin typeface="+mn-lt"/>
              </a:rPr>
              <a:t>years</a:t>
            </a:r>
            <a:r>
              <a:rPr kumimoji="0" lang="fr-FR" altLang="fr-FR" b="0" i="0" u="none" strike="noStrike" cap="none" normalizeH="0" baseline="0" dirty="0">
                <a:ln>
                  <a:noFill/>
                </a:ln>
                <a:solidFill>
                  <a:srgbClr val="212121"/>
                </a:solidFill>
                <a:effectLst/>
                <a:latin typeface="+mn-lt"/>
              </a:rPr>
              <a:t> and more </a:t>
            </a:r>
            <a:r>
              <a:rPr kumimoji="0" lang="fr-FR" altLang="fr-FR" b="0" i="0" u="none" strike="noStrike" cap="none" normalizeH="0" baseline="0" dirty="0" err="1">
                <a:ln>
                  <a:noFill/>
                </a:ln>
                <a:solidFill>
                  <a:srgbClr val="212121"/>
                </a:solidFill>
                <a:effectLst/>
                <a:latin typeface="+mn-lt"/>
              </a:rPr>
              <a:t>quickly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after</a:t>
            </a:r>
            <a:r>
              <a:rPr kumimoji="0" lang="fr-FR" altLang="fr-FR" b="0" i="0" u="none" strike="noStrike" cap="none" normalizeH="0" baseline="0" dirty="0">
                <a:ln>
                  <a:noFill/>
                </a:ln>
                <a:solidFill>
                  <a:srgbClr val="212121"/>
                </a:solidFill>
                <a:effectLst/>
                <a:latin typeface="+mn-lt"/>
              </a:rPr>
              <a:t> 80 </a:t>
            </a:r>
            <a:r>
              <a:rPr kumimoji="0" lang="fr-FR" altLang="fr-FR" b="0" i="0" u="none" strike="noStrike" cap="none" normalizeH="0" baseline="0" dirty="0" err="1">
                <a:ln>
                  <a:noFill/>
                </a:ln>
                <a:solidFill>
                  <a:srgbClr val="212121"/>
                </a:solidFill>
                <a:effectLst/>
                <a:latin typeface="+mn-lt"/>
              </a:rPr>
              <a:t>years</a:t>
            </a:r>
            <a:r>
              <a:rPr kumimoji="0" lang="fr-FR" altLang="fr-FR" b="0" i="0" u="none" strike="noStrike" cap="none" normalizeH="0" baseline="0" dirty="0">
                <a:ln>
                  <a:noFill/>
                </a:ln>
                <a:solidFill>
                  <a:srgbClr val="212121"/>
                </a:solidFill>
                <a:effectLst/>
                <a:latin typeface="+mn-lt"/>
              </a:rPr>
              <a:t>.</a:t>
            </a:r>
            <a:r>
              <a:rPr kumimoji="0" lang="fr-FR" altLang="fr-FR" b="0" i="0" u="none" strike="noStrike" cap="none" normalizeH="0" baseline="0" dirty="0">
                <a:ln>
                  <a:noFill/>
                </a:ln>
                <a:solidFill>
                  <a:schemeClr val="tx1"/>
                </a:solidFill>
                <a:effectLst/>
                <a:latin typeface="+mn-lt"/>
              </a:rPr>
              <a:t> </a:t>
            </a:r>
          </a:p>
        </p:txBody>
      </p:sp>
      <p:pic>
        <p:nvPicPr>
          <p:cNvPr id="10" name="Image 9">
            <a:extLst>
              <a:ext uri="{FF2B5EF4-FFF2-40B4-BE49-F238E27FC236}">
                <a16:creationId xmlns:a16="http://schemas.microsoft.com/office/drawing/2014/main" id="{910FA68F-FDCB-4461-8EB5-EF2AA895B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988840"/>
            <a:ext cx="3985366" cy="2533071"/>
          </a:xfrm>
          <a:prstGeom prst="rect">
            <a:avLst/>
          </a:prstGeom>
        </p:spPr>
      </p:pic>
    </p:spTree>
    <p:extLst>
      <p:ext uri="{BB962C8B-B14F-4D97-AF65-F5344CB8AC3E}">
        <p14:creationId xmlns:p14="http://schemas.microsoft.com/office/powerpoint/2010/main" val="28346694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44450"/>
            <a:ext cx="8229600" cy="1143000"/>
          </a:xfrm>
        </p:spPr>
        <p:txBody>
          <a:bodyPr rtlCol="0">
            <a:normAutofit fontScale="90000"/>
          </a:bodyPr>
          <a:lstStyle/>
          <a:p>
            <a:pPr eaLnBrk="1" fontAlgn="auto" hangingPunct="1">
              <a:spcAft>
                <a:spcPts val="0"/>
              </a:spcAft>
              <a:defRPr/>
            </a:pPr>
            <a:r>
              <a:rPr lang="fr-BE" dirty="0"/>
              <a:t>1.3 H</a:t>
            </a:r>
            <a:r>
              <a:rPr lang="en-US" dirty="0" err="1"/>
              <a:t>ierarchy</a:t>
            </a:r>
            <a:r>
              <a:rPr lang="en-US" dirty="0"/>
              <a:t> Remains IQ-</a:t>
            </a:r>
            <a:r>
              <a:rPr lang="en-US" dirty="0" err="1"/>
              <a:t>cratic</a:t>
            </a:r>
            <a:r>
              <a:rPr lang="en-US" dirty="0"/>
              <a:t> for Wages</a:t>
            </a:r>
            <a:endParaRPr lang="fr-BE" dirty="0"/>
          </a:p>
        </p:txBody>
      </p:sp>
      <p:graphicFrame>
        <p:nvGraphicFramePr>
          <p:cNvPr id="5" name="Espace réservé du contenu 4"/>
          <p:cNvGraphicFramePr>
            <a:graphicFrameLocks noGrp="1"/>
          </p:cNvGraphicFramePr>
          <p:nvPr>
            <p:ph idx="1"/>
          </p:nvPr>
        </p:nvGraphicFramePr>
        <p:xfrm>
          <a:off x="899592" y="1687042"/>
          <a:ext cx="2448272" cy="2088233"/>
        </p:xfrm>
        <a:graphic>
          <a:graphicData uri="http://schemas.openxmlformats.org/drawingml/2006/table">
            <a:tbl>
              <a:tblPr>
                <a:tableStyleId>{3C2FFA5D-87B4-456A-9821-1D502468CF0F}</a:tableStyleId>
              </a:tblPr>
              <a:tblGrid>
                <a:gridCol w="1395411">
                  <a:extLst>
                    <a:ext uri="{9D8B030D-6E8A-4147-A177-3AD203B41FA5}">
                      <a16:colId xmlns:a16="http://schemas.microsoft.com/office/drawing/2014/main" val="20000"/>
                    </a:ext>
                  </a:extLst>
                </a:gridCol>
                <a:gridCol w="522723">
                  <a:extLst>
                    <a:ext uri="{9D8B030D-6E8A-4147-A177-3AD203B41FA5}">
                      <a16:colId xmlns:a16="http://schemas.microsoft.com/office/drawing/2014/main" val="20001"/>
                    </a:ext>
                  </a:extLst>
                </a:gridCol>
                <a:gridCol w="530138">
                  <a:extLst>
                    <a:ext uri="{9D8B030D-6E8A-4147-A177-3AD203B41FA5}">
                      <a16:colId xmlns:a16="http://schemas.microsoft.com/office/drawing/2014/main" val="20002"/>
                    </a:ext>
                  </a:extLst>
                </a:gridCol>
              </a:tblGrid>
              <a:tr h="231490">
                <a:tc>
                  <a:txBody>
                    <a:bodyPr/>
                    <a:lstStyle/>
                    <a:p>
                      <a:pPr>
                        <a:spcAft>
                          <a:spcPts val="0"/>
                        </a:spcAft>
                      </a:pPr>
                      <a:r>
                        <a:rPr lang="fr-FR" sz="1000" spc="20" dirty="0">
                          <a:effectLst/>
                        </a:rPr>
                        <a:t>Group</a:t>
                      </a:r>
                      <a:endParaRPr lang="fr-FR" dirty="0">
                        <a:effectLst/>
                      </a:endParaRPr>
                    </a:p>
                  </a:txBody>
                  <a:tcPr marL="0" marR="0" marT="0" marB="0" anchor="ctr"/>
                </a:tc>
                <a:tc>
                  <a:txBody>
                    <a:bodyPr/>
                    <a:lstStyle/>
                    <a:p>
                      <a:pPr marR="60325" algn="r">
                        <a:spcAft>
                          <a:spcPts val="0"/>
                        </a:spcAft>
                      </a:pPr>
                      <a:r>
                        <a:rPr lang="fr-FR" sz="1000" spc="20" dirty="0">
                          <a:effectLst/>
                        </a:rPr>
                        <a:t>1980</a:t>
                      </a:r>
                      <a:endParaRPr lang="fr-FR" dirty="0">
                        <a:effectLst/>
                      </a:endParaRPr>
                    </a:p>
                  </a:txBody>
                  <a:tcPr marL="0" marR="0" marT="0" marB="0" anchor="ctr"/>
                </a:tc>
                <a:tc>
                  <a:txBody>
                    <a:bodyPr/>
                    <a:lstStyle/>
                    <a:p>
                      <a:pPr algn="ctr">
                        <a:spcAft>
                          <a:spcPts val="0"/>
                        </a:spcAft>
                      </a:pPr>
                      <a:r>
                        <a:rPr lang="fr-FR" sz="1000" spc="20" dirty="0">
                          <a:effectLst/>
                        </a:rPr>
                        <a:t>1990</a:t>
                      </a:r>
                      <a:endParaRPr lang="fr-FR" dirty="0">
                        <a:effectLst/>
                      </a:endParaRPr>
                    </a:p>
                  </a:txBody>
                  <a:tcPr marL="0" marR="0" marT="0" marB="0" anchor="ctr"/>
                </a:tc>
                <a:extLst>
                  <a:ext uri="{0D108BD9-81ED-4DB2-BD59-A6C34878D82A}">
                    <a16:rowId xmlns:a16="http://schemas.microsoft.com/office/drawing/2014/main" val="10000"/>
                  </a:ext>
                </a:extLst>
              </a:tr>
              <a:tr h="231490">
                <a:tc>
                  <a:txBody>
                    <a:bodyPr/>
                    <a:lstStyle/>
                    <a:p>
                      <a:pPr>
                        <a:spcAft>
                          <a:spcPts val="0"/>
                        </a:spcAft>
                      </a:pPr>
                      <a:r>
                        <a:rPr lang="fr-FR" sz="1000" spc="20" dirty="0">
                          <a:effectLst/>
                        </a:rPr>
                        <a:t>Asians</a:t>
                      </a:r>
                      <a:endParaRPr lang="fr-FR" dirty="0">
                        <a:effectLst/>
                      </a:endParaRPr>
                    </a:p>
                  </a:txBody>
                  <a:tcPr marL="0" marR="0" marT="0" marB="0" anchor="ctr"/>
                </a:tc>
                <a:tc>
                  <a:txBody>
                    <a:bodyPr/>
                    <a:lstStyle/>
                    <a:p>
                      <a:pPr marR="60325" algn="r">
                        <a:spcAft>
                          <a:spcPts val="0"/>
                        </a:spcAft>
                      </a:pPr>
                      <a:r>
                        <a:rPr lang="fr-FR" sz="1000" spc="20" dirty="0">
                          <a:effectLst/>
                        </a:rPr>
                        <a:t>23.5</a:t>
                      </a:r>
                      <a:endParaRPr lang="fr-FR" dirty="0">
                        <a:effectLst/>
                      </a:endParaRPr>
                    </a:p>
                  </a:txBody>
                  <a:tcPr marL="0" marR="0" marT="0" marB="0" anchor="ctr"/>
                </a:tc>
                <a:tc>
                  <a:txBody>
                    <a:bodyPr/>
                    <a:lstStyle/>
                    <a:p>
                      <a:pPr algn="ctr">
                        <a:spcAft>
                          <a:spcPts val="0"/>
                        </a:spcAft>
                      </a:pPr>
                      <a:r>
                        <a:rPr lang="fr-FR" sz="1000" spc="20" dirty="0">
                          <a:effectLst/>
                        </a:rPr>
                        <a:t>46.4</a:t>
                      </a:r>
                      <a:endParaRPr lang="fr-FR" dirty="0">
                        <a:effectLst/>
                      </a:endParaRPr>
                    </a:p>
                  </a:txBody>
                  <a:tcPr marL="0" marR="0" marT="0" marB="0" anchor="ctr"/>
                </a:tc>
                <a:extLst>
                  <a:ext uri="{0D108BD9-81ED-4DB2-BD59-A6C34878D82A}">
                    <a16:rowId xmlns:a16="http://schemas.microsoft.com/office/drawing/2014/main" val="10001"/>
                  </a:ext>
                </a:extLst>
              </a:tr>
              <a:tr h="231490">
                <a:tc>
                  <a:txBody>
                    <a:bodyPr/>
                    <a:lstStyle/>
                    <a:p>
                      <a:pPr>
                        <a:spcAft>
                          <a:spcPts val="0"/>
                        </a:spcAft>
                      </a:pPr>
                      <a:r>
                        <a:rPr lang="fr-FR" sz="1000" spc="20" dirty="0">
                          <a:effectLst/>
                        </a:rPr>
                        <a:t>East Asians</a:t>
                      </a:r>
                      <a:endParaRPr lang="fr-FR" dirty="0">
                        <a:effectLst/>
                      </a:endParaRPr>
                    </a:p>
                  </a:txBody>
                  <a:tcPr marL="0" marR="0" marT="0" marB="0" anchor="ctr"/>
                </a:tc>
                <a:tc>
                  <a:txBody>
                    <a:bodyPr/>
                    <a:lstStyle/>
                    <a:p>
                      <a:pPr marR="60325" algn="r">
                        <a:spcAft>
                          <a:spcPts val="0"/>
                        </a:spcAft>
                      </a:pPr>
                      <a:r>
                        <a:rPr lang="fr-FR" sz="1000" spc="20" dirty="0">
                          <a:effectLst/>
                        </a:rPr>
                        <a:t>26.6</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extLst>
                  <a:ext uri="{0D108BD9-81ED-4DB2-BD59-A6C34878D82A}">
                    <a16:rowId xmlns:a16="http://schemas.microsoft.com/office/drawing/2014/main" val="10002"/>
                  </a:ext>
                </a:extLst>
              </a:tr>
              <a:tr h="231490">
                <a:tc>
                  <a:txBody>
                    <a:bodyPr/>
                    <a:lstStyle/>
                    <a:p>
                      <a:pPr>
                        <a:spcAft>
                          <a:spcPts val="0"/>
                        </a:spcAft>
                      </a:pPr>
                      <a:r>
                        <a:rPr lang="fr-FR" sz="1000" spc="20" dirty="0">
                          <a:effectLst/>
                        </a:rPr>
                        <a:t>Southeast Asians</a:t>
                      </a:r>
                      <a:endParaRPr lang="fr-FR" dirty="0">
                        <a:effectLst/>
                      </a:endParaRPr>
                    </a:p>
                  </a:txBody>
                  <a:tcPr marL="0" marR="0" marT="0" marB="0" anchor="ctr"/>
                </a:tc>
                <a:tc>
                  <a:txBody>
                    <a:bodyPr/>
                    <a:lstStyle/>
                    <a:p>
                      <a:pPr marR="60325" algn="r">
                        <a:spcAft>
                          <a:spcPts val="0"/>
                        </a:spcAft>
                      </a:pPr>
                      <a:r>
                        <a:rPr lang="fr-FR" sz="1000" spc="20" dirty="0">
                          <a:effectLst/>
                        </a:rPr>
                        <a:t>20.3</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extLst>
                  <a:ext uri="{0D108BD9-81ED-4DB2-BD59-A6C34878D82A}">
                    <a16:rowId xmlns:a16="http://schemas.microsoft.com/office/drawing/2014/main" val="10003"/>
                  </a:ext>
                </a:extLst>
              </a:tr>
              <a:tr h="231490">
                <a:tc>
                  <a:txBody>
                    <a:bodyPr/>
                    <a:lstStyle/>
                    <a:p>
                      <a:pPr>
                        <a:spcAft>
                          <a:spcPts val="0"/>
                        </a:spcAft>
                      </a:pPr>
                      <a:r>
                        <a:rPr lang="fr-FR" sz="1000" spc="20" dirty="0">
                          <a:effectLst/>
                        </a:rPr>
                        <a:t>Blacks</a:t>
                      </a:r>
                      <a:endParaRPr lang="fr-FR" dirty="0">
                        <a:effectLst/>
                      </a:endParaRPr>
                    </a:p>
                  </a:txBody>
                  <a:tcPr marL="0" marR="0" marT="0" marB="0" anchor="ctr"/>
                </a:tc>
                <a:tc>
                  <a:txBody>
                    <a:bodyPr/>
                    <a:lstStyle/>
                    <a:p>
                      <a:pPr marR="60325" algn="r">
                        <a:spcAft>
                          <a:spcPts val="0"/>
                        </a:spcAft>
                      </a:pPr>
                      <a:r>
                        <a:rPr lang="fr-FR" sz="1000" spc="20" dirty="0">
                          <a:effectLst/>
                        </a:rPr>
                        <a:t>18.6</a:t>
                      </a:r>
                      <a:endParaRPr lang="fr-FR" dirty="0">
                        <a:effectLst/>
                      </a:endParaRPr>
                    </a:p>
                  </a:txBody>
                  <a:tcPr marL="0" marR="0" marT="0" marB="0" anchor="ctr"/>
                </a:tc>
                <a:tc>
                  <a:txBody>
                    <a:bodyPr/>
                    <a:lstStyle/>
                    <a:p>
                      <a:pPr algn="ctr">
                        <a:spcAft>
                          <a:spcPts val="0"/>
                        </a:spcAft>
                      </a:pPr>
                      <a:r>
                        <a:rPr lang="fr-FR" sz="1000" spc="20" dirty="0">
                          <a:effectLst/>
                        </a:rPr>
                        <a:t>24.5</a:t>
                      </a:r>
                      <a:endParaRPr lang="fr-FR" dirty="0">
                        <a:effectLst/>
                      </a:endParaRPr>
                    </a:p>
                  </a:txBody>
                  <a:tcPr marL="0" marR="0" marT="0" marB="0" anchor="ctr"/>
                </a:tc>
                <a:extLst>
                  <a:ext uri="{0D108BD9-81ED-4DB2-BD59-A6C34878D82A}">
                    <a16:rowId xmlns:a16="http://schemas.microsoft.com/office/drawing/2014/main" val="10004"/>
                  </a:ext>
                </a:extLst>
              </a:tr>
              <a:tr h="231490">
                <a:tc>
                  <a:txBody>
                    <a:bodyPr/>
                    <a:lstStyle/>
                    <a:p>
                      <a:pPr>
                        <a:spcAft>
                          <a:spcPts val="0"/>
                        </a:spcAft>
                      </a:pPr>
                      <a:r>
                        <a:rPr lang="fr-FR" sz="1000" spc="20" dirty="0">
                          <a:effectLst/>
                        </a:rPr>
                        <a:t>Hispanics</a:t>
                      </a:r>
                      <a:endParaRPr lang="fr-FR" dirty="0">
                        <a:effectLst/>
                      </a:endParaRPr>
                    </a:p>
                  </a:txBody>
                  <a:tcPr marL="0" marR="0" marT="0" marB="0" anchor="ctr"/>
                </a:tc>
                <a:tc>
                  <a:txBody>
                    <a:bodyPr/>
                    <a:lstStyle/>
                    <a:p>
                      <a:pPr marR="60325" algn="r">
                        <a:spcAft>
                          <a:spcPts val="0"/>
                        </a:spcAft>
                      </a:pPr>
                      <a:r>
                        <a:rPr lang="fr-FR" sz="1000" spc="20" dirty="0">
                          <a:effectLst/>
                        </a:rPr>
                        <a:t>19.3</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extLst>
                  <a:ext uri="{0D108BD9-81ED-4DB2-BD59-A6C34878D82A}">
                    <a16:rowId xmlns:a16="http://schemas.microsoft.com/office/drawing/2014/main" val="10005"/>
                  </a:ext>
                </a:extLst>
              </a:tr>
              <a:tr h="231490">
                <a:tc>
                  <a:txBody>
                    <a:bodyPr/>
                    <a:lstStyle/>
                    <a:p>
                      <a:pPr>
                        <a:spcAft>
                          <a:spcPts val="0"/>
                        </a:spcAft>
                      </a:pPr>
                      <a:r>
                        <a:rPr lang="fr-FR" sz="1000" spc="20" dirty="0">
                          <a:effectLst/>
                        </a:rPr>
                        <a:t>jews</a:t>
                      </a:r>
                      <a:endParaRPr lang="fr-FR" dirty="0">
                        <a:effectLst/>
                      </a:endParaRPr>
                    </a:p>
                  </a:txBody>
                  <a:tcPr marL="0" marR="0" marT="0" marB="0" anchor="ctr"/>
                </a:tc>
                <a:tc>
                  <a:txBody>
                    <a:bodyPr/>
                    <a:lstStyle/>
                    <a:p>
                      <a:pPr marR="60325" algn="r">
                        <a:spcAft>
                          <a:spcPts val="0"/>
                        </a:spcAft>
                      </a:pPr>
                      <a:r>
                        <a:rPr lang="fr-FR" sz="1000" spc="20" dirty="0">
                          <a:effectLst/>
                        </a:rPr>
                        <a:t>32.4</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extLst>
                  <a:ext uri="{0D108BD9-81ED-4DB2-BD59-A6C34878D82A}">
                    <a16:rowId xmlns:a16="http://schemas.microsoft.com/office/drawing/2014/main" val="10006"/>
                  </a:ext>
                </a:extLst>
              </a:tr>
              <a:tr h="231490">
                <a:tc>
                  <a:txBody>
                    <a:bodyPr/>
                    <a:lstStyle/>
                    <a:p>
                      <a:pPr>
                        <a:spcAft>
                          <a:spcPts val="0"/>
                        </a:spcAft>
                      </a:pPr>
                      <a:r>
                        <a:rPr lang="fr-FR" sz="1000" spc="20" dirty="0">
                          <a:effectLst/>
                        </a:rPr>
                        <a:t>Native Americans</a:t>
                      </a:r>
                      <a:endParaRPr lang="fr-FR" dirty="0">
                        <a:effectLst/>
                      </a:endParaRPr>
                    </a:p>
                  </a:txBody>
                  <a:tcPr marL="0" marR="0" marT="0" marB="0" anchor="ctr"/>
                </a:tc>
                <a:tc>
                  <a:txBody>
                    <a:bodyPr/>
                    <a:lstStyle/>
                    <a:p>
                      <a:pPr marR="60325" algn="r">
                        <a:spcAft>
                          <a:spcPts val="0"/>
                        </a:spcAft>
                      </a:pPr>
                      <a:r>
                        <a:rPr lang="fr-FR" sz="1000" spc="20" dirty="0">
                          <a:effectLst/>
                        </a:rPr>
                        <a:t>19.1</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extLst>
                  <a:ext uri="{0D108BD9-81ED-4DB2-BD59-A6C34878D82A}">
                    <a16:rowId xmlns:a16="http://schemas.microsoft.com/office/drawing/2014/main" val="10007"/>
                  </a:ext>
                </a:extLst>
              </a:tr>
              <a:tr h="236313">
                <a:tc>
                  <a:txBody>
                    <a:bodyPr/>
                    <a:lstStyle/>
                    <a:p>
                      <a:pPr>
                        <a:spcAft>
                          <a:spcPts val="0"/>
                        </a:spcAft>
                      </a:pPr>
                      <a:r>
                        <a:rPr lang="fr-FR" sz="1000" spc="20" dirty="0">
                          <a:effectLst/>
                        </a:rPr>
                        <a:t>whites</a:t>
                      </a:r>
                      <a:endParaRPr lang="fr-FR" dirty="0">
                        <a:effectLst/>
                      </a:endParaRPr>
                    </a:p>
                  </a:txBody>
                  <a:tcPr marL="0" marR="0" marT="0" marB="0" anchor="ctr"/>
                </a:tc>
                <a:tc>
                  <a:txBody>
                    <a:bodyPr/>
                    <a:lstStyle/>
                    <a:p>
                      <a:pPr marR="60325" algn="r">
                        <a:spcAft>
                          <a:spcPts val="0"/>
                        </a:spcAft>
                      </a:pPr>
                      <a:r>
                        <a:rPr lang="fr-FR" sz="1000" spc="20" dirty="0">
                          <a:effectLst/>
                        </a:rPr>
                        <a:t>23.4</a:t>
                      </a:r>
                      <a:endParaRPr lang="fr-FR" dirty="0">
                        <a:effectLst/>
                      </a:endParaRPr>
                    </a:p>
                  </a:txBody>
                  <a:tcPr marL="0" marR="0" marT="0" marB="0" anchor="ctr"/>
                </a:tc>
                <a:tc>
                  <a:txBody>
                    <a:bodyPr/>
                    <a:lstStyle/>
                    <a:p>
                      <a:pPr algn="ctr">
                        <a:spcAft>
                          <a:spcPts val="0"/>
                        </a:spcAft>
                      </a:pPr>
                      <a:r>
                        <a:rPr lang="fr-FR" sz="1000" spc="20" dirty="0">
                          <a:effectLst/>
                        </a:rPr>
                        <a:t>46.4</a:t>
                      </a:r>
                      <a:endParaRPr lang="fr-FR" dirty="0">
                        <a:effectLst/>
                      </a:endParaRPr>
                    </a:p>
                  </a:txBody>
                  <a:tcPr marL="0" marR="0" marT="0" marB="0" anchor="ctr"/>
                </a:tc>
                <a:extLst>
                  <a:ext uri="{0D108BD9-81ED-4DB2-BD59-A6C34878D82A}">
                    <a16:rowId xmlns:a16="http://schemas.microsoft.com/office/drawing/2014/main" val="10008"/>
                  </a:ext>
                </a:extLst>
              </a:tr>
            </a:tbl>
          </a:graphicData>
        </a:graphic>
      </p:graphicFrame>
      <p:sp>
        <p:nvSpPr>
          <p:cNvPr id="4" name="Espace réservé du numéro de diapositive 3"/>
          <p:cNvSpPr>
            <a:spLocks noGrp="1"/>
          </p:cNvSpPr>
          <p:nvPr>
            <p:ph type="sldNum" sz="quarter" idx="12"/>
          </p:nvPr>
        </p:nvSpPr>
        <p:spPr/>
        <p:txBody>
          <a:bodyPr/>
          <a:lstStyle/>
          <a:p>
            <a:pPr>
              <a:defRPr/>
            </a:pPr>
            <a:fld id="{1449117B-7E64-4F69-A318-201197E64946}" type="slidenum">
              <a:rPr lang="fr-BE"/>
              <a:pPr>
                <a:defRPr/>
              </a:pPr>
              <a:t>180</a:t>
            </a:fld>
            <a:endParaRPr lang="fr-BE" dirty="0"/>
          </a:p>
        </p:txBody>
      </p:sp>
      <p:sp>
        <p:nvSpPr>
          <p:cNvPr id="87045" name="Rectangle 1"/>
          <p:cNvSpPr>
            <a:spLocks noChangeArrowheads="1"/>
          </p:cNvSpPr>
          <p:nvPr/>
        </p:nvSpPr>
        <p:spPr bwMode="auto">
          <a:xfrm>
            <a:off x="26988" y="1295400"/>
            <a:ext cx="7292975"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400" i="1" dirty="0">
                <a:cs typeface="Times New Roman" pitchFamily="18" charset="0"/>
              </a:rPr>
              <a:t>Table 13. 10 Race and etbnic differences in average annual earnings </a:t>
            </a:r>
            <a:r>
              <a:rPr lang="en-US" sz="1400" i="1" dirty="0"/>
              <a:t>($1000) </a:t>
            </a:r>
            <a:r>
              <a:rPr lang="en-US" sz="1400" i="1" dirty="0">
                <a:cs typeface="Times New Roman" pitchFamily="18" charset="0"/>
              </a:rPr>
              <a:t>for men aged 25-54</a:t>
            </a:r>
            <a:endParaRPr lang="en-US" sz="1400" dirty="0"/>
          </a:p>
          <a:p>
            <a:pPr eaLnBrk="0" hangingPunct="0"/>
            <a:br>
              <a:rPr lang="en-US" sz="1300" b="1" dirty="0">
                <a:latin typeface="Times New Roman" pitchFamily="18" charset="0"/>
                <a:cs typeface="Times New Roman" pitchFamily="18" charset="0"/>
              </a:rPr>
            </a:br>
            <a:endParaRPr lang="en-US" dirty="0">
              <a:latin typeface="Arial" charset="0"/>
            </a:endParaRPr>
          </a:p>
        </p:txBody>
      </p:sp>
      <p:pic>
        <p:nvPicPr>
          <p:cNvPr id="87046" name="Picture 3" descr="http://upload.wikimedia.org/wikipedia/en/8/81/U.S._Real_Median_Household_Income_by_Race_and_Ethni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2924175"/>
            <a:ext cx="5524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42995"/>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476250"/>
            <a:ext cx="8229600" cy="1143000"/>
          </a:xfrm>
        </p:spPr>
        <p:txBody>
          <a:bodyPr rtlCol="0">
            <a:normAutofit fontScale="90000"/>
          </a:bodyPr>
          <a:lstStyle/>
          <a:p>
            <a:pPr eaLnBrk="1" fontAlgn="auto" hangingPunct="1">
              <a:spcAft>
                <a:spcPts val="0"/>
              </a:spcAft>
              <a:defRPr/>
            </a:pPr>
            <a:r>
              <a:rPr lang="fr-BE" dirty="0"/>
              <a:t>1.4 </a:t>
            </a:r>
            <a:r>
              <a:rPr lang="en-US" dirty="0"/>
              <a:t>Hierarchy Remains IQ-</a:t>
            </a:r>
            <a:r>
              <a:rPr lang="en-US" dirty="0" err="1"/>
              <a:t>cratic</a:t>
            </a:r>
            <a:r>
              <a:rPr lang="en-US" dirty="0"/>
              <a:t> for Socioeconomic Status</a:t>
            </a:r>
            <a:br>
              <a:rPr lang="fr-BE" dirty="0"/>
            </a:br>
            <a:endParaRPr lang="fr-BE" dirty="0"/>
          </a:p>
        </p:txBody>
      </p:sp>
      <p:sp>
        <p:nvSpPr>
          <p:cNvPr id="88067" name="Espace réservé du contenu 2"/>
          <p:cNvSpPr>
            <a:spLocks noGrp="1"/>
          </p:cNvSpPr>
          <p:nvPr>
            <p:ph idx="1"/>
          </p:nvPr>
        </p:nvSpPr>
        <p:spPr/>
        <p:txBody>
          <a:bodyPr/>
          <a:lstStyle/>
          <a:p>
            <a:pPr marL="0" indent="0" eaLnBrk="1" hangingPunct="1">
              <a:buNone/>
            </a:pPr>
            <a:r>
              <a:rPr lang="en-US" sz="1800" dirty="0"/>
              <a:t>Socio-economic status is calculated by Duncan's index, which gives a score to each occupation (for example to a physicist 100, to a worker 1). An average of these results is then made.</a:t>
            </a:r>
            <a:endParaRPr lang="fr-BE" sz="1800" dirty="0"/>
          </a:p>
        </p:txBody>
      </p:sp>
      <p:sp>
        <p:nvSpPr>
          <p:cNvPr id="4" name="Espace réservé du numéro de diapositive 3"/>
          <p:cNvSpPr>
            <a:spLocks noGrp="1"/>
          </p:cNvSpPr>
          <p:nvPr>
            <p:ph type="sldNum" sz="quarter" idx="12"/>
          </p:nvPr>
        </p:nvSpPr>
        <p:spPr/>
        <p:txBody>
          <a:bodyPr/>
          <a:lstStyle/>
          <a:p>
            <a:pPr>
              <a:defRPr/>
            </a:pPr>
            <a:fld id="{A9752E9C-AF6A-43C6-BD32-7C1958CAD091}" type="slidenum">
              <a:rPr lang="fr-BE"/>
              <a:pPr>
                <a:defRPr/>
              </a:pPr>
              <a:t>181</a:t>
            </a:fld>
            <a:endParaRPr lang="fr-BE" dirty="0"/>
          </a:p>
        </p:txBody>
      </p:sp>
      <p:graphicFrame>
        <p:nvGraphicFramePr>
          <p:cNvPr id="5" name="Tableau 4"/>
          <p:cNvGraphicFramePr>
            <a:graphicFrameLocks noGrp="1"/>
          </p:cNvGraphicFramePr>
          <p:nvPr/>
        </p:nvGraphicFramePr>
        <p:xfrm>
          <a:off x="2627313" y="3429000"/>
          <a:ext cx="4076700" cy="1622425"/>
        </p:xfrm>
        <a:graphic>
          <a:graphicData uri="http://schemas.openxmlformats.org/drawingml/2006/table">
            <a:tbl>
              <a:tblPr/>
              <a:tblGrid>
                <a:gridCol w="1320800">
                  <a:extLst>
                    <a:ext uri="{9D8B030D-6E8A-4147-A177-3AD203B41FA5}">
                      <a16:colId xmlns:a16="http://schemas.microsoft.com/office/drawing/2014/main" val="20000"/>
                    </a:ext>
                  </a:extLst>
                </a:gridCol>
                <a:gridCol w="534988">
                  <a:extLst>
                    <a:ext uri="{9D8B030D-6E8A-4147-A177-3AD203B41FA5}">
                      <a16:colId xmlns:a16="http://schemas.microsoft.com/office/drawing/2014/main" val="20001"/>
                    </a:ext>
                  </a:extLst>
                </a:gridCol>
                <a:gridCol w="538162">
                  <a:extLst>
                    <a:ext uri="{9D8B030D-6E8A-4147-A177-3AD203B41FA5}">
                      <a16:colId xmlns:a16="http://schemas.microsoft.com/office/drawing/2014/main" val="20002"/>
                    </a:ext>
                  </a:extLst>
                </a:gridCol>
                <a:gridCol w="539750">
                  <a:extLst>
                    <a:ext uri="{9D8B030D-6E8A-4147-A177-3AD203B41FA5}">
                      <a16:colId xmlns:a16="http://schemas.microsoft.com/office/drawing/2014/main" val="20003"/>
                    </a:ext>
                  </a:extLst>
                </a:gridCol>
                <a:gridCol w="538163">
                  <a:extLst>
                    <a:ext uri="{9D8B030D-6E8A-4147-A177-3AD203B41FA5}">
                      <a16:colId xmlns:a16="http://schemas.microsoft.com/office/drawing/2014/main" val="20004"/>
                    </a:ext>
                  </a:extLst>
                </a:gridCol>
                <a:gridCol w="604837">
                  <a:extLst>
                    <a:ext uri="{9D8B030D-6E8A-4147-A177-3AD203B41FA5}">
                      <a16:colId xmlns:a16="http://schemas.microsoft.com/office/drawing/2014/main" val="20005"/>
                    </a:ext>
                  </a:extLst>
                </a:gridCol>
              </a:tblGrid>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rPr>
                        <a:t>Group</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1880</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1900</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1910</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1980</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1990</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Blacks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11.70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13.03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13.65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29.19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30.81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East Asians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13.41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13.36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17.63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49.32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51.75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English</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24.38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28.14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30.39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45.17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47.61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Scots-Irish</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22.57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27.62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31.64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46.09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46.73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Europeans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21.39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19.36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24.78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43.93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44.67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Hispanics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13.60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11.54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12.54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27.85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27.48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88127" name="Rectangle 1"/>
          <p:cNvSpPr>
            <a:spLocks noChangeArrowheads="1"/>
          </p:cNvSpPr>
          <p:nvPr/>
        </p:nvSpPr>
        <p:spPr bwMode="auto">
          <a:xfrm>
            <a:off x="2268538" y="3068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cs typeface="Times New Roman" pitchFamily="18" charset="0"/>
              </a:rPr>
              <a:t>Table 13.14. Race and ethnic differences in socioeconomic status, </a:t>
            </a:r>
            <a:r>
              <a:rPr lang="en-US" sz="1200" i="1" dirty="0">
                <a:latin typeface="Arial" charset="0"/>
                <a:cs typeface="Times New Roman" pitchFamily="18" charset="0"/>
              </a:rPr>
              <a:t>1880-1990</a:t>
            </a:r>
            <a:endParaRPr lang="fr-BE" sz="600" dirty="0">
              <a:latin typeface="Arial" charset="0"/>
            </a:endParaRPr>
          </a:p>
          <a:p>
            <a:pPr eaLnBrk="0" hangingPunct="0"/>
            <a:endParaRPr lang="fr-BE" dirty="0">
              <a:latin typeface="Arial" charset="0"/>
            </a:endParaRPr>
          </a:p>
        </p:txBody>
      </p:sp>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br>
              <a:rPr lang="fr-BE" sz="1400" dirty="0"/>
            </a:br>
            <a:r>
              <a:rPr lang="fr-BE" sz="1400" dirty="0"/>
              <a:t>              </a:t>
            </a:r>
            <a:endParaRPr lang="fr-BE" dirty="0"/>
          </a:p>
        </p:txBody>
      </p:sp>
    </p:spTree>
  </p:cSld>
  <p:clrMapOvr>
    <a:masterClrMapping/>
  </p:clrMapOvr>
  <p:transition spd="slow" advTm="23242"/>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a:t>1.5 </a:t>
            </a:r>
            <a:r>
              <a:rPr lang="en-US" dirty="0"/>
              <a:t>Hierarchy Remains IQ-</a:t>
            </a:r>
            <a:r>
              <a:rPr lang="en-US" dirty="0" err="1"/>
              <a:t>cratic</a:t>
            </a:r>
            <a:r>
              <a:rPr lang="en-US" dirty="0"/>
              <a:t> for the Prevalence of Gifted Persons</a:t>
            </a:r>
            <a:endParaRPr lang="fr-BE" dirty="0"/>
          </a:p>
        </p:txBody>
      </p:sp>
      <p:graphicFrame>
        <p:nvGraphicFramePr>
          <p:cNvPr id="5" name="Espace réservé du contenu 4"/>
          <p:cNvGraphicFramePr>
            <a:graphicFrameLocks noGrp="1"/>
          </p:cNvGraphicFramePr>
          <p:nvPr>
            <p:ph idx="1"/>
          </p:nvPr>
        </p:nvGraphicFramePr>
        <p:xfrm>
          <a:off x="1475656" y="2276872"/>
          <a:ext cx="4267200" cy="628015"/>
        </p:xfrm>
        <a:graphic>
          <a:graphicData uri="http://schemas.openxmlformats.org/drawingml/2006/table">
            <a:tbl>
              <a:tblPr>
                <a:tableStyleId>{3C2FFA5D-87B4-456A-9821-1D502468CF0F}</a:tableStyleId>
              </a:tblPr>
              <a:tblGrid>
                <a:gridCol w="300355">
                  <a:extLst>
                    <a:ext uri="{9D8B030D-6E8A-4147-A177-3AD203B41FA5}">
                      <a16:colId xmlns:a16="http://schemas.microsoft.com/office/drawing/2014/main" val="20000"/>
                    </a:ext>
                  </a:extLst>
                </a:gridCol>
                <a:gridCol w="831850">
                  <a:extLst>
                    <a:ext uri="{9D8B030D-6E8A-4147-A177-3AD203B41FA5}">
                      <a16:colId xmlns:a16="http://schemas.microsoft.com/office/drawing/2014/main" val="20001"/>
                    </a:ext>
                  </a:extLst>
                </a:gridCol>
                <a:gridCol w="560705">
                  <a:extLst>
                    <a:ext uri="{9D8B030D-6E8A-4147-A177-3AD203B41FA5}">
                      <a16:colId xmlns:a16="http://schemas.microsoft.com/office/drawing/2014/main" val="20002"/>
                    </a:ext>
                  </a:extLst>
                </a:gridCol>
                <a:gridCol w="475615">
                  <a:extLst>
                    <a:ext uri="{9D8B030D-6E8A-4147-A177-3AD203B41FA5}">
                      <a16:colId xmlns:a16="http://schemas.microsoft.com/office/drawing/2014/main" val="20003"/>
                    </a:ext>
                  </a:extLst>
                </a:gridCol>
                <a:gridCol w="573405">
                  <a:extLst>
                    <a:ext uri="{9D8B030D-6E8A-4147-A177-3AD203B41FA5}">
                      <a16:colId xmlns:a16="http://schemas.microsoft.com/office/drawing/2014/main" val="20004"/>
                    </a:ext>
                  </a:extLst>
                </a:gridCol>
                <a:gridCol w="987425">
                  <a:extLst>
                    <a:ext uri="{9D8B030D-6E8A-4147-A177-3AD203B41FA5}">
                      <a16:colId xmlns:a16="http://schemas.microsoft.com/office/drawing/2014/main" val="20005"/>
                    </a:ext>
                  </a:extLst>
                </a:gridCol>
                <a:gridCol w="537845">
                  <a:extLst>
                    <a:ext uri="{9D8B030D-6E8A-4147-A177-3AD203B41FA5}">
                      <a16:colId xmlns:a16="http://schemas.microsoft.com/office/drawing/2014/main" val="20006"/>
                    </a:ext>
                  </a:extLst>
                </a:gridCol>
              </a:tblGrid>
              <a:tr h="158750">
                <a:tc>
                  <a:txBody>
                    <a:bodyPr/>
                    <a:lstStyle/>
                    <a:p>
                      <a:pPr algn="r">
                        <a:spcAft>
                          <a:spcPts val="0"/>
                        </a:spcAft>
                      </a:pPr>
                      <a:endParaRPr lang="en-US" sz="1000" dirty="0">
                        <a:solidFill>
                          <a:srgbClr val="000000"/>
                        </a:solidFill>
                        <a:effectLst/>
                        <a:latin typeface="Arial"/>
                      </a:endParaRPr>
                    </a:p>
                  </a:txBody>
                  <a:tcPr marL="0" marR="0" marT="0" marB="0" anchor="ctr"/>
                </a:tc>
                <a:tc>
                  <a:txBody>
                    <a:bodyPr/>
                    <a:lstStyle/>
                    <a:p>
                      <a:pPr>
                        <a:spcAft>
                          <a:spcPts val="0"/>
                        </a:spcAft>
                      </a:pPr>
                      <a:r>
                        <a:rPr lang="fr-FR" sz="900" dirty="0">
                          <a:effectLst/>
                        </a:rPr>
                        <a:t>Years</a:t>
                      </a:r>
                      <a:endParaRPr lang="fr-FR" dirty="0">
                        <a:effectLst/>
                      </a:endParaRPr>
                    </a:p>
                  </a:txBody>
                  <a:tcPr marL="0" marR="0" marT="0" marB="0" anchor="b"/>
                </a:tc>
                <a:tc>
                  <a:txBody>
                    <a:bodyPr/>
                    <a:lstStyle/>
                    <a:p>
                      <a:pPr marR="54610" algn="r">
                        <a:spcAft>
                          <a:spcPts val="0"/>
                        </a:spcAft>
                      </a:pPr>
                      <a:r>
                        <a:rPr lang="fr-FR" sz="900" dirty="0">
                          <a:effectLst/>
                        </a:rPr>
                        <a:t>Asian</a:t>
                      </a:r>
                      <a:endParaRPr lang="fr-FR" dirty="0">
                        <a:effectLst/>
                      </a:endParaRPr>
                    </a:p>
                  </a:txBody>
                  <a:tcPr marL="0" marR="0" marT="0" marB="0" anchor="ctr"/>
                </a:tc>
                <a:tc>
                  <a:txBody>
                    <a:bodyPr/>
                    <a:lstStyle/>
                    <a:p>
                      <a:pPr marR="40005" algn="r">
                        <a:spcAft>
                          <a:spcPts val="0"/>
                        </a:spcAft>
                      </a:pPr>
                      <a:r>
                        <a:rPr lang="fr-FR" sz="900" dirty="0">
                          <a:effectLst/>
                        </a:rPr>
                        <a:t>Black</a:t>
                      </a:r>
                      <a:endParaRPr lang="fr-FR" dirty="0">
                        <a:effectLst/>
                      </a:endParaRPr>
                    </a:p>
                  </a:txBody>
                  <a:tcPr marL="0" marR="0" marT="0" marB="0" anchor="ctr"/>
                </a:tc>
                <a:tc>
                  <a:txBody>
                    <a:bodyPr/>
                    <a:lstStyle/>
                    <a:p>
                      <a:pPr algn="r">
                        <a:spcAft>
                          <a:spcPts val="0"/>
                        </a:spcAft>
                      </a:pPr>
                      <a:r>
                        <a:rPr lang="fr-FR" sz="900" dirty="0">
                          <a:effectLst/>
                        </a:rPr>
                        <a:t>Hispanic</a:t>
                      </a:r>
                      <a:endParaRPr lang="fr-FR" dirty="0">
                        <a:effectLst/>
                      </a:endParaRPr>
                    </a:p>
                  </a:txBody>
                  <a:tcPr marL="0" marR="0" marT="0" marB="0" anchor="ctr"/>
                </a:tc>
                <a:tc>
                  <a:txBody>
                    <a:bodyPr/>
                    <a:lstStyle/>
                    <a:p>
                      <a:pPr algn="r">
                        <a:spcAft>
                          <a:spcPts val="0"/>
                        </a:spcAft>
                      </a:pPr>
                      <a:r>
                        <a:rPr lang="fr-FR" sz="900" dirty="0">
                          <a:effectLst/>
                        </a:rPr>
                        <a:t>Native American</a:t>
                      </a:r>
                      <a:endParaRPr lang="fr-FR" dirty="0">
                        <a:effectLst/>
                      </a:endParaRPr>
                    </a:p>
                  </a:txBody>
                  <a:tcPr marL="0" marR="0" marT="0" marB="0" anchor="ctr"/>
                </a:tc>
                <a:tc>
                  <a:txBody>
                    <a:bodyPr/>
                    <a:lstStyle/>
                    <a:p>
                      <a:pPr marR="41910" algn="r">
                        <a:spcAft>
                          <a:spcPts val="0"/>
                        </a:spcAft>
                      </a:pPr>
                      <a:r>
                        <a:rPr lang="fr-FR" sz="900" dirty="0">
                          <a:effectLst/>
                        </a:rPr>
                        <a:t>White</a:t>
                      </a:r>
                      <a:endParaRPr lang="fr-FR" dirty="0">
                        <a:effectLst/>
                      </a:endParaRPr>
                    </a:p>
                  </a:txBody>
                  <a:tcPr marL="0" marR="0" marT="0" marB="0" anchor="ctr"/>
                </a:tc>
                <a:extLst>
                  <a:ext uri="{0D108BD9-81ED-4DB2-BD59-A6C34878D82A}">
                    <a16:rowId xmlns:a16="http://schemas.microsoft.com/office/drawing/2014/main" val="10000"/>
                  </a:ext>
                </a:extLst>
              </a:tr>
              <a:tr h="152400">
                <a:tc>
                  <a:txBody>
                    <a:bodyPr/>
                    <a:lstStyle/>
                    <a:p>
                      <a:pPr marR="86360" algn="r">
                        <a:spcAft>
                          <a:spcPts val="0"/>
                        </a:spcAft>
                      </a:pPr>
                      <a:r>
                        <a:rPr lang="fr-FR" sz="900" dirty="0">
                          <a:effectLst/>
                        </a:rPr>
                        <a:t>1</a:t>
                      </a:r>
                      <a:endParaRPr lang="fr-FR" dirty="0">
                        <a:effectLst/>
                      </a:endParaRPr>
                    </a:p>
                  </a:txBody>
                  <a:tcPr marL="0" marR="0" marT="0" marB="0" anchor="ctr"/>
                </a:tc>
                <a:tc>
                  <a:txBody>
                    <a:bodyPr/>
                    <a:lstStyle/>
                    <a:p>
                      <a:pPr>
                        <a:spcAft>
                          <a:spcPts val="0"/>
                        </a:spcAft>
                      </a:pPr>
                      <a:r>
                        <a:rPr lang="fr-FR" sz="1000" dirty="0">
                          <a:effectLst/>
                        </a:rPr>
                        <a:t>1984-1993</a:t>
                      </a:r>
                      <a:endParaRPr lang="fr-FR" dirty="0">
                        <a:effectLst/>
                      </a:endParaRPr>
                    </a:p>
                  </a:txBody>
                  <a:tcPr marL="0" marR="0" marT="0" marB="0" anchor="ctr"/>
                </a:tc>
                <a:tc>
                  <a:txBody>
                    <a:bodyPr/>
                    <a:lstStyle/>
                    <a:p>
                      <a:pPr algn="r">
                        <a:spcAft>
                          <a:spcPts val="0"/>
                        </a:spcAft>
                      </a:pPr>
                      <a:r>
                        <a:rPr lang="fr-FR" sz="1000" dirty="0">
                          <a:effectLst/>
                        </a:rPr>
                        <a:t>1.80</a:t>
                      </a:r>
                      <a:endParaRPr lang="fr-FR" dirty="0">
                        <a:effectLst/>
                      </a:endParaRPr>
                    </a:p>
                  </a:txBody>
                  <a:tcPr marL="0" marR="0" marT="0" marB="0" anchor="ctr"/>
                </a:tc>
                <a:tc>
                  <a:txBody>
                    <a:bodyPr/>
                    <a:lstStyle/>
                    <a:p>
                      <a:pPr marR="40005" algn="r">
                        <a:spcAft>
                          <a:spcPts val="0"/>
                        </a:spcAft>
                      </a:pPr>
                      <a:r>
                        <a:rPr lang="fr-FR" sz="1000" dirty="0">
                          <a:effectLst/>
                        </a:rPr>
                        <a:t>0.45</a:t>
                      </a:r>
                      <a:endParaRPr lang="fr-FR" dirty="0">
                        <a:effectLst/>
                      </a:endParaRPr>
                    </a:p>
                  </a:txBody>
                  <a:tcPr marL="0" marR="0" marT="0" marB="0" anchor="ctr"/>
                </a:tc>
                <a:tc>
                  <a:txBody>
                    <a:bodyPr/>
                    <a:lstStyle/>
                    <a:p>
                      <a:pPr marL="125095">
                        <a:spcAft>
                          <a:spcPts val="0"/>
                        </a:spcAft>
                      </a:pPr>
                      <a:r>
                        <a:rPr lang="fr-FR" sz="1000" dirty="0">
                          <a:effectLst/>
                        </a:rPr>
                        <a:t>0.45</a:t>
                      </a:r>
                      <a:endParaRPr lang="fr-FR" dirty="0">
                        <a:effectLst/>
                      </a:endParaRPr>
                    </a:p>
                  </a:txBody>
                  <a:tcPr marL="0" marR="0" marT="0" marB="0" anchor="ctr"/>
                </a:tc>
                <a:tc>
                  <a:txBody>
                    <a:bodyPr/>
                    <a:lstStyle/>
                    <a:p>
                      <a:pPr marR="292100" algn="r">
                        <a:spcAft>
                          <a:spcPts val="0"/>
                        </a:spcAft>
                      </a:pPr>
                      <a:r>
                        <a:rPr lang="fr-FR" sz="1000" dirty="0">
                          <a:effectLst/>
                        </a:rPr>
                        <a:t>0.90</a:t>
                      </a:r>
                      <a:endParaRPr lang="fr-FR" dirty="0">
                        <a:effectLst/>
                      </a:endParaRPr>
                    </a:p>
                  </a:txBody>
                  <a:tcPr marL="0" marR="0" marT="0" marB="0" anchor="ctr"/>
                </a:tc>
                <a:tc>
                  <a:txBody>
                    <a:bodyPr/>
                    <a:lstStyle/>
                    <a:p>
                      <a:pPr marR="41910" algn="r">
                        <a:spcAft>
                          <a:spcPts val="0"/>
                        </a:spcAft>
                      </a:pPr>
                      <a:r>
                        <a:rPr lang="fr-FR" sz="1000" dirty="0">
                          <a:effectLst/>
                        </a:rPr>
                        <a:t>1.60</a:t>
                      </a:r>
                      <a:endParaRPr lang="fr-FR" dirty="0">
                        <a:effectLst/>
                      </a:endParaRPr>
                    </a:p>
                  </a:txBody>
                  <a:tcPr marL="0" marR="0" marT="0" marB="0" anchor="ctr"/>
                </a:tc>
                <a:extLst>
                  <a:ext uri="{0D108BD9-81ED-4DB2-BD59-A6C34878D82A}">
                    <a16:rowId xmlns:a16="http://schemas.microsoft.com/office/drawing/2014/main" val="10001"/>
                  </a:ext>
                </a:extLst>
              </a:tr>
              <a:tr h="149225">
                <a:tc>
                  <a:txBody>
                    <a:bodyPr/>
                    <a:lstStyle/>
                    <a:p>
                      <a:pPr marR="86360" algn="r">
                        <a:spcAft>
                          <a:spcPts val="0"/>
                        </a:spcAft>
                      </a:pPr>
                      <a:r>
                        <a:rPr lang="fr-FR" sz="1000" dirty="0">
                          <a:effectLst/>
                        </a:rPr>
                        <a:t>2</a:t>
                      </a:r>
                      <a:endParaRPr lang="fr-FR" dirty="0">
                        <a:effectLst/>
                      </a:endParaRPr>
                    </a:p>
                  </a:txBody>
                  <a:tcPr marL="0" marR="0" marT="0" marB="0" anchor="ctr"/>
                </a:tc>
                <a:tc>
                  <a:txBody>
                    <a:bodyPr/>
                    <a:lstStyle/>
                    <a:p>
                      <a:pPr>
                        <a:spcAft>
                          <a:spcPts val="0"/>
                        </a:spcAft>
                      </a:pPr>
                      <a:r>
                        <a:rPr lang="fr-FR" sz="1000" dirty="0">
                          <a:effectLst/>
                        </a:rPr>
                        <a:t>1988</a:t>
                      </a:r>
                      <a:endParaRPr lang="fr-FR" dirty="0">
                        <a:effectLst/>
                      </a:endParaRPr>
                    </a:p>
                  </a:txBody>
                  <a:tcPr marL="0" marR="0" marT="0" marB="0" anchor="ctr"/>
                </a:tc>
                <a:tc>
                  <a:txBody>
                    <a:bodyPr/>
                    <a:lstStyle/>
                    <a:p>
                      <a:pPr algn="r">
                        <a:spcAft>
                          <a:spcPts val="0"/>
                        </a:spcAft>
                      </a:pPr>
                      <a:r>
                        <a:rPr lang="fr-FR" sz="1000" dirty="0">
                          <a:effectLst/>
                        </a:rPr>
                        <a:t>2.17</a:t>
                      </a:r>
                      <a:endParaRPr lang="fr-FR" dirty="0">
                        <a:effectLst/>
                      </a:endParaRPr>
                    </a:p>
                  </a:txBody>
                  <a:tcPr marL="0" marR="0" marT="0" marB="0" anchor="ctr"/>
                </a:tc>
                <a:tc>
                  <a:txBody>
                    <a:bodyPr/>
                    <a:lstStyle/>
                    <a:p>
                      <a:pPr marR="40005" algn="r">
                        <a:spcAft>
                          <a:spcPts val="0"/>
                        </a:spcAft>
                      </a:pPr>
                      <a:r>
                        <a:rPr lang="fr-FR" sz="1000" dirty="0">
                          <a:effectLst/>
                        </a:rPr>
                        <a:t>0.37</a:t>
                      </a:r>
                      <a:endParaRPr lang="fr-FR" dirty="0">
                        <a:effectLst/>
                      </a:endParaRPr>
                    </a:p>
                  </a:txBody>
                  <a:tcPr marL="0" marR="0" marT="0" marB="0" anchor="ctr"/>
                </a:tc>
                <a:tc>
                  <a:txBody>
                    <a:bodyPr/>
                    <a:lstStyle/>
                    <a:p>
                      <a:pPr marL="125095">
                        <a:spcAft>
                          <a:spcPts val="0"/>
                        </a:spcAft>
                      </a:pPr>
                      <a:r>
                        <a:rPr lang="fr-FR" sz="1000" dirty="0">
                          <a:effectLst/>
                        </a:rPr>
                        <a:t>0.45</a:t>
                      </a:r>
                      <a:endParaRPr lang="fr-FR" dirty="0">
                        <a:effectLst/>
                      </a:endParaRPr>
                    </a:p>
                  </a:txBody>
                  <a:tcPr marL="0" marR="0" marT="0" marB="0" anchor="ctr"/>
                </a:tc>
                <a:tc>
                  <a:txBody>
                    <a:bodyPr/>
                    <a:lstStyle/>
                    <a:p>
                      <a:pPr marR="292100" algn="r">
                        <a:spcAft>
                          <a:spcPts val="0"/>
                        </a:spcAft>
                      </a:pPr>
                      <a:r>
                        <a:rPr lang="fr-FR" sz="1000" dirty="0">
                          <a:effectLst/>
                        </a:rPr>
                        <a:t>0.17</a:t>
                      </a:r>
                      <a:endParaRPr lang="fr-FR" dirty="0">
                        <a:effectLst/>
                      </a:endParaRPr>
                    </a:p>
                  </a:txBody>
                  <a:tcPr marL="0" marR="0" marT="0" marB="0" anchor="ctr"/>
                </a:tc>
                <a:tc>
                  <a:txBody>
                    <a:bodyPr/>
                    <a:lstStyle/>
                    <a:p>
                      <a:pPr marR="41910" algn="r">
                        <a:spcAft>
                          <a:spcPts val="0"/>
                        </a:spcAft>
                      </a:pPr>
                      <a:r>
                        <a:rPr lang="fr-FR" sz="1000" dirty="0">
                          <a:effectLst/>
                        </a:rPr>
                        <a:t>1.86</a:t>
                      </a:r>
                      <a:endParaRPr lang="fr-FR" dirty="0">
                        <a:effectLst/>
                      </a:endParaRPr>
                    </a:p>
                  </a:txBody>
                  <a:tcPr marL="0" marR="0" marT="0" marB="0" anchor="ctr"/>
                </a:tc>
                <a:extLst>
                  <a:ext uri="{0D108BD9-81ED-4DB2-BD59-A6C34878D82A}">
                    <a16:rowId xmlns:a16="http://schemas.microsoft.com/office/drawing/2014/main" val="10002"/>
                  </a:ext>
                </a:extLst>
              </a:tr>
              <a:tr h="164465">
                <a:tc>
                  <a:txBody>
                    <a:bodyPr/>
                    <a:lstStyle/>
                    <a:p>
                      <a:pPr marR="86360" algn="r">
                        <a:spcAft>
                          <a:spcPts val="0"/>
                        </a:spcAft>
                      </a:pPr>
                      <a:r>
                        <a:rPr lang="fr-FR" sz="1000" dirty="0">
                          <a:effectLst/>
                        </a:rPr>
                        <a:t>3</a:t>
                      </a:r>
                      <a:endParaRPr lang="fr-FR" dirty="0">
                        <a:effectLst/>
                      </a:endParaRPr>
                    </a:p>
                  </a:txBody>
                  <a:tcPr marL="0" marR="0" marT="0" marB="0" anchor="ctr"/>
                </a:tc>
                <a:tc>
                  <a:txBody>
                    <a:bodyPr/>
                    <a:lstStyle/>
                    <a:p>
                      <a:pPr>
                        <a:spcAft>
                          <a:spcPts val="0"/>
                        </a:spcAft>
                      </a:pPr>
                      <a:r>
                        <a:rPr lang="fr-FR" sz="1000" dirty="0">
                          <a:effectLst/>
                        </a:rPr>
                        <a:t>UC </a:t>
                      </a:r>
                      <a:r>
                        <a:rPr lang="fr-FR" sz="900" dirty="0">
                          <a:effectLst/>
                        </a:rPr>
                        <a:t>Eligible</a:t>
                      </a:r>
                      <a:endParaRPr lang="fr-FR" dirty="0">
                        <a:effectLst/>
                      </a:endParaRPr>
                    </a:p>
                  </a:txBody>
                  <a:tcPr marL="0" marR="0" marT="0" marB="0" anchor="ctr"/>
                </a:tc>
                <a:tc>
                  <a:txBody>
                    <a:bodyPr/>
                    <a:lstStyle/>
                    <a:p>
                      <a:pPr marR="168910" algn="r">
                        <a:spcAft>
                          <a:spcPts val="0"/>
                        </a:spcAft>
                      </a:pPr>
                      <a:r>
                        <a:rPr lang="fr-FR" sz="1000" dirty="0">
                          <a:effectLst/>
                        </a:rPr>
                        <a:t>32</a:t>
                      </a:r>
                      <a:endParaRPr lang="fr-FR" dirty="0">
                        <a:effectLst/>
                      </a:endParaRPr>
                    </a:p>
                  </a:txBody>
                  <a:tcPr marL="0" marR="0" marT="0" marB="0" anchor="ctr"/>
                </a:tc>
                <a:tc>
                  <a:txBody>
                    <a:bodyPr/>
                    <a:lstStyle/>
                    <a:p>
                      <a:pPr marR="97155" algn="r">
                        <a:spcAft>
                          <a:spcPts val="0"/>
                        </a:spcAft>
                      </a:pPr>
                      <a:r>
                        <a:rPr lang="fr-FR" sz="1000" dirty="0">
                          <a:effectLst/>
                        </a:rPr>
                        <a:t>2.5</a:t>
                      </a:r>
                      <a:endParaRPr lang="fr-FR" dirty="0">
                        <a:effectLst/>
                      </a:endParaRPr>
                    </a:p>
                  </a:txBody>
                  <a:tcPr marL="0" marR="0" marT="0" marB="0" anchor="ctr"/>
                </a:tc>
                <a:tc>
                  <a:txBody>
                    <a:bodyPr/>
                    <a:lstStyle/>
                    <a:p>
                      <a:pPr marL="125095">
                        <a:spcAft>
                          <a:spcPts val="0"/>
                        </a:spcAft>
                      </a:pPr>
                      <a:r>
                        <a:rPr lang="fr-FR" sz="1000" dirty="0">
                          <a:effectLst/>
                        </a:rPr>
                        <a:t>3.5</a:t>
                      </a:r>
                      <a:endParaRPr lang="fr-FR" dirty="0">
                        <a:effectLst/>
                      </a:endParaRPr>
                    </a:p>
                  </a:txBody>
                  <a:tcPr marL="0" marR="0" marT="0" marB="0" anchor="ctr"/>
                </a:tc>
                <a:tc>
                  <a:txBody>
                    <a:bodyPr/>
                    <a:lstStyle/>
                    <a:p>
                      <a:pPr marL="401320">
                        <a:spcAft>
                          <a:spcPts val="0"/>
                        </a:spcAft>
                      </a:pPr>
                      <a:r>
                        <a:rPr lang="fr-FR" sz="1000" dirty="0">
                          <a:effectLst/>
                        </a:rPr>
                        <a:t>-</a:t>
                      </a:r>
                      <a:endParaRPr lang="fr-FR" dirty="0">
                        <a:effectLst/>
                      </a:endParaRPr>
                    </a:p>
                  </a:txBody>
                  <a:tcPr marL="0" marR="0" marT="0" marB="0" anchor="ctr"/>
                </a:tc>
                <a:tc>
                  <a:txBody>
                    <a:bodyPr/>
                    <a:lstStyle/>
                    <a:p>
                      <a:pPr marR="99060" algn="r">
                        <a:spcAft>
                          <a:spcPts val="0"/>
                        </a:spcAft>
                      </a:pPr>
                      <a:r>
                        <a:rPr lang="fr-FR" sz="1000" dirty="0">
                          <a:effectLst/>
                        </a:rPr>
                        <a:t>12.4</a:t>
                      </a:r>
                      <a:endParaRPr lang="fr-FR" dirty="0">
                        <a:effectLst/>
                      </a:endParaRPr>
                    </a:p>
                  </a:txBody>
                  <a:tcPr marL="0" marR="0" marT="0" marB="0" anchor="ctr"/>
                </a:tc>
                <a:extLst>
                  <a:ext uri="{0D108BD9-81ED-4DB2-BD59-A6C34878D82A}">
                    <a16:rowId xmlns:a16="http://schemas.microsoft.com/office/drawing/2014/main" val="10003"/>
                  </a:ext>
                </a:extLst>
              </a:tr>
            </a:tbl>
          </a:graphicData>
        </a:graphic>
      </p:graphicFrame>
      <p:sp>
        <p:nvSpPr>
          <p:cNvPr id="4" name="Espace réservé du numéro de diapositive 3"/>
          <p:cNvSpPr>
            <a:spLocks noGrp="1"/>
          </p:cNvSpPr>
          <p:nvPr>
            <p:ph type="sldNum" sz="quarter" idx="12"/>
          </p:nvPr>
        </p:nvSpPr>
        <p:spPr/>
        <p:txBody>
          <a:bodyPr/>
          <a:lstStyle/>
          <a:p>
            <a:pPr>
              <a:defRPr/>
            </a:pPr>
            <a:fld id="{1FABC20F-CB3C-4A46-B50B-3264E9CBD27A}" type="slidenum">
              <a:rPr lang="fr-BE"/>
              <a:pPr>
                <a:defRPr/>
              </a:pPr>
              <a:t>182</a:t>
            </a:fld>
            <a:endParaRPr lang="fr-BE" dirty="0"/>
          </a:p>
        </p:txBody>
      </p:sp>
      <p:sp>
        <p:nvSpPr>
          <p:cNvPr id="6" name="Rectangle 1"/>
          <p:cNvSpPr>
            <a:spLocks noChangeArrowheads="1"/>
          </p:cNvSpPr>
          <p:nvPr/>
        </p:nvSpPr>
        <p:spPr bwMode="auto">
          <a:xfrm>
            <a:off x="395288" y="1831975"/>
            <a:ext cx="63277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en-US" sz="1400" i="1" dirty="0">
                <a:solidFill>
                  <a:srgbClr val="000000"/>
                </a:solidFill>
                <a:latin typeface="+mj-lt"/>
                <a:cs typeface="Times New Roman" pitchFamily="18" charset="0"/>
              </a:rPr>
              <a:t>Table 13.17. Prevalence of the gifted (rows 1 and 2: odds ratios; row </a:t>
            </a:r>
            <a:r>
              <a:rPr lang="en-US" sz="1400" i="1" dirty="0">
                <a:solidFill>
                  <a:srgbClr val="000000"/>
                </a:solidFill>
                <a:latin typeface="+mj-lt"/>
                <a:cs typeface="Arial" pitchFamily="34" charset="0"/>
              </a:rPr>
              <a:t>3: </a:t>
            </a:r>
            <a:r>
              <a:rPr lang="en-US" sz="1400" i="1" dirty="0">
                <a:solidFill>
                  <a:srgbClr val="000000"/>
                </a:solidFill>
                <a:latin typeface="+mj-lt"/>
                <a:cs typeface="Times New Roman" pitchFamily="18" charset="0"/>
              </a:rPr>
              <a:t>percentages)</a:t>
            </a:r>
            <a:endParaRPr lang="en-US" sz="1400" dirty="0">
              <a:latin typeface="+mj-lt"/>
              <a:cs typeface="Arial" pitchFamily="34" charset="0"/>
            </a:endParaRPr>
          </a:p>
          <a:p>
            <a:pPr eaLnBrk="0" hangingPunct="0">
              <a:defRPr/>
            </a:pPr>
            <a:br>
              <a:rPr lang="en-US" sz="1200" dirty="0">
                <a:latin typeface="Times New Roman" pitchFamily="18" charset="0"/>
                <a:cs typeface="Times New Roman" pitchFamily="18" charset="0"/>
              </a:rPr>
            </a:br>
            <a:endParaRPr lang="en-US" dirty="0">
              <a:latin typeface="Arial" pitchFamily="34" charset="0"/>
              <a:cs typeface="Arial" pitchFamily="34" charset="0"/>
            </a:endParaRPr>
          </a:p>
        </p:txBody>
      </p:sp>
      <p:graphicFrame>
        <p:nvGraphicFramePr>
          <p:cNvPr id="7" name="Tableau 6"/>
          <p:cNvGraphicFramePr>
            <a:graphicFrameLocks noGrp="1"/>
          </p:cNvGraphicFramePr>
          <p:nvPr/>
        </p:nvGraphicFramePr>
        <p:xfrm>
          <a:off x="1547664" y="4149080"/>
          <a:ext cx="4343400" cy="1195070"/>
        </p:xfrm>
        <a:graphic>
          <a:graphicData uri="http://schemas.openxmlformats.org/drawingml/2006/table">
            <a:tbl>
              <a:tblPr>
                <a:tableStyleId>{3C2FFA5D-87B4-456A-9821-1D502468CF0F}</a:tableStyleId>
              </a:tblPr>
              <a:tblGrid>
                <a:gridCol w="876935">
                  <a:extLst>
                    <a:ext uri="{9D8B030D-6E8A-4147-A177-3AD203B41FA5}">
                      <a16:colId xmlns:a16="http://schemas.microsoft.com/office/drawing/2014/main" val="20000"/>
                    </a:ext>
                  </a:extLst>
                </a:gridCol>
                <a:gridCol w="572770">
                  <a:extLst>
                    <a:ext uri="{9D8B030D-6E8A-4147-A177-3AD203B41FA5}">
                      <a16:colId xmlns:a16="http://schemas.microsoft.com/office/drawing/2014/main" val="20001"/>
                    </a:ext>
                  </a:extLst>
                </a:gridCol>
                <a:gridCol w="536575">
                  <a:extLst>
                    <a:ext uri="{9D8B030D-6E8A-4147-A177-3AD203B41FA5}">
                      <a16:colId xmlns:a16="http://schemas.microsoft.com/office/drawing/2014/main" val="20002"/>
                    </a:ext>
                  </a:extLst>
                </a:gridCol>
                <a:gridCol w="567055">
                  <a:extLst>
                    <a:ext uri="{9D8B030D-6E8A-4147-A177-3AD203B41FA5}">
                      <a16:colId xmlns:a16="http://schemas.microsoft.com/office/drawing/2014/main" val="20003"/>
                    </a:ext>
                  </a:extLst>
                </a:gridCol>
                <a:gridCol w="575945">
                  <a:extLst>
                    <a:ext uri="{9D8B030D-6E8A-4147-A177-3AD203B41FA5}">
                      <a16:colId xmlns:a16="http://schemas.microsoft.com/office/drawing/2014/main" val="20004"/>
                    </a:ext>
                  </a:extLst>
                </a:gridCol>
                <a:gridCol w="1214120">
                  <a:extLst>
                    <a:ext uri="{9D8B030D-6E8A-4147-A177-3AD203B41FA5}">
                      <a16:colId xmlns:a16="http://schemas.microsoft.com/office/drawing/2014/main" val="20005"/>
                    </a:ext>
                  </a:extLst>
                </a:gridCol>
              </a:tblGrid>
              <a:tr h="155575">
                <a:tc>
                  <a:txBody>
                    <a:bodyPr/>
                    <a:lstStyle/>
                    <a:p>
                      <a:pPr marL="27940">
                        <a:spcAft>
                          <a:spcPts val="0"/>
                        </a:spcAft>
                      </a:pPr>
                      <a:r>
                        <a:rPr lang="fr-FR" sz="900" dirty="0">
                          <a:effectLst/>
                        </a:rPr>
                        <a:t>Group</a:t>
                      </a:r>
                      <a:endParaRPr lang="fr-FR" dirty="0">
                        <a:effectLst/>
                      </a:endParaRPr>
                    </a:p>
                  </a:txBody>
                  <a:tcPr marL="0" marR="0" marT="0" marB="0" anchor="ctr"/>
                </a:tc>
                <a:tc>
                  <a:txBody>
                    <a:bodyPr/>
                    <a:lstStyle/>
                    <a:p>
                      <a:pPr algn="r">
                        <a:spcAft>
                          <a:spcPts val="0"/>
                        </a:spcAft>
                      </a:pPr>
                      <a:r>
                        <a:rPr lang="fr-FR" sz="900" dirty="0">
                          <a:effectLst/>
                        </a:rPr>
                        <a:t>1924-25</a:t>
                      </a:r>
                      <a:endParaRPr lang="fr-FR" dirty="0">
                        <a:effectLst/>
                      </a:endParaRPr>
                    </a:p>
                  </a:txBody>
                  <a:tcPr marL="0" marR="0" marT="0" marB="0" anchor="ctr"/>
                </a:tc>
                <a:tc>
                  <a:txBody>
                    <a:bodyPr/>
                    <a:lstStyle/>
                    <a:p>
                      <a:pPr algn="r">
                        <a:spcAft>
                          <a:spcPts val="0"/>
                        </a:spcAft>
                      </a:pPr>
                      <a:r>
                        <a:rPr lang="fr-FR" sz="900" dirty="0">
                          <a:effectLst/>
                        </a:rPr>
                        <a:t>1944-45</a:t>
                      </a:r>
                      <a:endParaRPr lang="fr-FR" dirty="0">
                        <a:effectLst/>
                      </a:endParaRPr>
                    </a:p>
                  </a:txBody>
                  <a:tcPr marL="0" marR="0" marT="0" marB="0" anchor="ctr"/>
                </a:tc>
                <a:tc>
                  <a:txBody>
                    <a:bodyPr/>
                    <a:lstStyle/>
                    <a:p>
                      <a:pPr algn="r">
                        <a:spcAft>
                          <a:spcPts val="0"/>
                        </a:spcAft>
                      </a:pPr>
                      <a:r>
                        <a:rPr lang="fr-FR" sz="900" dirty="0">
                          <a:effectLst/>
                        </a:rPr>
                        <a:t>1974-75</a:t>
                      </a:r>
                      <a:endParaRPr lang="fr-FR" dirty="0">
                        <a:effectLst/>
                      </a:endParaRPr>
                    </a:p>
                  </a:txBody>
                  <a:tcPr marL="0" marR="0" marT="0" marB="0" anchor="ctr"/>
                </a:tc>
                <a:tc>
                  <a:txBody>
                    <a:bodyPr/>
                    <a:lstStyle/>
                    <a:p>
                      <a:pPr algn="r">
                        <a:spcAft>
                          <a:spcPts val="0"/>
                        </a:spcAft>
                      </a:pPr>
                      <a:r>
                        <a:rPr lang="fr-FR" sz="900" dirty="0">
                          <a:effectLst/>
                        </a:rPr>
                        <a:t>1994-95</a:t>
                      </a:r>
                      <a:endParaRPr lang="fr-FR" dirty="0">
                        <a:effectLst/>
                      </a:endParaRPr>
                    </a:p>
                  </a:txBody>
                  <a:tcPr marL="0" marR="0" marT="0" marB="0" anchor="ctr"/>
                </a:tc>
                <a:tc>
                  <a:txBody>
                    <a:bodyPr/>
                    <a:lstStyle/>
                    <a:p>
                      <a:pPr marR="71120" algn="r">
                        <a:spcAft>
                          <a:spcPts val="0"/>
                        </a:spcAft>
                      </a:pPr>
                      <a:r>
                        <a:rPr lang="fr-FR" sz="900" dirty="0">
                          <a:effectLst/>
                        </a:rPr>
                        <a:t>% change 1975-95</a:t>
                      </a:r>
                      <a:endParaRPr lang="fr-FR" dirty="0">
                        <a:effectLst/>
                      </a:endParaRPr>
                    </a:p>
                  </a:txBody>
                  <a:tcPr marL="0" marR="0" marT="0" marB="0" anchor="ctr"/>
                </a:tc>
                <a:extLst>
                  <a:ext uri="{0D108BD9-81ED-4DB2-BD59-A6C34878D82A}">
                    <a16:rowId xmlns:a16="http://schemas.microsoft.com/office/drawing/2014/main" val="10000"/>
                  </a:ext>
                </a:extLst>
              </a:tr>
              <a:tr h="142875">
                <a:tc>
                  <a:txBody>
                    <a:bodyPr/>
                    <a:lstStyle/>
                    <a:p>
                      <a:pPr marL="27940">
                        <a:spcAft>
                          <a:spcPts val="0"/>
                        </a:spcAft>
                      </a:pPr>
                      <a:r>
                        <a:rPr lang="fr-FR" sz="900" dirty="0">
                          <a:effectLst/>
                        </a:rPr>
                        <a:t>Black</a:t>
                      </a:r>
                      <a:endParaRPr lang="fr-FR" dirty="0">
                        <a:effectLst/>
                      </a:endParaRPr>
                    </a:p>
                  </a:txBody>
                  <a:tcPr marL="0" marR="0" marT="0" marB="0" anchor="ctr"/>
                </a:tc>
                <a:tc>
                  <a:txBody>
                    <a:bodyPr/>
                    <a:lstStyle/>
                    <a:p>
                      <a:pPr marR="139065" algn="r">
                        <a:spcAft>
                          <a:spcPts val="0"/>
                        </a:spcAft>
                      </a:pPr>
                      <a:r>
                        <a:rPr lang="fr-FR" sz="900" dirty="0">
                          <a:effectLst/>
                        </a:rPr>
                        <a:t>0.06</a:t>
                      </a:r>
                      <a:endParaRPr lang="fr-FR" dirty="0">
                        <a:effectLst/>
                      </a:endParaRPr>
                    </a:p>
                  </a:txBody>
                  <a:tcPr marL="0" marR="0" marT="0" marB="0" anchor="ctr"/>
                </a:tc>
                <a:tc>
                  <a:txBody>
                    <a:bodyPr/>
                    <a:lstStyle/>
                    <a:p>
                      <a:pPr marR="123825" algn="r">
                        <a:spcAft>
                          <a:spcPts val="0"/>
                        </a:spcAft>
                      </a:pPr>
                      <a:r>
                        <a:rPr lang="fr-FR" sz="900" dirty="0">
                          <a:effectLst/>
                        </a:rPr>
                        <a:t>0.07</a:t>
                      </a:r>
                      <a:endParaRPr lang="fr-FR" dirty="0">
                        <a:effectLst/>
                      </a:endParaRPr>
                    </a:p>
                  </a:txBody>
                  <a:tcPr marL="0" marR="0" marT="0" marB="0" anchor="ctr"/>
                </a:tc>
                <a:tc>
                  <a:txBody>
                    <a:bodyPr/>
                    <a:lstStyle/>
                    <a:p>
                      <a:pPr marR="135890" algn="r">
                        <a:spcAft>
                          <a:spcPts val="0"/>
                        </a:spcAft>
                      </a:pPr>
                      <a:r>
                        <a:rPr lang="fr-FR" sz="900" dirty="0">
                          <a:effectLst/>
                        </a:rPr>
                        <a:t>0.37</a:t>
                      </a:r>
                      <a:endParaRPr lang="fr-FR" dirty="0">
                        <a:effectLst/>
                      </a:endParaRPr>
                    </a:p>
                  </a:txBody>
                  <a:tcPr marL="0" marR="0" marT="0" marB="0" anchor="ctr"/>
                </a:tc>
                <a:tc>
                  <a:txBody>
                    <a:bodyPr/>
                    <a:lstStyle/>
                    <a:p>
                      <a:pPr marR="81915" algn="r">
                        <a:spcAft>
                          <a:spcPts val="0"/>
                        </a:spcAft>
                      </a:pPr>
                      <a:r>
                        <a:rPr lang="fr-FR" sz="900" dirty="0">
                          <a:effectLst/>
                        </a:rPr>
                        <a:t>0.53</a:t>
                      </a:r>
                      <a:endParaRPr lang="fr-FR" dirty="0">
                        <a:effectLst/>
                      </a:endParaRPr>
                    </a:p>
                  </a:txBody>
                  <a:tcPr marL="0" marR="0" marT="0" marB="0" anchor="ctr"/>
                </a:tc>
                <a:tc>
                  <a:txBody>
                    <a:bodyPr/>
                    <a:lstStyle/>
                    <a:p>
                      <a:pPr marR="471170" algn="r">
                        <a:spcAft>
                          <a:spcPts val="0"/>
                        </a:spcAft>
                      </a:pPr>
                      <a:r>
                        <a:rPr lang="fr-FR" sz="900" dirty="0">
                          <a:effectLst/>
                        </a:rPr>
                        <a:t>43</a:t>
                      </a:r>
                      <a:endParaRPr lang="fr-FR" dirty="0">
                        <a:effectLst/>
                      </a:endParaRPr>
                    </a:p>
                  </a:txBody>
                  <a:tcPr marL="0" marR="0" marT="0" marB="0" anchor="ctr"/>
                </a:tc>
                <a:extLst>
                  <a:ext uri="{0D108BD9-81ED-4DB2-BD59-A6C34878D82A}">
                    <a16:rowId xmlns:a16="http://schemas.microsoft.com/office/drawing/2014/main" val="10001"/>
                  </a:ext>
                </a:extLst>
              </a:tr>
              <a:tr h="149860">
                <a:tc>
                  <a:txBody>
                    <a:bodyPr/>
                    <a:lstStyle/>
                    <a:p>
                      <a:pPr marL="27940">
                        <a:spcAft>
                          <a:spcPts val="0"/>
                        </a:spcAft>
                      </a:pPr>
                      <a:r>
                        <a:rPr lang="fr-FR" sz="900" dirty="0">
                          <a:effectLst/>
                        </a:rPr>
                        <a:t>English</a:t>
                      </a:r>
                      <a:endParaRPr lang="fr-FR" dirty="0">
                        <a:effectLst/>
                      </a:endParaRPr>
                    </a:p>
                  </a:txBody>
                  <a:tcPr marL="0" marR="0" marT="0" marB="0" anchor="ctr"/>
                </a:tc>
                <a:tc>
                  <a:txBody>
                    <a:bodyPr/>
                    <a:lstStyle/>
                    <a:p>
                      <a:pPr marR="139065" algn="r">
                        <a:spcAft>
                          <a:spcPts val="0"/>
                        </a:spcAft>
                      </a:pPr>
                      <a:r>
                        <a:rPr lang="fr-FR" sz="900" dirty="0">
                          <a:effectLst/>
                        </a:rPr>
                        <a:t>3.74</a:t>
                      </a:r>
                      <a:endParaRPr lang="fr-FR" dirty="0">
                        <a:effectLst/>
                      </a:endParaRPr>
                    </a:p>
                  </a:txBody>
                  <a:tcPr marL="0" marR="0" marT="0" marB="0" anchor="ctr"/>
                </a:tc>
                <a:tc>
                  <a:txBody>
                    <a:bodyPr/>
                    <a:lstStyle/>
                    <a:p>
                      <a:pPr marR="123825" algn="r">
                        <a:spcAft>
                          <a:spcPts val="0"/>
                        </a:spcAft>
                      </a:pPr>
                      <a:r>
                        <a:rPr lang="fr-FR" sz="900" dirty="0">
                          <a:effectLst/>
                        </a:rPr>
                        <a:t>3.74</a:t>
                      </a:r>
                      <a:endParaRPr lang="fr-FR" dirty="0">
                        <a:effectLst/>
                      </a:endParaRPr>
                    </a:p>
                  </a:txBody>
                  <a:tcPr marL="0" marR="0" marT="0" marB="0" anchor="ctr"/>
                </a:tc>
                <a:tc>
                  <a:txBody>
                    <a:bodyPr/>
                    <a:lstStyle/>
                    <a:p>
                      <a:pPr marR="135890" algn="r">
                        <a:spcAft>
                          <a:spcPts val="0"/>
                        </a:spcAft>
                      </a:pPr>
                      <a:r>
                        <a:rPr lang="fr-FR" sz="900" dirty="0">
                          <a:effectLst/>
                        </a:rPr>
                        <a:t>3.88</a:t>
                      </a:r>
                      <a:endParaRPr lang="fr-FR" dirty="0">
                        <a:effectLst/>
                      </a:endParaRPr>
                    </a:p>
                  </a:txBody>
                  <a:tcPr marL="0" marR="0" marT="0" marB="0" anchor="ctr"/>
                </a:tc>
                <a:tc>
                  <a:txBody>
                    <a:bodyPr/>
                    <a:lstStyle/>
                    <a:p>
                      <a:pPr marR="81915" algn="r">
                        <a:spcAft>
                          <a:spcPts val="0"/>
                        </a:spcAft>
                      </a:pPr>
                      <a:r>
                        <a:rPr lang="fr-FR" sz="900" dirty="0">
                          <a:effectLst/>
                        </a:rPr>
                        <a:t>2.83</a:t>
                      </a:r>
                      <a:endParaRPr lang="fr-FR" dirty="0">
                        <a:effectLst/>
                      </a:endParaRPr>
                    </a:p>
                  </a:txBody>
                  <a:tcPr marL="0" marR="0" marT="0" marB="0" anchor="ctr"/>
                </a:tc>
                <a:tc>
                  <a:txBody>
                    <a:bodyPr/>
                    <a:lstStyle/>
                    <a:p>
                      <a:pPr marR="471170" algn="r">
                        <a:spcAft>
                          <a:spcPts val="0"/>
                        </a:spcAft>
                      </a:pPr>
                      <a:r>
                        <a:rPr lang="fr-FR" sz="900" dirty="0">
                          <a:effectLst/>
                        </a:rPr>
                        <a:t>-27</a:t>
                      </a:r>
                      <a:endParaRPr lang="fr-FR" dirty="0">
                        <a:effectLst/>
                      </a:endParaRPr>
                    </a:p>
                  </a:txBody>
                  <a:tcPr marL="0" marR="0" marT="0" marB="0" anchor="ctr"/>
                </a:tc>
                <a:extLst>
                  <a:ext uri="{0D108BD9-81ED-4DB2-BD59-A6C34878D82A}">
                    <a16:rowId xmlns:a16="http://schemas.microsoft.com/office/drawing/2014/main" val="10002"/>
                  </a:ext>
                </a:extLst>
              </a:tr>
              <a:tr h="152400">
                <a:tc>
                  <a:txBody>
                    <a:bodyPr/>
                    <a:lstStyle/>
                    <a:p>
                      <a:pPr marL="27940">
                        <a:spcAft>
                          <a:spcPts val="0"/>
                        </a:spcAft>
                      </a:pPr>
                      <a:r>
                        <a:rPr lang="fr-FR" sz="900" dirty="0">
                          <a:effectLst/>
                        </a:rPr>
                        <a:t>Italian</a:t>
                      </a:r>
                      <a:endParaRPr lang="fr-FR" dirty="0">
                        <a:effectLst/>
                      </a:endParaRPr>
                    </a:p>
                  </a:txBody>
                  <a:tcPr marL="0" marR="0" marT="0" marB="0" anchor="ctr"/>
                </a:tc>
                <a:tc>
                  <a:txBody>
                    <a:bodyPr/>
                    <a:lstStyle/>
                    <a:p>
                      <a:pPr marR="139065" algn="r">
                        <a:spcAft>
                          <a:spcPts val="0"/>
                        </a:spcAft>
                      </a:pPr>
                      <a:r>
                        <a:rPr lang="fr-FR" sz="900" dirty="0">
                          <a:effectLst/>
                        </a:rPr>
                        <a:t>0.09</a:t>
                      </a:r>
                      <a:endParaRPr lang="fr-FR" dirty="0">
                        <a:effectLst/>
                      </a:endParaRPr>
                    </a:p>
                  </a:txBody>
                  <a:tcPr marL="0" marR="0" marT="0" marB="0" anchor="ctr"/>
                </a:tc>
                <a:tc>
                  <a:txBody>
                    <a:bodyPr/>
                    <a:lstStyle/>
                    <a:p>
                      <a:pPr marR="123825" algn="r">
                        <a:spcAft>
                          <a:spcPts val="0"/>
                        </a:spcAft>
                      </a:pPr>
                      <a:r>
                        <a:rPr lang="fr-FR" sz="900" dirty="0">
                          <a:effectLst/>
                        </a:rPr>
                        <a:t>0.33</a:t>
                      </a:r>
                      <a:endParaRPr lang="fr-FR" dirty="0">
                        <a:effectLst/>
                      </a:endParaRPr>
                    </a:p>
                  </a:txBody>
                  <a:tcPr marL="0" marR="0" marT="0" marB="0" anchor="ctr"/>
                </a:tc>
                <a:tc>
                  <a:txBody>
                    <a:bodyPr/>
                    <a:lstStyle/>
                    <a:p>
                      <a:pPr marR="135890" algn="r">
                        <a:spcAft>
                          <a:spcPts val="0"/>
                        </a:spcAft>
                      </a:pPr>
                      <a:r>
                        <a:rPr lang="fr-FR" sz="900" dirty="0">
                          <a:effectLst/>
                        </a:rPr>
                        <a:t>1.31</a:t>
                      </a:r>
                      <a:endParaRPr lang="fr-FR" dirty="0">
                        <a:effectLst/>
                      </a:endParaRPr>
                    </a:p>
                  </a:txBody>
                  <a:tcPr marL="0" marR="0" marT="0" marB="0" anchor="ctr"/>
                </a:tc>
                <a:tc>
                  <a:txBody>
                    <a:bodyPr/>
                    <a:lstStyle/>
                    <a:p>
                      <a:pPr marR="81915" algn="r">
                        <a:spcAft>
                          <a:spcPts val="0"/>
                        </a:spcAft>
                      </a:pPr>
                      <a:r>
                        <a:rPr lang="fr-FR" sz="900" dirty="0">
                          <a:effectLst/>
                        </a:rPr>
                        <a:t>2.72</a:t>
                      </a:r>
                      <a:endParaRPr lang="fr-FR" dirty="0">
                        <a:effectLst/>
                      </a:endParaRPr>
                    </a:p>
                  </a:txBody>
                  <a:tcPr marL="0" marR="0" marT="0" marB="0" anchor="ctr"/>
                </a:tc>
                <a:tc>
                  <a:txBody>
                    <a:bodyPr/>
                    <a:lstStyle/>
                    <a:p>
                      <a:pPr marR="471170" algn="r">
                        <a:spcAft>
                          <a:spcPts val="0"/>
                        </a:spcAft>
                      </a:pPr>
                      <a:r>
                        <a:rPr lang="fr-FR" sz="900" dirty="0">
                          <a:effectLst/>
                        </a:rPr>
                        <a:t>108</a:t>
                      </a:r>
                      <a:endParaRPr lang="fr-FR" dirty="0">
                        <a:effectLst/>
                      </a:endParaRPr>
                    </a:p>
                  </a:txBody>
                  <a:tcPr marL="0" marR="0" marT="0" marB="0" anchor="ctr"/>
                </a:tc>
                <a:extLst>
                  <a:ext uri="{0D108BD9-81ED-4DB2-BD59-A6C34878D82A}">
                    <a16:rowId xmlns:a16="http://schemas.microsoft.com/office/drawing/2014/main" val="10003"/>
                  </a:ext>
                </a:extLst>
              </a:tr>
              <a:tr h="146050">
                <a:tc>
                  <a:txBody>
                    <a:bodyPr/>
                    <a:lstStyle/>
                    <a:p>
                      <a:pPr marL="27940">
                        <a:spcAft>
                          <a:spcPts val="0"/>
                        </a:spcAft>
                      </a:pPr>
                      <a:r>
                        <a:rPr lang="fr-FR" sz="900" dirty="0">
                          <a:effectLst/>
                        </a:rPr>
                        <a:t>Jewish</a:t>
                      </a:r>
                      <a:endParaRPr lang="fr-FR" dirty="0">
                        <a:effectLst/>
                      </a:endParaRPr>
                    </a:p>
                  </a:txBody>
                  <a:tcPr marL="0" marR="0" marT="0" marB="0" anchor="ctr"/>
                </a:tc>
                <a:tc>
                  <a:txBody>
                    <a:bodyPr/>
                    <a:lstStyle/>
                    <a:p>
                      <a:pPr marR="139065" algn="r">
                        <a:spcAft>
                          <a:spcPts val="0"/>
                        </a:spcAft>
                      </a:pPr>
                      <a:r>
                        <a:rPr lang="fr-FR" sz="900" dirty="0">
                          <a:effectLst/>
                        </a:rPr>
                        <a:t>1.59</a:t>
                      </a:r>
                      <a:endParaRPr lang="fr-FR" dirty="0">
                        <a:effectLst/>
                      </a:endParaRPr>
                    </a:p>
                  </a:txBody>
                  <a:tcPr marL="0" marR="0" marT="0" marB="0" anchor="ctr"/>
                </a:tc>
                <a:tc>
                  <a:txBody>
                    <a:bodyPr/>
                    <a:lstStyle/>
                    <a:p>
                      <a:pPr marR="123825" algn="r">
                        <a:spcAft>
                          <a:spcPts val="0"/>
                        </a:spcAft>
                      </a:pPr>
                      <a:r>
                        <a:rPr lang="fr-FR" sz="900" dirty="0">
                          <a:effectLst/>
                        </a:rPr>
                        <a:t>1.97</a:t>
                      </a:r>
                      <a:endParaRPr lang="fr-FR" dirty="0">
                        <a:effectLst/>
                      </a:endParaRPr>
                    </a:p>
                  </a:txBody>
                  <a:tcPr marL="0" marR="0" marT="0" marB="0" anchor="ctr"/>
                </a:tc>
                <a:tc>
                  <a:txBody>
                    <a:bodyPr/>
                    <a:lstStyle/>
                    <a:p>
                      <a:pPr marR="135890" algn="r">
                        <a:spcAft>
                          <a:spcPts val="0"/>
                        </a:spcAft>
                      </a:pPr>
                      <a:r>
                        <a:rPr lang="fr-FR" sz="900" dirty="0">
                          <a:effectLst/>
                        </a:rPr>
                        <a:t>8.39</a:t>
                      </a:r>
                      <a:endParaRPr lang="fr-FR" dirty="0">
                        <a:effectLst/>
                      </a:endParaRPr>
                    </a:p>
                  </a:txBody>
                  <a:tcPr marL="0" marR="0" marT="0" marB="0" anchor="ctr"/>
                </a:tc>
                <a:tc>
                  <a:txBody>
                    <a:bodyPr/>
                    <a:lstStyle/>
                    <a:p>
                      <a:pPr marR="81915" algn="r">
                        <a:spcAft>
                          <a:spcPts val="0"/>
                        </a:spcAft>
                      </a:pPr>
                      <a:r>
                        <a:rPr lang="fr-FR" sz="900" dirty="0">
                          <a:effectLst/>
                        </a:rPr>
                        <a:t>16.62</a:t>
                      </a:r>
                      <a:endParaRPr lang="fr-FR" dirty="0">
                        <a:effectLst/>
                      </a:endParaRPr>
                    </a:p>
                  </a:txBody>
                  <a:tcPr marL="0" marR="0" marT="0" marB="0" anchor="ctr"/>
                </a:tc>
                <a:tc>
                  <a:txBody>
                    <a:bodyPr/>
                    <a:lstStyle/>
                    <a:p>
                      <a:pPr marR="471170" algn="r">
                        <a:spcAft>
                          <a:spcPts val="0"/>
                        </a:spcAft>
                      </a:pPr>
                      <a:r>
                        <a:rPr lang="fr-FR" sz="900" dirty="0">
                          <a:effectLst/>
                        </a:rPr>
                        <a:t>98</a:t>
                      </a:r>
                      <a:endParaRPr lang="fr-FR" dirty="0">
                        <a:effectLst/>
                      </a:endParaRPr>
                    </a:p>
                  </a:txBody>
                  <a:tcPr marL="0" marR="0" marT="0" marB="0" anchor="ctr"/>
                </a:tc>
                <a:extLst>
                  <a:ext uri="{0D108BD9-81ED-4DB2-BD59-A6C34878D82A}">
                    <a16:rowId xmlns:a16="http://schemas.microsoft.com/office/drawing/2014/main" val="10004"/>
                  </a:ext>
                </a:extLst>
              </a:tr>
              <a:tr h="149225">
                <a:tc>
                  <a:txBody>
                    <a:bodyPr/>
                    <a:lstStyle/>
                    <a:p>
                      <a:pPr marL="27940">
                        <a:spcAft>
                          <a:spcPts val="0"/>
                        </a:spcAft>
                      </a:pPr>
                      <a:r>
                        <a:rPr lang="fr-FR" sz="900" dirty="0">
                          <a:effectLst/>
                        </a:rPr>
                        <a:t>Scandinavian</a:t>
                      </a:r>
                      <a:endParaRPr lang="fr-FR" dirty="0">
                        <a:effectLst/>
                      </a:endParaRPr>
                    </a:p>
                  </a:txBody>
                  <a:tcPr marL="0" marR="0" marT="0" marB="0" anchor="ctr"/>
                </a:tc>
                <a:tc>
                  <a:txBody>
                    <a:bodyPr/>
                    <a:lstStyle/>
                    <a:p>
                      <a:pPr marR="139065" algn="r">
                        <a:spcAft>
                          <a:spcPts val="0"/>
                        </a:spcAft>
                      </a:pPr>
                      <a:r>
                        <a:rPr lang="fr-FR" sz="900" dirty="0">
                          <a:effectLst/>
                        </a:rPr>
                        <a:t>0.42</a:t>
                      </a:r>
                      <a:endParaRPr lang="fr-FR" dirty="0">
                        <a:effectLst/>
                      </a:endParaRPr>
                    </a:p>
                  </a:txBody>
                  <a:tcPr marL="0" marR="0" marT="0" marB="0" anchor="ctr"/>
                </a:tc>
                <a:tc>
                  <a:txBody>
                    <a:bodyPr/>
                    <a:lstStyle/>
                    <a:p>
                      <a:pPr marR="123825" algn="r">
                        <a:spcAft>
                          <a:spcPts val="0"/>
                        </a:spcAft>
                      </a:pPr>
                      <a:r>
                        <a:rPr lang="fr-FR" sz="900" dirty="0">
                          <a:effectLst/>
                        </a:rPr>
                        <a:t>1.29</a:t>
                      </a:r>
                      <a:endParaRPr lang="fr-FR" dirty="0">
                        <a:effectLst/>
                      </a:endParaRPr>
                    </a:p>
                  </a:txBody>
                  <a:tcPr marL="0" marR="0" marT="0" marB="0" anchor="ctr"/>
                </a:tc>
                <a:tc>
                  <a:txBody>
                    <a:bodyPr/>
                    <a:lstStyle/>
                    <a:p>
                      <a:pPr marR="135890" algn="r">
                        <a:spcAft>
                          <a:spcPts val="0"/>
                        </a:spcAft>
                      </a:pPr>
                      <a:r>
                        <a:rPr lang="fr-FR" sz="900" dirty="0">
                          <a:effectLst/>
                        </a:rPr>
                        <a:t>3.57</a:t>
                      </a:r>
                      <a:endParaRPr lang="fr-FR" dirty="0">
                        <a:effectLst/>
                      </a:endParaRPr>
                    </a:p>
                  </a:txBody>
                  <a:tcPr marL="0" marR="0" marT="0" marB="0" anchor="ctr"/>
                </a:tc>
                <a:tc>
                  <a:txBody>
                    <a:bodyPr/>
                    <a:lstStyle/>
                    <a:p>
                      <a:pPr marR="81915" algn="r">
                        <a:spcAft>
                          <a:spcPts val="0"/>
                        </a:spcAft>
                      </a:pPr>
                      <a:r>
                        <a:rPr lang="fr-FR" sz="900" dirty="0">
                          <a:effectLst/>
                        </a:rPr>
                        <a:t>4.79</a:t>
                      </a:r>
                      <a:endParaRPr lang="fr-FR" dirty="0">
                        <a:effectLst/>
                      </a:endParaRPr>
                    </a:p>
                  </a:txBody>
                  <a:tcPr marL="0" marR="0" marT="0" marB="0" anchor="ctr"/>
                </a:tc>
                <a:tc>
                  <a:txBody>
                    <a:bodyPr/>
                    <a:lstStyle/>
                    <a:p>
                      <a:pPr marR="471170" algn="r">
                        <a:spcAft>
                          <a:spcPts val="0"/>
                        </a:spcAft>
                      </a:pPr>
                      <a:r>
                        <a:rPr lang="fr-FR" sz="900" dirty="0">
                          <a:effectLst/>
                        </a:rPr>
                        <a:t>34</a:t>
                      </a:r>
                      <a:endParaRPr lang="fr-FR" dirty="0">
                        <a:effectLst/>
                      </a:endParaRPr>
                    </a:p>
                  </a:txBody>
                  <a:tcPr marL="0" marR="0" marT="0" marB="0" anchor="ctr"/>
                </a:tc>
                <a:extLst>
                  <a:ext uri="{0D108BD9-81ED-4DB2-BD59-A6C34878D82A}">
                    <a16:rowId xmlns:a16="http://schemas.microsoft.com/office/drawing/2014/main" val="10005"/>
                  </a:ext>
                </a:extLst>
              </a:tr>
              <a:tr h="146685">
                <a:tc>
                  <a:txBody>
                    <a:bodyPr/>
                    <a:lstStyle/>
                    <a:p>
                      <a:pPr marL="27940">
                        <a:spcAft>
                          <a:spcPts val="0"/>
                        </a:spcAft>
                      </a:pPr>
                      <a:r>
                        <a:rPr lang="fr-FR" sz="900" dirty="0">
                          <a:effectLst/>
                        </a:rPr>
                        <a:t>Slavic</a:t>
                      </a:r>
                      <a:endParaRPr lang="fr-FR" dirty="0">
                        <a:effectLst/>
                      </a:endParaRPr>
                    </a:p>
                  </a:txBody>
                  <a:tcPr marL="0" marR="0" marT="0" marB="0" anchor="ctr"/>
                </a:tc>
                <a:tc>
                  <a:txBody>
                    <a:bodyPr/>
                    <a:lstStyle/>
                    <a:p>
                      <a:pPr marR="139065" algn="r">
                        <a:spcAft>
                          <a:spcPts val="0"/>
                        </a:spcAft>
                      </a:pPr>
                      <a:r>
                        <a:rPr lang="fr-FR" sz="900" dirty="0">
                          <a:effectLst/>
                        </a:rPr>
                        <a:t>0.16</a:t>
                      </a:r>
                      <a:endParaRPr lang="fr-FR" dirty="0">
                        <a:effectLst/>
                      </a:endParaRPr>
                    </a:p>
                  </a:txBody>
                  <a:tcPr marL="0" marR="0" marT="0" marB="0" anchor="ctr"/>
                </a:tc>
                <a:tc>
                  <a:txBody>
                    <a:bodyPr/>
                    <a:lstStyle/>
                    <a:p>
                      <a:pPr marR="123825" algn="r">
                        <a:spcAft>
                          <a:spcPts val="0"/>
                        </a:spcAft>
                      </a:pPr>
                      <a:r>
                        <a:rPr lang="fr-FR" sz="900" dirty="0">
                          <a:effectLst/>
                        </a:rPr>
                        <a:t>0.29</a:t>
                      </a:r>
                      <a:endParaRPr lang="fr-FR" dirty="0">
                        <a:effectLst/>
                      </a:endParaRPr>
                    </a:p>
                  </a:txBody>
                  <a:tcPr marL="0" marR="0" marT="0" marB="0" anchor="ctr"/>
                </a:tc>
                <a:tc>
                  <a:txBody>
                    <a:bodyPr/>
                    <a:lstStyle/>
                    <a:p>
                      <a:pPr marR="135890" algn="r">
                        <a:spcAft>
                          <a:spcPts val="0"/>
                        </a:spcAft>
                      </a:pPr>
                      <a:r>
                        <a:rPr lang="fr-FR" sz="900" dirty="0">
                          <a:effectLst/>
                        </a:rPr>
                        <a:t>1.48</a:t>
                      </a:r>
                      <a:endParaRPr lang="fr-FR" dirty="0">
                        <a:effectLst/>
                      </a:endParaRPr>
                    </a:p>
                  </a:txBody>
                  <a:tcPr marL="0" marR="0" marT="0" marB="0" anchor="ctr"/>
                </a:tc>
                <a:tc>
                  <a:txBody>
                    <a:bodyPr/>
                    <a:lstStyle/>
                    <a:p>
                      <a:pPr marR="81915" algn="r">
                        <a:spcAft>
                          <a:spcPts val="0"/>
                        </a:spcAft>
                      </a:pPr>
                      <a:r>
                        <a:rPr lang="fr-FR" sz="900" dirty="0">
                          <a:effectLst/>
                        </a:rPr>
                        <a:t>3.52</a:t>
                      </a:r>
                      <a:endParaRPr lang="fr-FR" dirty="0">
                        <a:effectLst/>
                      </a:endParaRPr>
                    </a:p>
                  </a:txBody>
                  <a:tcPr marL="0" marR="0" marT="0" marB="0" anchor="ctr"/>
                </a:tc>
                <a:tc>
                  <a:txBody>
                    <a:bodyPr/>
                    <a:lstStyle/>
                    <a:p>
                      <a:pPr marR="471170" algn="r">
                        <a:spcAft>
                          <a:spcPts val="0"/>
                        </a:spcAft>
                      </a:pPr>
                      <a:r>
                        <a:rPr lang="fr-FR" sz="900" dirty="0">
                          <a:effectLst/>
                        </a:rPr>
                        <a:t>138</a:t>
                      </a:r>
                      <a:endParaRPr lang="fr-FR" dirty="0">
                        <a:effectLst/>
                      </a:endParaRPr>
                    </a:p>
                  </a:txBody>
                  <a:tcPr marL="0" marR="0" marT="0" marB="0" anchor="ctr"/>
                </a:tc>
                <a:extLst>
                  <a:ext uri="{0D108BD9-81ED-4DB2-BD59-A6C34878D82A}">
                    <a16:rowId xmlns:a16="http://schemas.microsoft.com/office/drawing/2014/main" val="10006"/>
                  </a:ext>
                </a:extLst>
              </a:tr>
              <a:tr h="152400">
                <a:tc>
                  <a:txBody>
                    <a:bodyPr/>
                    <a:lstStyle/>
                    <a:p>
                      <a:pPr marL="27940">
                        <a:spcAft>
                          <a:spcPts val="0"/>
                        </a:spcAft>
                      </a:pPr>
                      <a:r>
                        <a:rPr lang="fr-FR" sz="900" dirty="0">
                          <a:effectLst/>
                        </a:rPr>
                        <a:t>Total</a:t>
                      </a:r>
                      <a:endParaRPr lang="fr-FR" dirty="0">
                        <a:effectLst/>
                      </a:endParaRPr>
                    </a:p>
                  </a:txBody>
                  <a:tcPr marL="0" marR="0" marT="0" marB="0" anchor="ctr"/>
                </a:tc>
                <a:tc>
                  <a:txBody>
                    <a:bodyPr/>
                    <a:lstStyle/>
                    <a:p>
                      <a:pPr marR="139065" algn="r">
                        <a:spcAft>
                          <a:spcPts val="0"/>
                        </a:spcAft>
                      </a:pPr>
                      <a:r>
                        <a:rPr lang="fr-FR" sz="900" dirty="0">
                          <a:effectLst/>
                        </a:rPr>
                        <a:t>2.27</a:t>
                      </a:r>
                      <a:endParaRPr lang="fr-FR" dirty="0">
                        <a:effectLst/>
                      </a:endParaRPr>
                    </a:p>
                  </a:txBody>
                  <a:tcPr marL="0" marR="0" marT="0" marB="0" anchor="ctr"/>
                </a:tc>
                <a:tc>
                  <a:txBody>
                    <a:bodyPr/>
                    <a:lstStyle/>
                    <a:p>
                      <a:pPr marR="123825" algn="r">
                        <a:spcAft>
                          <a:spcPts val="0"/>
                        </a:spcAft>
                      </a:pPr>
                      <a:r>
                        <a:rPr lang="fr-FR" sz="900" dirty="0">
                          <a:effectLst/>
                        </a:rPr>
                        <a:t>2.48</a:t>
                      </a:r>
                      <a:endParaRPr lang="fr-FR" dirty="0">
                        <a:effectLst/>
                      </a:endParaRPr>
                    </a:p>
                  </a:txBody>
                  <a:tcPr marL="0" marR="0" marT="0" marB="0" anchor="ctr"/>
                </a:tc>
                <a:tc>
                  <a:txBody>
                    <a:bodyPr/>
                    <a:lstStyle/>
                    <a:p>
                      <a:pPr marR="135890" algn="r">
                        <a:spcAft>
                          <a:spcPts val="0"/>
                        </a:spcAft>
                      </a:pPr>
                      <a:r>
                        <a:rPr lang="fr-FR" sz="900" dirty="0">
                          <a:effectLst/>
                        </a:rPr>
                        <a:t>3.42</a:t>
                      </a:r>
                      <a:endParaRPr lang="fr-FR" dirty="0">
                        <a:effectLst/>
                      </a:endParaRPr>
                    </a:p>
                  </a:txBody>
                  <a:tcPr marL="0" marR="0" marT="0" marB="0" anchor="ctr"/>
                </a:tc>
                <a:tc>
                  <a:txBody>
                    <a:bodyPr/>
                    <a:lstStyle/>
                    <a:p>
                      <a:pPr marR="81915" algn="r">
                        <a:spcAft>
                          <a:spcPts val="0"/>
                        </a:spcAft>
                      </a:pPr>
                      <a:r>
                        <a:rPr lang="fr-FR" sz="900" dirty="0">
                          <a:effectLst/>
                        </a:rPr>
                        <a:t>3.55</a:t>
                      </a:r>
                      <a:endParaRPr lang="fr-FR" dirty="0">
                        <a:effectLst/>
                      </a:endParaRPr>
                    </a:p>
                  </a:txBody>
                  <a:tcPr marL="0" marR="0" marT="0" marB="0" anchor="ctr"/>
                </a:tc>
                <a:tc>
                  <a:txBody>
                    <a:bodyPr/>
                    <a:lstStyle/>
                    <a:p>
                      <a:pPr marR="471170" algn="r">
                        <a:spcAft>
                          <a:spcPts val="0"/>
                        </a:spcAft>
                      </a:pPr>
                      <a:r>
                        <a:rPr lang="fr-FR" sz="900" dirty="0">
                          <a:effectLst/>
                        </a:rPr>
                        <a:t>4</a:t>
                      </a:r>
                      <a:endParaRPr lang="fr-FR" dirty="0">
                        <a:effectLst/>
                      </a:endParaRPr>
                    </a:p>
                  </a:txBody>
                  <a:tcPr marL="0" marR="0" marT="0" marB="0" anchor="ctr"/>
                </a:tc>
                <a:extLst>
                  <a:ext uri="{0D108BD9-81ED-4DB2-BD59-A6C34878D82A}">
                    <a16:rowId xmlns:a16="http://schemas.microsoft.com/office/drawing/2014/main" val="10007"/>
                  </a:ext>
                </a:extLst>
              </a:tr>
            </a:tbl>
          </a:graphicData>
        </a:graphic>
      </p:graphicFrame>
      <p:sp>
        <p:nvSpPr>
          <p:cNvPr id="89095" name="Rectangle 2"/>
          <p:cNvSpPr>
            <a:spLocks noChangeArrowheads="1"/>
          </p:cNvSpPr>
          <p:nvPr/>
        </p:nvSpPr>
        <p:spPr bwMode="auto">
          <a:xfrm>
            <a:off x="755650" y="3668713"/>
            <a:ext cx="52133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solidFill>
                  <a:srgbClr val="000000"/>
                </a:solidFill>
                <a:latin typeface="Times New Roman" pitchFamily="18" charset="0"/>
                <a:cs typeface="Times New Roman" pitchFamily="18" charset="0"/>
              </a:rPr>
              <a:t>Table 13.19. Rates of inclusion in 'Whos Who in America (per 10,000 population)</a:t>
            </a:r>
            <a:endParaRPr lang="en-US" sz="600" dirty="0">
              <a:latin typeface="Arial" charset="0"/>
            </a:endParaRPr>
          </a:p>
          <a:p>
            <a:pPr eaLnBrk="0" hangingPunct="0"/>
            <a:endParaRPr lang="en-US" dirty="0">
              <a:latin typeface="Arial" charset="0"/>
            </a:endParaRPr>
          </a:p>
        </p:txBody>
      </p:sp>
      <p:sp>
        <p:nvSpPr>
          <p:cNvPr id="8" name="ZoneTexte 7"/>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br>
              <a:rPr lang="fr-BE" sz="1400" dirty="0"/>
            </a:br>
            <a:r>
              <a:rPr lang="fr-BE" sz="1400" dirty="0"/>
              <a:t>              </a:t>
            </a:r>
            <a:endParaRPr lang="fr-BE" dirty="0"/>
          </a:p>
        </p:txBody>
      </p:sp>
    </p:spTree>
  </p:cSld>
  <p:clrMapOvr>
    <a:masterClrMapping/>
  </p:clrMapOvr>
  <p:transition spd="slow" advTm="954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br>
              <a:rPr lang="fr-BE" b="1" dirty="0"/>
            </a:br>
            <a:r>
              <a:rPr lang="fr-BE" dirty="0"/>
              <a:t>1.6 </a:t>
            </a:r>
            <a:r>
              <a:rPr lang="en-US" dirty="0"/>
              <a:t>Inverse Relationship between IQ and Crime</a:t>
            </a:r>
            <a:br>
              <a:rPr lang="fr-BE" dirty="0"/>
            </a:b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189614019"/>
              </p:ext>
            </p:extLst>
          </p:nvPr>
        </p:nvGraphicFramePr>
        <p:xfrm>
          <a:off x="4139952" y="3105212"/>
          <a:ext cx="4248473" cy="1919064"/>
        </p:xfrm>
        <a:graphic>
          <a:graphicData uri="http://schemas.openxmlformats.org/drawingml/2006/table">
            <a:tbl>
              <a:tblPr>
                <a:tableStyleId>{3C2FFA5D-87B4-456A-9821-1D502468CF0F}</a:tableStyleId>
              </a:tblPr>
              <a:tblGrid>
                <a:gridCol w="936104">
                  <a:extLst>
                    <a:ext uri="{9D8B030D-6E8A-4147-A177-3AD203B41FA5}">
                      <a16:colId xmlns:a16="http://schemas.microsoft.com/office/drawing/2014/main" val="20000"/>
                    </a:ext>
                  </a:extLst>
                </a:gridCol>
                <a:gridCol w="813860">
                  <a:extLst>
                    <a:ext uri="{9D8B030D-6E8A-4147-A177-3AD203B41FA5}">
                      <a16:colId xmlns:a16="http://schemas.microsoft.com/office/drawing/2014/main" val="20001"/>
                    </a:ext>
                  </a:extLst>
                </a:gridCol>
                <a:gridCol w="610471">
                  <a:extLst>
                    <a:ext uri="{9D8B030D-6E8A-4147-A177-3AD203B41FA5}">
                      <a16:colId xmlns:a16="http://schemas.microsoft.com/office/drawing/2014/main" val="20002"/>
                    </a:ext>
                  </a:extLst>
                </a:gridCol>
                <a:gridCol w="767161">
                  <a:extLst>
                    <a:ext uri="{9D8B030D-6E8A-4147-A177-3AD203B41FA5}">
                      <a16:colId xmlns:a16="http://schemas.microsoft.com/office/drawing/2014/main" val="20003"/>
                    </a:ext>
                  </a:extLst>
                </a:gridCol>
                <a:gridCol w="428183">
                  <a:extLst>
                    <a:ext uri="{9D8B030D-6E8A-4147-A177-3AD203B41FA5}">
                      <a16:colId xmlns:a16="http://schemas.microsoft.com/office/drawing/2014/main" val="20004"/>
                    </a:ext>
                  </a:extLst>
                </a:gridCol>
                <a:gridCol w="692694">
                  <a:extLst>
                    <a:ext uri="{9D8B030D-6E8A-4147-A177-3AD203B41FA5}">
                      <a16:colId xmlns:a16="http://schemas.microsoft.com/office/drawing/2014/main" val="20005"/>
                    </a:ext>
                  </a:extLst>
                </a:gridCol>
              </a:tblGrid>
              <a:tr h="327039">
                <a:tc>
                  <a:txBody>
                    <a:bodyPr/>
                    <a:lstStyle/>
                    <a:p>
                      <a:pPr>
                        <a:spcAft>
                          <a:spcPts val="0"/>
                        </a:spcAft>
                      </a:pPr>
                      <a:r>
                        <a:rPr lang="fr-FR" sz="1000" spc="20" dirty="0">
                          <a:effectLst/>
                        </a:rPr>
                        <a:t>Group</a:t>
                      </a:r>
                      <a:endParaRPr lang="fr-FR" dirty="0">
                        <a:effectLst/>
                      </a:endParaRPr>
                    </a:p>
                  </a:txBody>
                  <a:tcPr marL="0" marR="0" marT="0" marB="0" anchor="ctr"/>
                </a:tc>
                <a:tc>
                  <a:txBody>
                    <a:bodyPr/>
                    <a:lstStyle/>
                    <a:p>
                      <a:pPr marR="26670" algn="r">
                        <a:spcAft>
                          <a:spcPts val="0"/>
                        </a:spcAft>
                      </a:pPr>
                      <a:r>
                        <a:rPr lang="fr-FR" sz="1000" spc="20" dirty="0">
                          <a:effectLst/>
                        </a:rPr>
                        <a:t>Prison</a:t>
                      </a:r>
                      <a:endParaRPr lang="fr-FR" dirty="0">
                        <a:effectLst/>
                      </a:endParaRPr>
                    </a:p>
                  </a:txBody>
                  <a:tcPr marL="0" marR="0" marT="0" marB="0" anchor="ctr"/>
                </a:tc>
                <a:tc>
                  <a:txBody>
                    <a:bodyPr/>
                    <a:lstStyle/>
                    <a:p>
                      <a:pPr algn="r">
                        <a:spcAft>
                          <a:spcPts val="0"/>
                        </a:spcAft>
                      </a:pPr>
                      <a:r>
                        <a:rPr lang="fr-FR" sz="1000" spc="20" dirty="0">
                          <a:effectLst/>
                        </a:rPr>
                        <a:t>Assault</a:t>
                      </a:r>
                      <a:endParaRPr lang="fr-FR" dirty="0">
                        <a:effectLst/>
                      </a:endParaRPr>
                    </a:p>
                  </a:txBody>
                  <a:tcPr marL="0" marR="0" marT="0" marB="0" anchor="ctr"/>
                </a:tc>
                <a:tc>
                  <a:txBody>
                    <a:bodyPr/>
                    <a:lstStyle/>
                    <a:p>
                      <a:pPr algn="r">
                        <a:spcAft>
                          <a:spcPts val="0"/>
                        </a:spcAft>
                      </a:pPr>
                      <a:r>
                        <a:rPr lang="fr-FR" sz="1000" spc="20" dirty="0">
                          <a:effectLst/>
                        </a:rPr>
                        <a:t>Homicide</a:t>
                      </a:r>
                      <a:endParaRPr lang="fr-FR" dirty="0">
                        <a:effectLst/>
                      </a:endParaRPr>
                    </a:p>
                  </a:txBody>
                  <a:tcPr marL="0" marR="0" marT="0" marB="0" anchor="ctr"/>
                </a:tc>
                <a:tc rowSpan="2">
                  <a:txBody>
                    <a:bodyPr/>
                    <a:lstStyle/>
                    <a:p>
                      <a:pPr algn="r">
                        <a:lnSpc>
                          <a:spcPct val="110000"/>
                        </a:lnSpc>
                        <a:spcAft>
                          <a:spcPts val="0"/>
                        </a:spcAft>
                      </a:pPr>
                      <a:r>
                        <a:rPr lang="fr-FR" sz="1000" spc="20" dirty="0">
                          <a:effectLst/>
                        </a:rPr>
                        <a:t>Rape</a:t>
                      </a:r>
                      <a:endParaRPr lang="fr-FR" dirty="0">
                        <a:effectLst/>
                      </a:endParaRPr>
                    </a:p>
                    <a:p>
                      <a:pPr marL="63500">
                        <a:lnSpc>
                          <a:spcPct val="95000"/>
                        </a:lnSpc>
                        <a:spcAft>
                          <a:spcPts val="0"/>
                        </a:spcAft>
                      </a:pPr>
                      <a:r>
                        <a:rPr lang="fr-FR" sz="1000" spc="20" dirty="0">
                          <a:effectLst/>
                        </a:rPr>
                        <a:t>5.5</a:t>
                      </a:r>
                      <a:endParaRPr lang="fr-FR" dirty="0">
                        <a:effectLst/>
                      </a:endParaRPr>
                    </a:p>
                  </a:txBody>
                  <a:tcPr marL="0" marR="0" marT="0" marB="0" anchor="ctr"/>
                </a:tc>
                <a:tc rowSpan="2">
                  <a:txBody>
                    <a:bodyPr/>
                    <a:lstStyle/>
                    <a:p>
                      <a:pPr algn="r">
                        <a:spcAft>
                          <a:spcPts val="0"/>
                        </a:spcAft>
                      </a:pPr>
                      <a:r>
                        <a:rPr lang="fr-FR" sz="1000" spc="20" dirty="0">
                          <a:effectLst/>
                        </a:rPr>
                        <a:t>Robbery</a:t>
                      </a:r>
                      <a:endParaRPr lang="fr-FR" dirty="0">
                        <a:effectLst/>
                      </a:endParaRPr>
                    </a:p>
                    <a:p>
                      <a:pPr marR="135255" algn="r">
                        <a:spcAft>
                          <a:spcPts val="0"/>
                        </a:spcAft>
                      </a:pPr>
                      <a:r>
                        <a:rPr lang="fr-FR" sz="1000" spc="20" dirty="0">
                          <a:effectLst/>
                        </a:rPr>
                        <a:t>11.2</a:t>
                      </a:r>
                      <a:endParaRPr lang="fr-FR" dirty="0">
                        <a:effectLst/>
                      </a:endParaRPr>
                    </a:p>
                  </a:txBody>
                  <a:tcPr marL="0" marR="0" marT="0" marB="0" anchor="ctr"/>
                </a:tc>
                <a:extLst>
                  <a:ext uri="{0D108BD9-81ED-4DB2-BD59-A6C34878D82A}">
                    <a16:rowId xmlns:a16="http://schemas.microsoft.com/office/drawing/2014/main" val="10000"/>
                  </a:ext>
                </a:extLst>
              </a:tr>
              <a:tr h="316574">
                <a:tc>
                  <a:txBody>
                    <a:bodyPr/>
                    <a:lstStyle/>
                    <a:p>
                      <a:pPr>
                        <a:spcAft>
                          <a:spcPts val="0"/>
                        </a:spcAft>
                      </a:pPr>
                      <a:r>
                        <a:rPr lang="fr-FR" sz="1000" spc="20" dirty="0">
                          <a:effectLst/>
                        </a:rPr>
                        <a:t>Black</a:t>
                      </a:r>
                      <a:endParaRPr lang="fr-FR" dirty="0">
                        <a:effectLst/>
                      </a:endParaRPr>
                    </a:p>
                  </a:txBody>
                  <a:tcPr marL="0" marR="0" marT="0" marB="0" anchor="ctr"/>
                </a:tc>
                <a:tc>
                  <a:txBody>
                    <a:bodyPr/>
                    <a:lstStyle/>
                    <a:p>
                      <a:pPr marR="83820" algn="r">
                        <a:spcAft>
                          <a:spcPts val="0"/>
                        </a:spcAft>
                      </a:pPr>
                      <a:r>
                        <a:rPr lang="fr-FR" sz="1000" spc="20" dirty="0">
                          <a:effectLst/>
                        </a:rPr>
                        <a:t>8.1</a:t>
                      </a:r>
                      <a:endParaRPr lang="fr-FR" dirty="0">
                        <a:effectLst/>
                      </a:endParaRPr>
                    </a:p>
                  </a:txBody>
                  <a:tcPr marL="0" marR="0" marT="0" marB="0" anchor="ctr"/>
                </a:tc>
                <a:tc>
                  <a:txBody>
                    <a:bodyPr/>
                    <a:lstStyle/>
                    <a:p>
                      <a:pPr marR="137795" algn="r">
                        <a:spcAft>
                          <a:spcPts val="0"/>
                        </a:spcAft>
                      </a:pPr>
                      <a:r>
                        <a:rPr lang="fr-FR" sz="1000" spc="20" dirty="0">
                          <a:effectLst/>
                        </a:rPr>
                        <a:t>5.0</a:t>
                      </a:r>
                      <a:endParaRPr lang="fr-FR" dirty="0">
                        <a:effectLst/>
                      </a:endParaRPr>
                    </a:p>
                  </a:txBody>
                  <a:tcPr marL="0" marR="0" marT="0" marB="0" anchor="ctr"/>
                </a:tc>
                <a:tc>
                  <a:txBody>
                    <a:bodyPr/>
                    <a:lstStyle/>
                    <a:p>
                      <a:pPr marR="135255" algn="r">
                        <a:spcAft>
                          <a:spcPts val="0"/>
                        </a:spcAft>
                      </a:pPr>
                      <a:r>
                        <a:rPr lang="fr-FR" sz="1000" spc="20" dirty="0">
                          <a:effectLst/>
                        </a:rPr>
                        <a:t>11.0</a:t>
                      </a:r>
                      <a:endParaRPr lang="fr-FR" dirty="0">
                        <a:effectLst/>
                      </a:endParaRPr>
                    </a:p>
                  </a:txBody>
                  <a:tcPr marL="0" marR="0" marT="0" marB="0" anchor="ctr"/>
                </a:tc>
                <a:tc vMerge="1">
                  <a:txBody>
                    <a:bodyPr/>
                    <a:lstStyle/>
                    <a:p>
                      <a:endParaRPr lang="fr-BE"/>
                    </a:p>
                  </a:txBody>
                  <a:tcPr/>
                </a:tc>
                <a:tc vMerge="1">
                  <a:txBody>
                    <a:bodyPr/>
                    <a:lstStyle/>
                    <a:p>
                      <a:endParaRPr lang="fr-BE"/>
                    </a:p>
                  </a:txBody>
                  <a:tcPr/>
                </a:tc>
                <a:extLst>
                  <a:ext uri="{0D108BD9-81ED-4DB2-BD59-A6C34878D82A}">
                    <a16:rowId xmlns:a16="http://schemas.microsoft.com/office/drawing/2014/main" val="10001"/>
                  </a:ext>
                </a:extLst>
              </a:tr>
              <a:tr h="313957">
                <a:tc>
                  <a:txBody>
                    <a:bodyPr/>
                    <a:lstStyle/>
                    <a:p>
                      <a:pPr>
                        <a:spcAft>
                          <a:spcPts val="0"/>
                        </a:spcAft>
                      </a:pPr>
                      <a:r>
                        <a:rPr lang="fr-FR" sz="1000" spc="20" dirty="0">
                          <a:effectLst/>
                        </a:rPr>
                        <a:t>East Asian</a:t>
                      </a:r>
                      <a:endParaRPr lang="fr-FR" dirty="0">
                        <a:effectLst/>
                      </a:endParaRPr>
                    </a:p>
                  </a:txBody>
                  <a:tcPr marL="0" marR="0" marT="0" marB="0" anchor="ctr"/>
                </a:tc>
                <a:tc>
                  <a:txBody>
                    <a:bodyPr/>
                    <a:lstStyle/>
                    <a:p>
                      <a:pPr marR="83820" algn="r">
                        <a:spcAft>
                          <a:spcPts val="0"/>
                        </a:spcAft>
                      </a:pPr>
                      <a:r>
                        <a:rPr lang="fr-FR" sz="1000" spc="20" dirty="0">
                          <a:effectLst/>
                        </a:rPr>
                        <a:t>0.5</a:t>
                      </a:r>
                      <a:endParaRPr lang="fr-FR" dirty="0">
                        <a:effectLst/>
                      </a:endParaRPr>
                    </a:p>
                  </a:txBody>
                  <a:tcPr marL="0" marR="0" marT="0" marB="0" anchor="ctr"/>
                </a:tc>
                <a:tc>
                  <a:txBody>
                    <a:bodyPr/>
                    <a:lstStyle/>
                    <a:p>
                      <a:pPr marR="137795" algn="r">
                        <a:spcAft>
                          <a:spcPts val="0"/>
                        </a:spcAft>
                      </a:pPr>
                      <a:r>
                        <a:rPr lang="fr-FR" sz="1000" spc="20" dirty="0">
                          <a:effectLst/>
                        </a:rPr>
                        <a:t>0.5</a:t>
                      </a:r>
                      <a:endParaRPr lang="fr-FR" dirty="0">
                        <a:effectLst/>
                      </a:endParaRPr>
                    </a:p>
                  </a:txBody>
                  <a:tcPr marL="0" marR="0" marT="0" marB="0" anchor="ctr"/>
                </a:tc>
                <a:tc>
                  <a:txBody>
                    <a:bodyPr/>
                    <a:lstStyle/>
                    <a:p>
                      <a:pPr marR="135255" algn="r">
                        <a:spcAft>
                          <a:spcPts val="0"/>
                        </a:spcAft>
                      </a:pPr>
                      <a:r>
                        <a:rPr lang="fr-FR" sz="1000" spc="20" dirty="0">
                          <a:effectLst/>
                        </a:rPr>
                        <a:t>0.6</a:t>
                      </a:r>
                      <a:endParaRPr lang="fr-FR" dirty="0">
                        <a:effectLst/>
                      </a:endParaRPr>
                    </a:p>
                  </a:txBody>
                  <a:tcPr marL="0" marR="0" marT="0" marB="0" anchor="ctr"/>
                </a:tc>
                <a:tc>
                  <a:txBody>
                    <a:bodyPr/>
                    <a:lstStyle/>
                    <a:p>
                      <a:pPr marL="63500">
                        <a:spcAft>
                          <a:spcPts val="0"/>
                        </a:spcAft>
                      </a:pPr>
                      <a:r>
                        <a:rPr lang="fr-FR" sz="1000" spc="20" dirty="0">
                          <a:effectLst/>
                        </a:rPr>
                        <a:t>0.4</a:t>
                      </a:r>
                      <a:endParaRPr lang="fr-FR" dirty="0">
                        <a:effectLst/>
                      </a:endParaRPr>
                    </a:p>
                  </a:txBody>
                  <a:tcPr marL="0" marR="0" marT="0" marB="0" anchor="ctr"/>
                </a:tc>
                <a:tc>
                  <a:txBody>
                    <a:bodyPr/>
                    <a:lstStyle/>
                    <a:p>
                      <a:pPr marR="135255" algn="r">
                        <a:spcAft>
                          <a:spcPts val="0"/>
                        </a:spcAft>
                      </a:pPr>
                      <a:r>
                        <a:rPr lang="fr-FR" sz="1000" spc="20" dirty="0">
                          <a:effectLst/>
                        </a:rPr>
                        <a:t>0.8</a:t>
                      </a:r>
                      <a:endParaRPr lang="fr-FR" dirty="0">
                        <a:effectLst/>
                      </a:endParaRPr>
                    </a:p>
                  </a:txBody>
                  <a:tcPr marL="0" marR="0" marT="0" marB="0" anchor="ctr"/>
                </a:tc>
                <a:extLst>
                  <a:ext uri="{0D108BD9-81ED-4DB2-BD59-A6C34878D82A}">
                    <a16:rowId xmlns:a16="http://schemas.microsoft.com/office/drawing/2014/main" val="10002"/>
                  </a:ext>
                </a:extLst>
              </a:tr>
              <a:tr h="313957">
                <a:tc>
                  <a:txBody>
                    <a:bodyPr/>
                    <a:lstStyle/>
                    <a:p>
                      <a:pPr>
                        <a:spcAft>
                          <a:spcPts val="0"/>
                        </a:spcAft>
                      </a:pPr>
                      <a:r>
                        <a:rPr lang="fr-FR" sz="1000" spc="20" dirty="0">
                          <a:effectLst/>
                        </a:rPr>
                        <a:t>Hispanic</a:t>
                      </a:r>
                      <a:endParaRPr lang="fr-FR" dirty="0">
                        <a:effectLst/>
                      </a:endParaRPr>
                    </a:p>
                  </a:txBody>
                  <a:tcPr marL="0" marR="0" marT="0" marB="0" anchor="ctr"/>
                </a:tc>
                <a:tc>
                  <a:txBody>
                    <a:bodyPr/>
                    <a:lstStyle/>
                    <a:p>
                      <a:pPr marR="83820" algn="r">
                        <a:spcAft>
                          <a:spcPts val="0"/>
                        </a:spcAft>
                      </a:pPr>
                      <a:r>
                        <a:rPr lang="fr-FR" sz="1000" spc="20" dirty="0">
                          <a:effectLst/>
                        </a:rPr>
                        <a:t>3.6</a:t>
                      </a:r>
                      <a:endParaRPr lang="fr-FR" dirty="0">
                        <a:effectLst/>
                      </a:endParaRPr>
                    </a:p>
                  </a:txBody>
                  <a:tcPr marL="0" marR="0" marT="0" marB="0" anchor="ctr"/>
                </a:tc>
                <a:tc>
                  <a:txBody>
                    <a:bodyPr/>
                    <a:lstStyle/>
                    <a:p>
                      <a:pPr marR="137795" algn="r">
                        <a:spcAft>
                          <a:spcPts val="0"/>
                        </a:spcAft>
                      </a:pPr>
                      <a:r>
                        <a:rPr lang="fr-FR" sz="1000" spc="20" dirty="0">
                          <a:effectLst/>
                        </a:rPr>
                        <a:t>3.0</a:t>
                      </a:r>
                      <a:endParaRPr lang="fr-FR" dirty="0">
                        <a:effectLst/>
                      </a:endParaRPr>
                    </a:p>
                  </a:txBody>
                  <a:tcPr marL="0" marR="0" marT="0" marB="0" anchor="ctr"/>
                </a:tc>
                <a:tc>
                  <a:txBody>
                    <a:bodyPr/>
                    <a:lstStyle/>
                    <a:p>
                      <a:pPr marR="135255" algn="r">
                        <a:spcAft>
                          <a:spcPts val="0"/>
                        </a:spcAft>
                      </a:pPr>
                      <a:r>
                        <a:rPr lang="fr-FR" sz="1000" spc="20" dirty="0">
                          <a:effectLst/>
                        </a:rPr>
                        <a:t>2.5</a:t>
                      </a:r>
                      <a:endParaRPr lang="fr-FR" dirty="0">
                        <a:effectLst/>
                      </a:endParaRPr>
                    </a:p>
                  </a:txBody>
                  <a:tcPr marL="0" marR="0" marT="0" marB="0" anchor="ctr"/>
                </a:tc>
                <a:tc>
                  <a:txBody>
                    <a:bodyPr/>
                    <a:lstStyle/>
                    <a:p>
                      <a:pPr marL="63500">
                        <a:spcAft>
                          <a:spcPts val="0"/>
                        </a:spcAft>
                      </a:pPr>
                      <a:r>
                        <a:rPr lang="fr-FR" sz="1000" spc="20" dirty="0">
                          <a:effectLst/>
                        </a:rPr>
                        <a:t>3.0</a:t>
                      </a:r>
                      <a:endParaRPr lang="fr-FR" dirty="0">
                        <a:effectLst/>
                      </a:endParaRPr>
                    </a:p>
                  </a:txBody>
                  <a:tcPr marL="0" marR="0" marT="0" marB="0" anchor="ctr"/>
                </a:tc>
                <a:tc>
                  <a:txBody>
                    <a:bodyPr/>
                    <a:lstStyle/>
                    <a:p>
                      <a:pPr marR="135255" algn="r">
                        <a:spcAft>
                          <a:spcPts val="0"/>
                        </a:spcAft>
                      </a:pPr>
                      <a:r>
                        <a:rPr lang="fr-FR" sz="1000" spc="20" dirty="0">
                          <a:effectLst/>
                        </a:rPr>
                        <a:t>3.0</a:t>
                      </a:r>
                      <a:endParaRPr lang="fr-FR" dirty="0">
                        <a:effectLst/>
                      </a:endParaRPr>
                    </a:p>
                  </a:txBody>
                  <a:tcPr marL="0" marR="0" marT="0" marB="0" anchor="ctr"/>
                </a:tc>
                <a:extLst>
                  <a:ext uri="{0D108BD9-81ED-4DB2-BD59-A6C34878D82A}">
                    <a16:rowId xmlns:a16="http://schemas.microsoft.com/office/drawing/2014/main" val="10003"/>
                  </a:ext>
                </a:extLst>
              </a:tr>
              <a:tr h="313957">
                <a:tc>
                  <a:txBody>
                    <a:bodyPr/>
                    <a:lstStyle/>
                    <a:p>
                      <a:pPr>
                        <a:spcAft>
                          <a:spcPts val="0"/>
                        </a:spcAft>
                      </a:pPr>
                      <a:r>
                        <a:rPr lang="fr-FR" sz="1000" spc="20" dirty="0">
                          <a:effectLst/>
                        </a:rPr>
                        <a:t>Native American</a:t>
                      </a:r>
                      <a:endParaRPr lang="fr-FR" dirty="0">
                        <a:effectLst/>
                      </a:endParaRPr>
                    </a:p>
                  </a:txBody>
                  <a:tcPr marL="0" marR="0" marT="0" marB="0" anchor="ctr"/>
                </a:tc>
                <a:tc>
                  <a:txBody>
                    <a:bodyPr/>
                    <a:lstStyle/>
                    <a:p>
                      <a:pPr marR="83820" algn="r">
                        <a:spcAft>
                          <a:spcPts val="0"/>
                        </a:spcAft>
                      </a:pPr>
                      <a:r>
                        <a:rPr lang="fr-FR" sz="1000" spc="20" dirty="0">
                          <a:effectLst/>
                        </a:rPr>
                        <a:t>2.7</a:t>
                      </a:r>
                      <a:endParaRPr lang="fr-FR" dirty="0">
                        <a:effectLst/>
                      </a:endParaRPr>
                    </a:p>
                  </a:txBody>
                  <a:tcPr marL="0" marR="0" marT="0" marB="0" anchor="ctr"/>
                </a:tc>
                <a:tc>
                  <a:txBody>
                    <a:bodyPr/>
                    <a:lstStyle/>
                    <a:p>
                      <a:pPr marR="137795" algn="r">
                        <a:spcAft>
                          <a:spcPts val="0"/>
                        </a:spcAft>
                      </a:pPr>
                      <a:r>
                        <a:rPr lang="fr-FR" sz="1000" spc="20" dirty="0">
                          <a:effectLst/>
                        </a:rPr>
                        <a:t>2.0</a:t>
                      </a:r>
                      <a:endParaRPr lang="fr-FR" dirty="0">
                        <a:effectLst/>
                      </a:endParaRPr>
                    </a:p>
                  </a:txBody>
                  <a:tcPr marL="0" marR="0" marT="0" marB="0" anchor="ctr"/>
                </a:tc>
                <a:tc>
                  <a:txBody>
                    <a:bodyPr/>
                    <a:lstStyle/>
                    <a:p>
                      <a:pPr marR="135255" algn="r">
                        <a:spcAft>
                          <a:spcPts val="0"/>
                        </a:spcAft>
                      </a:pPr>
                      <a:r>
                        <a:rPr lang="fr-FR" sz="1000" spc="20" dirty="0">
                          <a:effectLst/>
                        </a:rPr>
                        <a:t>2.0</a:t>
                      </a:r>
                      <a:endParaRPr lang="fr-FR" dirty="0">
                        <a:effectLst/>
                      </a:endParaRPr>
                    </a:p>
                  </a:txBody>
                  <a:tcPr marL="0" marR="0" marT="0" marB="0" anchor="ctr"/>
                </a:tc>
                <a:tc>
                  <a:txBody>
                    <a:bodyPr/>
                    <a:lstStyle/>
                    <a:p>
                      <a:pPr marL="63500">
                        <a:spcAft>
                          <a:spcPts val="0"/>
                        </a:spcAft>
                      </a:pPr>
                      <a:r>
                        <a:rPr lang="fr-FR" sz="1000" spc="20" dirty="0">
                          <a:effectLst/>
                        </a:rPr>
                        <a:t>1.7</a:t>
                      </a:r>
                      <a:endParaRPr lang="fr-FR" dirty="0">
                        <a:effectLst/>
                      </a:endParaRPr>
                    </a:p>
                  </a:txBody>
                  <a:tcPr marL="0" marR="0" marT="0" marB="0" anchor="ctr"/>
                </a:tc>
                <a:tc>
                  <a:txBody>
                    <a:bodyPr/>
                    <a:lstStyle/>
                    <a:p>
                      <a:pPr marR="135255" algn="r">
                        <a:spcAft>
                          <a:spcPts val="0"/>
                        </a:spcAft>
                      </a:pPr>
                      <a:r>
                        <a:rPr lang="fr-FR" sz="1000" spc="20" dirty="0">
                          <a:effectLst/>
                        </a:rPr>
                        <a:t>2.1</a:t>
                      </a:r>
                      <a:endParaRPr lang="fr-FR" dirty="0">
                        <a:effectLst/>
                      </a:endParaRPr>
                    </a:p>
                  </a:txBody>
                  <a:tcPr marL="0" marR="0" marT="0" marB="0" anchor="ctr"/>
                </a:tc>
                <a:extLst>
                  <a:ext uri="{0D108BD9-81ED-4DB2-BD59-A6C34878D82A}">
                    <a16:rowId xmlns:a16="http://schemas.microsoft.com/office/drawing/2014/main" val="10004"/>
                  </a:ext>
                </a:extLst>
              </a:tr>
              <a:tr h="333580">
                <a:tc>
                  <a:txBody>
                    <a:bodyPr/>
                    <a:lstStyle/>
                    <a:p>
                      <a:pPr>
                        <a:spcAft>
                          <a:spcPts val="0"/>
                        </a:spcAft>
                      </a:pPr>
                      <a:r>
                        <a:rPr lang="fr-FR" sz="1000" spc="20" dirty="0">
                          <a:effectLst/>
                        </a:rPr>
                        <a:t>White</a:t>
                      </a:r>
                      <a:endParaRPr lang="fr-FR" dirty="0">
                        <a:effectLst/>
                      </a:endParaRPr>
                    </a:p>
                  </a:txBody>
                  <a:tcPr marL="0" marR="0" marT="0" marB="0" anchor="ctr"/>
                </a:tc>
                <a:tc>
                  <a:txBody>
                    <a:bodyPr/>
                    <a:lstStyle/>
                    <a:p>
                      <a:pPr marR="83820" algn="r">
                        <a:spcAft>
                          <a:spcPts val="0"/>
                        </a:spcAft>
                      </a:pPr>
                      <a:r>
                        <a:rPr lang="fr-FR" sz="1000" spc="20" dirty="0">
                          <a:effectLst/>
                        </a:rPr>
                        <a:t>1.0</a:t>
                      </a:r>
                      <a:endParaRPr lang="fr-FR" dirty="0">
                        <a:effectLst/>
                      </a:endParaRPr>
                    </a:p>
                  </a:txBody>
                  <a:tcPr marL="0" marR="0" marT="0" marB="0" anchor="ctr"/>
                </a:tc>
                <a:tc>
                  <a:txBody>
                    <a:bodyPr/>
                    <a:lstStyle/>
                    <a:p>
                      <a:pPr marR="137795" algn="r">
                        <a:spcAft>
                          <a:spcPts val="0"/>
                        </a:spcAft>
                      </a:pPr>
                      <a:r>
                        <a:rPr lang="fr-FR" sz="1000" spc="20" dirty="0">
                          <a:effectLst/>
                        </a:rPr>
                        <a:t>1.0</a:t>
                      </a:r>
                      <a:endParaRPr lang="fr-FR" dirty="0">
                        <a:effectLst/>
                      </a:endParaRPr>
                    </a:p>
                  </a:txBody>
                  <a:tcPr marL="0" marR="0" marT="0" marB="0" anchor="ctr"/>
                </a:tc>
                <a:tc>
                  <a:txBody>
                    <a:bodyPr/>
                    <a:lstStyle/>
                    <a:p>
                      <a:pPr marR="135255" algn="r">
                        <a:spcAft>
                          <a:spcPts val="0"/>
                        </a:spcAft>
                      </a:pPr>
                      <a:r>
                        <a:rPr lang="fr-FR" sz="1000" spc="20" dirty="0">
                          <a:effectLst/>
                        </a:rPr>
                        <a:t>1.0</a:t>
                      </a:r>
                      <a:endParaRPr lang="fr-FR" dirty="0">
                        <a:effectLst/>
                      </a:endParaRPr>
                    </a:p>
                  </a:txBody>
                  <a:tcPr marL="0" marR="0" marT="0" marB="0" anchor="ctr"/>
                </a:tc>
                <a:tc>
                  <a:txBody>
                    <a:bodyPr/>
                    <a:lstStyle/>
                    <a:p>
                      <a:pPr marL="63500">
                        <a:spcAft>
                          <a:spcPts val="0"/>
                        </a:spcAft>
                      </a:pPr>
                      <a:r>
                        <a:rPr lang="fr-FR" sz="1000" spc="20" dirty="0">
                          <a:effectLst/>
                        </a:rPr>
                        <a:t>1.0</a:t>
                      </a:r>
                      <a:endParaRPr lang="fr-FR" dirty="0">
                        <a:effectLst/>
                      </a:endParaRPr>
                    </a:p>
                  </a:txBody>
                  <a:tcPr marL="0" marR="0" marT="0" marB="0" anchor="ctr"/>
                </a:tc>
                <a:tc>
                  <a:txBody>
                    <a:bodyPr/>
                    <a:lstStyle/>
                    <a:p>
                      <a:pPr marR="135255" algn="r">
                        <a:spcAft>
                          <a:spcPts val="0"/>
                        </a:spcAft>
                      </a:pPr>
                      <a:r>
                        <a:rPr lang="fr-FR" sz="1000" spc="20" dirty="0">
                          <a:effectLst/>
                        </a:rPr>
                        <a:t>1.0</a:t>
                      </a:r>
                      <a:endParaRPr lang="fr-FR" dirty="0">
                        <a:effectLst/>
                      </a:endParaRPr>
                    </a:p>
                  </a:txBody>
                  <a:tcPr marL="0" marR="0" marT="0" marB="0" anchor="ctr"/>
                </a:tc>
                <a:extLst>
                  <a:ext uri="{0D108BD9-81ED-4DB2-BD59-A6C34878D82A}">
                    <a16:rowId xmlns:a16="http://schemas.microsoft.com/office/drawing/2014/main" val="10005"/>
                  </a:ext>
                </a:extLst>
              </a:tr>
            </a:tbl>
          </a:graphicData>
        </a:graphic>
      </p:graphicFrame>
      <p:sp>
        <p:nvSpPr>
          <p:cNvPr id="4" name="Espace réservé du numéro de diapositive 3"/>
          <p:cNvSpPr>
            <a:spLocks noGrp="1"/>
          </p:cNvSpPr>
          <p:nvPr>
            <p:ph type="sldNum" sz="quarter" idx="12"/>
          </p:nvPr>
        </p:nvSpPr>
        <p:spPr/>
        <p:txBody>
          <a:bodyPr/>
          <a:lstStyle/>
          <a:p>
            <a:pPr>
              <a:defRPr/>
            </a:pPr>
            <a:fld id="{3019233E-F0CF-4843-B1A2-80747F06FCDE}" type="slidenum">
              <a:rPr lang="fr-BE"/>
              <a:pPr>
                <a:defRPr/>
              </a:pPr>
              <a:t>183</a:t>
            </a:fld>
            <a:endParaRPr lang="fr-BE" dirty="0"/>
          </a:p>
        </p:txBody>
      </p:sp>
      <p:sp>
        <p:nvSpPr>
          <p:cNvPr id="90117" name="Rectangle 1"/>
          <p:cNvSpPr>
            <a:spLocks noChangeArrowheads="1"/>
          </p:cNvSpPr>
          <p:nvPr/>
        </p:nvSpPr>
        <p:spPr bwMode="auto">
          <a:xfrm>
            <a:off x="842632" y="1650001"/>
            <a:ext cx="54932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dirty="0">
                <a:solidFill>
                  <a:srgbClr val="000000"/>
                </a:solidFill>
                <a:latin typeface="+mn-lt"/>
                <a:cs typeface="Times New Roman" pitchFamily="18" charset="0"/>
              </a:rPr>
              <a:t>Racial differences in crime rates, 1997 (left) 1994 (right).</a:t>
            </a:r>
          </a:p>
          <a:p>
            <a:r>
              <a:rPr lang="en-US" dirty="0">
                <a:solidFill>
                  <a:srgbClr val="000000"/>
                </a:solidFill>
                <a:latin typeface="+mn-lt"/>
                <a:cs typeface="Times New Roman" pitchFamily="18" charset="0"/>
              </a:rPr>
              <a:t>This racial hierarchy is invariably found every year.</a:t>
            </a:r>
            <a:endParaRPr lang="en-US" dirty="0">
              <a:latin typeface="Arial" charset="0"/>
            </a:endParaRPr>
          </a:p>
        </p:txBody>
      </p:sp>
      <p:sp>
        <p:nvSpPr>
          <p:cNvPr id="6" name="ZoneTexte 5"/>
          <p:cNvSpPr txBox="1"/>
          <p:nvPr/>
        </p:nvSpPr>
        <p:spPr>
          <a:xfrm>
            <a:off x="-5382" y="6309320"/>
            <a:ext cx="6737621" cy="738664"/>
          </a:xfrm>
          <a:prstGeom prst="rect">
            <a:avLst/>
          </a:prstGeom>
          <a:noFill/>
        </p:spPr>
        <p:txBody>
          <a:bodyPr wrap="square" rtlCol="0">
            <a:spAutoFit/>
          </a:bodyPr>
          <a:lstStyle/>
          <a:p>
            <a:r>
              <a:rPr lang="fr-BE" sz="1400" dirty="0"/>
              <a:t>« The global bell curve », Richard Lynn, 2009.</a:t>
            </a:r>
          </a:p>
          <a:p>
            <a:r>
              <a:rPr lang="en-US" sz="1400" dirty="0"/>
              <a:t>« The color of crime. Race, Crime, and Justice in America »</a:t>
            </a:r>
            <a:r>
              <a:rPr lang="fr-BE" sz="1400" dirty="0"/>
              <a:t> New </a:t>
            </a:r>
            <a:r>
              <a:rPr lang="fr-BE" sz="1400" dirty="0" err="1"/>
              <a:t>century</a:t>
            </a:r>
            <a:r>
              <a:rPr lang="fr-BE" sz="1400" dirty="0"/>
              <a:t> </a:t>
            </a:r>
            <a:r>
              <a:rPr lang="fr-BE" sz="1400" dirty="0" err="1"/>
              <a:t>fundations</a:t>
            </a:r>
            <a:r>
              <a:rPr lang="fr-BE" sz="1400" dirty="0"/>
              <a:t>, 2005.</a:t>
            </a:r>
            <a:br>
              <a:rPr lang="fr-BE" sz="1400" dirty="0"/>
            </a:br>
            <a:r>
              <a:rPr lang="fr-BE" sz="1400" dirty="0"/>
              <a:t>              </a:t>
            </a:r>
            <a:endParaRPr lang="fr-BE" dirty="0"/>
          </a:p>
        </p:txBody>
      </p:sp>
      <p:pic>
        <p:nvPicPr>
          <p:cNvPr id="1026" name="Picture 2" descr="http://iontheworld.files.wordpress.com/2010/02/arrest.png?w=499&amp;h=3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72496"/>
            <a:ext cx="3240360" cy="2584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3556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a:bodyPr>
          <a:lstStyle/>
          <a:p>
            <a:pPr eaLnBrk="1" fontAlgn="auto" hangingPunct="1">
              <a:spcAft>
                <a:spcPts val="0"/>
              </a:spcAft>
              <a:defRPr/>
            </a:pPr>
            <a:r>
              <a:rPr lang="fr-BE" dirty="0"/>
              <a:t>2. </a:t>
            </a:r>
            <a:r>
              <a:rPr lang="fr-BE" dirty="0" err="1"/>
              <a:t>Intellectual</a:t>
            </a:r>
            <a:r>
              <a:rPr lang="fr-BE" dirty="0"/>
              <a:t> </a:t>
            </a:r>
            <a:r>
              <a:rPr lang="fr-BE" dirty="0" err="1"/>
              <a:t>Hierarchy</a:t>
            </a:r>
            <a:r>
              <a:rPr lang="fr-BE" dirty="0"/>
              <a:t> in </a:t>
            </a:r>
            <a:r>
              <a:rPr lang="fr-BE" dirty="0" err="1"/>
              <a:t>England</a:t>
            </a: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846516163"/>
              </p:ext>
            </p:extLst>
          </p:nvPr>
        </p:nvGraphicFramePr>
        <p:xfrm>
          <a:off x="1979712" y="2420888"/>
          <a:ext cx="5184775" cy="1295400"/>
        </p:xfrm>
        <a:graphic>
          <a:graphicData uri="http://schemas.openxmlformats.org/drawingml/2006/table">
            <a:tbl>
              <a:tblPr/>
              <a:tblGrid>
                <a:gridCol w="330200">
                  <a:extLst>
                    <a:ext uri="{9D8B030D-6E8A-4147-A177-3AD203B41FA5}">
                      <a16:colId xmlns:a16="http://schemas.microsoft.com/office/drawing/2014/main" val="20000"/>
                    </a:ext>
                  </a:extLst>
                </a:gridCol>
                <a:gridCol w="600075">
                  <a:extLst>
                    <a:ext uri="{9D8B030D-6E8A-4147-A177-3AD203B41FA5}">
                      <a16:colId xmlns:a16="http://schemas.microsoft.com/office/drawing/2014/main" val="20001"/>
                    </a:ext>
                  </a:extLst>
                </a:gridCol>
                <a:gridCol w="835025">
                  <a:extLst>
                    <a:ext uri="{9D8B030D-6E8A-4147-A177-3AD203B41FA5}">
                      <a16:colId xmlns:a16="http://schemas.microsoft.com/office/drawing/2014/main" val="20002"/>
                    </a:ext>
                  </a:extLst>
                </a:gridCol>
                <a:gridCol w="798512">
                  <a:extLst>
                    <a:ext uri="{9D8B030D-6E8A-4147-A177-3AD203B41FA5}">
                      <a16:colId xmlns:a16="http://schemas.microsoft.com/office/drawing/2014/main" val="20003"/>
                    </a:ext>
                  </a:extLst>
                </a:gridCol>
                <a:gridCol w="1255713">
                  <a:extLst>
                    <a:ext uri="{9D8B030D-6E8A-4147-A177-3AD203B41FA5}">
                      <a16:colId xmlns:a16="http://schemas.microsoft.com/office/drawing/2014/main" val="20004"/>
                    </a:ext>
                  </a:extLst>
                </a:gridCol>
                <a:gridCol w="1365250">
                  <a:extLst>
                    <a:ext uri="{9D8B030D-6E8A-4147-A177-3AD203B41FA5}">
                      <a16:colId xmlns:a16="http://schemas.microsoft.com/office/drawing/2014/main" val="20005"/>
                    </a:ext>
                  </a:extLst>
                </a:gridCol>
              </a:tblGrid>
              <a:tr h="739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a:ln>
                            <a:noFill/>
                          </a:ln>
                          <a:solidFill>
                            <a:srgbClr val="FFFFFF"/>
                          </a:solidFill>
                          <a:effectLst/>
                          <a:latin typeface="Calibri" pitchFamily="34" charset="0"/>
                        </a:rPr>
                        <a:t>Jews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a:ln>
                            <a:noFill/>
                          </a:ln>
                          <a:solidFill>
                            <a:srgbClr val="FFFFFF"/>
                          </a:solidFill>
                          <a:effectLst/>
                          <a:latin typeface="Calibri" pitchFamily="34" charset="0"/>
                        </a:rPr>
                        <a:t>Asians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a:ln>
                            <a:noFill/>
                          </a:ln>
                          <a:solidFill>
                            <a:srgbClr val="FFFFFF"/>
                          </a:solidFill>
                          <a:effectLst/>
                          <a:latin typeface="Calibri" pitchFamily="34" charset="0"/>
                        </a:rPr>
                        <a:t>Whites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en-US" sz="1200" b="1" i="0" u="none" strike="noStrike" cap="none" normalizeH="0" baseline="0" dirty="0">
                          <a:ln>
                            <a:noFill/>
                          </a:ln>
                          <a:solidFill>
                            <a:srgbClr val="FFFFFF"/>
                          </a:solidFill>
                          <a:effectLst/>
                          <a:latin typeface="Calibri" pitchFamily="34" charset="0"/>
                        </a:rPr>
                        <a:t>South Asians* </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a:ln>
                            <a:noFill/>
                          </a:ln>
                          <a:solidFill>
                            <a:srgbClr val="FFFFFF"/>
                          </a:solidFill>
                          <a:effectLst/>
                          <a:latin typeface="Calibri" pitchFamily="34" charset="0"/>
                        </a:rPr>
                        <a:t>Blacks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55625">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400" b="1" i="0" u="none" strike="noStrike" cap="none" normalizeH="0" baseline="0" dirty="0">
                          <a:ln>
                            <a:noFill/>
                          </a:ln>
                          <a:solidFill>
                            <a:srgbClr val="FFFFFF"/>
                          </a:solidFill>
                          <a:effectLst/>
                          <a:latin typeface="Calibri" pitchFamily="34" charset="0"/>
                        </a:rPr>
                        <a:t>Q.I</a:t>
                      </a:r>
                      <a:endParaRPr kumimoji="0" lang="fr-BE"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a:ln>
                            <a:noFill/>
                          </a:ln>
                          <a:solidFill>
                            <a:srgbClr val="000000"/>
                          </a:solidFill>
                          <a:effectLst/>
                          <a:latin typeface="Calibri" pitchFamily="34" charset="0"/>
                        </a:rPr>
                        <a:t>110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a:ln>
                            <a:noFill/>
                          </a:ln>
                          <a:solidFill>
                            <a:srgbClr val="000000"/>
                          </a:solidFill>
                          <a:effectLst/>
                          <a:latin typeface="Calibri" pitchFamily="34" charset="0"/>
                        </a:rPr>
                        <a:t>105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a:ln>
                            <a:noFill/>
                          </a:ln>
                          <a:solidFill>
                            <a:srgbClr val="000000"/>
                          </a:solidFill>
                          <a:effectLst/>
                          <a:latin typeface="Calibri" pitchFamily="34" charset="0"/>
                        </a:rPr>
                        <a:t>100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a:ln>
                            <a:noFill/>
                          </a:ln>
                          <a:solidFill>
                            <a:srgbClr val="000000"/>
                          </a:solidFill>
                          <a:effectLst/>
                          <a:latin typeface="Calibri" pitchFamily="34" charset="0"/>
                        </a:rPr>
                        <a:t>92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a:ln>
                            <a:noFill/>
                          </a:ln>
                          <a:solidFill>
                            <a:srgbClr val="000000"/>
                          </a:solidFill>
                          <a:effectLst/>
                          <a:latin typeface="Calibri" pitchFamily="34" charset="0"/>
                        </a:rPr>
                        <a:t>86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
        <p:nvSpPr>
          <p:cNvPr id="4" name="Espace réservé du numéro de diapositive 3"/>
          <p:cNvSpPr>
            <a:spLocks noGrp="1"/>
          </p:cNvSpPr>
          <p:nvPr>
            <p:ph type="sldNum" sz="quarter" idx="12"/>
          </p:nvPr>
        </p:nvSpPr>
        <p:spPr/>
        <p:txBody>
          <a:bodyPr/>
          <a:lstStyle/>
          <a:p>
            <a:pPr>
              <a:defRPr/>
            </a:pPr>
            <a:fld id="{A9981E57-6AF9-44CB-96BB-D707B87FF791}" type="slidenum">
              <a:rPr lang="fr-BE"/>
              <a:pPr>
                <a:defRPr/>
              </a:pPr>
              <a:t>184</a:t>
            </a:fld>
            <a:endParaRPr lang="fr-BE" dirty="0"/>
          </a:p>
        </p:txBody>
      </p:sp>
      <p:sp>
        <p:nvSpPr>
          <p:cNvPr id="91163" name="Rectangle 1"/>
          <p:cNvSpPr>
            <a:spLocks noChangeArrowheads="1"/>
          </p:cNvSpPr>
          <p:nvPr/>
        </p:nvSpPr>
        <p:spPr bwMode="auto">
          <a:xfrm>
            <a:off x="3203848" y="3944127"/>
            <a:ext cx="257175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dirty="0">
                <a:cs typeface="Times New Roman" pitchFamily="18" charset="0"/>
              </a:rPr>
              <a:t>(*Pakistanis,Bangladeshis and indians)</a:t>
            </a:r>
            <a:endParaRPr lang="en-US" dirty="0">
              <a:latin typeface="Arial"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The global </a:t>
            </a:r>
            <a:r>
              <a:rPr lang="fr-BE" sz="1400" dirty="0" err="1"/>
              <a:t>bell</a:t>
            </a:r>
            <a:r>
              <a:rPr lang="fr-BE" sz="1400" dirty="0"/>
              <a:t> </a:t>
            </a:r>
            <a:r>
              <a:rPr lang="fr-BE" sz="1400" dirty="0" err="1"/>
              <a:t>curve</a:t>
            </a:r>
            <a:r>
              <a:rPr lang="fr-BE" sz="1400" dirty="0"/>
              <a:t>, Richard Lynn, 2009.</a:t>
            </a:r>
            <a:br>
              <a:rPr lang="fr-BE" sz="1400" dirty="0"/>
            </a:br>
            <a:r>
              <a:rPr lang="fr-BE" sz="1400" dirty="0"/>
              <a:t>              </a:t>
            </a:r>
            <a:endParaRPr lang="fr-BE" dirty="0"/>
          </a:p>
        </p:txBody>
      </p:sp>
    </p:spTree>
  </p:cSld>
  <p:clrMapOvr>
    <a:masterClrMapping/>
  </p:clrMapOvr>
  <p:transition spd="slow" advTm="30285"/>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a:t>2.1 </a:t>
            </a:r>
            <a:r>
              <a:rPr lang="en-US" dirty="0"/>
              <a:t>Hierarchy Remains IQ-</a:t>
            </a:r>
            <a:r>
              <a:rPr lang="en-US" dirty="0" err="1"/>
              <a:t>cratic</a:t>
            </a:r>
            <a:r>
              <a:rPr lang="en-US" dirty="0"/>
              <a:t> for the Salary</a:t>
            </a:r>
            <a:endParaRPr lang="fr-BE" dirty="0"/>
          </a:p>
        </p:txBody>
      </p:sp>
      <p:graphicFrame>
        <p:nvGraphicFramePr>
          <p:cNvPr id="5" name="Espace réservé du contenu 4"/>
          <p:cNvGraphicFramePr>
            <a:graphicFrameLocks noGrp="1"/>
          </p:cNvGraphicFramePr>
          <p:nvPr>
            <p:ph idx="1"/>
          </p:nvPr>
        </p:nvGraphicFramePr>
        <p:xfrm>
          <a:off x="2483768" y="2446040"/>
          <a:ext cx="4104455" cy="1512168"/>
        </p:xfrm>
        <a:graphic>
          <a:graphicData uri="http://schemas.openxmlformats.org/drawingml/2006/table">
            <a:tbl>
              <a:tblPr>
                <a:tableStyleId>{3C2FFA5D-87B4-456A-9821-1D502468CF0F}</a:tableStyleId>
              </a:tblPr>
              <a:tblGrid>
                <a:gridCol w="265230">
                  <a:extLst>
                    <a:ext uri="{9D8B030D-6E8A-4147-A177-3AD203B41FA5}">
                      <a16:colId xmlns:a16="http://schemas.microsoft.com/office/drawing/2014/main" val="20000"/>
                    </a:ext>
                  </a:extLst>
                </a:gridCol>
                <a:gridCol w="511015">
                  <a:extLst>
                    <a:ext uri="{9D8B030D-6E8A-4147-A177-3AD203B41FA5}">
                      <a16:colId xmlns:a16="http://schemas.microsoft.com/office/drawing/2014/main" val="20001"/>
                    </a:ext>
                  </a:extLst>
                </a:gridCol>
                <a:gridCol w="586462">
                  <a:extLst>
                    <a:ext uri="{9D8B030D-6E8A-4147-A177-3AD203B41FA5}">
                      <a16:colId xmlns:a16="http://schemas.microsoft.com/office/drawing/2014/main" val="20002"/>
                    </a:ext>
                  </a:extLst>
                </a:gridCol>
                <a:gridCol w="567795">
                  <a:extLst>
                    <a:ext uri="{9D8B030D-6E8A-4147-A177-3AD203B41FA5}">
                      <a16:colId xmlns:a16="http://schemas.microsoft.com/office/drawing/2014/main" val="20003"/>
                    </a:ext>
                  </a:extLst>
                </a:gridCol>
                <a:gridCol w="604351">
                  <a:extLst>
                    <a:ext uri="{9D8B030D-6E8A-4147-A177-3AD203B41FA5}">
                      <a16:colId xmlns:a16="http://schemas.microsoft.com/office/drawing/2014/main" val="20004"/>
                    </a:ext>
                  </a:extLst>
                </a:gridCol>
                <a:gridCol w="746689">
                  <a:extLst>
                    <a:ext uri="{9D8B030D-6E8A-4147-A177-3AD203B41FA5}">
                      <a16:colId xmlns:a16="http://schemas.microsoft.com/office/drawing/2014/main" val="20005"/>
                    </a:ext>
                  </a:extLst>
                </a:gridCol>
                <a:gridCol w="822913">
                  <a:extLst>
                    <a:ext uri="{9D8B030D-6E8A-4147-A177-3AD203B41FA5}">
                      <a16:colId xmlns:a16="http://schemas.microsoft.com/office/drawing/2014/main" val="20006"/>
                    </a:ext>
                  </a:extLst>
                </a:gridCol>
              </a:tblGrid>
              <a:tr h="394089">
                <a:tc>
                  <a:txBody>
                    <a:bodyPr/>
                    <a:lstStyle/>
                    <a:p>
                      <a:pPr algn="r">
                        <a:spcAft>
                          <a:spcPts val="0"/>
                        </a:spcAft>
                      </a:pPr>
                      <a:endParaRPr lang="en-US" sz="1000" spc="-20" dirty="0">
                        <a:solidFill>
                          <a:srgbClr val="000000"/>
                        </a:solidFill>
                        <a:effectLst/>
                        <a:latin typeface="Arial"/>
                      </a:endParaRPr>
                    </a:p>
                  </a:txBody>
                  <a:tcPr marL="0" marR="0" marT="0" marB="0" anchor="ctr"/>
                </a:tc>
                <a:tc>
                  <a:txBody>
                    <a:bodyPr/>
                    <a:lstStyle/>
                    <a:p>
                      <a:pPr marR="52070" algn="r">
                        <a:spcAft>
                          <a:spcPts val="0"/>
                        </a:spcAft>
                      </a:pPr>
                      <a:r>
                        <a:rPr lang="fr-FR" sz="1000" spc="-20" dirty="0">
                          <a:effectLst/>
                        </a:rPr>
                        <a:t>Year</a:t>
                      </a:r>
                      <a:endParaRPr lang="fr-FR" dirty="0">
                        <a:effectLst/>
                      </a:endParaRPr>
                    </a:p>
                  </a:txBody>
                  <a:tcPr marL="0" marR="0" marT="0" marB="0" anchor="ctr"/>
                </a:tc>
                <a:tc>
                  <a:txBody>
                    <a:bodyPr/>
                    <a:lstStyle/>
                    <a:p>
                      <a:pPr marR="43180" algn="r">
                        <a:spcAft>
                          <a:spcPts val="0"/>
                        </a:spcAft>
                      </a:pPr>
                      <a:r>
                        <a:rPr lang="fr-FR" sz="1000" spc="-20" dirty="0">
                          <a:effectLst/>
                        </a:rPr>
                        <a:t>White</a:t>
                      </a:r>
                      <a:endParaRPr lang="fr-FR" dirty="0">
                        <a:effectLst/>
                      </a:endParaRPr>
                    </a:p>
                  </a:txBody>
                  <a:tcPr marL="0" marR="0" marT="0" marB="0" anchor="ctr"/>
                </a:tc>
                <a:tc>
                  <a:txBody>
                    <a:bodyPr/>
                    <a:lstStyle/>
                    <a:p>
                      <a:pPr marL="50800">
                        <a:spcAft>
                          <a:spcPts val="0"/>
                        </a:spcAft>
                      </a:pPr>
                      <a:r>
                        <a:rPr lang="fr-FR" sz="1000" spc="-20" dirty="0">
                          <a:effectLst/>
                        </a:rPr>
                        <a:t>Black</a:t>
                      </a:r>
                      <a:endParaRPr lang="fr-FR" dirty="0">
                        <a:effectLst/>
                      </a:endParaRPr>
                    </a:p>
                  </a:txBody>
                  <a:tcPr marL="0" marR="0" marT="0" marB="0" anchor="ctr"/>
                </a:tc>
                <a:tc>
                  <a:txBody>
                    <a:bodyPr/>
                    <a:lstStyle/>
                    <a:p>
                      <a:pPr marR="43180" algn="r">
                        <a:spcAft>
                          <a:spcPts val="0"/>
                        </a:spcAft>
                      </a:pPr>
                      <a:r>
                        <a:rPr lang="fr-FR" sz="1000" spc="-20" dirty="0">
                          <a:effectLst/>
                        </a:rPr>
                        <a:t>Indian</a:t>
                      </a:r>
                      <a:endParaRPr lang="fr-FR" dirty="0">
                        <a:effectLst/>
                      </a:endParaRPr>
                    </a:p>
                  </a:txBody>
                  <a:tcPr marL="0" marR="0" marT="0" marB="0" anchor="ctr"/>
                </a:tc>
                <a:tc>
                  <a:txBody>
                    <a:bodyPr/>
                    <a:lstStyle/>
                    <a:p>
                      <a:pPr algn="ctr">
                        <a:spcAft>
                          <a:spcPts val="0"/>
                        </a:spcAft>
                      </a:pPr>
                      <a:r>
                        <a:rPr lang="fr-FR" sz="1000" spc="-20" dirty="0">
                          <a:effectLst/>
                        </a:rPr>
                        <a:t>Pak./Ban.</a:t>
                      </a:r>
                      <a:endParaRPr lang="fr-FR" dirty="0">
                        <a:effectLst/>
                      </a:endParaRPr>
                    </a:p>
                  </a:txBody>
                  <a:tcPr marL="0" marR="0" marT="0" marB="0" anchor="ctr"/>
                </a:tc>
                <a:tc>
                  <a:txBody>
                    <a:bodyPr/>
                    <a:lstStyle/>
                    <a:p>
                      <a:pPr algn="ctr">
                        <a:spcAft>
                          <a:spcPts val="0"/>
                        </a:spcAft>
                      </a:pPr>
                      <a:r>
                        <a:rPr lang="fr-FR" sz="1000" spc="-20" dirty="0">
                          <a:effectLst/>
                        </a:rPr>
                        <a:t>Chinese</a:t>
                      </a:r>
                      <a:endParaRPr lang="fr-FR" dirty="0">
                        <a:effectLst/>
                      </a:endParaRPr>
                    </a:p>
                  </a:txBody>
                  <a:tcPr marL="0" marR="0" marT="0" marB="0" anchor="ctr"/>
                </a:tc>
                <a:extLst>
                  <a:ext uri="{0D108BD9-81ED-4DB2-BD59-A6C34878D82A}">
                    <a16:rowId xmlns:a16="http://schemas.microsoft.com/office/drawing/2014/main" val="10000"/>
                  </a:ext>
                </a:extLst>
              </a:tr>
              <a:tr h="358263">
                <a:tc>
                  <a:txBody>
                    <a:bodyPr/>
                    <a:lstStyle/>
                    <a:p>
                      <a:pPr marR="80010" algn="r">
                        <a:spcAft>
                          <a:spcPts val="0"/>
                        </a:spcAft>
                      </a:pPr>
                      <a:r>
                        <a:rPr lang="fr-FR" sz="1000" spc="-20" dirty="0">
                          <a:effectLst/>
                        </a:rPr>
                        <a:t>1</a:t>
                      </a:r>
                      <a:endParaRPr lang="fr-FR" dirty="0">
                        <a:effectLst/>
                      </a:endParaRPr>
                    </a:p>
                  </a:txBody>
                  <a:tcPr marL="0" marR="0" marT="0" marB="0" anchor="ctr"/>
                </a:tc>
                <a:tc>
                  <a:txBody>
                    <a:bodyPr/>
                    <a:lstStyle/>
                    <a:p>
                      <a:pPr marR="52070" algn="r">
                        <a:spcAft>
                          <a:spcPts val="0"/>
                        </a:spcAft>
                      </a:pPr>
                      <a:r>
                        <a:rPr lang="fr-FR" sz="1000" spc="-20" dirty="0">
                          <a:effectLst/>
                        </a:rPr>
                        <a:t>1994</a:t>
                      </a:r>
                      <a:endParaRPr lang="fr-FR" dirty="0">
                        <a:effectLst/>
                      </a:endParaRPr>
                    </a:p>
                  </a:txBody>
                  <a:tcPr marL="0" marR="0" marT="0" marB="0" anchor="ctr"/>
                </a:tc>
                <a:tc>
                  <a:txBody>
                    <a:bodyPr/>
                    <a:lstStyle/>
                    <a:p>
                      <a:pPr marR="100330" algn="r">
                        <a:spcAft>
                          <a:spcPts val="0"/>
                        </a:spcAft>
                      </a:pPr>
                      <a:r>
                        <a:rPr lang="fr-FR" sz="1000" spc="-20" dirty="0">
                          <a:effectLst/>
                        </a:rPr>
                        <a:t>331</a:t>
                      </a:r>
                      <a:endParaRPr lang="fr-FR" dirty="0">
                        <a:effectLst/>
                      </a:endParaRPr>
                    </a:p>
                  </a:txBody>
                  <a:tcPr marL="0" marR="0" marT="0" marB="0" anchor="ctr"/>
                </a:tc>
                <a:tc>
                  <a:txBody>
                    <a:bodyPr/>
                    <a:lstStyle/>
                    <a:p>
                      <a:pPr marL="50800">
                        <a:spcAft>
                          <a:spcPts val="0"/>
                        </a:spcAft>
                      </a:pPr>
                      <a:r>
                        <a:rPr lang="fr-FR" sz="1000" spc="-20" dirty="0">
                          <a:effectLst/>
                        </a:rPr>
                        <a:t>311</a:t>
                      </a:r>
                      <a:endParaRPr lang="fr-FR" dirty="0">
                        <a:effectLst/>
                      </a:endParaRPr>
                    </a:p>
                  </a:txBody>
                  <a:tcPr marL="0" marR="0" marT="0" marB="0" anchor="ctr"/>
                </a:tc>
                <a:tc>
                  <a:txBody>
                    <a:bodyPr/>
                    <a:lstStyle/>
                    <a:p>
                      <a:pPr marR="100330" algn="r">
                        <a:spcAft>
                          <a:spcPts val="0"/>
                        </a:spcAft>
                      </a:pPr>
                      <a:r>
                        <a:rPr lang="fr-FR" sz="1000" spc="-20" dirty="0">
                          <a:effectLst/>
                        </a:rPr>
                        <a:t>317</a:t>
                      </a:r>
                      <a:endParaRPr lang="fr-FR" dirty="0">
                        <a:effectLst/>
                      </a:endParaRPr>
                    </a:p>
                  </a:txBody>
                  <a:tcPr marL="0" marR="0" marT="0" marB="0" anchor="ctr"/>
                </a:tc>
                <a:tc>
                  <a:txBody>
                    <a:bodyPr/>
                    <a:lstStyle/>
                    <a:p>
                      <a:pPr algn="ctr">
                        <a:spcAft>
                          <a:spcPts val="0"/>
                        </a:spcAft>
                      </a:pPr>
                      <a:r>
                        <a:rPr lang="fr-FR" sz="1000" spc="-20" dirty="0">
                          <a:effectLst/>
                        </a:rPr>
                        <a:t>220</a:t>
                      </a:r>
                      <a:endParaRPr lang="fr-FR" dirty="0">
                        <a:effectLst/>
                      </a:endParaRPr>
                    </a:p>
                  </a:txBody>
                  <a:tcPr marL="0" marR="0" marT="0" marB="0" anchor="ctr"/>
                </a:tc>
                <a:tc>
                  <a:txBody>
                    <a:bodyPr/>
                    <a:lstStyle/>
                    <a:p>
                      <a:pPr algn="ctr">
                        <a:spcAft>
                          <a:spcPts val="0"/>
                        </a:spcAft>
                      </a:pPr>
                      <a:r>
                        <a:rPr lang="fr-FR" sz="1000" spc="-20" dirty="0">
                          <a:effectLst/>
                        </a:rPr>
                        <a:t>368</a:t>
                      </a:r>
                      <a:endParaRPr lang="fr-FR" dirty="0">
                        <a:effectLst/>
                      </a:endParaRPr>
                    </a:p>
                  </a:txBody>
                  <a:tcPr marL="0" marR="0" marT="0" marB="0" anchor="ctr"/>
                </a:tc>
                <a:extLst>
                  <a:ext uri="{0D108BD9-81ED-4DB2-BD59-A6C34878D82A}">
                    <a16:rowId xmlns:a16="http://schemas.microsoft.com/office/drawing/2014/main" val="10001"/>
                  </a:ext>
                </a:extLst>
              </a:tr>
              <a:tr h="358263">
                <a:tc>
                  <a:txBody>
                    <a:bodyPr/>
                    <a:lstStyle/>
                    <a:p>
                      <a:pPr marR="80010" algn="r">
                        <a:spcAft>
                          <a:spcPts val="0"/>
                        </a:spcAft>
                      </a:pPr>
                      <a:r>
                        <a:rPr lang="fr-FR" sz="1000" spc="-20" dirty="0">
                          <a:effectLst/>
                        </a:rPr>
                        <a:t>2</a:t>
                      </a:r>
                      <a:endParaRPr lang="fr-FR" dirty="0">
                        <a:effectLst/>
                      </a:endParaRPr>
                    </a:p>
                  </a:txBody>
                  <a:tcPr marL="0" marR="0" marT="0" marB="0" anchor="ctr"/>
                </a:tc>
                <a:tc>
                  <a:txBody>
                    <a:bodyPr/>
                    <a:lstStyle/>
                    <a:p>
                      <a:pPr marR="52070" algn="r">
                        <a:spcAft>
                          <a:spcPts val="0"/>
                        </a:spcAft>
                      </a:pPr>
                      <a:r>
                        <a:rPr lang="fr-FR" sz="1000" spc="-20" dirty="0">
                          <a:effectLst/>
                        </a:rPr>
                        <a:t>1995</a:t>
                      </a:r>
                      <a:endParaRPr lang="fr-FR" dirty="0">
                        <a:effectLst/>
                      </a:endParaRPr>
                    </a:p>
                  </a:txBody>
                  <a:tcPr marL="0" marR="0" marT="0" marB="0" anchor="ctr"/>
                </a:tc>
                <a:tc>
                  <a:txBody>
                    <a:bodyPr/>
                    <a:lstStyle/>
                    <a:p>
                      <a:pPr marR="100330" algn="r">
                        <a:spcAft>
                          <a:spcPts val="0"/>
                        </a:spcAft>
                      </a:pPr>
                      <a:r>
                        <a:rPr lang="fr-FR" sz="1000" spc="-20" dirty="0">
                          <a:effectLst/>
                        </a:rPr>
                        <a:t>309</a:t>
                      </a:r>
                      <a:endParaRPr lang="fr-FR" dirty="0">
                        <a:effectLst/>
                      </a:endParaRPr>
                    </a:p>
                  </a:txBody>
                  <a:tcPr marL="0" marR="0" marT="0" marB="0" anchor="ctr"/>
                </a:tc>
                <a:tc>
                  <a:txBody>
                    <a:bodyPr/>
                    <a:lstStyle/>
                    <a:p>
                      <a:pPr marL="50800">
                        <a:spcAft>
                          <a:spcPts val="0"/>
                        </a:spcAft>
                      </a:pPr>
                      <a:r>
                        <a:rPr lang="fr-FR" sz="1000" spc="-20" dirty="0">
                          <a:effectLst/>
                        </a:rPr>
                        <a:t>268</a:t>
                      </a:r>
                      <a:endParaRPr lang="fr-FR" dirty="0">
                        <a:effectLst/>
                      </a:endParaRPr>
                    </a:p>
                  </a:txBody>
                  <a:tcPr marL="0" marR="0" marT="0" marB="0" anchor="ctr"/>
                </a:tc>
                <a:tc>
                  <a:txBody>
                    <a:bodyPr/>
                    <a:lstStyle/>
                    <a:p>
                      <a:pPr marR="100330" algn="r">
                        <a:spcAft>
                          <a:spcPts val="0"/>
                        </a:spcAft>
                      </a:pPr>
                      <a:r>
                        <a:rPr lang="fr-FR" sz="1000" spc="-20" dirty="0">
                          <a:effectLst/>
                        </a:rPr>
                        <a:t>279</a:t>
                      </a:r>
                      <a:endParaRPr lang="fr-FR" dirty="0">
                        <a:effectLst/>
                      </a:endParaRPr>
                    </a:p>
                  </a:txBody>
                  <a:tcPr marL="0" marR="0" marT="0" marB="0" anchor="ctr"/>
                </a:tc>
                <a:tc>
                  <a:txBody>
                    <a:bodyPr/>
                    <a:lstStyle/>
                    <a:p>
                      <a:pPr algn="ctr">
                        <a:spcAft>
                          <a:spcPts val="0"/>
                        </a:spcAft>
                      </a:pPr>
                      <a:r>
                        <a:rPr lang="fr-FR" sz="1000" spc="-20" dirty="0">
                          <a:effectLst/>
                        </a:rPr>
                        <a:t>230</a:t>
                      </a:r>
                      <a:endParaRPr lang="fr-FR" dirty="0">
                        <a:effectLst/>
                      </a:endParaRPr>
                    </a:p>
                  </a:txBody>
                  <a:tcPr marL="0" marR="0" marT="0" marB="0" anchor="ctr"/>
                </a:tc>
                <a:tc>
                  <a:txBody>
                    <a:bodyPr/>
                    <a:lstStyle/>
                    <a:p>
                      <a:pPr algn="ctr">
                        <a:spcAft>
                          <a:spcPts val="0"/>
                        </a:spcAft>
                      </a:pPr>
                      <a:r>
                        <a:rPr lang="fr-FR" sz="1000" spc="-20" dirty="0">
                          <a:effectLst/>
                        </a:rPr>
                        <a:t>342</a:t>
                      </a:r>
                      <a:endParaRPr lang="fr-FR" dirty="0">
                        <a:effectLst/>
                      </a:endParaRPr>
                    </a:p>
                  </a:txBody>
                  <a:tcPr marL="0" marR="0" marT="0" marB="0" anchor="ctr"/>
                </a:tc>
                <a:extLst>
                  <a:ext uri="{0D108BD9-81ED-4DB2-BD59-A6C34878D82A}">
                    <a16:rowId xmlns:a16="http://schemas.microsoft.com/office/drawing/2014/main" val="10002"/>
                  </a:ext>
                </a:extLst>
              </a:tr>
              <a:tr h="401553">
                <a:tc>
                  <a:txBody>
                    <a:bodyPr/>
                    <a:lstStyle/>
                    <a:p>
                      <a:pPr marR="80010" algn="r">
                        <a:spcAft>
                          <a:spcPts val="0"/>
                        </a:spcAft>
                      </a:pPr>
                      <a:r>
                        <a:rPr lang="fr-FR" sz="1000" spc="-20" dirty="0">
                          <a:effectLst/>
                        </a:rPr>
                        <a:t>3</a:t>
                      </a:r>
                      <a:endParaRPr lang="fr-FR" dirty="0">
                        <a:effectLst/>
                      </a:endParaRPr>
                    </a:p>
                  </a:txBody>
                  <a:tcPr marL="0" marR="0" marT="0" marB="0" anchor="ctr"/>
                </a:tc>
                <a:tc>
                  <a:txBody>
                    <a:bodyPr/>
                    <a:lstStyle/>
                    <a:p>
                      <a:pPr marR="52070" algn="r">
                        <a:spcAft>
                          <a:spcPts val="0"/>
                        </a:spcAft>
                      </a:pPr>
                      <a:r>
                        <a:rPr lang="fr-FR" sz="1000" spc="-20" dirty="0">
                          <a:effectLst/>
                        </a:rPr>
                        <a:t>2001</a:t>
                      </a:r>
                      <a:endParaRPr lang="fr-FR" dirty="0">
                        <a:effectLst/>
                      </a:endParaRPr>
                    </a:p>
                  </a:txBody>
                  <a:tcPr marL="0" marR="0" marT="0" marB="0" anchor="ctr"/>
                </a:tc>
                <a:tc>
                  <a:txBody>
                    <a:bodyPr/>
                    <a:lstStyle/>
                    <a:p>
                      <a:pPr marR="100330" algn="r">
                        <a:spcAft>
                          <a:spcPts val="0"/>
                        </a:spcAft>
                      </a:pPr>
                      <a:r>
                        <a:rPr lang="fr-FR" sz="1000" spc="-20" dirty="0">
                          <a:effectLst/>
                        </a:rPr>
                        <a:t>332</a:t>
                      </a:r>
                      <a:endParaRPr lang="fr-FR" dirty="0">
                        <a:effectLst/>
                      </a:endParaRPr>
                    </a:p>
                  </a:txBody>
                  <a:tcPr marL="0" marR="0" marT="0" marB="0" anchor="ctr"/>
                </a:tc>
                <a:tc>
                  <a:txBody>
                    <a:bodyPr/>
                    <a:lstStyle/>
                    <a:p>
                      <a:pPr marL="50800">
                        <a:spcAft>
                          <a:spcPts val="0"/>
                        </a:spcAft>
                      </a:pPr>
                      <a:r>
                        <a:rPr lang="fr-FR" sz="1000" spc="-20" dirty="0">
                          <a:effectLst/>
                        </a:rPr>
                        <a:t>225</a:t>
                      </a:r>
                      <a:endParaRPr lang="fr-FR" dirty="0">
                        <a:effectLst/>
                      </a:endParaRPr>
                    </a:p>
                  </a:txBody>
                  <a:tcPr marL="0" marR="0" marT="0" marB="0" anchor="ctr"/>
                </a:tc>
                <a:tc>
                  <a:txBody>
                    <a:bodyPr/>
                    <a:lstStyle/>
                    <a:p>
                      <a:pPr marR="100330" algn="r">
                        <a:spcAft>
                          <a:spcPts val="0"/>
                        </a:spcAft>
                      </a:pPr>
                      <a:r>
                        <a:rPr lang="fr-FR" sz="1000" spc="-20" dirty="0">
                          <a:effectLst/>
                        </a:rPr>
                        <a:t>327</a:t>
                      </a:r>
                      <a:endParaRPr lang="fr-FR" dirty="0">
                        <a:effectLst/>
                      </a:endParaRPr>
                    </a:p>
                  </a:txBody>
                  <a:tcPr marL="0" marR="0" marT="0" marB="0" anchor="ctr"/>
                </a:tc>
                <a:tc>
                  <a:txBody>
                    <a:bodyPr/>
                    <a:lstStyle/>
                    <a:p>
                      <a:pPr algn="ctr">
                        <a:spcAft>
                          <a:spcPts val="0"/>
                        </a:spcAft>
                      </a:pPr>
                      <a:r>
                        <a:rPr lang="fr-FR" sz="1000" spc="-20" dirty="0">
                          <a:effectLst/>
                        </a:rPr>
                        <a:t>182</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tc>
                <a:extLst>
                  <a:ext uri="{0D108BD9-81ED-4DB2-BD59-A6C34878D82A}">
                    <a16:rowId xmlns:a16="http://schemas.microsoft.com/office/drawing/2014/main" val="10003"/>
                  </a:ext>
                </a:extLst>
              </a:tr>
            </a:tbl>
          </a:graphicData>
        </a:graphic>
      </p:graphicFrame>
      <p:sp>
        <p:nvSpPr>
          <p:cNvPr id="4" name="Espace réservé du numéro de diapositive 3"/>
          <p:cNvSpPr>
            <a:spLocks noGrp="1"/>
          </p:cNvSpPr>
          <p:nvPr>
            <p:ph type="sldNum" sz="quarter" idx="12"/>
          </p:nvPr>
        </p:nvSpPr>
        <p:spPr/>
        <p:txBody>
          <a:bodyPr/>
          <a:lstStyle/>
          <a:p>
            <a:pPr>
              <a:defRPr/>
            </a:pPr>
            <a:fld id="{0C9FC2B9-B771-4C2B-A1B5-724A100C6A13}" type="slidenum">
              <a:rPr lang="fr-BE"/>
              <a:pPr>
                <a:defRPr/>
              </a:pPr>
              <a:t>185</a:t>
            </a:fld>
            <a:endParaRPr lang="fr-BE" dirty="0"/>
          </a:p>
        </p:txBody>
      </p:sp>
      <p:sp>
        <p:nvSpPr>
          <p:cNvPr id="92165" name="Rectangle 1"/>
          <p:cNvSpPr>
            <a:spLocks noChangeArrowheads="1"/>
          </p:cNvSpPr>
          <p:nvPr/>
        </p:nvSpPr>
        <p:spPr bwMode="auto">
          <a:xfrm>
            <a:off x="2555875" y="1955800"/>
            <a:ext cx="40068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000" b="1" i="1" dirty="0">
                <a:solidFill>
                  <a:srgbClr val="000000"/>
                </a:solidFill>
                <a:latin typeface="Bookman Old Style" pitchFamily="18" charset="0"/>
              </a:rPr>
              <a:t>Table 5.14. Average weekly earnings of racial groups ffl</a:t>
            </a:r>
            <a:endParaRPr lang="en-US" sz="600" dirty="0">
              <a:latin typeface="Arial" charset="0"/>
            </a:endParaRPr>
          </a:p>
          <a:p>
            <a:pPr eaLnBrk="0" hangingPunct="0"/>
            <a:endParaRPr lang="en-US" dirty="0">
              <a:latin typeface="Arial"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41015"/>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a:t>2.2 </a:t>
            </a:r>
            <a:r>
              <a:rPr lang="en-US" dirty="0"/>
              <a:t>Inverse Relationship between IQ and Mental Retardation</a:t>
            </a:r>
            <a:endParaRPr lang="fr-BE" dirty="0"/>
          </a:p>
        </p:txBody>
      </p:sp>
      <p:graphicFrame>
        <p:nvGraphicFramePr>
          <p:cNvPr id="5" name="Espace réservé du contenu 4"/>
          <p:cNvGraphicFramePr>
            <a:graphicFrameLocks noGrp="1"/>
          </p:cNvGraphicFramePr>
          <p:nvPr>
            <p:ph idx="1"/>
          </p:nvPr>
        </p:nvGraphicFramePr>
        <p:xfrm>
          <a:off x="2976563" y="3141663"/>
          <a:ext cx="3095625" cy="1582738"/>
        </p:xfrm>
        <a:graphic>
          <a:graphicData uri="http://schemas.openxmlformats.org/drawingml/2006/table">
            <a:tbl>
              <a:tblPr/>
              <a:tblGrid>
                <a:gridCol w="265112">
                  <a:extLst>
                    <a:ext uri="{9D8B030D-6E8A-4147-A177-3AD203B41FA5}">
                      <a16:colId xmlns:a16="http://schemas.microsoft.com/office/drawing/2014/main" val="20000"/>
                    </a:ext>
                  </a:extLst>
                </a:gridCol>
                <a:gridCol w="495300">
                  <a:extLst>
                    <a:ext uri="{9D8B030D-6E8A-4147-A177-3AD203B41FA5}">
                      <a16:colId xmlns:a16="http://schemas.microsoft.com/office/drawing/2014/main" val="20001"/>
                    </a:ext>
                  </a:extLst>
                </a:gridCol>
                <a:gridCol w="1098550">
                  <a:extLst>
                    <a:ext uri="{9D8B030D-6E8A-4147-A177-3AD203B41FA5}">
                      <a16:colId xmlns:a16="http://schemas.microsoft.com/office/drawing/2014/main" val="20002"/>
                    </a:ext>
                  </a:extLst>
                </a:gridCol>
                <a:gridCol w="630238">
                  <a:extLst>
                    <a:ext uri="{9D8B030D-6E8A-4147-A177-3AD203B41FA5}">
                      <a16:colId xmlns:a16="http://schemas.microsoft.com/office/drawing/2014/main" val="20003"/>
                    </a:ext>
                  </a:extLst>
                </a:gridCol>
                <a:gridCol w="606425">
                  <a:extLst>
                    <a:ext uri="{9D8B030D-6E8A-4147-A177-3AD203B41FA5}">
                      <a16:colId xmlns:a16="http://schemas.microsoft.com/office/drawing/2014/main" val="20004"/>
                    </a:ext>
                  </a:extLst>
                </a:gridCol>
              </a:tblGrid>
              <a:tr h="425449">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Date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Condition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Whites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Blacks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576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1</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1970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Retardation</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0.68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2.33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8576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2</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1972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Retardation</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0.66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2.90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8576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rPr>
                        <a:t>3</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1980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Backwardness</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8.00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rPr>
                        <a:t>19.00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sp>
        <p:nvSpPr>
          <p:cNvPr id="4" name="Espace réservé du numéro de diapositive 3"/>
          <p:cNvSpPr>
            <a:spLocks noGrp="1"/>
          </p:cNvSpPr>
          <p:nvPr>
            <p:ph type="sldNum" sz="quarter" idx="12"/>
          </p:nvPr>
        </p:nvSpPr>
        <p:spPr/>
        <p:txBody>
          <a:bodyPr/>
          <a:lstStyle/>
          <a:p>
            <a:pPr>
              <a:defRPr/>
            </a:pPr>
            <a:fld id="{B93E7446-7754-4374-B68E-0B46B88AF09D}" type="slidenum">
              <a:rPr lang="fr-BE"/>
              <a:pPr>
                <a:defRPr/>
              </a:pPr>
              <a:t>186</a:t>
            </a:fld>
            <a:endParaRPr lang="fr-BE" dirty="0"/>
          </a:p>
        </p:txBody>
      </p:sp>
      <p:sp>
        <p:nvSpPr>
          <p:cNvPr id="93220" name="Rectangle 1"/>
          <p:cNvSpPr>
            <a:spLocks noChangeArrowheads="1"/>
          </p:cNvSpPr>
          <p:nvPr/>
        </p:nvSpPr>
        <p:spPr bwMode="auto">
          <a:xfrm>
            <a:off x="2517775" y="2559050"/>
            <a:ext cx="401320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000" i="1" dirty="0">
                <a:solidFill>
                  <a:srgbClr val="000000"/>
                </a:solidFill>
                <a:latin typeface="Bookman Old Style" pitchFamily="18" charset="0"/>
                <a:cs typeface="Times New Roman" pitchFamily="18" charset="0"/>
              </a:rPr>
              <a:t>Table 5. 7. Incidence of mental retardation and backwardness</a:t>
            </a:r>
            <a:endParaRPr lang="fr-BE" sz="600" dirty="0">
              <a:latin typeface="Arial" charset="0"/>
            </a:endParaRPr>
          </a:p>
          <a:p>
            <a:pPr eaLnBrk="0" hangingPunct="0"/>
            <a:r>
              <a:rPr lang="fr-FR" sz="1000" i="1" dirty="0">
                <a:solidFill>
                  <a:srgbClr val="000000"/>
                </a:solidFill>
                <a:latin typeface="Bookman Old Style" pitchFamily="18" charset="0"/>
                <a:cs typeface="Times New Roman" pitchFamily="18" charset="0"/>
              </a:rPr>
              <a:t>(percentage)</a:t>
            </a:r>
            <a:endParaRPr lang="fr-BE" sz="600" dirty="0">
              <a:latin typeface="Arial" charset="0"/>
            </a:endParaRPr>
          </a:p>
          <a:p>
            <a:pPr eaLnBrk="0" hangingPunct="0"/>
            <a:br>
              <a:rPr lang="fr-FR" sz="1200" dirty="0">
                <a:latin typeface="Arial" charset="0"/>
                <a:cs typeface="Times New Roman" pitchFamily="18" charset="0"/>
              </a:rPr>
            </a:br>
            <a:br>
              <a:rPr lang="fr-FR" sz="1200" dirty="0">
                <a:latin typeface="Arial" charset="0"/>
                <a:cs typeface="Times New Roman" pitchFamily="18" charset="0"/>
              </a:rPr>
            </a:br>
            <a:endParaRPr lang="fr-FR" dirty="0">
              <a:latin typeface="Arial"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13547"/>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388" y="0"/>
            <a:ext cx="8229600" cy="1143000"/>
          </a:xfrm>
        </p:spPr>
        <p:txBody>
          <a:bodyPr rtlCol="0">
            <a:normAutofit fontScale="90000"/>
          </a:bodyPr>
          <a:lstStyle/>
          <a:p>
            <a:pPr eaLnBrk="1" fontAlgn="auto" hangingPunct="1">
              <a:spcAft>
                <a:spcPts val="0"/>
              </a:spcAft>
              <a:defRPr/>
            </a:pPr>
            <a:r>
              <a:rPr lang="fr-BE" dirty="0"/>
              <a:t>2.3 </a:t>
            </a:r>
            <a:r>
              <a:rPr lang="en-US" dirty="0"/>
              <a:t>Hierarchy Remains IQ-</a:t>
            </a:r>
            <a:r>
              <a:rPr lang="en-US" dirty="0" err="1"/>
              <a:t>cratic</a:t>
            </a:r>
            <a:r>
              <a:rPr lang="en-US" dirty="0"/>
              <a:t> for Education</a:t>
            </a:r>
            <a:endParaRPr lang="fr-BE" dirty="0"/>
          </a:p>
        </p:txBody>
      </p:sp>
      <p:graphicFrame>
        <p:nvGraphicFramePr>
          <p:cNvPr id="5" name="Espace réservé du contenu 4"/>
          <p:cNvGraphicFramePr>
            <a:graphicFrameLocks noGrp="1"/>
          </p:cNvGraphicFramePr>
          <p:nvPr>
            <p:ph idx="1"/>
          </p:nvPr>
        </p:nvGraphicFramePr>
        <p:xfrm>
          <a:off x="2286352" y="1524843"/>
          <a:ext cx="2743512" cy="1152129"/>
        </p:xfrm>
        <a:graphic>
          <a:graphicData uri="http://schemas.openxmlformats.org/drawingml/2006/table">
            <a:tbl>
              <a:tblPr>
                <a:tableStyleId>{3C2FFA5D-87B4-456A-9821-1D502468CF0F}</a:tableStyleId>
              </a:tblPr>
              <a:tblGrid>
                <a:gridCol w="648763">
                  <a:extLst>
                    <a:ext uri="{9D8B030D-6E8A-4147-A177-3AD203B41FA5}">
                      <a16:colId xmlns:a16="http://schemas.microsoft.com/office/drawing/2014/main" val="20000"/>
                    </a:ext>
                  </a:extLst>
                </a:gridCol>
                <a:gridCol w="655444">
                  <a:extLst>
                    <a:ext uri="{9D8B030D-6E8A-4147-A177-3AD203B41FA5}">
                      <a16:colId xmlns:a16="http://schemas.microsoft.com/office/drawing/2014/main" val="20001"/>
                    </a:ext>
                  </a:extLst>
                </a:gridCol>
                <a:gridCol w="627237">
                  <a:extLst>
                    <a:ext uri="{9D8B030D-6E8A-4147-A177-3AD203B41FA5}">
                      <a16:colId xmlns:a16="http://schemas.microsoft.com/office/drawing/2014/main" val="20002"/>
                    </a:ext>
                  </a:extLst>
                </a:gridCol>
                <a:gridCol w="812068">
                  <a:extLst>
                    <a:ext uri="{9D8B030D-6E8A-4147-A177-3AD203B41FA5}">
                      <a16:colId xmlns:a16="http://schemas.microsoft.com/office/drawing/2014/main" val="20003"/>
                    </a:ext>
                  </a:extLst>
                </a:gridCol>
              </a:tblGrid>
              <a:tr h="302003">
                <a:tc>
                  <a:txBody>
                    <a:bodyPr/>
                    <a:lstStyle/>
                    <a:p>
                      <a:pPr>
                        <a:spcAft>
                          <a:spcPts val="0"/>
                        </a:spcAft>
                      </a:pPr>
                      <a:r>
                        <a:rPr lang="fr-FR" sz="900" dirty="0">
                          <a:effectLst/>
                        </a:rPr>
                        <a:t>Group</a:t>
                      </a:r>
                      <a:endParaRPr lang="fr-FR" dirty="0">
                        <a:effectLst/>
                      </a:endParaRPr>
                    </a:p>
                  </a:txBody>
                  <a:tcPr marL="0" marR="0" marT="0" marB="0" anchor="ctr"/>
                </a:tc>
                <a:tc>
                  <a:txBody>
                    <a:bodyPr/>
                    <a:lstStyle/>
                    <a:p>
                      <a:pPr algn="ctr">
                        <a:spcAft>
                          <a:spcPts val="0"/>
                        </a:spcAft>
                      </a:pPr>
                      <a:r>
                        <a:rPr lang="fr-FR" sz="900" dirty="0">
                          <a:effectLst/>
                        </a:rPr>
                        <a:t>Reading</a:t>
                      </a:r>
                      <a:endParaRPr lang="fr-FR" dirty="0">
                        <a:effectLst/>
                      </a:endParaRPr>
                    </a:p>
                  </a:txBody>
                  <a:tcPr marL="0" marR="0" marT="0" marB="0" anchor="ctr"/>
                </a:tc>
                <a:tc>
                  <a:txBody>
                    <a:bodyPr/>
                    <a:lstStyle/>
                    <a:p>
                      <a:pPr algn="ctr">
                        <a:spcAft>
                          <a:spcPts val="0"/>
                        </a:spcAft>
                      </a:pPr>
                      <a:r>
                        <a:rPr lang="fr-FR" sz="900" dirty="0">
                          <a:effectLst/>
                        </a:rPr>
                        <a:t>Writing</a:t>
                      </a:r>
                      <a:endParaRPr lang="fr-FR" dirty="0">
                        <a:effectLst/>
                      </a:endParaRPr>
                    </a:p>
                  </a:txBody>
                  <a:tcPr marL="0" marR="0" marT="0" marB="0" anchor="ctr"/>
                </a:tc>
                <a:tc>
                  <a:txBody>
                    <a:bodyPr/>
                    <a:lstStyle/>
                    <a:p>
                      <a:pPr algn="ctr">
                        <a:spcAft>
                          <a:spcPts val="0"/>
                        </a:spcAft>
                      </a:pPr>
                      <a:r>
                        <a:rPr lang="fr-FR" sz="900" dirty="0">
                          <a:effectLst/>
                        </a:rPr>
                        <a:t>Arithmetic</a:t>
                      </a:r>
                      <a:endParaRPr lang="fr-FR" dirty="0">
                        <a:effectLst/>
                      </a:endParaRPr>
                    </a:p>
                  </a:txBody>
                  <a:tcPr marL="0" marR="0" marT="0" marB="0" anchor="ctr"/>
                </a:tc>
                <a:extLst>
                  <a:ext uri="{0D108BD9-81ED-4DB2-BD59-A6C34878D82A}">
                    <a16:rowId xmlns:a16="http://schemas.microsoft.com/office/drawing/2014/main" val="10000"/>
                  </a:ext>
                </a:extLst>
              </a:tr>
              <a:tr h="274656">
                <a:tc>
                  <a:txBody>
                    <a:bodyPr/>
                    <a:lstStyle/>
                    <a:p>
                      <a:pPr>
                        <a:spcAft>
                          <a:spcPts val="0"/>
                        </a:spcAft>
                      </a:pPr>
                      <a:r>
                        <a:rPr lang="fr-FR" sz="900" dirty="0">
                          <a:effectLst/>
                        </a:rPr>
                        <a:t>Chinese</a:t>
                      </a:r>
                      <a:endParaRPr lang="fr-FR" dirty="0">
                        <a:effectLst/>
                      </a:endParaRPr>
                    </a:p>
                  </a:txBody>
                  <a:tcPr marL="0" marR="0" marT="0" marB="0" anchor="ctr"/>
                </a:tc>
                <a:tc>
                  <a:txBody>
                    <a:bodyPr/>
                    <a:lstStyle/>
                    <a:p>
                      <a:pPr algn="ctr">
                        <a:spcAft>
                          <a:spcPts val="0"/>
                        </a:spcAft>
                      </a:pPr>
                      <a:r>
                        <a:rPr lang="fr-FR" sz="900" dirty="0">
                          <a:effectLst/>
                        </a:rPr>
                        <a:t>90</a:t>
                      </a:r>
                      <a:endParaRPr lang="fr-FR" dirty="0">
                        <a:effectLst/>
                      </a:endParaRPr>
                    </a:p>
                  </a:txBody>
                  <a:tcPr marL="0" marR="0" marT="0" marB="0" anchor="ctr"/>
                </a:tc>
                <a:tc>
                  <a:txBody>
                    <a:bodyPr/>
                    <a:lstStyle/>
                    <a:p>
                      <a:pPr algn="ctr">
                        <a:spcAft>
                          <a:spcPts val="0"/>
                        </a:spcAft>
                      </a:pPr>
                      <a:r>
                        <a:rPr lang="fr-FR" sz="900" dirty="0">
                          <a:effectLst/>
                        </a:rPr>
                        <a:t>88</a:t>
                      </a:r>
                      <a:endParaRPr lang="fr-FR" dirty="0">
                        <a:effectLst/>
                      </a:endParaRPr>
                    </a:p>
                  </a:txBody>
                  <a:tcPr marL="0" marR="0" marT="0" marB="0" anchor="ctr"/>
                </a:tc>
                <a:tc>
                  <a:txBody>
                    <a:bodyPr/>
                    <a:lstStyle/>
                    <a:p>
                      <a:pPr algn="ctr">
                        <a:spcAft>
                          <a:spcPts val="0"/>
                        </a:spcAft>
                      </a:pPr>
                      <a:r>
                        <a:rPr lang="fr-FR" sz="900" dirty="0">
                          <a:effectLst/>
                        </a:rPr>
                        <a:t>96</a:t>
                      </a:r>
                      <a:endParaRPr lang="fr-FR" dirty="0">
                        <a:effectLst/>
                      </a:endParaRPr>
                    </a:p>
                  </a:txBody>
                  <a:tcPr marL="0" marR="0" marT="0" marB="0" anchor="ctr"/>
                </a:tc>
                <a:extLst>
                  <a:ext uri="{0D108BD9-81ED-4DB2-BD59-A6C34878D82A}">
                    <a16:rowId xmlns:a16="http://schemas.microsoft.com/office/drawing/2014/main" val="10001"/>
                  </a:ext>
                </a:extLst>
              </a:tr>
              <a:tr h="279412">
                <a:tc>
                  <a:txBody>
                    <a:bodyPr/>
                    <a:lstStyle/>
                    <a:p>
                      <a:pPr>
                        <a:spcAft>
                          <a:spcPts val="0"/>
                        </a:spcAft>
                      </a:pPr>
                      <a:r>
                        <a:rPr lang="fr-FR" sz="900" dirty="0">
                          <a:effectLst/>
                        </a:rPr>
                        <a:t>Whites</a:t>
                      </a:r>
                      <a:endParaRPr lang="fr-FR" dirty="0">
                        <a:effectLst/>
                      </a:endParaRPr>
                    </a:p>
                  </a:txBody>
                  <a:tcPr marL="0" marR="0" marT="0" marB="0" anchor="ctr"/>
                </a:tc>
                <a:tc>
                  <a:txBody>
                    <a:bodyPr/>
                    <a:lstStyle/>
                    <a:p>
                      <a:pPr algn="ctr">
                        <a:spcAft>
                          <a:spcPts val="0"/>
                        </a:spcAft>
                      </a:pPr>
                      <a:r>
                        <a:rPr lang="fr-FR" sz="900" dirty="0">
                          <a:effectLst/>
                        </a:rPr>
                        <a:t>85</a:t>
                      </a:r>
                      <a:endParaRPr lang="fr-FR" dirty="0">
                        <a:effectLst/>
                      </a:endParaRPr>
                    </a:p>
                  </a:txBody>
                  <a:tcPr marL="0" marR="0" marT="0" marB="0" anchor="ctr"/>
                </a:tc>
                <a:tc>
                  <a:txBody>
                    <a:bodyPr/>
                    <a:lstStyle/>
                    <a:p>
                      <a:pPr algn="ctr">
                        <a:spcAft>
                          <a:spcPts val="0"/>
                        </a:spcAft>
                      </a:pPr>
                      <a:r>
                        <a:rPr lang="fr-FR" sz="900" dirty="0">
                          <a:effectLst/>
                        </a:rPr>
                        <a:t>82</a:t>
                      </a:r>
                      <a:endParaRPr lang="fr-FR" dirty="0">
                        <a:effectLst/>
                      </a:endParaRPr>
                    </a:p>
                  </a:txBody>
                  <a:tcPr marL="0" marR="0" marT="0" marB="0" anchor="ctr"/>
                </a:tc>
                <a:tc>
                  <a:txBody>
                    <a:bodyPr/>
                    <a:lstStyle/>
                    <a:p>
                      <a:pPr algn="ctr">
                        <a:spcAft>
                          <a:spcPts val="0"/>
                        </a:spcAft>
                      </a:pPr>
                      <a:r>
                        <a:rPr lang="fr-FR" sz="900" dirty="0">
                          <a:effectLst/>
                        </a:rPr>
                        <a:t>91</a:t>
                      </a:r>
                      <a:endParaRPr lang="fr-FR" dirty="0">
                        <a:effectLst/>
                      </a:endParaRPr>
                    </a:p>
                  </a:txBody>
                  <a:tcPr marL="0" marR="0" marT="0" marB="0" anchor="ctr"/>
                </a:tc>
                <a:extLst>
                  <a:ext uri="{0D108BD9-81ED-4DB2-BD59-A6C34878D82A}">
                    <a16:rowId xmlns:a16="http://schemas.microsoft.com/office/drawing/2014/main" val="10002"/>
                  </a:ext>
                </a:extLst>
              </a:tr>
              <a:tr h="296058">
                <a:tc>
                  <a:txBody>
                    <a:bodyPr/>
                    <a:lstStyle/>
                    <a:p>
                      <a:pPr>
                        <a:spcAft>
                          <a:spcPts val="0"/>
                        </a:spcAft>
                      </a:pPr>
                      <a:r>
                        <a:rPr lang="fr-FR" sz="900" dirty="0">
                          <a:effectLst/>
                        </a:rPr>
                        <a:t>Blacks</a:t>
                      </a:r>
                      <a:endParaRPr lang="fr-FR" dirty="0">
                        <a:effectLst/>
                      </a:endParaRPr>
                    </a:p>
                  </a:txBody>
                  <a:tcPr marL="0" marR="0" marT="0" marB="0" anchor="ctr"/>
                </a:tc>
                <a:tc>
                  <a:txBody>
                    <a:bodyPr/>
                    <a:lstStyle/>
                    <a:p>
                      <a:pPr algn="ctr">
                        <a:spcAft>
                          <a:spcPts val="0"/>
                        </a:spcAft>
                      </a:pPr>
                      <a:r>
                        <a:rPr lang="fr-FR" sz="900" dirty="0">
                          <a:effectLst/>
                        </a:rPr>
                        <a:t>78</a:t>
                      </a:r>
                      <a:endParaRPr lang="fr-FR" dirty="0">
                        <a:effectLst/>
                      </a:endParaRPr>
                    </a:p>
                  </a:txBody>
                  <a:tcPr marL="0" marR="0" marT="0" marB="0" anchor="ctr"/>
                </a:tc>
                <a:tc>
                  <a:txBody>
                    <a:bodyPr/>
                    <a:lstStyle/>
                    <a:p>
                      <a:pPr algn="ctr">
                        <a:spcAft>
                          <a:spcPts val="0"/>
                        </a:spcAft>
                      </a:pPr>
                      <a:r>
                        <a:rPr lang="fr-FR" sz="900" dirty="0">
                          <a:effectLst/>
                        </a:rPr>
                        <a:t>74</a:t>
                      </a:r>
                      <a:endParaRPr lang="fr-FR" dirty="0">
                        <a:effectLst/>
                      </a:endParaRPr>
                    </a:p>
                  </a:txBody>
                  <a:tcPr marL="0" marR="0" marT="0" marB="0" anchor="ctr"/>
                </a:tc>
                <a:tc>
                  <a:txBody>
                    <a:bodyPr/>
                    <a:lstStyle/>
                    <a:p>
                      <a:pPr algn="ctr">
                        <a:spcAft>
                          <a:spcPts val="0"/>
                        </a:spcAft>
                      </a:pPr>
                      <a:r>
                        <a:rPr lang="fr-FR" sz="900" dirty="0">
                          <a:effectLst/>
                        </a:rPr>
                        <a:t>84</a:t>
                      </a:r>
                      <a:endParaRPr lang="fr-FR" dirty="0">
                        <a:effectLst/>
                      </a:endParaRPr>
                    </a:p>
                  </a:txBody>
                  <a:tcPr marL="0" marR="0" marT="0" marB="0" anchor="ctr"/>
                </a:tc>
                <a:extLst>
                  <a:ext uri="{0D108BD9-81ED-4DB2-BD59-A6C34878D82A}">
                    <a16:rowId xmlns:a16="http://schemas.microsoft.com/office/drawing/2014/main" val="10003"/>
                  </a:ext>
                </a:extLst>
              </a:tr>
            </a:tbl>
          </a:graphicData>
        </a:graphic>
      </p:graphicFrame>
      <p:sp>
        <p:nvSpPr>
          <p:cNvPr id="4" name="Espace réservé du numéro de diapositive 3"/>
          <p:cNvSpPr>
            <a:spLocks noGrp="1"/>
          </p:cNvSpPr>
          <p:nvPr>
            <p:ph type="sldNum" sz="quarter" idx="12"/>
          </p:nvPr>
        </p:nvSpPr>
        <p:spPr/>
        <p:txBody>
          <a:bodyPr/>
          <a:lstStyle/>
          <a:p>
            <a:pPr>
              <a:defRPr/>
            </a:pPr>
            <a:fld id="{EFADF7DC-687F-40BB-8247-978E601E8551}" type="slidenum">
              <a:rPr lang="fr-BE"/>
              <a:pPr>
                <a:defRPr/>
              </a:pPr>
              <a:t>187</a:t>
            </a:fld>
            <a:endParaRPr lang="fr-BE" dirty="0"/>
          </a:p>
        </p:txBody>
      </p:sp>
      <p:sp>
        <p:nvSpPr>
          <p:cNvPr id="94213" name="Rectangle 1"/>
          <p:cNvSpPr>
            <a:spLocks noChangeArrowheads="1"/>
          </p:cNvSpPr>
          <p:nvPr/>
        </p:nvSpPr>
        <p:spPr bwMode="auto">
          <a:xfrm>
            <a:off x="179388" y="1204913"/>
            <a:ext cx="61102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400" i="1" dirty="0">
                <a:latin typeface="Times New Roman" pitchFamily="18" charset="0"/>
                <a:cs typeface="Times New Roman" pitchFamily="18" charset="0"/>
              </a:rPr>
              <a:t>Table 5.8. Race differences in educational attainment at age 7 (percentage passes)</a:t>
            </a:r>
            <a:endParaRPr lang="en-US" sz="1400" dirty="0">
              <a:latin typeface="Arial" charset="0"/>
            </a:endParaRPr>
          </a:p>
          <a:p>
            <a:pPr eaLnBrk="0" hangingPunct="0"/>
            <a:endParaRPr lang="en-US" dirty="0">
              <a:latin typeface="Arial" charset="0"/>
            </a:endParaRPr>
          </a:p>
        </p:txBody>
      </p:sp>
      <p:graphicFrame>
        <p:nvGraphicFramePr>
          <p:cNvPr id="7" name="Tableau 6"/>
          <p:cNvGraphicFramePr>
            <a:graphicFrameLocks noGrp="1"/>
          </p:cNvGraphicFramePr>
          <p:nvPr/>
        </p:nvGraphicFramePr>
        <p:xfrm>
          <a:off x="3995936" y="3284984"/>
          <a:ext cx="4392489" cy="1448756"/>
        </p:xfrm>
        <a:graphic>
          <a:graphicData uri="http://schemas.openxmlformats.org/drawingml/2006/table">
            <a:tbl>
              <a:tblPr>
                <a:tableStyleId>{3C2FFA5D-87B4-456A-9821-1D502468CF0F}</a:tableStyleId>
              </a:tblPr>
              <a:tblGrid>
                <a:gridCol w="671512">
                  <a:extLst>
                    <a:ext uri="{9D8B030D-6E8A-4147-A177-3AD203B41FA5}">
                      <a16:colId xmlns:a16="http://schemas.microsoft.com/office/drawing/2014/main" val="20000"/>
                    </a:ext>
                  </a:extLst>
                </a:gridCol>
                <a:gridCol w="663829">
                  <a:extLst>
                    <a:ext uri="{9D8B030D-6E8A-4147-A177-3AD203B41FA5}">
                      <a16:colId xmlns:a16="http://schemas.microsoft.com/office/drawing/2014/main" val="20001"/>
                    </a:ext>
                  </a:extLst>
                </a:gridCol>
                <a:gridCol w="553191">
                  <a:extLst>
                    <a:ext uri="{9D8B030D-6E8A-4147-A177-3AD203B41FA5}">
                      <a16:colId xmlns:a16="http://schemas.microsoft.com/office/drawing/2014/main" val="20002"/>
                    </a:ext>
                  </a:extLst>
                </a:gridCol>
                <a:gridCol w="693025">
                  <a:extLst>
                    <a:ext uri="{9D8B030D-6E8A-4147-A177-3AD203B41FA5}">
                      <a16:colId xmlns:a16="http://schemas.microsoft.com/office/drawing/2014/main" val="20003"/>
                    </a:ext>
                  </a:extLst>
                </a:gridCol>
                <a:gridCol w="634633">
                  <a:extLst>
                    <a:ext uri="{9D8B030D-6E8A-4147-A177-3AD203B41FA5}">
                      <a16:colId xmlns:a16="http://schemas.microsoft.com/office/drawing/2014/main" val="20004"/>
                    </a:ext>
                  </a:extLst>
                </a:gridCol>
                <a:gridCol w="494030">
                  <a:extLst>
                    <a:ext uri="{9D8B030D-6E8A-4147-A177-3AD203B41FA5}">
                      <a16:colId xmlns:a16="http://schemas.microsoft.com/office/drawing/2014/main" val="20005"/>
                    </a:ext>
                  </a:extLst>
                </a:gridCol>
                <a:gridCol w="682269">
                  <a:extLst>
                    <a:ext uri="{9D8B030D-6E8A-4147-A177-3AD203B41FA5}">
                      <a16:colId xmlns:a16="http://schemas.microsoft.com/office/drawing/2014/main" val="20006"/>
                    </a:ext>
                  </a:extLst>
                </a:gridCol>
              </a:tblGrid>
              <a:tr h="220350">
                <a:tc>
                  <a:txBody>
                    <a:bodyPr/>
                    <a:lstStyle/>
                    <a:p>
                      <a:pPr>
                        <a:spcAft>
                          <a:spcPts val="0"/>
                        </a:spcAft>
                      </a:pPr>
                      <a:endParaRPr lang="fr-FR" sz="900" spc="20" dirty="0">
                        <a:solidFill>
                          <a:srgbClr val="000000"/>
                        </a:solidFill>
                        <a:effectLst/>
                        <a:latin typeface="Bookman Old Style"/>
                      </a:endParaRPr>
                    </a:p>
                  </a:txBody>
                  <a:tcPr marL="0" marR="0" marT="0" marB="0" anchor="ctr"/>
                </a:tc>
                <a:tc gridSpan="3">
                  <a:txBody>
                    <a:bodyPr/>
                    <a:lstStyle/>
                    <a:p>
                      <a:pPr algn="ctr">
                        <a:spcAft>
                          <a:spcPts val="0"/>
                        </a:spcAft>
                      </a:pPr>
                      <a:r>
                        <a:rPr lang="fr-FR" sz="900" spc="20" dirty="0">
                          <a:effectLst/>
                        </a:rPr>
                        <a:t>Age 11</a:t>
                      </a:r>
                      <a:endParaRPr lang="fr-FR" dirty="0">
                        <a:effectLst/>
                      </a:endParaRPr>
                    </a:p>
                  </a:txBody>
                  <a:tcPr marL="0" marR="0" marT="0" marB="0" anchor="ctr"/>
                </a:tc>
                <a:tc hMerge="1">
                  <a:txBody>
                    <a:bodyPr/>
                    <a:lstStyle/>
                    <a:p>
                      <a:endParaRPr lang="fr-BE"/>
                    </a:p>
                  </a:txBody>
                  <a:tcPr/>
                </a:tc>
                <a:tc hMerge="1">
                  <a:txBody>
                    <a:bodyPr/>
                    <a:lstStyle/>
                    <a:p>
                      <a:endParaRPr lang="fr-BE"/>
                    </a:p>
                  </a:txBody>
                  <a:tcPr/>
                </a:tc>
                <a:tc gridSpan="3">
                  <a:txBody>
                    <a:bodyPr/>
                    <a:lstStyle/>
                    <a:p>
                      <a:pPr algn="ctr">
                        <a:spcAft>
                          <a:spcPts val="0"/>
                        </a:spcAft>
                      </a:pPr>
                      <a:r>
                        <a:rPr lang="fr-FR" sz="900" spc="20" dirty="0">
                          <a:effectLst/>
                        </a:rPr>
                        <a:t>Age 14</a:t>
                      </a:r>
                      <a:endParaRPr lang="fr-FR" dirty="0">
                        <a:effectLst/>
                      </a:endParaRPr>
                    </a:p>
                  </a:txBody>
                  <a:tcPr marL="0" marR="0" marT="0" marB="0" anchor="ct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0"/>
                  </a:ext>
                </a:extLst>
              </a:tr>
              <a:tr h="204734">
                <a:tc>
                  <a:txBody>
                    <a:bodyPr/>
                    <a:lstStyle/>
                    <a:p>
                      <a:pPr>
                        <a:spcAft>
                          <a:spcPts val="0"/>
                        </a:spcAft>
                      </a:pPr>
                      <a:r>
                        <a:rPr lang="fr-FR" sz="900" spc="20" dirty="0">
                          <a:effectLst/>
                        </a:rPr>
                        <a:t>Group</a:t>
                      </a:r>
                      <a:endParaRPr lang="fr-FR" dirty="0">
                        <a:effectLst/>
                      </a:endParaRPr>
                    </a:p>
                  </a:txBody>
                  <a:tcPr marL="0" marR="0" marT="0" marB="0" anchor="ctr"/>
                </a:tc>
                <a:tc>
                  <a:txBody>
                    <a:bodyPr/>
                    <a:lstStyle/>
                    <a:p>
                      <a:pPr algn="ctr">
                        <a:spcAft>
                          <a:spcPts val="0"/>
                        </a:spcAft>
                      </a:pPr>
                      <a:r>
                        <a:rPr lang="fr-FR" sz="900" spc="20" dirty="0">
                          <a:effectLst/>
                        </a:rPr>
                        <a:t>English</a:t>
                      </a:r>
                      <a:endParaRPr lang="fr-FR" dirty="0">
                        <a:effectLst/>
                      </a:endParaRPr>
                    </a:p>
                  </a:txBody>
                  <a:tcPr marL="0" marR="0" marT="0" marB="0" anchor="ctr"/>
                </a:tc>
                <a:tc>
                  <a:txBody>
                    <a:bodyPr/>
                    <a:lstStyle/>
                    <a:p>
                      <a:pPr marR="48895" algn="r">
                        <a:spcAft>
                          <a:spcPts val="0"/>
                        </a:spcAft>
                      </a:pPr>
                      <a:r>
                        <a:rPr lang="fr-FR" sz="900" spc="20" dirty="0">
                          <a:effectLst/>
                        </a:rPr>
                        <a:t>Math</a:t>
                      </a:r>
                      <a:endParaRPr lang="fr-FR" dirty="0">
                        <a:effectLst/>
                      </a:endParaRPr>
                    </a:p>
                  </a:txBody>
                  <a:tcPr marL="0" marR="0" marT="0" marB="0" anchor="ctr"/>
                </a:tc>
                <a:tc>
                  <a:txBody>
                    <a:bodyPr/>
                    <a:lstStyle/>
                    <a:p>
                      <a:pPr marR="60960" algn="r">
                        <a:spcAft>
                          <a:spcPts val="0"/>
                        </a:spcAft>
                      </a:pPr>
                      <a:r>
                        <a:rPr lang="fr-FR" sz="900" spc="20" dirty="0">
                          <a:effectLst/>
                        </a:rPr>
                        <a:t>Science</a:t>
                      </a:r>
                      <a:endParaRPr lang="fr-FR" dirty="0">
                        <a:effectLst/>
                      </a:endParaRPr>
                    </a:p>
                  </a:txBody>
                  <a:tcPr marL="0" marR="0" marT="0" marB="0" anchor="ctr"/>
                </a:tc>
                <a:tc>
                  <a:txBody>
                    <a:bodyPr/>
                    <a:lstStyle/>
                    <a:p>
                      <a:pPr algn="ctr">
                        <a:spcAft>
                          <a:spcPts val="0"/>
                        </a:spcAft>
                      </a:pPr>
                      <a:r>
                        <a:rPr lang="fr-FR" sz="900" spc="20" dirty="0">
                          <a:effectLst/>
                        </a:rPr>
                        <a:t>English</a:t>
                      </a:r>
                      <a:endParaRPr lang="fr-FR" dirty="0">
                        <a:effectLst/>
                      </a:endParaRPr>
                    </a:p>
                  </a:txBody>
                  <a:tcPr marL="0" marR="0" marT="0" marB="0" anchor="ctr"/>
                </a:tc>
                <a:tc>
                  <a:txBody>
                    <a:bodyPr/>
                    <a:lstStyle/>
                    <a:p>
                      <a:pPr algn="r">
                        <a:spcAft>
                          <a:spcPts val="0"/>
                        </a:spcAft>
                      </a:pPr>
                      <a:r>
                        <a:rPr lang="fr-FR" sz="900" spc="20" dirty="0">
                          <a:effectLst/>
                        </a:rPr>
                        <a:t>Math</a:t>
                      </a:r>
                      <a:endParaRPr lang="fr-FR" dirty="0">
                        <a:effectLst/>
                      </a:endParaRPr>
                    </a:p>
                  </a:txBody>
                  <a:tcPr marL="0" marR="0" marT="0" marB="0" anchor="ctr"/>
                </a:tc>
                <a:tc>
                  <a:txBody>
                    <a:bodyPr/>
                    <a:lstStyle/>
                    <a:p>
                      <a:pPr marR="58420" algn="r">
                        <a:spcAft>
                          <a:spcPts val="0"/>
                        </a:spcAft>
                      </a:pPr>
                      <a:r>
                        <a:rPr lang="fr-FR" sz="900" spc="20" dirty="0">
                          <a:effectLst/>
                        </a:rPr>
                        <a:t>Science</a:t>
                      </a:r>
                      <a:endParaRPr lang="fr-FR" dirty="0">
                        <a:effectLst/>
                      </a:endParaRPr>
                    </a:p>
                  </a:txBody>
                  <a:tcPr marL="0" marR="0" marT="0" marB="0" anchor="ctr"/>
                </a:tc>
                <a:extLst>
                  <a:ext uri="{0D108BD9-81ED-4DB2-BD59-A6C34878D82A}">
                    <a16:rowId xmlns:a16="http://schemas.microsoft.com/office/drawing/2014/main" val="10001"/>
                  </a:ext>
                </a:extLst>
              </a:tr>
              <a:tr h="199529">
                <a:tc>
                  <a:txBody>
                    <a:bodyPr/>
                    <a:lstStyle/>
                    <a:p>
                      <a:pPr>
                        <a:spcAft>
                          <a:spcPts val="0"/>
                        </a:spcAft>
                      </a:pPr>
                      <a:r>
                        <a:rPr lang="fr-FR" sz="900" spc="20" dirty="0">
                          <a:effectLst/>
                        </a:rPr>
                        <a:t>Chinese</a:t>
                      </a:r>
                      <a:endParaRPr lang="fr-FR" dirty="0">
                        <a:effectLst/>
                      </a:endParaRPr>
                    </a:p>
                  </a:txBody>
                  <a:tcPr marL="0" marR="0" marT="0" marB="0" anchor="ctr"/>
                </a:tc>
                <a:tc>
                  <a:txBody>
                    <a:bodyPr/>
                    <a:lstStyle/>
                    <a:p>
                      <a:pPr algn="ctr">
                        <a:spcAft>
                          <a:spcPts val="0"/>
                        </a:spcAft>
                      </a:pPr>
                      <a:r>
                        <a:rPr lang="fr-FR" sz="900" spc="20" dirty="0">
                          <a:effectLst/>
                        </a:rPr>
                        <a:t>82</a:t>
                      </a:r>
                      <a:endParaRPr lang="fr-FR" dirty="0">
                        <a:effectLst/>
                      </a:endParaRPr>
                    </a:p>
                  </a:txBody>
                  <a:tcPr marL="0" marR="0" marT="0" marB="0" anchor="ctr"/>
                </a:tc>
                <a:tc>
                  <a:txBody>
                    <a:bodyPr/>
                    <a:lstStyle/>
                    <a:p>
                      <a:pPr marR="106045" algn="r">
                        <a:spcAft>
                          <a:spcPts val="0"/>
                        </a:spcAft>
                      </a:pPr>
                      <a:r>
                        <a:rPr lang="fr-FR" sz="900" spc="20" dirty="0">
                          <a:effectLst/>
                        </a:rPr>
                        <a:t>88</a:t>
                      </a:r>
                      <a:endParaRPr lang="fr-FR" dirty="0">
                        <a:effectLst/>
                      </a:endParaRPr>
                    </a:p>
                  </a:txBody>
                  <a:tcPr marL="0" marR="0" marT="0" marB="0" anchor="ctr"/>
                </a:tc>
                <a:tc>
                  <a:txBody>
                    <a:bodyPr/>
                    <a:lstStyle/>
                    <a:p>
                      <a:pPr marR="175260" algn="r">
                        <a:spcAft>
                          <a:spcPts val="0"/>
                        </a:spcAft>
                      </a:pPr>
                      <a:r>
                        <a:rPr lang="fr-FR" sz="900" spc="20" dirty="0">
                          <a:effectLst/>
                        </a:rPr>
                        <a:t>90</a:t>
                      </a:r>
                      <a:endParaRPr lang="fr-FR" dirty="0">
                        <a:effectLst/>
                      </a:endParaRPr>
                    </a:p>
                  </a:txBody>
                  <a:tcPr marL="0" marR="0" marT="0" marB="0" anchor="ctr"/>
                </a:tc>
                <a:tc>
                  <a:txBody>
                    <a:bodyPr/>
                    <a:lstStyle/>
                    <a:p>
                      <a:pPr algn="ctr">
                        <a:spcAft>
                          <a:spcPts val="0"/>
                        </a:spcAft>
                      </a:pPr>
                      <a:r>
                        <a:rPr lang="fr-FR" sz="900" spc="20" dirty="0">
                          <a:effectLst/>
                        </a:rPr>
                        <a:t>80</a:t>
                      </a:r>
                      <a:endParaRPr lang="fr-FR" dirty="0">
                        <a:effectLst/>
                      </a:endParaRPr>
                    </a:p>
                  </a:txBody>
                  <a:tcPr marL="0" marR="0" marT="0" marB="0" anchor="ctr"/>
                </a:tc>
                <a:tc>
                  <a:txBody>
                    <a:bodyPr/>
                    <a:lstStyle/>
                    <a:p>
                      <a:pPr marR="81915" algn="r">
                        <a:spcAft>
                          <a:spcPts val="0"/>
                        </a:spcAft>
                      </a:pPr>
                      <a:r>
                        <a:rPr lang="fr-FR" sz="900" spc="20" dirty="0">
                          <a:effectLst/>
                        </a:rPr>
                        <a:t>90</a:t>
                      </a:r>
                      <a:endParaRPr lang="fr-FR" dirty="0">
                        <a:effectLst/>
                      </a:endParaRPr>
                    </a:p>
                  </a:txBody>
                  <a:tcPr marL="0" marR="0" marT="0" marB="0" anchor="ctr"/>
                </a:tc>
                <a:tc>
                  <a:txBody>
                    <a:bodyPr/>
                    <a:lstStyle/>
                    <a:p>
                      <a:pPr marR="172720" algn="r">
                        <a:spcAft>
                          <a:spcPts val="0"/>
                        </a:spcAft>
                      </a:pPr>
                      <a:r>
                        <a:rPr lang="fr-FR" sz="900" spc="20" dirty="0">
                          <a:effectLst/>
                        </a:rPr>
                        <a:t>82</a:t>
                      </a:r>
                      <a:endParaRPr lang="fr-FR" dirty="0">
                        <a:effectLst/>
                      </a:endParaRPr>
                    </a:p>
                  </a:txBody>
                  <a:tcPr marL="0" marR="0" marT="0" marB="0" anchor="ctr"/>
                </a:tc>
                <a:extLst>
                  <a:ext uri="{0D108BD9-81ED-4DB2-BD59-A6C34878D82A}">
                    <a16:rowId xmlns:a16="http://schemas.microsoft.com/office/drawing/2014/main" val="10002"/>
                  </a:ext>
                </a:extLst>
              </a:tr>
              <a:tr h="199529">
                <a:tc>
                  <a:txBody>
                    <a:bodyPr/>
                    <a:lstStyle/>
                    <a:p>
                      <a:pPr>
                        <a:spcAft>
                          <a:spcPts val="0"/>
                        </a:spcAft>
                      </a:pPr>
                      <a:r>
                        <a:rPr lang="fr-FR" sz="900" spc="20" dirty="0">
                          <a:effectLst/>
                        </a:rPr>
                        <a:t>Whites</a:t>
                      </a:r>
                      <a:endParaRPr lang="fr-FR" dirty="0">
                        <a:effectLst/>
                      </a:endParaRPr>
                    </a:p>
                  </a:txBody>
                  <a:tcPr marL="0" marR="0" marT="0" marB="0" anchor="ctr"/>
                </a:tc>
                <a:tc>
                  <a:txBody>
                    <a:bodyPr/>
                    <a:lstStyle/>
                    <a:p>
                      <a:pPr algn="ctr">
                        <a:spcAft>
                          <a:spcPts val="0"/>
                        </a:spcAft>
                      </a:pPr>
                      <a:r>
                        <a:rPr lang="fr-FR" sz="900" spc="20" dirty="0">
                          <a:effectLst/>
                        </a:rPr>
                        <a:t>76</a:t>
                      </a:r>
                      <a:endParaRPr lang="fr-FR" dirty="0">
                        <a:effectLst/>
                      </a:endParaRPr>
                    </a:p>
                  </a:txBody>
                  <a:tcPr marL="0" marR="0" marT="0" marB="0" anchor="ctr"/>
                </a:tc>
                <a:tc>
                  <a:txBody>
                    <a:bodyPr/>
                    <a:lstStyle/>
                    <a:p>
                      <a:pPr marR="106045" algn="r">
                        <a:spcAft>
                          <a:spcPts val="0"/>
                        </a:spcAft>
                      </a:pPr>
                      <a:r>
                        <a:rPr lang="fr-FR" sz="900" spc="20" dirty="0">
                          <a:effectLst/>
                        </a:rPr>
                        <a:t>73</a:t>
                      </a:r>
                      <a:endParaRPr lang="fr-FR" dirty="0">
                        <a:effectLst/>
                      </a:endParaRPr>
                    </a:p>
                  </a:txBody>
                  <a:tcPr marL="0" marR="0" marT="0" marB="0" anchor="ctr"/>
                </a:tc>
                <a:tc>
                  <a:txBody>
                    <a:bodyPr/>
                    <a:lstStyle/>
                    <a:p>
                      <a:pPr marR="175260" algn="r">
                        <a:spcAft>
                          <a:spcPts val="0"/>
                        </a:spcAft>
                      </a:pPr>
                      <a:r>
                        <a:rPr lang="fr-FR" sz="900" spc="20" dirty="0">
                          <a:effectLst/>
                        </a:rPr>
                        <a:t>87</a:t>
                      </a:r>
                      <a:endParaRPr lang="fr-FR" dirty="0">
                        <a:effectLst/>
                      </a:endParaRPr>
                    </a:p>
                  </a:txBody>
                  <a:tcPr marL="0" marR="0" marT="0" marB="0" anchor="ctr"/>
                </a:tc>
                <a:tc>
                  <a:txBody>
                    <a:bodyPr/>
                    <a:lstStyle/>
                    <a:p>
                      <a:pPr algn="ctr">
                        <a:spcAft>
                          <a:spcPts val="0"/>
                        </a:spcAft>
                      </a:pPr>
                      <a:r>
                        <a:rPr lang="fr-FR" sz="900" spc="20" dirty="0">
                          <a:effectLst/>
                        </a:rPr>
                        <a:t>70</a:t>
                      </a:r>
                      <a:endParaRPr lang="fr-FR" dirty="0">
                        <a:effectLst/>
                      </a:endParaRPr>
                    </a:p>
                  </a:txBody>
                  <a:tcPr marL="0" marR="0" marT="0" marB="0" anchor="ctr"/>
                </a:tc>
                <a:tc>
                  <a:txBody>
                    <a:bodyPr/>
                    <a:lstStyle/>
                    <a:p>
                      <a:pPr marR="81915" algn="r">
                        <a:spcAft>
                          <a:spcPts val="0"/>
                        </a:spcAft>
                      </a:pPr>
                      <a:r>
                        <a:rPr lang="fr-FR" sz="900" spc="20" dirty="0">
                          <a:effectLst/>
                        </a:rPr>
                        <a:t>72</a:t>
                      </a:r>
                      <a:endParaRPr lang="fr-FR" dirty="0">
                        <a:effectLst/>
                      </a:endParaRPr>
                    </a:p>
                  </a:txBody>
                  <a:tcPr marL="0" marR="0" marT="0" marB="0" anchor="ctr"/>
                </a:tc>
                <a:tc>
                  <a:txBody>
                    <a:bodyPr/>
                    <a:lstStyle/>
                    <a:p>
                      <a:pPr marR="172720" algn="r">
                        <a:spcAft>
                          <a:spcPts val="0"/>
                        </a:spcAft>
                      </a:pPr>
                      <a:r>
                        <a:rPr lang="fr-FR" sz="900" spc="20" dirty="0">
                          <a:effectLst/>
                        </a:rPr>
                        <a:t>70</a:t>
                      </a:r>
                      <a:endParaRPr lang="fr-FR" dirty="0">
                        <a:effectLst/>
                      </a:endParaRPr>
                    </a:p>
                  </a:txBody>
                  <a:tcPr marL="0" marR="0" marT="0" marB="0" anchor="ctr"/>
                </a:tc>
                <a:extLst>
                  <a:ext uri="{0D108BD9-81ED-4DB2-BD59-A6C34878D82A}">
                    <a16:rowId xmlns:a16="http://schemas.microsoft.com/office/drawing/2014/main" val="10003"/>
                  </a:ext>
                </a:extLst>
              </a:tr>
              <a:tr h="200397">
                <a:tc>
                  <a:txBody>
                    <a:bodyPr/>
                    <a:lstStyle/>
                    <a:p>
                      <a:pPr>
                        <a:spcAft>
                          <a:spcPts val="0"/>
                        </a:spcAft>
                      </a:pPr>
                      <a:r>
                        <a:rPr lang="fr-FR" sz="900" spc="20" dirty="0">
                          <a:effectLst/>
                        </a:rPr>
                        <a:t>Mixed</a:t>
                      </a:r>
                      <a:endParaRPr lang="fr-FR" dirty="0">
                        <a:effectLst/>
                      </a:endParaRPr>
                    </a:p>
                  </a:txBody>
                  <a:tcPr marL="0" marR="0" marT="0" marB="0" anchor="ctr"/>
                </a:tc>
                <a:tc>
                  <a:txBody>
                    <a:bodyPr/>
                    <a:lstStyle/>
                    <a:p>
                      <a:pPr algn="ctr">
                        <a:spcAft>
                          <a:spcPts val="0"/>
                        </a:spcAft>
                      </a:pPr>
                      <a:r>
                        <a:rPr lang="fr-FR" sz="900" spc="20" dirty="0">
                          <a:effectLst/>
                        </a:rPr>
                        <a:t>77</a:t>
                      </a:r>
                      <a:endParaRPr lang="fr-FR" dirty="0">
                        <a:effectLst/>
                      </a:endParaRPr>
                    </a:p>
                  </a:txBody>
                  <a:tcPr marL="0" marR="0" marT="0" marB="0" anchor="ctr"/>
                </a:tc>
                <a:tc>
                  <a:txBody>
                    <a:bodyPr/>
                    <a:lstStyle/>
                    <a:p>
                      <a:pPr marR="106045" algn="r">
                        <a:spcAft>
                          <a:spcPts val="0"/>
                        </a:spcAft>
                      </a:pPr>
                      <a:r>
                        <a:rPr lang="fr-FR" sz="900" spc="20" dirty="0">
                          <a:effectLst/>
                        </a:rPr>
                        <a:t>72</a:t>
                      </a:r>
                      <a:endParaRPr lang="fr-FR" dirty="0">
                        <a:effectLst/>
                      </a:endParaRPr>
                    </a:p>
                  </a:txBody>
                  <a:tcPr marL="0" marR="0" marT="0" marB="0" anchor="ctr"/>
                </a:tc>
                <a:tc>
                  <a:txBody>
                    <a:bodyPr/>
                    <a:lstStyle/>
                    <a:p>
                      <a:pPr marR="175260" algn="r">
                        <a:spcAft>
                          <a:spcPts val="0"/>
                        </a:spcAft>
                      </a:pPr>
                      <a:r>
                        <a:rPr lang="fr-FR" sz="900" spc="20" dirty="0">
                          <a:effectLst/>
                        </a:rPr>
                        <a:t>87</a:t>
                      </a:r>
                      <a:endParaRPr lang="fr-FR" dirty="0">
                        <a:effectLst/>
                      </a:endParaRPr>
                    </a:p>
                  </a:txBody>
                  <a:tcPr marL="0" marR="0" marT="0" marB="0" anchor="ctr"/>
                </a:tc>
                <a:tc>
                  <a:txBody>
                    <a:bodyPr/>
                    <a:lstStyle/>
                    <a:p>
                      <a:pPr algn="ctr">
                        <a:spcAft>
                          <a:spcPts val="0"/>
                        </a:spcAft>
                      </a:pPr>
                      <a:r>
                        <a:rPr lang="fr-FR" sz="900" spc="20" dirty="0">
                          <a:effectLst/>
                        </a:rPr>
                        <a:t>69</a:t>
                      </a:r>
                      <a:endParaRPr lang="fr-FR" dirty="0">
                        <a:effectLst/>
                      </a:endParaRPr>
                    </a:p>
                  </a:txBody>
                  <a:tcPr marL="0" marR="0" marT="0" marB="0" anchor="ctr"/>
                </a:tc>
                <a:tc>
                  <a:txBody>
                    <a:bodyPr/>
                    <a:lstStyle/>
                    <a:p>
                      <a:pPr marR="81915" algn="r">
                        <a:spcAft>
                          <a:spcPts val="0"/>
                        </a:spcAft>
                      </a:pPr>
                      <a:r>
                        <a:rPr lang="fr-FR" sz="900" spc="20" dirty="0">
                          <a:effectLst/>
                        </a:rPr>
                        <a:t>69</a:t>
                      </a:r>
                      <a:endParaRPr lang="fr-FR" dirty="0">
                        <a:effectLst/>
                      </a:endParaRPr>
                    </a:p>
                  </a:txBody>
                  <a:tcPr marL="0" marR="0" marT="0" marB="0" anchor="ctr"/>
                </a:tc>
                <a:tc>
                  <a:txBody>
                    <a:bodyPr/>
                    <a:lstStyle/>
                    <a:p>
                      <a:pPr marR="172720" algn="r">
                        <a:spcAft>
                          <a:spcPts val="0"/>
                        </a:spcAft>
                      </a:pPr>
                      <a:r>
                        <a:rPr lang="fr-FR" sz="900" spc="20" dirty="0">
                          <a:effectLst/>
                        </a:rPr>
                        <a:t>67</a:t>
                      </a:r>
                      <a:endParaRPr lang="fr-FR" dirty="0">
                        <a:effectLst/>
                      </a:endParaRPr>
                    </a:p>
                  </a:txBody>
                  <a:tcPr marL="0" marR="0" marT="0" marB="0" anchor="ctr"/>
                </a:tc>
                <a:extLst>
                  <a:ext uri="{0D108BD9-81ED-4DB2-BD59-A6C34878D82A}">
                    <a16:rowId xmlns:a16="http://schemas.microsoft.com/office/drawing/2014/main" val="10004"/>
                  </a:ext>
                </a:extLst>
              </a:tr>
              <a:tr h="203867">
                <a:tc>
                  <a:txBody>
                    <a:bodyPr/>
                    <a:lstStyle/>
                    <a:p>
                      <a:pPr>
                        <a:spcAft>
                          <a:spcPts val="0"/>
                        </a:spcAft>
                      </a:pPr>
                      <a:r>
                        <a:rPr lang="fr-FR" sz="900" spc="20" dirty="0">
                          <a:effectLst/>
                        </a:rPr>
                        <a:t>Asians</a:t>
                      </a:r>
                      <a:endParaRPr lang="fr-FR" dirty="0">
                        <a:effectLst/>
                      </a:endParaRPr>
                    </a:p>
                  </a:txBody>
                  <a:tcPr marL="0" marR="0" marT="0" marB="0" anchor="ctr"/>
                </a:tc>
                <a:tc>
                  <a:txBody>
                    <a:bodyPr/>
                    <a:lstStyle/>
                    <a:p>
                      <a:pPr algn="ctr">
                        <a:spcAft>
                          <a:spcPts val="0"/>
                        </a:spcAft>
                      </a:pPr>
                      <a:r>
                        <a:rPr lang="fr-FR" sz="900" spc="20" dirty="0">
                          <a:effectLst/>
                        </a:rPr>
                        <a:t>69</a:t>
                      </a:r>
                      <a:endParaRPr lang="fr-FR" dirty="0">
                        <a:effectLst/>
                      </a:endParaRPr>
                    </a:p>
                  </a:txBody>
                  <a:tcPr marL="0" marR="0" marT="0" marB="0" anchor="ctr"/>
                </a:tc>
                <a:tc>
                  <a:txBody>
                    <a:bodyPr/>
                    <a:lstStyle/>
                    <a:p>
                      <a:pPr marR="106045" algn="r">
                        <a:spcAft>
                          <a:spcPts val="0"/>
                        </a:spcAft>
                      </a:pPr>
                      <a:r>
                        <a:rPr lang="fr-FR" sz="900" spc="20" dirty="0">
                          <a:effectLst/>
                        </a:rPr>
                        <a:t>67</a:t>
                      </a:r>
                      <a:endParaRPr lang="fr-FR" dirty="0">
                        <a:effectLst/>
                      </a:endParaRPr>
                    </a:p>
                  </a:txBody>
                  <a:tcPr marL="0" marR="0" marT="0" marB="0" anchor="ctr"/>
                </a:tc>
                <a:tc>
                  <a:txBody>
                    <a:bodyPr/>
                    <a:lstStyle/>
                    <a:p>
                      <a:pPr marR="175260" algn="r">
                        <a:spcAft>
                          <a:spcPts val="0"/>
                        </a:spcAft>
                      </a:pPr>
                      <a:r>
                        <a:rPr lang="fr-FR" sz="900" spc="20" dirty="0">
                          <a:effectLst/>
                        </a:rPr>
                        <a:t>79</a:t>
                      </a:r>
                      <a:endParaRPr lang="fr-FR" dirty="0">
                        <a:effectLst/>
                      </a:endParaRPr>
                    </a:p>
                  </a:txBody>
                  <a:tcPr marL="0" marR="0" marT="0" marB="0" anchor="ctr"/>
                </a:tc>
                <a:tc>
                  <a:txBody>
                    <a:bodyPr/>
                    <a:lstStyle/>
                    <a:p>
                      <a:pPr algn="ctr">
                        <a:spcAft>
                          <a:spcPts val="0"/>
                        </a:spcAft>
                      </a:pPr>
                      <a:r>
                        <a:rPr lang="fr-FR" sz="900" spc="20" dirty="0">
                          <a:effectLst/>
                        </a:rPr>
                        <a:t>66</a:t>
                      </a:r>
                      <a:endParaRPr lang="fr-FR" dirty="0">
                        <a:effectLst/>
                      </a:endParaRPr>
                    </a:p>
                  </a:txBody>
                  <a:tcPr marL="0" marR="0" marT="0" marB="0" anchor="ctr"/>
                </a:tc>
                <a:tc>
                  <a:txBody>
                    <a:bodyPr/>
                    <a:lstStyle/>
                    <a:p>
                      <a:pPr marR="81915" algn="r">
                        <a:spcAft>
                          <a:spcPts val="0"/>
                        </a:spcAft>
                      </a:pPr>
                      <a:r>
                        <a:rPr lang="fr-FR" sz="900" spc="20" dirty="0">
                          <a:effectLst/>
                        </a:rPr>
                        <a:t>66</a:t>
                      </a:r>
                      <a:endParaRPr lang="fr-FR" dirty="0">
                        <a:effectLst/>
                      </a:endParaRPr>
                    </a:p>
                  </a:txBody>
                  <a:tcPr marL="0" marR="0" marT="0" marB="0" anchor="ctr"/>
                </a:tc>
                <a:tc>
                  <a:txBody>
                    <a:bodyPr/>
                    <a:lstStyle/>
                    <a:p>
                      <a:pPr marR="172720" algn="r">
                        <a:spcAft>
                          <a:spcPts val="0"/>
                        </a:spcAft>
                      </a:pPr>
                      <a:r>
                        <a:rPr lang="fr-FR" sz="900" spc="20" dirty="0">
                          <a:effectLst/>
                        </a:rPr>
                        <a:t>59</a:t>
                      </a:r>
                      <a:endParaRPr lang="fr-FR" dirty="0">
                        <a:effectLst/>
                      </a:endParaRPr>
                    </a:p>
                  </a:txBody>
                  <a:tcPr marL="0" marR="0" marT="0" marB="0" anchor="ctr"/>
                </a:tc>
                <a:extLst>
                  <a:ext uri="{0D108BD9-81ED-4DB2-BD59-A6C34878D82A}">
                    <a16:rowId xmlns:a16="http://schemas.microsoft.com/office/drawing/2014/main" val="10005"/>
                  </a:ext>
                </a:extLst>
              </a:tr>
              <a:tr h="220350">
                <a:tc>
                  <a:txBody>
                    <a:bodyPr/>
                    <a:lstStyle/>
                    <a:p>
                      <a:pPr>
                        <a:spcAft>
                          <a:spcPts val="0"/>
                        </a:spcAft>
                      </a:pPr>
                      <a:r>
                        <a:rPr lang="fr-FR" sz="900" spc="20" dirty="0">
                          <a:effectLst/>
                        </a:rPr>
                        <a:t>Blacks</a:t>
                      </a:r>
                      <a:endParaRPr lang="fr-FR" dirty="0">
                        <a:effectLst/>
                      </a:endParaRPr>
                    </a:p>
                  </a:txBody>
                  <a:tcPr marL="0" marR="0" marT="0" marB="0" anchor="ctr"/>
                </a:tc>
                <a:tc>
                  <a:txBody>
                    <a:bodyPr/>
                    <a:lstStyle/>
                    <a:p>
                      <a:pPr algn="ctr">
                        <a:spcAft>
                          <a:spcPts val="0"/>
                        </a:spcAft>
                      </a:pPr>
                      <a:r>
                        <a:rPr lang="fr-FR" sz="900" spc="20" dirty="0">
                          <a:effectLst/>
                        </a:rPr>
                        <a:t>68</a:t>
                      </a:r>
                      <a:endParaRPr lang="fr-FR" dirty="0">
                        <a:effectLst/>
                      </a:endParaRPr>
                    </a:p>
                  </a:txBody>
                  <a:tcPr marL="0" marR="0" marT="0" marB="0" anchor="ctr"/>
                </a:tc>
                <a:tc>
                  <a:txBody>
                    <a:bodyPr/>
                    <a:lstStyle/>
                    <a:p>
                      <a:pPr marR="106045" algn="r">
                        <a:spcAft>
                          <a:spcPts val="0"/>
                        </a:spcAft>
                      </a:pPr>
                      <a:r>
                        <a:rPr lang="fr-FR" sz="900" spc="20" dirty="0">
                          <a:effectLst/>
                        </a:rPr>
                        <a:t>60</a:t>
                      </a:r>
                      <a:endParaRPr lang="fr-FR" dirty="0">
                        <a:effectLst/>
                      </a:endParaRPr>
                    </a:p>
                  </a:txBody>
                  <a:tcPr marL="0" marR="0" marT="0" marB="0" anchor="ctr"/>
                </a:tc>
                <a:tc>
                  <a:txBody>
                    <a:bodyPr/>
                    <a:lstStyle/>
                    <a:p>
                      <a:pPr marR="175260" algn="r">
                        <a:spcAft>
                          <a:spcPts val="0"/>
                        </a:spcAft>
                      </a:pPr>
                      <a:r>
                        <a:rPr lang="fr-FR" sz="900" spc="20" dirty="0">
                          <a:effectLst/>
                        </a:rPr>
                        <a:t>77</a:t>
                      </a:r>
                      <a:endParaRPr lang="fr-FR" dirty="0">
                        <a:effectLst/>
                      </a:endParaRPr>
                    </a:p>
                  </a:txBody>
                  <a:tcPr marL="0" marR="0" marT="0" marB="0" anchor="ctr"/>
                </a:tc>
                <a:tc>
                  <a:txBody>
                    <a:bodyPr/>
                    <a:lstStyle/>
                    <a:p>
                      <a:pPr algn="ctr">
                        <a:spcAft>
                          <a:spcPts val="0"/>
                        </a:spcAft>
                      </a:pPr>
                      <a:r>
                        <a:rPr lang="fr-FR" sz="900" spc="20" dirty="0">
                          <a:effectLst/>
                        </a:rPr>
                        <a:t>56</a:t>
                      </a:r>
                      <a:endParaRPr lang="fr-FR" dirty="0">
                        <a:effectLst/>
                      </a:endParaRPr>
                    </a:p>
                  </a:txBody>
                  <a:tcPr marL="0" marR="0" marT="0" marB="0" anchor="ctr"/>
                </a:tc>
                <a:tc>
                  <a:txBody>
                    <a:bodyPr/>
                    <a:lstStyle/>
                    <a:p>
                      <a:pPr marR="81915" algn="r">
                        <a:spcAft>
                          <a:spcPts val="0"/>
                        </a:spcAft>
                      </a:pPr>
                      <a:r>
                        <a:rPr lang="fr-FR" sz="900" spc="20" dirty="0">
                          <a:effectLst/>
                        </a:rPr>
                        <a:t>54</a:t>
                      </a:r>
                      <a:endParaRPr lang="fr-FR" dirty="0">
                        <a:effectLst/>
                      </a:endParaRPr>
                    </a:p>
                  </a:txBody>
                  <a:tcPr marL="0" marR="0" marT="0" marB="0" anchor="ctr"/>
                </a:tc>
                <a:tc>
                  <a:txBody>
                    <a:bodyPr/>
                    <a:lstStyle/>
                    <a:p>
                      <a:pPr marR="172720" algn="r">
                        <a:spcAft>
                          <a:spcPts val="0"/>
                        </a:spcAft>
                      </a:pPr>
                      <a:r>
                        <a:rPr lang="fr-FR" sz="900" spc="20" dirty="0">
                          <a:effectLst/>
                        </a:rPr>
                        <a:t>51</a:t>
                      </a:r>
                      <a:endParaRPr lang="fr-FR" dirty="0">
                        <a:effectLst/>
                      </a:endParaRPr>
                    </a:p>
                  </a:txBody>
                  <a:tcPr marL="0" marR="0" marT="0" marB="0" anchor="ctr"/>
                </a:tc>
                <a:extLst>
                  <a:ext uri="{0D108BD9-81ED-4DB2-BD59-A6C34878D82A}">
                    <a16:rowId xmlns:a16="http://schemas.microsoft.com/office/drawing/2014/main" val="10006"/>
                  </a:ext>
                </a:extLst>
              </a:tr>
            </a:tbl>
          </a:graphicData>
        </a:graphic>
      </p:graphicFrame>
      <p:sp>
        <p:nvSpPr>
          <p:cNvPr id="94215" name="Rectangle 2"/>
          <p:cNvSpPr>
            <a:spLocks noChangeArrowheads="1"/>
          </p:cNvSpPr>
          <p:nvPr/>
        </p:nvSpPr>
        <p:spPr bwMode="auto">
          <a:xfrm>
            <a:off x="3354388" y="2828925"/>
            <a:ext cx="55054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400" i="1" dirty="0">
                <a:latin typeface="Times New Roman" pitchFamily="18" charset="0"/>
                <a:cs typeface="Times New Roman" pitchFamily="18" charset="0"/>
              </a:rPr>
              <a:t>Table 5.9. Race differences in educational attainment (Percentage passes)</a:t>
            </a:r>
            <a:endParaRPr lang="fr-FR" sz="1400" dirty="0">
              <a:latin typeface="Arial" charset="0"/>
            </a:endParaRPr>
          </a:p>
          <a:p>
            <a:pPr eaLnBrk="0" hangingPunct="0"/>
            <a:endParaRPr lang="fr-FR" dirty="0">
              <a:latin typeface="Arial"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502675915"/>
              </p:ext>
            </p:extLst>
          </p:nvPr>
        </p:nvGraphicFramePr>
        <p:xfrm>
          <a:off x="395288" y="4005263"/>
          <a:ext cx="2971800" cy="2803520"/>
        </p:xfrm>
        <a:graphic>
          <a:graphicData uri="http://schemas.openxmlformats.org/drawingml/2006/table">
            <a:tbl>
              <a:tblPr/>
              <a:tblGrid>
                <a:gridCol w="890587">
                  <a:extLst>
                    <a:ext uri="{9D8B030D-6E8A-4147-A177-3AD203B41FA5}">
                      <a16:colId xmlns:a16="http://schemas.microsoft.com/office/drawing/2014/main" val="20000"/>
                    </a:ext>
                  </a:extLst>
                </a:gridCol>
                <a:gridCol w="549275">
                  <a:extLst>
                    <a:ext uri="{9D8B030D-6E8A-4147-A177-3AD203B41FA5}">
                      <a16:colId xmlns:a16="http://schemas.microsoft.com/office/drawing/2014/main" val="20001"/>
                    </a:ext>
                  </a:extLst>
                </a:gridCol>
                <a:gridCol w="523875">
                  <a:extLst>
                    <a:ext uri="{9D8B030D-6E8A-4147-A177-3AD203B41FA5}">
                      <a16:colId xmlns:a16="http://schemas.microsoft.com/office/drawing/2014/main" val="20002"/>
                    </a:ext>
                  </a:extLst>
                </a:gridCol>
                <a:gridCol w="407988">
                  <a:extLst>
                    <a:ext uri="{9D8B030D-6E8A-4147-A177-3AD203B41FA5}">
                      <a16:colId xmlns:a16="http://schemas.microsoft.com/office/drawing/2014/main" val="20003"/>
                    </a:ext>
                  </a:extLst>
                </a:gridCol>
                <a:gridCol w="600075">
                  <a:extLst>
                    <a:ext uri="{9D8B030D-6E8A-4147-A177-3AD203B41FA5}">
                      <a16:colId xmlns:a16="http://schemas.microsoft.com/office/drawing/2014/main" val="20004"/>
                    </a:ext>
                  </a:extLst>
                </a:gridCol>
              </a:tblGrid>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Group</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English</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Math</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Science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jews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905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92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91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95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Chinese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1,938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Whites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489,887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South Asians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38,721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Indian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12,725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Pakistani</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16,307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Bangladeshi</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5,979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Other Asian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3,710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Blacks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21,575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Caribbean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8,739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African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10,617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Other Blacks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2,219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Others</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4,804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3"/>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Unclassified</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18,530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Total</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592,163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86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5"/>
                  </a:ext>
                </a:extLst>
              </a:tr>
            </a:tbl>
          </a:graphicData>
        </a:graphic>
      </p:graphicFrame>
      <p:sp>
        <p:nvSpPr>
          <p:cNvPr id="94320" name="Rectangle 5"/>
          <p:cNvSpPr>
            <a:spLocks noChangeArrowheads="1"/>
          </p:cNvSpPr>
          <p:nvPr/>
        </p:nvSpPr>
        <p:spPr bwMode="auto">
          <a:xfrm>
            <a:off x="179388" y="3433763"/>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i="1" dirty="0"/>
              <a:t>Table 5. 10. Race differences in educational </a:t>
            </a:r>
          </a:p>
          <a:p>
            <a:r>
              <a:rPr lang="en-US" sz="1400" i="1" dirty="0"/>
              <a:t>attainment for 11 -year</a:t>
            </a:r>
            <a:endParaRPr lang="fr-BE" sz="1400" dirty="0"/>
          </a:p>
        </p:txBody>
      </p:sp>
      <p:sp>
        <p:nvSpPr>
          <p:cNvPr id="10" name="ZoneTexte 9"/>
          <p:cNvSpPr txBox="1"/>
          <p:nvPr/>
        </p:nvSpPr>
        <p:spPr>
          <a:xfrm>
            <a:off x="3893121" y="6453336"/>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10618"/>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188</a:t>
            </a:fld>
            <a:endParaRPr lang="fr-BE" dirty="0"/>
          </a:p>
        </p:txBody>
      </p:sp>
      <p:sp>
        <p:nvSpPr>
          <p:cNvPr id="6" name="ZoneTexte 5"/>
          <p:cNvSpPr txBox="1"/>
          <p:nvPr/>
        </p:nvSpPr>
        <p:spPr>
          <a:xfrm>
            <a:off x="1263754" y="243454"/>
            <a:ext cx="6616491" cy="369332"/>
          </a:xfrm>
          <a:prstGeom prst="rect">
            <a:avLst/>
          </a:prstGeom>
          <a:noFill/>
        </p:spPr>
        <p:txBody>
          <a:bodyPr wrap="none" rtlCol="0">
            <a:spAutoFit/>
          </a:bodyPr>
          <a:lstStyle/>
          <a:p>
            <a:r>
              <a:rPr lang="en-US" dirty="0"/>
              <a:t>Overrepresentation of Ashkenazi Jews in the English intellectual elite</a:t>
            </a:r>
            <a:endParaRPr lang="fr-BE" dirty="0"/>
          </a:p>
        </p:txBody>
      </p:sp>
      <p:pic>
        <p:nvPicPr>
          <p:cNvPr id="2" name="Image 1">
            <a:extLst>
              <a:ext uri="{FF2B5EF4-FFF2-40B4-BE49-F238E27FC236}">
                <a16:creationId xmlns:a16="http://schemas.microsoft.com/office/drawing/2014/main" id="{275F85C5-DA0A-46E8-9206-F51035053E8E}"/>
              </a:ext>
            </a:extLst>
          </p:cNvPr>
          <p:cNvPicPr>
            <a:picLocks noChangeAspect="1"/>
          </p:cNvPicPr>
          <p:nvPr/>
        </p:nvPicPr>
        <p:blipFill>
          <a:blip r:embed="rId2"/>
          <a:stretch>
            <a:fillRect/>
          </a:stretch>
        </p:blipFill>
        <p:spPr>
          <a:xfrm>
            <a:off x="0" y="1093253"/>
            <a:ext cx="9144000" cy="4671494"/>
          </a:xfrm>
          <a:prstGeom prst="rect">
            <a:avLst/>
          </a:prstGeom>
        </p:spPr>
      </p:pic>
    </p:spTree>
    <p:extLst>
      <p:ext uri="{BB962C8B-B14F-4D97-AF65-F5344CB8AC3E}">
        <p14:creationId xmlns:p14="http://schemas.microsoft.com/office/powerpoint/2010/main" val="211338312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1"/>
          <p:cNvSpPr>
            <a:spLocks noGrp="1"/>
          </p:cNvSpPr>
          <p:nvPr>
            <p:ph type="title"/>
          </p:nvPr>
        </p:nvSpPr>
        <p:spPr/>
        <p:txBody>
          <a:bodyPr/>
          <a:lstStyle/>
          <a:p>
            <a:r>
              <a:rPr lang="fr-BE" dirty="0"/>
              <a:t>2.4 </a:t>
            </a:r>
            <a:r>
              <a:rPr lang="en-US" dirty="0"/>
              <a:t>Inverse Relationship between IQ and Behavioral Disorders</a:t>
            </a:r>
            <a:endParaRPr lang="fr-BE" dirty="0"/>
          </a:p>
        </p:txBody>
      </p:sp>
      <p:graphicFrame>
        <p:nvGraphicFramePr>
          <p:cNvPr id="2" name="Espace réservé du contenu 1"/>
          <p:cNvGraphicFramePr>
            <a:graphicFrameLocks noGrp="1"/>
          </p:cNvGraphicFramePr>
          <p:nvPr>
            <p:ph idx="1"/>
          </p:nvPr>
        </p:nvGraphicFramePr>
        <p:xfrm>
          <a:off x="2484438" y="3284538"/>
          <a:ext cx="2997200" cy="1216026"/>
        </p:xfrm>
        <a:graphic>
          <a:graphicData uri="http://schemas.openxmlformats.org/drawingml/2006/table">
            <a:tbl>
              <a:tblPr/>
              <a:tblGrid>
                <a:gridCol w="288925">
                  <a:extLst>
                    <a:ext uri="{9D8B030D-6E8A-4147-A177-3AD203B41FA5}">
                      <a16:colId xmlns:a16="http://schemas.microsoft.com/office/drawing/2014/main" val="20000"/>
                    </a:ext>
                  </a:extLst>
                </a:gridCol>
                <a:gridCol w="40322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06412">
                  <a:extLst>
                    <a:ext uri="{9D8B030D-6E8A-4147-A177-3AD203B41FA5}">
                      <a16:colId xmlns:a16="http://schemas.microsoft.com/office/drawing/2014/main" val="20003"/>
                    </a:ext>
                  </a:extLst>
                </a:gridCol>
                <a:gridCol w="630238">
                  <a:extLst>
                    <a:ext uri="{9D8B030D-6E8A-4147-A177-3AD203B41FA5}">
                      <a16:colId xmlns:a16="http://schemas.microsoft.com/office/drawing/2014/main" val="20004"/>
                    </a:ext>
                  </a:extLst>
                </a:gridCol>
                <a:gridCol w="647700">
                  <a:extLst>
                    <a:ext uri="{9D8B030D-6E8A-4147-A177-3AD203B41FA5}">
                      <a16:colId xmlns:a16="http://schemas.microsoft.com/office/drawing/2014/main" val="20005"/>
                    </a:ext>
                  </a:extLst>
                </a:gridCol>
              </a:tblGrid>
              <a:tr h="192766">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Sex</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White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Black</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Chinese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S. Asian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9276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1</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M/F</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9276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2</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M</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3.9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5771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3</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F</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2.3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5771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4</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M/F</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a:ln>
                            <a:noFill/>
                          </a:ln>
                          <a:solidFill>
                            <a:srgbClr val="000000"/>
                          </a:solidFill>
                          <a:effectLst/>
                          <a:latin typeface="Calibri" pitchFamily="34" charset="0"/>
                          <a:cs typeface="Arial" charset="0"/>
                        </a:rPr>
                        <a:t>4.4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0.18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0.92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22292">
                <a:tc gridSpan="6">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dirty="0">
                          <a:ln>
                            <a:noFill/>
                          </a:ln>
                          <a:solidFill>
                            <a:srgbClr val="FFFFFF"/>
                          </a:solidFill>
                          <a:effectLst/>
                          <a:latin typeface="Calibri" pitchFamily="34" charset="0"/>
                          <a:cs typeface="Arial" charset="0"/>
                        </a:rPr>
                        <a:t>Sources: 1: Goodman &amp; Richards, 1995; 2-3: Tizard</a:t>
                      </a:r>
                      <a:endParaRPr kumimoji="0" lang="fr-BE" sz="1100" b="1" i="0" u="none" strike="noStrike" cap="none" normalizeH="0" baseline="0" dirty="0">
                        <a:ln>
                          <a:noFill/>
                        </a:ln>
                        <a:solidFill>
                          <a:srgbClr val="FFFFFF"/>
                        </a:solidFill>
                        <a:effectLst/>
                        <a:latin typeface="Calibri" pitchFamily="34" charset="0"/>
                        <a:cs typeface="Arial" charset="0"/>
                      </a:endParaRPr>
                    </a:p>
                    <a:p>
                      <a:pPr marL="0" marR="0" lvl="0" indent="0" algn="l" defTabSz="914400" rtl="0" eaLnBrk="1" fontAlgn="base" latinLnBrk="0" hangingPunct="1">
                        <a:lnSpc>
                          <a:spcPct val="120000"/>
                        </a:lnSpc>
                        <a:spcBef>
                          <a:spcPct val="0"/>
                        </a:spcBef>
                        <a:spcAft>
                          <a:spcPct val="0"/>
                        </a:spcAft>
                        <a:buClrTx/>
                        <a:buSzTx/>
                        <a:buFontTx/>
                        <a:buNone/>
                        <a:tabLst/>
                      </a:pPr>
                      <a:r>
                        <a:rPr kumimoji="0" lang="en-US" sz="900" b="1" i="0" u="none" strike="noStrike" cap="none" normalizeH="0" baseline="0" dirty="0">
                          <a:ln>
                            <a:noFill/>
                          </a:ln>
                          <a:solidFill>
                            <a:srgbClr val="FFFFFF"/>
                          </a:solidFill>
                          <a:effectLst/>
                          <a:latin typeface="Calibri" pitchFamily="34" charset="0"/>
                          <a:cs typeface="Arial" charset="0"/>
                        </a:rPr>
                        <a:t>et al., 1988; </a:t>
                      </a:r>
                      <a:r>
                        <a:rPr kumimoji="0" lang="en-US" sz="800" b="1" i="0" u="none" strike="noStrike" cap="none" normalizeH="0" baseline="0" dirty="0">
                          <a:ln>
                            <a:noFill/>
                          </a:ln>
                          <a:solidFill>
                            <a:srgbClr val="FFFFFF"/>
                          </a:solidFill>
                          <a:effectLst/>
                          <a:latin typeface="Calibri" pitchFamily="34" charset="0"/>
                          <a:cs typeface="Arial" charset="0"/>
                        </a:rPr>
                        <a:t>4: </a:t>
                      </a:r>
                      <a:r>
                        <a:rPr kumimoji="0" lang="en-US" sz="900" b="1" i="0" u="none" strike="noStrike" cap="none" normalizeH="0" baseline="0" dirty="0">
                          <a:ln>
                            <a:noFill/>
                          </a:ln>
                          <a:solidFill>
                            <a:srgbClr val="FFFFFF"/>
                          </a:solidFill>
                          <a:effectLst/>
                          <a:latin typeface="Calibri" pitchFamily="34" charset="0"/>
                          <a:cs typeface="Arial" charset="0"/>
                        </a:rPr>
                        <a:t>Gillborn and Gipps, 1996.</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5"/>
                  </a:ext>
                </a:extLst>
              </a:tr>
            </a:tbl>
          </a:graphicData>
        </a:graphic>
      </p:graphicFrame>
      <p:sp>
        <p:nvSpPr>
          <p:cNvPr id="4" name="Espace réservé du numéro de diapositive 3"/>
          <p:cNvSpPr>
            <a:spLocks noGrp="1"/>
          </p:cNvSpPr>
          <p:nvPr>
            <p:ph type="sldNum" sz="quarter" idx="12"/>
          </p:nvPr>
        </p:nvSpPr>
        <p:spPr/>
        <p:txBody>
          <a:bodyPr/>
          <a:lstStyle/>
          <a:p>
            <a:pPr>
              <a:defRPr/>
            </a:pPr>
            <a:fld id="{325B557D-4B84-4890-A8E8-D4928218889F}" type="slidenum">
              <a:rPr lang="fr-BE" smtClean="0"/>
              <a:pPr>
                <a:defRPr/>
              </a:pPr>
              <a:t>189</a:t>
            </a:fld>
            <a:endParaRPr lang="fr-BE" dirty="0"/>
          </a:p>
        </p:txBody>
      </p:sp>
      <p:sp>
        <p:nvSpPr>
          <p:cNvPr id="95282" name="Rectangle 5"/>
          <p:cNvSpPr>
            <a:spLocks noChangeArrowheads="1"/>
          </p:cNvSpPr>
          <p:nvPr/>
        </p:nvSpPr>
        <p:spPr bwMode="auto">
          <a:xfrm>
            <a:off x="1762125" y="31416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200" i="1" dirty="0">
                <a:solidFill>
                  <a:srgbClr val="000000"/>
                </a:solidFill>
                <a:cs typeface="Times New Roman" pitchFamily="18" charset="0"/>
              </a:rPr>
              <a:t>Table 5. 19. Race differences in conduct disorders in children (odds</a:t>
            </a:r>
            <a:endParaRPr lang="fr-BE" sz="600" dirty="0"/>
          </a:p>
          <a:p>
            <a:pPr eaLnBrk="0" hangingPunct="0"/>
            <a:r>
              <a:rPr lang="fr-FR" sz="1000" i="1" dirty="0">
                <a:solidFill>
                  <a:srgbClr val="000000"/>
                </a:solidFill>
                <a:latin typeface="Bookman Old Style" pitchFamily="18" charset="0"/>
                <a:cs typeface="Times New Roman" pitchFamily="18" charset="0"/>
              </a:rPr>
              <a:t>ratios)</a:t>
            </a:r>
            <a:endParaRPr lang="fr-BE" sz="600" dirty="0"/>
          </a:p>
          <a:p>
            <a:pPr eaLnBrk="0" hangingPunct="0"/>
            <a:br>
              <a:rPr lang="en-US" sz="1200" dirty="0">
                <a:cs typeface="Times New Roman" pitchFamily="18" charset="0"/>
              </a:rPr>
            </a:br>
            <a:br>
              <a:rPr lang="en-US" sz="1200" dirty="0">
                <a:cs typeface="Times New Roman" pitchFamily="18" charset="0"/>
              </a:rPr>
            </a:b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19729"/>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2F1AAFA-CE58-492E-AB02-1BD6B8BA5F02}"/>
              </a:ext>
            </a:extLst>
          </p:cNvPr>
          <p:cNvSpPr>
            <a:spLocks noGrp="1"/>
          </p:cNvSpPr>
          <p:nvPr>
            <p:ph type="sldNum" sz="quarter" idx="12"/>
          </p:nvPr>
        </p:nvSpPr>
        <p:spPr/>
        <p:txBody>
          <a:bodyPr/>
          <a:lstStyle/>
          <a:p>
            <a:pPr>
              <a:defRPr/>
            </a:pPr>
            <a:fld id="{C961D413-C80E-4040-8C95-0A8BAAE2541B}" type="slidenum">
              <a:rPr lang="fr-BE" smtClean="0"/>
              <a:pPr>
                <a:defRPr/>
              </a:pPr>
              <a:t>19</a:t>
            </a:fld>
            <a:endParaRPr lang="fr-BE" dirty="0"/>
          </a:p>
        </p:txBody>
      </p:sp>
      <p:pic>
        <p:nvPicPr>
          <p:cNvPr id="7" name="Image 6">
            <a:extLst>
              <a:ext uri="{FF2B5EF4-FFF2-40B4-BE49-F238E27FC236}">
                <a16:creationId xmlns:a16="http://schemas.microsoft.com/office/drawing/2014/main" id="{3299BA03-7E48-480C-BEA6-CC344468A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645" y="906979"/>
            <a:ext cx="5872709" cy="5892351"/>
          </a:xfrm>
          <a:prstGeom prst="rect">
            <a:avLst/>
          </a:prstGeom>
        </p:spPr>
      </p:pic>
      <p:sp>
        <p:nvSpPr>
          <p:cNvPr id="8" name="ZoneTexte 7">
            <a:extLst>
              <a:ext uri="{FF2B5EF4-FFF2-40B4-BE49-F238E27FC236}">
                <a16:creationId xmlns:a16="http://schemas.microsoft.com/office/drawing/2014/main" id="{6FB9F2F5-40C5-4752-A7F7-A495933A18AC}"/>
              </a:ext>
            </a:extLst>
          </p:cNvPr>
          <p:cNvSpPr txBox="1"/>
          <p:nvPr/>
        </p:nvSpPr>
        <p:spPr>
          <a:xfrm>
            <a:off x="457200" y="260648"/>
            <a:ext cx="8363272" cy="646331"/>
          </a:xfrm>
          <a:prstGeom prst="rect">
            <a:avLst/>
          </a:prstGeom>
          <a:noFill/>
        </p:spPr>
        <p:txBody>
          <a:bodyPr wrap="square" rtlCol="0">
            <a:spAutoFit/>
          </a:bodyPr>
          <a:lstStyle/>
          <a:p>
            <a:r>
              <a:rPr lang="en-US" dirty="0"/>
              <a:t>The speed at which information is processed by the brain increases with age until around age 25 (graphs below).</a:t>
            </a:r>
            <a:endParaRPr lang="fr-BE" dirty="0"/>
          </a:p>
        </p:txBody>
      </p:sp>
    </p:spTree>
    <p:extLst>
      <p:ext uri="{BB962C8B-B14F-4D97-AF65-F5344CB8AC3E}">
        <p14:creationId xmlns:p14="http://schemas.microsoft.com/office/powerpoint/2010/main" val="8489503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1"/>
          <p:cNvSpPr>
            <a:spLocks noGrp="1"/>
          </p:cNvSpPr>
          <p:nvPr>
            <p:ph type="title"/>
          </p:nvPr>
        </p:nvSpPr>
        <p:spPr/>
        <p:txBody>
          <a:bodyPr/>
          <a:lstStyle/>
          <a:p>
            <a:r>
              <a:rPr lang="fr-BE" dirty="0"/>
              <a:t>2.5 </a:t>
            </a:r>
            <a:r>
              <a:rPr lang="en-US" dirty="0"/>
              <a:t>Inverse Relationship between IQ and Crime</a:t>
            </a:r>
            <a:endParaRPr lang="fr-BE" dirty="0"/>
          </a:p>
        </p:txBody>
      </p:sp>
      <p:graphicFrame>
        <p:nvGraphicFramePr>
          <p:cNvPr id="5" name="Espace réservé du contenu 4"/>
          <p:cNvGraphicFramePr>
            <a:graphicFrameLocks noGrp="1"/>
          </p:cNvGraphicFramePr>
          <p:nvPr>
            <p:ph idx="1"/>
          </p:nvPr>
        </p:nvGraphicFramePr>
        <p:xfrm>
          <a:off x="2700338" y="2339975"/>
          <a:ext cx="2822575" cy="1846263"/>
        </p:xfrm>
        <a:graphic>
          <a:graphicData uri="http://schemas.openxmlformats.org/drawingml/2006/table">
            <a:tbl>
              <a:tblPr/>
              <a:tblGrid>
                <a:gridCol w="239712">
                  <a:extLst>
                    <a:ext uri="{9D8B030D-6E8A-4147-A177-3AD203B41FA5}">
                      <a16:colId xmlns:a16="http://schemas.microsoft.com/office/drawing/2014/main" val="20000"/>
                    </a:ext>
                  </a:extLst>
                </a:gridCol>
                <a:gridCol w="438150">
                  <a:extLst>
                    <a:ext uri="{9D8B030D-6E8A-4147-A177-3AD203B41FA5}">
                      <a16:colId xmlns:a16="http://schemas.microsoft.com/office/drawing/2014/main" val="20001"/>
                    </a:ext>
                  </a:extLst>
                </a:gridCol>
                <a:gridCol w="368300">
                  <a:extLst>
                    <a:ext uri="{9D8B030D-6E8A-4147-A177-3AD203B41FA5}">
                      <a16:colId xmlns:a16="http://schemas.microsoft.com/office/drawing/2014/main" val="20002"/>
                    </a:ext>
                  </a:extLst>
                </a:gridCol>
                <a:gridCol w="498475">
                  <a:extLst>
                    <a:ext uri="{9D8B030D-6E8A-4147-A177-3AD203B41FA5}">
                      <a16:colId xmlns:a16="http://schemas.microsoft.com/office/drawing/2014/main" val="20003"/>
                    </a:ext>
                  </a:extLst>
                </a:gridCol>
                <a:gridCol w="481013">
                  <a:extLst>
                    <a:ext uri="{9D8B030D-6E8A-4147-A177-3AD203B41FA5}">
                      <a16:colId xmlns:a16="http://schemas.microsoft.com/office/drawing/2014/main" val="20004"/>
                    </a:ext>
                  </a:extLst>
                </a:gridCol>
                <a:gridCol w="796925">
                  <a:extLst>
                    <a:ext uri="{9D8B030D-6E8A-4147-A177-3AD203B41FA5}">
                      <a16:colId xmlns:a16="http://schemas.microsoft.com/office/drawing/2014/main" val="20005"/>
                    </a:ext>
                  </a:extLst>
                </a:gridCol>
              </a:tblGrid>
              <a:tr h="398463">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Year</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Sex</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White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Black</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Chinese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195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1</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1993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M</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1.00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6.10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6195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2</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1995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M</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0.88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7.12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0.66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6195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3</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1995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F</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0.80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12.19</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0.66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61950">
                <a:tc gridSpan="6">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Sources: 1: Smith, 1997; 2-3: Home Office, 1998.</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4"/>
                  </a:ext>
                </a:extLst>
              </a:tr>
            </a:tbl>
          </a:graphicData>
        </a:graphic>
      </p:graphicFrame>
      <p:sp>
        <p:nvSpPr>
          <p:cNvPr id="4" name="Espace réservé du numéro de diapositive 3"/>
          <p:cNvSpPr>
            <a:spLocks noGrp="1"/>
          </p:cNvSpPr>
          <p:nvPr>
            <p:ph type="sldNum" sz="quarter" idx="12"/>
          </p:nvPr>
        </p:nvSpPr>
        <p:spPr/>
        <p:txBody>
          <a:bodyPr/>
          <a:lstStyle/>
          <a:p>
            <a:pPr>
              <a:defRPr/>
            </a:pPr>
            <a:fld id="{A3AB6C20-68BA-4C23-B6EE-12576968AD2B}" type="slidenum">
              <a:rPr lang="fr-BE" smtClean="0"/>
              <a:pPr>
                <a:defRPr/>
              </a:pPr>
              <a:t>190</a:t>
            </a:fld>
            <a:endParaRPr lang="fr-BE" dirty="0"/>
          </a:p>
        </p:txBody>
      </p:sp>
      <p:sp>
        <p:nvSpPr>
          <p:cNvPr id="96299" name="Rectangle 1"/>
          <p:cNvSpPr>
            <a:spLocks noChangeArrowheads="1"/>
          </p:cNvSpPr>
          <p:nvPr/>
        </p:nvSpPr>
        <p:spPr bwMode="auto">
          <a:xfrm>
            <a:off x="2555875" y="198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fr-FR" sz="1200" i="1" dirty="0">
                <a:solidFill>
                  <a:srgbClr val="000000"/>
                </a:solidFill>
                <a:cs typeface="Times New Roman" pitchFamily="18" charset="0"/>
              </a:rPr>
              <a:t>Table 5.20. Race différences in crime (odds ratios)</a:t>
            </a: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14328"/>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p:cNvSpPr>
            <a:spLocks noGrp="1"/>
          </p:cNvSpPr>
          <p:nvPr>
            <p:ph type="title"/>
          </p:nvPr>
        </p:nvSpPr>
        <p:spPr>
          <a:xfrm>
            <a:off x="468313" y="404813"/>
            <a:ext cx="8229600" cy="1143000"/>
          </a:xfrm>
        </p:spPr>
        <p:txBody>
          <a:bodyPr/>
          <a:lstStyle/>
          <a:p>
            <a:pPr fontAlgn="t"/>
            <a:r>
              <a:rPr lang="fr-BE" dirty="0"/>
              <a:t>2.6 </a:t>
            </a:r>
            <a:r>
              <a:rPr lang="en-US" dirty="0"/>
              <a:t>70/5000</a:t>
            </a:r>
            <a:br>
              <a:rPr lang="en-US" dirty="0"/>
            </a:br>
            <a:r>
              <a:rPr lang="en-US" dirty="0"/>
              <a:t>2.6 Inverse Relationship Between IQ and the Proportion of Single Mothers</a:t>
            </a:r>
            <a:br>
              <a:rPr lang="en-US" dirty="0"/>
            </a:br>
            <a:endParaRPr lang="fr-BE" dirty="0"/>
          </a:p>
        </p:txBody>
      </p:sp>
      <p:sp>
        <p:nvSpPr>
          <p:cNvPr id="4" name="Espace réservé du numéro de diapositive 3"/>
          <p:cNvSpPr>
            <a:spLocks noGrp="1"/>
          </p:cNvSpPr>
          <p:nvPr>
            <p:ph type="sldNum" sz="quarter" idx="12"/>
          </p:nvPr>
        </p:nvSpPr>
        <p:spPr/>
        <p:txBody>
          <a:bodyPr/>
          <a:lstStyle/>
          <a:p>
            <a:pPr>
              <a:defRPr/>
            </a:pPr>
            <a:fld id="{08D5F4D1-28FE-4149-8457-77A904BF962F}" type="slidenum">
              <a:rPr lang="fr-BE" smtClean="0"/>
              <a:pPr>
                <a:defRPr/>
              </a:pPr>
              <a:t>191</a:t>
            </a:fld>
            <a:endParaRPr lang="fr-BE" dirty="0"/>
          </a:p>
        </p:txBody>
      </p:sp>
      <p:graphicFrame>
        <p:nvGraphicFramePr>
          <p:cNvPr id="5" name="Tableau 4"/>
          <p:cNvGraphicFramePr>
            <a:graphicFrameLocks noGrp="1"/>
          </p:cNvGraphicFramePr>
          <p:nvPr/>
        </p:nvGraphicFramePr>
        <p:xfrm>
          <a:off x="2195513" y="3068638"/>
          <a:ext cx="3816350" cy="825500"/>
        </p:xfrm>
        <a:graphic>
          <a:graphicData uri="http://schemas.openxmlformats.org/drawingml/2006/table">
            <a:tbl>
              <a:tblPr/>
              <a:tblGrid>
                <a:gridCol w="214312">
                  <a:extLst>
                    <a:ext uri="{9D8B030D-6E8A-4147-A177-3AD203B41FA5}">
                      <a16:colId xmlns:a16="http://schemas.microsoft.com/office/drawing/2014/main" val="20000"/>
                    </a:ext>
                  </a:extLst>
                </a:gridCol>
                <a:gridCol w="387350">
                  <a:extLst>
                    <a:ext uri="{9D8B030D-6E8A-4147-A177-3AD203B41FA5}">
                      <a16:colId xmlns:a16="http://schemas.microsoft.com/office/drawing/2014/main" val="20001"/>
                    </a:ext>
                  </a:extLst>
                </a:gridCol>
                <a:gridCol w="442913">
                  <a:extLst>
                    <a:ext uri="{9D8B030D-6E8A-4147-A177-3AD203B41FA5}">
                      <a16:colId xmlns:a16="http://schemas.microsoft.com/office/drawing/2014/main" val="20002"/>
                    </a:ext>
                  </a:extLst>
                </a:gridCol>
                <a:gridCol w="427037">
                  <a:extLst>
                    <a:ext uri="{9D8B030D-6E8A-4147-A177-3AD203B41FA5}">
                      <a16:colId xmlns:a16="http://schemas.microsoft.com/office/drawing/2014/main" val="20003"/>
                    </a:ext>
                  </a:extLst>
                </a:gridCol>
                <a:gridCol w="557213">
                  <a:extLst>
                    <a:ext uri="{9D8B030D-6E8A-4147-A177-3AD203B41FA5}">
                      <a16:colId xmlns:a16="http://schemas.microsoft.com/office/drawing/2014/main" val="20004"/>
                    </a:ext>
                  </a:extLst>
                </a:gridCol>
                <a:gridCol w="1787525">
                  <a:extLst>
                    <a:ext uri="{9D8B030D-6E8A-4147-A177-3AD203B41FA5}">
                      <a16:colId xmlns:a16="http://schemas.microsoft.com/office/drawing/2014/main" val="20005"/>
                    </a:ext>
                  </a:extLst>
                </a:gridCol>
              </a:tblGrid>
              <a:tr h="292100">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Year</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White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Black</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Asian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Reference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6670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1</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1980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27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Brewer &amp; Haslum, 1986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6670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a:ln>
                            <a:noFill/>
                          </a:ln>
                          <a:solidFill>
                            <a:srgbClr val="FFFFFF"/>
                          </a:solidFill>
                          <a:effectLst/>
                          <a:latin typeface="Calibri" pitchFamily="34" charset="0"/>
                          <a:cs typeface="Arial" charset="0"/>
                        </a:rPr>
                        <a:t>2</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1994</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21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pitchFamily="34" charset="0"/>
                          <a:cs typeface="Arial" charset="0"/>
                        </a:rPr>
                        <a:t>Modood &amp; Berthoud, 1997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bl>
          </a:graphicData>
        </a:graphic>
      </p:graphicFrame>
      <p:sp>
        <p:nvSpPr>
          <p:cNvPr id="97314" name="Rectangle 1"/>
          <p:cNvSpPr>
            <a:spLocks noChangeArrowheads="1"/>
          </p:cNvSpPr>
          <p:nvPr/>
        </p:nvSpPr>
        <p:spPr bwMode="auto">
          <a:xfrm>
            <a:off x="1692275" y="2708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200" i="1" dirty="0">
                <a:cs typeface="Times New Roman" pitchFamily="18" charset="0"/>
              </a:rPr>
              <a:t>Table 5.22. Race differences in single teenage mothers (percentages)</a:t>
            </a: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6746"/>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1"/>
          <p:cNvSpPr>
            <a:spLocks noGrp="1"/>
          </p:cNvSpPr>
          <p:nvPr>
            <p:ph type="title"/>
          </p:nvPr>
        </p:nvSpPr>
        <p:spPr/>
        <p:txBody>
          <a:bodyPr/>
          <a:lstStyle/>
          <a:p>
            <a:r>
              <a:rPr lang="fr-BE" dirty="0"/>
              <a:t>2.7 </a:t>
            </a:r>
            <a:r>
              <a:rPr lang="en-US" dirty="0"/>
              <a:t>Inverse Relationship between IQ and Fertility Rate</a:t>
            </a:r>
            <a:endParaRPr lang="fr-BE" dirty="0"/>
          </a:p>
        </p:txBody>
      </p:sp>
      <p:graphicFrame>
        <p:nvGraphicFramePr>
          <p:cNvPr id="5" name="Espace réservé du contenu 4"/>
          <p:cNvGraphicFramePr>
            <a:graphicFrameLocks noGrp="1"/>
          </p:cNvGraphicFramePr>
          <p:nvPr>
            <p:ph idx="1"/>
          </p:nvPr>
        </p:nvGraphicFramePr>
        <p:xfrm>
          <a:off x="2411413" y="2276475"/>
          <a:ext cx="3282950" cy="1081089"/>
        </p:xfrm>
        <a:graphic>
          <a:graphicData uri="http://schemas.openxmlformats.org/drawingml/2006/table">
            <a:tbl>
              <a:tblPr/>
              <a:tblGrid>
                <a:gridCol w="220662">
                  <a:extLst>
                    <a:ext uri="{9D8B030D-6E8A-4147-A177-3AD203B41FA5}">
                      <a16:colId xmlns:a16="http://schemas.microsoft.com/office/drawing/2014/main" val="20000"/>
                    </a:ext>
                  </a:extLst>
                </a:gridCol>
                <a:gridCol w="404813">
                  <a:extLst>
                    <a:ext uri="{9D8B030D-6E8A-4147-A177-3AD203B41FA5}">
                      <a16:colId xmlns:a16="http://schemas.microsoft.com/office/drawing/2014/main" val="20001"/>
                    </a:ext>
                  </a:extLst>
                </a:gridCol>
                <a:gridCol w="463550">
                  <a:extLst>
                    <a:ext uri="{9D8B030D-6E8A-4147-A177-3AD203B41FA5}">
                      <a16:colId xmlns:a16="http://schemas.microsoft.com/office/drawing/2014/main" val="20002"/>
                    </a:ext>
                  </a:extLst>
                </a:gridCol>
                <a:gridCol w="449262">
                  <a:extLst>
                    <a:ext uri="{9D8B030D-6E8A-4147-A177-3AD203B41FA5}">
                      <a16:colId xmlns:a16="http://schemas.microsoft.com/office/drawing/2014/main" val="20003"/>
                    </a:ext>
                  </a:extLst>
                </a:gridCol>
                <a:gridCol w="558800">
                  <a:extLst>
                    <a:ext uri="{9D8B030D-6E8A-4147-A177-3AD203B41FA5}">
                      <a16:colId xmlns:a16="http://schemas.microsoft.com/office/drawing/2014/main" val="20004"/>
                    </a:ext>
                  </a:extLst>
                </a:gridCol>
                <a:gridCol w="479425">
                  <a:extLst>
                    <a:ext uri="{9D8B030D-6E8A-4147-A177-3AD203B41FA5}">
                      <a16:colId xmlns:a16="http://schemas.microsoft.com/office/drawing/2014/main" val="20005"/>
                    </a:ext>
                  </a:extLst>
                </a:gridCol>
                <a:gridCol w="706438">
                  <a:extLst>
                    <a:ext uri="{9D8B030D-6E8A-4147-A177-3AD203B41FA5}">
                      <a16:colId xmlns:a16="http://schemas.microsoft.com/office/drawing/2014/main" val="20006"/>
                    </a:ext>
                  </a:extLst>
                </a:gridCol>
              </a:tblGrid>
              <a:tr h="309563">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Year</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White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Black</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Chinese</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Indian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Pak./Ban.</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5241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1</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1988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2.8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a:ln>
                            <a:noFill/>
                          </a:ln>
                          <a:solidFill>
                            <a:srgbClr val="000000"/>
                          </a:solidFill>
                          <a:effectLst/>
                          <a:latin typeface="Calibri" pitchFamily="34" charset="0"/>
                          <a:cs typeface="Arial" charset="0"/>
                        </a:rPr>
                        <a:t>1.3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a:ln>
                            <a:noFill/>
                          </a:ln>
                          <a:solidFill>
                            <a:srgbClr val="000000"/>
                          </a:solidFill>
                          <a:effectLst/>
                          <a:latin typeface="Calibri" pitchFamily="34" charset="0"/>
                          <a:cs typeface="Arial" charset="0"/>
                        </a:rPr>
                        <a:t>4.3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a:ln>
                            <a:noFill/>
                          </a:ln>
                          <a:solidFill>
                            <a:srgbClr val="000000"/>
                          </a:solidFill>
                          <a:effectLst/>
                          <a:latin typeface="Calibri" pitchFamily="34" charset="0"/>
                          <a:cs typeface="Arial" charset="0"/>
                        </a:rPr>
                        <a:t>6.1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5400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2</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1991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1.8</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2.7</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2.5</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5.0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6511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a:ln>
                            <a:noFill/>
                          </a:ln>
                          <a:solidFill>
                            <a:srgbClr val="FFFFFF"/>
                          </a:solidFill>
                          <a:effectLst/>
                          <a:latin typeface="Calibri" pitchFamily="34" charset="0"/>
                          <a:cs typeface="Arial" charset="0"/>
                        </a:rPr>
                        <a:t>3</a:t>
                      </a:r>
                      <a:endParaRPr kumimoji="0" lang="fr-BE" sz="11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2001</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a:ln>
                            <a:noFill/>
                          </a:ln>
                          <a:solidFill>
                            <a:srgbClr val="000000"/>
                          </a:solidFill>
                          <a:effectLst/>
                          <a:latin typeface="Calibri" pitchFamily="34" charset="0"/>
                          <a:cs typeface="Arial" charset="0"/>
                        </a:rPr>
                        <a:t>1.6</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2.2</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a:ln>
                            <a:noFill/>
                          </a:ln>
                          <a:solidFill>
                            <a:srgbClr val="000000"/>
                          </a:solidFill>
                          <a:effectLst/>
                          <a:latin typeface="Calibri" pitchFamily="34" charset="0"/>
                          <a:cs typeface="Arial" charset="0"/>
                        </a:rPr>
                        <a:t>2.3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a:ln>
                            <a:noFill/>
                          </a:ln>
                          <a:solidFill>
                            <a:srgbClr val="000000"/>
                          </a:solidFill>
                          <a:effectLst/>
                          <a:latin typeface="Calibri" pitchFamily="34" charset="0"/>
                          <a:cs typeface="Arial" charset="0"/>
                        </a:rPr>
                        <a:t>4.3</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sp>
        <p:nvSpPr>
          <p:cNvPr id="4" name="Espace réservé du numéro de diapositive 3"/>
          <p:cNvSpPr>
            <a:spLocks noGrp="1"/>
          </p:cNvSpPr>
          <p:nvPr>
            <p:ph type="sldNum" sz="quarter" idx="12"/>
          </p:nvPr>
        </p:nvSpPr>
        <p:spPr/>
        <p:txBody>
          <a:bodyPr/>
          <a:lstStyle/>
          <a:p>
            <a:pPr>
              <a:defRPr/>
            </a:pPr>
            <a:fld id="{3A2541BD-0A97-4994-B8BD-596E1F4FFA70}" type="slidenum">
              <a:rPr lang="fr-BE" smtClean="0"/>
              <a:pPr>
                <a:defRPr/>
              </a:pPr>
              <a:t>192</a:t>
            </a:fld>
            <a:endParaRPr lang="fr-BE" dirty="0"/>
          </a:p>
        </p:txBody>
      </p:sp>
      <p:sp>
        <p:nvSpPr>
          <p:cNvPr id="98350" name="Rectangle 1"/>
          <p:cNvSpPr>
            <a:spLocks noChangeArrowheads="1"/>
          </p:cNvSpPr>
          <p:nvPr/>
        </p:nvSpPr>
        <p:spPr bwMode="auto">
          <a:xfrm>
            <a:off x="2555875" y="198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fr-FR" sz="1200" i="1" dirty="0">
                <a:cs typeface="Times New Roman" pitchFamily="18" charset="0"/>
              </a:rPr>
              <a:t>Table 5.23. Race différences in fertility (TFR)</a:t>
            </a: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err="1"/>
              <a:t>From</a:t>
            </a:r>
            <a:r>
              <a:rPr lang="fr-BE" sz="1400" dirty="0"/>
              <a:t> « The global bell curve », Richard Lynn, 2009.</a:t>
            </a:r>
            <a:br>
              <a:rPr lang="fr-BE" sz="1400" dirty="0"/>
            </a:br>
            <a:r>
              <a:rPr lang="fr-BE" sz="1400" dirty="0"/>
              <a:t>              </a:t>
            </a:r>
            <a:endParaRPr lang="fr-BE" dirty="0"/>
          </a:p>
        </p:txBody>
      </p:sp>
    </p:spTree>
  </p:cSld>
  <p:clrMapOvr>
    <a:masterClrMapping/>
  </p:clrMapOvr>
  <p:transition spd="slow" advTm="14289"/>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3. </a:t>
            </a:r>
            <a:r>
              <a:rPr lang="fr-BE" dirty="0" err="1"/>
              <a:t>Intellectual</a:t>
            </a:r>
            <a:r>
              <a:rPr lang="fr-BE" dirty="0"/>
              <a:t> </a:t>
            </a:r>
            <a:r>
              <a:rPr lang="fr-BE" dirty="0" err="1"/>
              <a:t>Hierarchy</a:t>
            </a:r>
            <a:r>
              <a:rPr lang="fr-BE" dirty="0"/>
              <a:t> in Brasil </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658641227"/>
              </p:ext>
            </p:extLst>
          </p:nvPr>
        </p:nvGraphicFramePr>
        <p:xfrm>
          <a:off x="1547664" y="2564904"/>
          <a:ext cx="5221090" cy="1512168"/>
        </p:xfrm>
        <a:graphic>
          <a:graphicData uri="http://schemas.openxmlformats.org/drawingml/2006/table">
            <a:tbl>
              <a:tblPr firstRow="1" firstCol="1" bandRow="1">
                <a:tableStyleId>{5C22544A-7EE6-4342-B048-85BDC9FD1C3A}</a:tableStyleId>
              </a:tblPr>
              <a:tblGrid>
                <a:gridCol w="366957">
                  <a:extLst>
                    <a:ext uri="{9D8B030D-6E8A-4147-A177-3AD203B41FA5}">
                      <a16:colId xmlns:a16="http://schemas.microsoft.com/office/drawing/2014/main" val="20000"/>
                    </a:ext>
                  </a:extLst>
                </a:gridCol>
                <a:gridCol w="1178537">
                  <a:extLst>
                    <a:ext uri="{9D8B030D-6E8A-4147-A177-3AD203B41FA5}">
                      <a16:colId xmlns:a16="http://schemas.microsoft.com/office/drawing/2014/main" val="20001"/>
                    </a:ext>
                  </a:extLst>
                </a:gridCol>
                <a:gridCol w="966917">
                  <a:extLst>
                    <a:ext uri="{9D8B030D-6E8A-4147-A177-3AD203B41FA5}">
                      <a16:colId xmlns:a16="http://schemas.microsoft.com/office/drawing/2014/main" val="20002"/>
                    </a:ext>
                  </a:extLst>
                </a:gridCol>
                <a:gridCol w="1037832">
                  <a:extLst>
                    <a:ext uri="{9D8B030D-6E8A-4147-A177-3AD203B41FA5}">
                      <a16:colId xmlns:a16="http://schemas.microsoft.com/office/drawing/2014/main" val="20003"/>
                    </a:ext>
                  </a:extLst>
                </a:gridCol>
                <a:gridCol w="918516">
                  <a:extLst>
                    <a:ext uri="{9D8B030D-6E8A-4147-A177-3AD203B41FA5}">
                      <a16:colId xmlns:a16="http://schemas.microsoft.com/office/drawing/2014/main" val="20004"/>
                    </a:ext>
                  </a:extLst>
                </a:gridCol>
                <a:gridCol w="752331">
                  <a:extLst>
                    <a:ext uri="{9D8B030D-6E8A-4147-A177-3AD203B41FA5}">
                      <a16:colId xmlns:a16="http://schemas.microsoft.com/office/drawing/2014/main" val="20005"/>
                    </a:ext>
                  </a:extLst>
                </a:gridCol>
              </a:tblGrid>
              <a:tr h="846079">
                <a:tc>
                  <a:txBody>
                    <a:bodyPr/>
                    <a:lstStyle/>
                    <a:p>
                      <a:pPr>
                        <a:lnSpc>
                          <a:spcPct val="115000"/>
                        </a:lnSpc>
                      </a:pPr>
                      <a:endParaRPr lang="fr-BE" sz="1200" b="1" dirty="0">
                        <a:effectLst/>
                        <a:latin typeface="Calibri"/>
                        <a:cs typeface="Times New Roman"/>
                      </a:endParaRPr>
                    </a:p>
                  </a:txBody>
                  <a:tcPr marL="0" marR="0" marT="0" marB="0" anchor="ctr"/>
                </a:tc>
                <a:tc>
                  <a:txBody>
                    <a:bodyPr/>
                    <a:lstStyle/>
                    <a:p>
                      <a:pPr>
                        <a:lnSpc>
                          <a:spcPct val="115000"/>
                        </a:lnSpc>
                        <a:spcAft>
                          <a:spcPts val="1000"/>
                        </a:spcAft>
                      </a:pP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Japanese</a:t>
                      </a: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European</a:t>
                      </a: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Mulatto</a:t>
                      </a: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Black</a:t>
                      </a:r>
                      <a:endParaRPr lang="fr-BE" sz="1200" b="1"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666089">
                <a:tc>
                  <a:txBody>
                    <a:bodyPr/>
                    <a:lstStyle/>
                    <a:p>
                      <a:pPr marR="74930" algn="r">
                        <a:lnSpc>
                          <a:spcPts val="1125"/>
                        </a:lnSpc>
                        <a:spcAft>
                          <a:spcPts val="1000"/>
                        </a:spcAft>
                      </a:pPr>
                      <a:r>
                        <a:rPr lang="fr-FR" sz="1200" b="1" spc="30" dirty="0">
                          <a:effectLst/>
                        </a:rPr>
                        <a:t>1</a:t>
                      </a:r>
                      <a:endParaRPr lang="fr-BE" sz="1200" b="1" dirty="0">
                        <a:effectLst/>
                        <a:latin typeface="Calibri"/>
                        <a:ea typeface="Calibri"/>
                        <a:cs typeface="Times New Roman"/>
                      </a:endParaRPr>
                    </a:p>
                  </a:txBody>
                  <a:tcPr marL="0" marR="0" marT="0" marB="0" anchor="ctr"/>
                </a:tc>
                <a:tc>
                  <a:txBody>
                    <a:bodyPr/>
                    <a:lstStyle/>
                    <a:p>
                      <a:pPr>
                        <a:lnSpc>
                          <a:spcPts val="1125"/>
                        </a:lnSpc>
                        <a:spcAft>
                          <a:spcPts val="1000"/>
                        </a:spcAft>
                      </a:pPr>
                      <a:r>
                        <a:rPr lang="fr-FR" sz="1200" b="1" spc="30" dirty="0">
                          <a:effectLst/>
                          <a:latin typeface="Calibri"/>
                          <a:ea typeface="Calibri"/>
                          <a:cs typeface="Times New Roman"/>
                        </a:rPr>
                        <a:t>IQ</a:t>
                      </a:r>
                      <a:endParaRPr lang="fr-BE" sz="1200" b="1" dirty="0">
                        <a:effectLst/>
                        <a:latin typeface="Calibri"/>
                        <a:ea typeface="Calibri"/>
                        <a:cs typeface="Times New Roman"/>
                      </a:endParaRPr>
                    </a:p>
                  </a:txBody>
                  <a:tcPr marL="0" marR="0" marT="0" marB="0" anchor="ctr"/>
                </a:tc>
                <a:tc>
                  <a:txBody>
                    <a:bodyPr/>
                    <a:lstStyle/>
                    <a:p>
                      <a:pPr marR="113665" algn="r">
                        <a:lnSpc>
                          <a:spcPts val="1125"/>
                        </a:lnSpc>
                        <a:spcAft>
                          <a:spcPts val="1000"/>
                        </a:spcAft>
                      </a:pPr>
                      <a:r>
                        <a:rPr lang="fr-FR" sz="1200" b="1" spc="30" dirty="0">
                          <a:effectLst/>
                        </a:rPr>
                        <a:t>99</a:t>
                      </a:r>
                      <a:endParaRPr lang="fr-BE" sz="1200" b="1" dirty="0">
                        <a:effectLst/>
                        <a:latin typeface="Calibri"/>
                        <a:ea typeface="Calibri"/>
                        <a:cs typeface="Times New Roman"/>
                      </a:endParaRPr>
                    </a:p>
                  </a:txBody>
                  <a:tcPr marL="0" marR="0" marT="0" marB="0" anchor="ctr"/>
                </a:tc>
                <a:tc>
                  <a:txBody>
                    <a:bodyPr/>
                    <a:lstStyle/>
                    <a:p>
                      <a:pPr marR="177165" algn="r">
                        <a:lnSpc>
                          <a:spcPts val="1125"/>
                        </a:lnSpc>
                        <a:spcAft>
                          <a:spcPts val="1000"/>
                        </a:spcAft>
                      </a:pPr>
                      <a:r>
                        <a:rPr lang="fr-FR" sz="1200" b="1" spc="30" dirty="0">
                          <a:effectLst/>
                        </a:rPr>
                        <a:t>95</a:t>
                      </a:r>
                      <a:endParaRPr lang="fr-BE" sz="1200" b="1" dirty="0">
                        <a:effectLst/>
                        <a:latin typeface="Calibri"/>
                        <a:ea typeface="Calibri"/>
                        <a:cs typeface="Times New Roman"/>
                      </a:endParaRPr>
                    </a:p>
                  </a:txBody>
                  <a:tcPr marL="0" marR="0" marT="0" marB="0" anchor="ctr"/>
                </a:tc>
                <a:tc>
                  <a:txBody>
                    <a:bodyPr/>
                    <a:lstStyle/>
                    <a:p>
                      <a:pPr marR="116840" algn="r">
                        <a:lnSpc>
                          <a:spcPts val="1125"/>
                        </a:lnSpc>
                        <a:spcAft>
                          <a:spcPts val="1000"/>
                        </a:spcAft>
                      </a:pPr>
                      <a:r>
                        <a:rPr lang="fr-FR" sz="1200" b="1" spc="30" dirty="0">
                          <a:effectLst/>
                        </a:rPr>
                        <a:t>81</a:t>
                      </a:r>
                      <a:endParaRPr lang="fr-BE" sz="1200" b="1" dirty="0">
                        <a:effectLst/>
                        <a:latin typeface="Calibri"/>
                        <a:ea typeface="Calibri"/>
                        <a:cs typeface="Times New Roman"/>
                      </a:endParaRPr>
                    </a:p>
                  </a:txBody>
                  <a:tcPr marL="0" marR="0" marT="0" marB="0" anchor="ctr"/>
                </a:tc>
                <a:tc>
                  <a:txBody>
                    <a:bodyPr/>
                    <a:lstStyle/>
                    <a:p>
                      <a:pPr marR="71120" algn="r">
                        <a:lnSpc>
                          <a:spcPts val="1125"/>
                        </a:lnSpc>
                        <a:spcAft>
                          <a:spcPts val="1000"/>
                        </a:spcAft>
                      </a:pPr>
                      <a:r>
                        <a:rPr lang="fr-FR" sz="1200" b="1" spc="30" dirty="0">
                          <a:effectLst/>
                        </a:rPr>
                        <a:t>71</a:t>
                      </a:r>
                      <a:endParaRPr lang="fr-BE" sz="1200" b="1"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193</a:t>
            </a:fld>
            <a:endParaRPr lang="fr-BE" dirty="0"/>
          </a:p>
        </p:txBody>
      </p:sp>
      <p:sp>
        <p:nvSpPr>
          <p:cNvPr id="6" name="Rectangle 1"/>
          <p:cNvSpPr>
            <a:spLocks noChangeArrowheads="1"/>
          </p:cNvSpPr>
          <p:nvPr/>
        </p:nvSpPr>
        <p:spPr bwMode="auto">
          <a:xfrm>
            <a:off x="2026610" y="2105749"/>
            <a:ext cx="451880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ea typeface="Times New Roman" pitchFamily="18" charset="0"/>
                <a:cs typeface="Times New Roman" pitchFamily="18" charset="0"/>
              </a:rPr>
              <a:t>Table 4.2. Race and ethnic differences in intelligence</a:t>
            </a:r>
            <a:endParaRPr kumimoji="0" lang="fr-BE"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1116744004"/>
              </p:ext>
            </p:extLst>
          </p:nvPr>
        </p:nvGraphicFramePr>
        <p:xfrm>
          <a:off x="107504" y="5805264"/>
          <a:ext cx="1097915" cy="918210"/>
        </p:xfrm>
        <a:graphic>
          <a:graphicData uri="http://schemas.openxmlformats.org/drawingml/2006/table">
            <a:tbl>
              <a:tblPr firstRow="1" firstCol="1" bandRow="1">
                <a:tableStyleId>{5C22544A-7EE6-4342-B048-85BDC9FD1C3A}</a:tableStyleId>
              </a:tblPr>
              <a:tblGrid>
                <a:gridCol w="1097915">
                  <a:extLst>
                    <a:ext uri="{9D8B030D-6E8A-4147-A177-3AD203B41FA5}">
                      <a16:colId xmlns:a16="http://schemas.microsoft.com/office/drawing/2014/main" val="20000"/>
                    </a:ext>
                  </a:extLst>
                </a:gridCol>
              </a:tblGrid>
              <a:tr h="173990">
                <a:tc>
                  <a:txBody>
                    <a:bodyPr/>
                    <a:lstStyle/>
                    <a:p>
                      <a:pPr>
                        <a:lnSpc>
                          <a:spcPct val="115000"/>
                        </a:lnSpc>
                        <a:spcAft>
                          <a:spcPts val="1000"/>
                        </a:spcAft>
                      </a:pPr>
                      <a:r>
                        <a:rPr lang="fr-FR" sz="1000" spc="30" dirty="0">
                          <a:effectLst/>
                        </a:rPr>
                        <a:t>Reference</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0">
                <a:tc>
                  <a:txBody>
                    <a:bodyPr/>
                    <a:lstStyle/>
                    <a:p>
                      <a:pPr>
                        <a:lnSpc>
                          <a:spcPct val="115000"/>
                        </a:lnSpc>
                        <a:spcAft>
                          <a:spcPts val="1000"/>
                        </a:spcAft>
                      </a:pPr>
                      <a:r>
                        <a:rPr lang="fr-FR" sz="1000" spc="30" dirty="0">
                          <a:effectLst/>
                        </a:rPr>
                        <a:t>Fernandez, 2001</a:t>
                      </a:r>
                      <a:endParaRPr lang="fr-BE" sz="1100" dirty="0">
                        <a:effectLst/>
                      </a:endParaRPr>
                    </a:p>
                    <a:p>
                      <a:pPr>
                        <a:lnSpc>
                          <a:spcPct val="115000"/>
                        </a:lnSpc>
                        <a:spcAft>
                          <a:spcPts val="1000"/>
                        </a:spcAft>
                      </a:pPr>
                      <a:r>
                        <a:rPr lang="fr-FR" sz="1000" spc="30" dirty="0">
                          <a:effectLst/>
                        </a:rPr>
                        <a:t>Fernandez, 2001</a:t>
                      </a:r>
                      <a:endParaRPr lang="fr-BE" sz="1100" dirty="0">
                        <a:effectLst/>
                      </a:endParaRPr>
                    </a:p>
                    <a:p>
                      <a:pPr>
                        <a:lnSpc>
                          <a:spcPts val="1125"/>
                        </a:lnSpc>
                        <a:spcAft>
                          <a:spcPts val="1000"/>
                        </a:spcAft>
                      </a:pPr>
                      <a:r>
                        <a:rPr lang="fr-FR" sz="1000" spc="30" dirty="0">
                          <a:effectLst/>
                        </a:rPr>
                        <a:t>Paine et al., 1992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bl>
          </a:graphicData>
        </a:graphic>
      </p:graphicFrame>
      <p:sp>
        <p:nvSpPr>
          <p:cNvPr id="8" name="ZoneTexte 7"/>
          <p:cNvSpPr txBox="1"/>
          <p:nvPr/>
        </p:nvSpPr>
        <p:spPr>
          <a:xfrm>
            <a:off x="-1260648" y="6321752"/>
            <a:ext cx="4427984" cy="523220"/>
          </a:xfrm>
          <a:prstGeom prst="rect">
            <a:avLst/>
          </a:prstGeom>
          <a:noFill/>
        </p:spPr>
        <p:txBody>
          <a:bodyPr wrap="square" rtlCol="0">
            <a:spAutoFit/>
          </a:bodyPr>
          <a:lstStyle/>
          <a:p>
            <a:br>
              <a:rPr lang="fr-BE" sz="1400" dirty="0"/>
            </a:br>
            <a:r>
              <a:rPr lang="fr-BE" sz="1400" dirty="0"/>
              <a:t>              </a:t>
            </a:r>
            <a:endParaRPr lang="fr-BE" dirty="0"/>
          </a:p>
        </p:txBody>
      </p:sp>
      <p:sp>
        <p:nvSpPr>
          <p:cNvPr id="3" name="Rectangle 2">
            <a:extLst>
              <a:ext uri="{FF2B5EF4-FFF2-40B4-BE49-F238E27FC236}">
                <a16:creationId xmlns:a16="http://schemas.microsoft.com/office/drawing/2014/main" id="{2786E51D-0349-41C3-BC24-198512E782AF}"/>
              </a:ext>
            </a:extLst>
          </p:cNvPr>
          <p:cNvSpPr/>
          <p:nvPr/>
        </p:nvSpPr>
        <p:spPr>
          <a:xfrm>
            <a:off x="1404666" y="6115412"/>
            <a:ext cx="4572000" cy="606063"/>
          </a:xfrm>
          <a:prstGeom prst="rect">
            <a:avLst/>
          </a:prstGeom>
        </p:spPr>
        <p:txBody>
          <a:bodyPr>
            <a:spAutoFit/>
          </a:bodyPr>
          <a:lstStyle/>
          <a:p>
            <a:pPr>
              <a:lnSpc>
                <a:spcPct val="107000"/>
              </a:lnSpc>
              <a:spcAft>
                <a:spcPts val="800"/>
              </a:spcAft>
            </a:pPr>
            <a:r>
              <a:rPr lang="en-US" sz="1400" dirty="0">
                <a:solidFill>
                  <a:srgbClr val="000000"/>
                </a:solidFill>
                <a:ea typeface="Calibri" panose="020F0502020204030204" pitchFamily="34" charset="0"/>
                <a:cs typeface="Times New Roman" panose="02020603050405020304" pitchFamily="18" charset="0"/>
              </a:rPr>
              <a:t>From “The Global Bell Curve: Race, IQ and Inequality Worldwide” Richard Lynn, 2009</a:t>
            </a:r>
            <a:r>
              <a:rPr lang="en-US" dirty="0">
                <a:solidFill>
                  <a:srgbClr val="FFFFFF"/>
                </a:solidFill>
                <a:ea typeface="Calibri" panose="020F0502020204030204" pitchFamily="34" charset="0"/>
                <a:cs typeface="Times New Roman" panose="02020603050405020304" pitchFamily="18" charset="0"/>
              </a:rPr>
              <a:t>.</a:t>
            </a:r>
            <a:endParaRPr lang="fr-BE"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57413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3.1 </a:t>
            </a:r>
            <a:r>
              <a:rPr lang="fr-BE" dirty="0" err="1"/>
              <a:t>Hierarchy</a:t>
            </a:r>
            <a:r>
              <a:rPr lang="fr-BE" dirty="0"/>
              <a:t> </a:t>
            </a:r>
            <a:r>
              <a:rPr lang="fr-BE" dirty="0" err="1"/>
              <a:t>Remains</a:t>
            </a:r>
            <a:r>
              <a:rPr lang="fr-BE" dirty="0"/>
              <a:t> IQ-</a:t>
            </a:r>
            <a:r>
              <a:rPr lang="fr-BE" dirty="0" err="1"/>
              <a:t>cratic</a:t>
            </a:r>
            <a:r>
              <a:rPr lang="fr-BE" dirty="0"/>
              <a:t> for Education</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194</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4228840048"/>
              </p:ext>
            </p:extLst>
          </p:nvPr>
        </p:nvGraphicFramePr>
        <p:xfrm>
          <a:off x="2411760" y="2852936"/>
          <a:ext cx="3663315" cy="1380871"/>
        </p:xfrm>
        <a:graphic>
          <a:graphicData uri="http://schemas.openxmlformats.org/drawingml/2006/table">
            <a:tbl>
              <a:tblPr firstRow="1" firstCol="1" bandRow="1">
                <a:tableStyleId>{5C22544A-7EE6-4342-B048-85BDC9FD1C3A}</a:tableStyleId>
              </a:tblPr>
              <a:tblGrid>
                <a:gridCol w="207010">
                  <a:extLst>
                    <a:ext uri="{9D8B030D-6E8A-4147-A177-3AD203B41FA5}">
                      <a16:colId xmlns:a16="http://schemas.microsoft.com/office/drawing/2014/main" val="20000"/>
                    </a:ext>
                  </a:extLst>
                </a:gridCol>
                <a:gridCol w="911860">
                  <a:extLst>
                    <a:ext uri="{9D8B030D-6E8A-4147-A177-3AD203B41FA5}">
                      <a16:colId xmlns:a16="http://schemas.microsoft.com/office/drawing/2014/main" val="20001"/>
                    </a:ext>
                  </a:extLst>
                </a:gridCol>
                <a:gridCol w="389890">
                  <a:extLst>
                    <a:ext uri="{9D8B030D-6E8A-4147-A177-3AD203B41FA5}">
                      <a16:colId xmlns:a16="http://schemas.microsoft.com/office/drawing/2014/main" val="20002"/>
                    </a:ext>
                  </a:extLst>
                </a:gridCol>
                <a:gridCol w="594360">
                  <a:extLst>
                    <a:ext uri="{9D8B030D-6E8A-4147-A177-3AD203B41FA5}">
                      <a16:colId xmlns:a16="http://schemas.microsoft.com/office/drawing/2014/main" val="20003"/>
                    </a:ext>
                  </a:extLst>
                </a:gridCol>
                <a:gridCol w="496570">
                  <a:extLst>
                    <a:ext uri="{9D8B030D-6E8A-4147-A177-3AD203B41FA5}">
                      <a16:colId xmlns:a16="http://schemas.microsoft.com/office/drawing/2014/main" val="20004"/>
                    </a:ext>
                  </a:extLst>
                </a:gridCol>
                <a:gridCol w="579120">
                  <a:extLst>
                    <a:ext uri="{9D8B030D-6E8A-4147-A177-3AD203B41FA5}">
                      <a16:colId xmlns:a16="http://schemas.microsoft.com/office/drawing/2014/main" val="20005"/>
                    </a:ext>
                  </a:extLst>
                </a:gridCol>
                <a:gridCol w="484505">
                  <a:extLst>
                    <a:ext uri="{9D8B030D-6E8A-4147-A177-3AD203B41FA5}">
                      <a16:colId xmlns:a16="http://schemas.microsoft.com/office/drawing/2014/main" val="20006"/>
                    </a:ext>
                  </a:extLst>
                </a:gridCol>
              </a:tblGrid>
              <a:tr h="155575">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spcAft>
                          <a:spcPts val="1000"/>
                        </a:spcAft>
                      </a:pPr>
                      <a:r>
                        <a:rPr lang="fr-FR" sz="900" spc="10" dirty="0">
                          <a:effectLst/>
                        </a:rPr>
                        <a:t>Measure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Year</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japanese</a:t>
                      </a:r>
                      <a:endParaRPr lang="fr-BE" sz="1100" dirty="0">
                        <a:effectLst/>
                        <a:latin typeface="Calibri"/>
                        <a:ea typeface="Calibri"/>
                        <a:cs typeface="Times New Roman"/>
                      </a:endParaRPr>
                    </a:p>
                  </a:txBody>
                  <a:tcPr marL="0" marR="0" marT="0" marB="0" anchor="ctr"/>
                </a:tc>
                <a:tc>
                  <a:txBody>
                    <a:bodyPr/>
                    <a:lstStyle/>
                    <a:p>
                      <a:pPr marR="37465" algn="r">
                        <a:lnSpc>
                          <a:spcPct val="115000"/>
                        </a:lnSpc>
                        <a:spcAft>
                          <a:spcPts val="1000"/>
                        </a:spcAft>
                      </a:pPr>
                      <a:r>
                        <a:rPr lang="fr-FR" sz="900" spc="10" dirty="0">
                          <a:effectLst/>
                        </a:rPr>
                        <a:t>Whites</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900" spc="10" dirty="0">
                          <a:effectLst/>
                        </a:rPr>
                        <a:t>Mulattos</a:t>
                      </a:r>
                      <a:endParaRPr lang="fr-BE" sz="1100" dirty="0">
                        <a:effectLst/>
                        <a:latin typeface="Calibri"/>
                        <a:ea typeface="Calibri"/>
                        <a:cs typeface="Times New Roman"/>
                      </a:endParaRPr>
                    </a:p>
                  </a:txBody>
                  <a:tcPr marL="0" marR="0" marT="0" marB="0" anchor="ctr"/>
                </a:tc>
                <a:tc>
                  <a:txBody>
                    <a:bodyPr/>
                    <a:lstStyle/>
                    <a:p>
                      <a:pPr marR="43180" algn="r">
                        <a:lnSpc>
                          <a:spcPct val="115000"/>
                        </a:lnSpc>
                        <a:spcAft>
                          <a:spcPts val="1000"/>
                        </a:spcAft>
                      </a:pPr>
                      <a:r>
                        <a:rPr lang="fr-FR" sz="900" spc="1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149225">
                <a:tc>
                  <a:txBody>
                    <a:bodyPr/>
                    <a:lstStyle/>
                    <a:p>
                      <a:pPr marR="83185" algn="r">
                        <a:lnSpc>
                          <a:spcPct val="115000"/>
                        </a:lnSpc>
                        <a:spcAft>
                          <a:spcPts val="1000"/>
                        </a:spcAft>
                      </a:pPr>
                      <a:r>
                        <a:rPr lang="fr-FR" sz="900" spc="10" dirty="0">
                          <a:effectLst/>
                        </a:rPr>
                        <a:t>1</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High school</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1950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4.9</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0.5</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0.2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149225">
                <a:tc>
                  <a:txBody>
                    <a:bodyPr/>
                    <a:lstStyle/>
                    <a:p>
                      <a:pPr marR="83185" algn="r">
                        <a:lnSpc>
                          <a:spcPct val="115000"/>
                        </a:lnSpc>
                        <a:spcAft>
                          <a:spcPts val="1000"/>
                        </a:spcAft>
                      </a:pPr>
                      <a:r>
                        <a:rPr lang="fr-FR" sz="900" spc="10" dirty="0">
                          <a:effectLst/>
                        </a:rPr>
                        <a:t>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Literate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1950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59.3</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31.1</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26.7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146685">
                <a:tc>
                  <a:txBody>
                    <a:bodyPr/>
                    <a:lstStyle/>
                    <a:p>
                      <a:pPr marR="83185" algn="r">
                        <a:lnSpc>
                          <a:spcPct val="115000"/>
                        </a:lnSpc>
                        <a:spcAft>
                          <a:spcPts val="1000"/>
                        </a:spcAft>
                      </a:pPr>
                      <a:r>
                        <a:rPr lang="fr-FR" sz="900" spc="10" dirty="0">
                          <a:effectLst/>
                        </a:rPr>
                        <a:t>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Degree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1980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10.0</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6.4</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1.9</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1.0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149225">
                <a:tc>
                  <a:txBody>
                    <a:bodyPr/>
                    <a:lstStyle/>
                    <a:p>
                      <a:pPr marR="83185" algn="r">
                        <a:lnSpc>
                          <a:spcPct val="115000"/>
                        </a:lnSpc>
                        <a:spcAft>
                          <a:spcPts val="1000"/>
                        </a:spcAft>
                      </a:pPr>
                      <a:r>
                        <a:rPr lang="fr-FR" sz="900" spc="10" dirty="0">
                          <a:effectLst/>
                        </a:rPr>
                        <a:t>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Literate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84.3</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66.6</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65.3</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149225">
                <a:tc>
                  <a:txBody>
                    <a:bodyPr/>
                    <a:lstStyle/>
                    <a:p>
                      <a:pPr marR="83185" algn="r">
                        <a:lnSpc>
                          <a:spcPct val="115000"/>
                        </a:lnSpc>
                        <a:spcAft>
                          <a:spcPts val="1000"/>
                        </a:spcAft>
                      </a:pPr>
                      <a:r>
                        <a:rPr lang="fr-FR" sz="900" spc="1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High school-M</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56.5</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39.3</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28.0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r h="149225">
                <a:tc>
                  <a:txBody>
                    <a:bodyPr/>
                    <a:lstStyle/>
                    <a:p>
                      <a:pPr marR="83185" algn="r">
                        <a:lnSpc>
                          <a:spcPct val="115000"/>
                        </a:lnSpc>
                        <a:spcAft>
                          <a:spcPts val="1000"/>
                        </a:spcAft>
                      </a:pPr>
                      <a:r>
                        <a:rPr lang="fr-FR" sz="900" spc="10" dirty="0">
                          <a:effectLst/>
                        </a:rPr>
                        <a:t>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High school-F</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64.9</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48.1</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45.4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6"/>
                  </a:ext>
                </a:extLst>
              </a:tr>
              <a:tr h="149225">
                <a:tc>
                  <a:txBody>
                    <a:bodyPr/>
                    <a:lstStyle/>
                    <a:p>
                      <a:pPr marR="83185" algn="r">
                        <a:lnSpc>
                          <a:spcPct val="115000"/>
                        </a:lnSpc>
                        <a:spcAft>
                          <a:spcPts val="1000"/>
                        </a:spcAft>
                      </a:pPr>
                      <a:r>
                        <a:rPr lang="fr-FR" sz="900" spc="1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Literate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1999</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91.7</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80.4</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79.0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7"/>
                  </a:ext>
                </a:extLst>
              </a:tr>
              <a:tr h="155575">
                <a:tc>
                  <a:txBody>
                    <a:bodyPr/>
                    <a:lstStyle/>
                    <a:p>
                      <a:pPr marR="83185" algn="r">
                        <a:lnSpc>
                          <a:spcPct val="115000"/>
                        </a:lnSpc>
                        <a:spcAft>
                          <a:spcPts val="1000"/>
                        </a:spcAft>
                      </a:pPr>
                      <a:r>
                        <a:rPr lang="fr-FR" sz="900" spc="10" dirty="0">
                          <a:effectLst/>
                        </a:rPr>
                        <a:t>8</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Degree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10.0</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2.4</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1.8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8"/>
                  </a:ext>
                </a:extLst>
              </a:tr>
            </a:tbl>
          </a:graphicData>
        </a:graphic>
      </p:graphicFrame>
      <p:sp>
        <p:nvSpPr>
          <p:cNvPr id="6" name="Rectangle 1"/>
          <p:cNvSpPr>
            <a:spLocks noChangeArrowheads="1"/>
          </p:cNvSpPr>
          <p:nvPr/>
        </p:nvSpPr>
        <p:spPr bwMode="auto">
          <a:xfrm>
            <a:off x="1259632" y="2444497"/>
            <a:ext cx="58133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Table 4.3. Race and ethnic differences in educational attainment and literacy (percentages)</a:t>
            </a:r>
            <a:endParaRPr kumimoji="0" lang="fr-BE"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5728FE1A-DB30-44B3-AA7E-63ACF1F2570E}"/>
              </a:ext>
            </a:extLst>
          </p:cNvPr>
          <p:cNvSpPr/>
          <p:nvPr/>
        </p:nvSpPr>
        <p:spPr>
          <a:xfrm>
            <a:off x="125760" y="6230116"/>
            <a:ext cx="4572000" cy="523220"/>
          </a:xfrm>
          <a:prstGeom prst="rect">
            <a:avLst/>
          </a:prstGeom>
        </p:spPr>
        <p:txBody>
          <a:bodyPr>
            <a:spAutoFit/>
          </a:bodyPr>
          <a:lstStyle/>
          <a:p>
            <a:r>
              <a:rPr lang="en-US" sz="1400" dirty="0"/>
              <a:t>From “The Global Bell Curve: Race, IQ and Inequality Worldwide” Richard Lynn, 2009.</a:t>
            </a:r>
            <a:endParaRPr lang="fr-BE" sz="1400" dirty="0"/>
          </a:p>
        </p:txBody>
      </p:sp>
    </p:spTree>
    <p:extLst>
      <p:ext uri="{BB962C8B-B14F-4D97-AF65-F5344CB8AC3E}">
        <p14:creationId xmlns:p14="http://schemas.microsoft.com/office/powerpoint/2010/main" val="336176134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FR" b="1" dirty="0"/>
            </a:br>
            <a:br>
              <a:rPr lang="fr-FR" b="1" dirty="0"/>
            </a:br>
            <a:r>
              <a:rPr lang="fr-FR" dirty="0"/>
              <a:t>3.2 </a:t>
            </a:r>
            <a:r>
              <a:rPr lang="en-US" dirty="0"/>
              <a:t>Hierarchy remains IQ-</a:t>
            </a:r>
            <a:r>
              <a:rPr lang="en-US" dirty="0" err="1"/>
              <a:t>cratic</a:t>
            </a:r>
            <a:r>
              <a:rPr lang="en-US" dirty="0"/>
              <a:t> for salary and socio-economic status</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195</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2674928710"/>
              </p:ext>
            </p:extLst>
          </p:nvPr>
        </p:nvGraphicFramePr>
        <p:xfrm>
          <a:off x="2654300" y="3260725"/>
          <a:ext cx="3834130" cy="1996186"/>
        </p:xfrm>
        <a:graphic>
          <a:graphicData uri="http://schemas.openxmlformats.org/drawingml/2006/table">
            <a:tbl>
              <a:tblPr firstRow="1" firstCol="1" bandRow="1">
                <a:tableStyleId>{5C22544A-7EE6-4342-B048-85BDC9FD1C3A}</a:tableStyleId>
              </a:tblPr>
              <a:tblGrid>
                <a:gridCol w="210185">
                  <a:extLst>
                    <a:ext uri="{9D8B030D-6E8A-4147-A177-3AD203B41FA5}">
                      <a16:colId xmlns:a16="http://schemas.microsoft.com/office/drawing/2014/main" val="20000"/>
                    </a:ext>
                  </a:extLst>
                </a:gridCol>
                <a:gridCol w="1134110">
                  <a:extLst>
                    <a:ext uri="{9D8B030D-6E8A-4147-A177-3AD203B41FA5}">
                      <a16:colId xmlns:a16="http://schemas.microsoft.com/office/drawing/2014/main" val="20001"/>
                    </a:ext>
                  </a:extLst>
                </a:gridCol>
                <a:gridCol w="591185">
                  <a:extLst>
                    <a:ext uri="{9D8B030D-6E8A-4147-A177-3AD203B41FA5}">
                      <a16:colId xmlns:a16="http://schemas.microsoft.com/office/drawing/2014/main" val="20002"/>
                    </a:ext>
                  </a:extLst>
                </a:gridCol>
                <a:gridCol w="676910">
                  <a:extLst>
                    <a:ext uri="{9D8B030D-6E8A-4147-A177-3AD203B41FA5}">
                      <a16:colId xmlns:a16="http://schemas.microsoft.com/office/drawing/2014/main" val="20003"/>
                    </a:ext>
                  </a:extLst>
                </a:gridCol>
                <a:gridCol w="588010">
                  <a:extLst>
                    <a:ext uri="{9D8B030D-6E8A-4147-A177-3AD203B41FA5}">
                      <a16:colId xmlns:a16="http://schemas.microsoft.com/office/drawing/2014/main" val="20004"/>
                    </a:ext>
                  </a:extLst>
                </a:gridCol>
                <a:gridCol w="633730">
                  <a:extLst>
                    <a:ext uri="{9D8B030D-6E8A-4147-A177-3AD203B41FA5}">
                      <a16:colId xmlns:a16="http://schemas.microsoft.com/office/drawing/2014/main" val="20005"/>
                    </a:ext>
                  </a:extLst>
                </a:gridCol>
              </a:tblGrid>
              <a:tr h="152400">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spcAft>
                          <a:spcPts val="1000"/>
                        </a:spcAft>
                      </a:pPr>
                      <a:r>
                        <a:rPr lang="fr-FR" sz="1000" spc="50" dirty="0">
                          <a:effectLst/>
                        </a:rPr>
                        <a:t>Measure</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japanese</a:t>
                      </a:r>
                      <a:endParaRPr lang="fr-BE" sz="1100" dirty="0">
                        <a:effectLst/>
                        <a:latin typeface="Calibri"/>
                        <a:ea typeface="Calibri"/>
                        <a:cs typeface="Times New Roman"/>
                      </a:endParaRPr>
                    </a:p>
                  </a:txBody>
                  <a:tcPr marL="0" marR="0" marT="0" marB="0" anchor="ctr"/>
                </a:tc>
                <a:tc>
                  <a:txBody>
                    <a:bodyPr/>
                    <a:lstStyle/>
                    <a:p>
                      <a:pPr marR="25400" algn="r">
                        <a:lnSpc>
                          <a:spcPct val="115000"/>
                        </a:lnSpc>
                        <a:spcAft>
                          <a:spcPts val="1000"/>
                        </a:spcAft>
                      </a:pPr>
                      <a:r>
                        <a:rPr lang="fr-FR" sz="1000" spc="50" dirty="0">
                          <a:effectLst/>
                        </a:rPr>
                        <a:t>Europeans</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Mulattos</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149225">
                <a:tc>
                  <a:txBody>
                    <a:bodyPr/>
                    <a:lstStyle/>
                    <a:p>
                      <a:pPr>
                        <a:lnSpc>
                          <a:spcPct val="115000"/>
                        </a:lnSpc>
                        <a:spcAft>
                          <a:spcPts val="1000"/>
                        </a:spcAft>
                      </a:pPr>
                      <a:r>
                        <a:rPr lang="fr-FR" sz="1000" spc="50" dirty="0">
                          <a:effectLst/>
                        </a:rPr>
                        <a:t>1</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Income, 1960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11,601</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6,492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5,444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146685">
                <a:tc>
                  <a:txBody>
                    <a:bodyPr/>
                    <a:lstStyle/>
                    <a:p>
                      <a:pPr>
                        <a:lnSpc>
                          <a:spcPct val="115000"/>
                        </a:lnSpc>
                        <a:spcAft>
                          <a:spcPts val="1000"/>
                        </a:spcAft>
                      </a:pPr>
                      <a:r>
                        <a:rPr lang="fr-FR" sz="1000" spc="50" dirty="0">
                          <a:effectLst/>
                        </a:rPr>
                        <a:t>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Income, 1980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35,610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21,867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11,053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9,004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149225">
                <a:tc>
                  <a:txBody>
                    <a:bodyPr/>
                    <a:lstStyle/>
                    <a:p>
                      <a:pPr>
                        <a:lnSpc>
                          <a:spcPct val="115000"/>
                        </a:lnSpc>
                        <a:spcAft>
                          <a:spcPts val="1000"/>
                        </a:spcAft>
                      </a:pPr>
                      <a:r>
                        <a:rPr lang="fr-FR" sz="1000" spc="50" dirty="0">
                          <a:effectLst/>
                        </a:rPr>
                        <a:t>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Income, 1991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224,752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132,400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129,165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149225">
                <a:tc>
                  <a:txBody>
                    <a:bodyPr/>
                    <a:lstStyle/>
                    <a:p>
                      <a:pPr>
                        <a:lnSpc>
                          <a:spcPct val="115000"/>
                        </a:lnSpc>
                        <a:spcAft>
                          <a:spcPts val="1000"/>
                        </a:spcAft>
                      </a:pPr>
                      <a:r>
                        <a:rPr lang="fr-FR" sz="1000" spc="50" dirty="0">
                          <a:effectLst/>
                        </a:rPr>
                        <a:t>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Poverty, 1987</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1000"/>
                        </a:spcAft>
                      </a:pPr>
                      <a:r>
                        <a:rPr lang="fr-FR" sz="1000" spc="50" dirty="0">
                          <a:effectLst/>
                        </a:rPr>
                        <a:t>24%</a:t>
                      </a:r>
                      <a:endParaRPr lang="fr-BE" sz="1100" dirty="0">
                        <a:effectLst/>
                        <a:latin typeface="Calibri"/>
                        <a:ea typeface="Calibri"/>
                        <a:cs typeface="Times New Roman"/>
                      </a:endParaRPr>
                    </a:p>
                  </a:txBody>
                  <a:tcPr marL="0" marR="0" marT="0" marB="0" anchor="ctr"/>
                </a:tc>
                <a:tc>
                  <a:txBody>
                    <a:bodyPr/>
                    <a:lstStyle/>
                    <a:p>
                      <a:pPr marR="136525" algn="r">
                        <a:lnSpc>
                          <a:spcPct val="115000"/>
                        </a:lnSpc>
                        <a:spcAft>
                          <a:spcPts val="1000"/>
                        </a:spcAft>
                      </a:pPr>
                      <a:r>
                        <a:rPr lang="fr-FR" sz="1000" spc="50" dirty="0">
                          <a:effectLst/>
                        </a:rPr>
                        <a:t>44%</a:t>
                      </a:r>
                      <a:endParaRPr lang="fr-BE" sz="1100" dirty="0">
                        <a:effectLst/>
                        <a:latin typeface="Calibri"/>
                        <a:ea typeface="Calibri"/>
                        <a:cs typeface="Times New Roman"/>
                      </a:endParaRPr>
                    </a:p>
                  </a:txBody>
                  <a:tcPr marL="0" marR="0" marT="0" marB="0" anchor="ctr"/>
                </a:tc>
                <a:tc>
                  <a:txBody>
                    <a:bodyPr/>
                    <a:lstStyle/>
                    <a:p>
                      <a:pPr marR="118745" algn="r">
                        <a:lnSpc>
                          <a:spcPct val="115000"/>
                        </a:lnSpc>
                        <a:spcAft>
                          <a:spcPts val="1000"/>
                        </a:spcAft>
                      </a:pPr>
                      <a:r>
                        <a:rPr lang="fr-FR" sz="1000" spc="50" dirty="0">
                          <a:effectLst/>
                        </a:rPr>
                        <a:t>46%</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149225">
                <a:tc>
                  <a:txBody>
                    <a:bodyPr/>
                    <a:lstStyle/>
                    <a:p>
                      <a:pPr>
                        <a:lnSpc>
                          <a:spcPct val="115000"/>
                        </a:lnSpc>
                        <a:spcAft>
                          <a:spcPts val="1000"/>
                        </a:spcAft>
                      </a:pPr>
                      <a:r>
                        <a:rPr lang="fr-FR" sz="1000" spc="5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40" dirty="0">
                          <a:effectLst/>
                        </a:rPr>
                        <a:t>Professionals, 1950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4.5%</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2.4%</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2.1%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r h="149225">
                <a:tc>
                  <a:txBody>
                    <a:bodyPr/>
                    <a:lstStyle/>
                    <a:p>
                      <a:pPr>
                        <a:lnSpc>
                          <a:spcPct val="115000"/>
                        </a:lnSpc>
                        <a:spcAft>
                          <a:spcPts val="1000"/>
                        </a:spcAft>
                      </a:pPr>
                      <a:r>
                        <a:rPr lang="fr-FR" sz="1000" spc="50" dirty="0">
                          <a:effectLst/>
                        </a:rPr>
                        <a:t>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40" dirty="0">
                          <a:effectLst/>
                        </a:rPr>
                        <a:t>Professionals, 1980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9.0%</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3.8%</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2.5%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6"/>
                  </a:ext>
                </a:extLst>
              </a:tr>
              <a:tr h="146685">
                <a:tc>
                  <a:txBody>
                    <a:bodyPr/>
                    <a:lstStyle/>
                    <a:p>
                      <a:pPr>
                        <a:lnSpc>
                          <a:spcPct val="115000"/>
                        </a:lnSpc>
                        <a:spcAft>
                          <a:spcPts val="1000"/>
                        </a:spcAft>
                      </a:pPr>
                      <a:r>
                        <a:rPr lang="fr-FR" sz="1000" spc="5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40" dirty="0">
                          <a:effectLst/>
                        </a:rPr>
                        <a:t>Professionals, 1991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27.5%</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15.8%</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12.1%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7"/>
                  </a:ext>
                </a:extLst>
              </a:tr>
              <a:tr h="149225">
                <a:tc>
                  <a:txBody>
                    <a:bodyPr/>
                    <a:lstStyle/>
                    <a:p>
                      <a:pPr>
                        <a:lnSpc>
                          <a:spcPct val="115000"/>
                        </a:lnSpc>
                        <a:spcAft>
                          <a:spcPts val="1000"/>
                        </a:spcAft>
                      </a:pPr>
                      <a:r>
                        <a:rPr lang="fr-FR" sz="1000" spc="50" dirty="0">
                          <a:effectLst/>
                        </a:rPr>
                        <a:t>8</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Unemployment: M</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3.5%</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4.1%</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4.8%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8"/>
                  </a:ext>
                </a:extLst>
              </a:tr>
              <a:tr h="149225">
                <a:tc>
                  <a:txBody>
                    <a:bodyPr/>
                    <a:lstStyle/>
                    <a:p>
                      <a:pPr>
                        <a:lnSpc>
                          <a:spcPct val="115000"/>
                        </a:lnSpc>
                        <a:spcAft>
                          <a:spcPts val="1000"/>
                        </a:spcAft>
                      </a:pPr>
                      <a:r>
                        <a:rPr lang="fr-FR" sz="1000" spc="50" dirty="0">
                          <a:effectLst/>
                        </a:rPr>
                        <a:t>9</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Unemployment: F</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3.3%</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3.6%</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4.4%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9"/>
                  </a:ext>
                </a:extLst>
              </a:tr>
              <a:tr h="164465">
                <a:tc gridSpan="6">
                  <a:txBody>
                    <a:bodyPr/>
                    <a:lstStyle/>
                    <a:p>
                      <a:pPr>
                        <a:lnSpc>
                          <a:spcPct val="115000"/>
                        </a:lnSpc>
                        <a:spcAft>
                          <a:spcPts val="1000"/>
                        </a:spcAft>
                      </a:pPr>
                      <a:r>
                        <a:rPr lang="fr-FR" sz="1000" spc="50" dirty="0">
                          <a:effectLst/>
                        </a:rPr>
                        <a:t>Sources: 1: Marx, 1998; 2-3, 6-7: Lovell, 1993; 4-5 Andrews,</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10"/>
                  </a:ext>
                </a:extLst>
              </a:tr>
              <a:tr h="158750">
                <a:tc gridSpan="6">
                  <a:txBody>
                    <a:bodyPr/>
                    <a:lstStyle/>
                    <a:p>
                      <a:pPr>
                        <a:lnSpc>
                          <a:spcPct val="115000"/>
                        </a:lnSpc>
                        <a:spcAft>
                          <a:spcPts val="1000"/>
                        </a:spcAft>
                      </a:pPr>
                      <a:r>
                        <a:rPr lang="fr-FR" sz="1000" spc="50" dirty="0">
                          <a:effectLst/>
                        </a:rPr>
                        <a:t>1992; 8-9: PNAD, 1997</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11"/>
                  </a:ext>
                </a:extLst>
              </a:tr>
            </a:tbl>
          </a:graphicData>
        </a:graphic>
      </p:graphicFrame>
      <p:sp>
        <p:nvSpPr>
          <p:cNvPr id="6" name="Rectangle 1"/>
          <p:cNvSpPr>
            <a:spLocks noChangeArrowheads="1"/>
          </p:cNvSpPr>
          <p:nvPr/>
        </p:nvSpPr>
        <p:spPr bwMode="auto">
          <a:xfrm>
            <a:off x="2237642" y="2924944"/>
            <a:ext cx="490461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Table 4.4. Race and ethnic differences in earnings and socioeconomic status</a:t>
            </a:r>
            <a:endParaRPr kumimoji="0" lang="fr-BE"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sp>
        <p:nvSpPr>
          <p:cNvPr id="7" name="ZoneTexte 6"/>
          <p:cNvSpPr txBox="1"/>
          <p:nvPr/>
        </p:nvSpPr>
        <p:spPr>
          <a:xfrm>
            <a:off x="0" y="6214030"/>
            <a:ext cx="4427984" cy="738664"/>
          </a:xfrm>
          <a:prstGeom prst="rect">
            <a:avLst/>
          </a:prstGeom>
          <a:noFill/>
        </p:spPr>
        <p:txBody>
          <a:bodyPr wrap="square" rtlCol="0">
            <a:spAutoFit/>
          </a:bodyPr>
          <a:lstStyle/>
          <a:p>
            <a:r>
              <a:rPr lang="en-US" sz="1400" dirty="0"/>
              <a:t>From “The Global Bell Curve: Race, IQ and Inequality Worldwide” Richard Lynn, 2009.</a:t>
            </a:r>
            <a:endParaRPr lang="fr-BE" sz="1400" dirty="0"/>
          </a:p>
          <a:p>
            <a:r>
              <a:rPr lang="fr-BE" sz="1400" dirty="0"/>
              <a:t>              </a:t>
            </a:r>
            <a:endParaRPr lang="fr-BE" dirty="0"/>
          </a:p>
        </p:txBody>
      </p:sp>
    </p:spTree>
    <p:extLst>
      <p:ext uri="{BB962C8B-B14F-4D97-AF65-F5344CB8AC3E}">
        <p14:creationId xmlns:p14="http://schemas.microsoft.com/office/powerpoint/2010/main" val="14824646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FR" dirty="0"/>
            </a:br>
            <a:r>
              <a:rPr lang="fr-FR" dirty="0"/>
              <a:t>3.3 Inverse Relation </a:t>
            </a:r>
            <a:r>
              <a:rPr lang="fr-FR" dirty="0" err="1"/>
              <a:t>between</a:t>
            </a:r>
            <a:r>
              <a:rPr lang="fr-FR" dirty="0"/>
              <a:t> IQ and Crime</a:t>
            </a:r>
            <a:br>
              <a:rPr lang="fr-BE" dirty="0"/>
            </a:b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365633742"/>
              </p:ext>
            </p:extLst>
          </p:nvPr>
        </p:nvGraphicFramePr>
        <p:xfrm>
          <a:off x="2915816" y="3356992"/>
          <a:ext cx="2880320" cy="1224137"/>
        </p:xfrm>
        <a:graphic>
          <a:graphicData uri="http://schemas.openxmlformats.org/drawingml/2006/table">
            <a:tbl>
              <a:tblPr firstRow="1" firstCol="1" bandRow="1">
                <a:tableStyleId>{5C22544A-7EE6-4342-B048-85BDC9FD1C3A}</a:tableStyleId>
              </a:tblPr>
              <a:tblGrid>
                <a:gridCol w="775560">
                  <a:extLst>
                    <a:ext uri="{9D8B030D-6E8A-4147-A177-3AD203B41FA5}">
                      <a16:colId xmlns:a16="http://schemas.microsoft.com/office/drawing/2014/main" val="20000"/>
                    </a:ext>
                  </a:extLst>
                </a:gridCol>
                <a:gridCol w="1080217">
                  <a:extLst>
                    <a:ext uri="{9D8B030D-6E8A-4147-A177-3AD203B41FA5}">
                      <a16:colId xmlns:a16="http://schemas.microsoft.com/office/drawing/2014/main" val="20001"/>
                    </a:ext>
                  </a:extLst>
                </a:gridCol>
                <a:gridCol w="1024543">
                  <a:extLst>
                    <a:ext uri="{9D8B030D-6E8A-4147-A177-3AD203B41FA5}">
                      <a16:colId xmlns:a16="http://schemas.microsoft.com/office/drawing/2014/main" val="20002"/>
                    </a:ext>
                  </a:extLst>
                </a:gridCol>
              </a:tblGrid>
              <a:tr h="233541">
                <a:tc>
                  <a:txBody>
                    <a:bodyPr/>
                    <a:lstStyle/>
                    <a:p>
                      <a:pPr>
                        <a:lnSpc>
                          <a:spcPct val="115000"/>
                        </a:lnSpc>
                        <a:spcAft>
                          <a:spcPts val="1000"/>
                        </a:spcAft>
                      </a:pPr>
                      <a:r>
                        <a:rPr lang="fr-FR" sz="900" spc="50" dirty="0">
                          <a:effectLst/>
                        </a:rPr>
                        <a:t>Race</a:t>
                      </a:r>
                      <a:endParaRPr lang="fr-BE" sz="1100" dirty="0">
                        <a:effectLst/>
                        <a:latin typeface="Calibri"/>
                        <a:ea typeface="Calibri"/>
                        <a:cs typeface="Times New Roman"/>
                      </a:endParaRPr>
                    </a:p>
                  </a:txBody>
                  <a:tcPr marL="0" marR="0" marT="0" marB="0" anchor="ctr"/>
                </a:tc>
                <a:tc>
                  <a:txBody>
                    <a:bodyPr/>
                    <a:lstStyle/>
                    <a:p>
                      <a:pPr marR="47625" algn="r">
                        <a:lnSpc>
                          <a:spcPct val="115000"/>
                        </a:lnSpc>
                        <a:spcAft>
                          <a:spcPts val="1000"/>
                        </a:spcAft>
                      </a:pPr>
                      <a:r>
                        <a:rPr lang="fr-FR" sz="900" spc="50" dirty="0">
                          <a:effectLst/>
                        </a:rPr>
                        <a:t>% Population</a:t>
                      </a:r>
                      <a:endParaRPr lang="fr-BE" sz="1100" dirty="0">
                        <a:effectLst/>
                        <a:latin typeface="Calibri"/>
                        <a:ea typeface="Calibri"/>
                        <a:cs typeface="Times New Roman"/>
                      </a:endParaRPr>
                    </a:p>
                  </a:txBody>
                  <a:tcPr marL="0" marR="0" marT="0" marB="0" anchor="ctr"/>
                </a:tc>
                <a:tc>
                  <a:txBody>
                    <a:bodyPr/>
                    <a:lstStyle/>
                    <a:p>
                      <a:pPr marR="38100" algn="r">
                        <a:lnSpc>
                          <a:spcPct val="115000"/>
                        </a:lnSpc>
                        <a:spcAft>
                          <a:spcPts val="1000"/>
                        </a:spcAft>
                      </a:pPr>
                      <a:r>
                        <a:rPr lang="fr-FR" sz="900" spc="50" dirty="0">
                          <a:effectLst/>
                        </a:rPr>
                        <a:t>% Homicide</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47649">
                <a:tc>
                  <a:txBody>
                    <a:bodyPr/>
                    <a:lstStyle/>
                    <a:p>
                      <a:pPr>
                        <a:lnSpc>
                          <a:spcPct val="115000"/>
                        </a:lnSpc>
                        <a:spcAft>
                          <a:spcPts val="1000"/>
                        </a:spcAft>
                      </a:pPr>
                      <a:r>
                        <a:rPr lang="fr-FR" sz="1000" spc="30" dirty="0">
                          <a:effectLst/>
                        </a:rPr>
                        <a:t>White</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53</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39.7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47649">
                <a:tc>
                  <a:txBody>
                    <a:bodyPr/>
                    <a:lstStyle/>
                    <a:p>
                      <a:pPr>
                        <a:lnSpc>
                          <a:spcPct val="115000"/>
                        </a:lnSpc>
                        <a:spcAft>
                          <a:spcPts val="1000"/>
                        </a:spcAft>
                      </a:pPr>
                      <a:r>
                        <a:rPr lang="fr-FR" sz="1000" spc="30" dirty="0">
                          <a:effectLst/>
                        </a:rPr>
                        <a:t>Mulatto</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40</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49.9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47649">
                <a:tc>
                  <a:txBody>
                    <a:bodyPr/>
                    <a:lstStyle/>
                    <a:p>
                      <a:pPr>
                        <a:lnSpc>
                          <a:spcPct val="115000"/>
                        </a:lnSpc>
                        <a:spcAft>
                          <a:spcPts val="1000"/>
                        </a:spcAft>
                      </a:pPr>
                      <a:r>
                        <a:rPr lang="fr-FR" sz="1000" spc="30" dirty="0">
                          <a:effectLst/>
                        </a:rPr>
                        <a:t>Blacks</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6</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9.8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47649">
                <a:tc>
                  <a:txBody>
                    <a:bodyPr/>
                    <a:lstStyle/>
                    <a:p>
                      <a:pPr>
                        <a:lnSpc>
                          <a:spcPct val="115000"/>
                        </a:lnSpc>
                        <a:spcAft>
                          <a:spcPts val="1000"/>
                        </a:spcAft>
                      </a:pPr>
                      <a:r>
                        <a:rPr lang="fr-FR" sz="1000" spc="30" dirty="0">
                          <a:effectLst/>
                        </a:rPr>
                        <a:t>Asians</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1</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0.4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196</a:t>
            </a:fld>
            <a:endParaRPr lang="fr-BE" dirty="0"/>
          </a:p>
        </p:txBody>
      </p:sp>
      <p:sp>
        <p:nvSpPr>
          <p:cNvPr id="6" name="Rectangle 1"/>
          <p:cNvSpPr>
            <a:spLocks noChangeArrowheads="1"/>
          </p:cNvSpPr>
          <p:nvPr/>
        </p:nvSpPr>
        <p:spPr bwMode="auto">
          <a:xfrm>
            <a:off x="1763688" y="2974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Table 4. 10. Percentages of races in population and convictions for homicide, 2003</a:t>
            </a:r>
            <a:endParaRPr kumimoji="0" lang="fr-BE"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sp>
        <p:nvSpPr>
          <p:cNvPr id="8" name="ZoneTexte 7">
            <a:extLst>
              <a:ext uri="{FF2B5EF4-FFF2-40B4-BE49-F238E27FC236}">
                <a16:creationId xmlns:a16="http://schemas.microsoft.com/office/drawing/2014/main" id="{1102C36F-E985-4BC7-9280-FF3E1E87E722}"/>
              </a:ext>
            </a:extLst>
          </p:cNvPr>
          <p:cNvSpPr txBox="1"/>
          <p:nvPr/>
        </p:nvSpPr>
        <p:spPr>
          <a:xfrm>
            <a:off x="0" y="6490642"/>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6323880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3.4 About </a:t>
            </a:r>
            <a:r>
              <a:rPr lang="fr-BE" dirty="0" err="1"/>
              <a:t>Mothers</a:t>
            </a:r>
            <a:r>
              <a:rPr lang="fr-BE" dirty="0"/>
              <a:t>…</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162427946"/>
              </p:ext>
            </p:extLst>
          </p:nvPr>
        </p:nvGraphicFramePr>
        <p:xfrm>
          <a:off x="2627784" y="2996952"/>
          <a:ext cx="3600401" cy="1800200"/>
        </p:xfrm>
        <a:graphic>
          <a:graphicData uri="http://schemas.openxmlformats.org/drawingml/2006/table">
            <a:tbl>
              <a:tblPr firstRow="1" firstCol="1" bandRow="1">
                <a:tableStyleId>{5C22544A-7EE6-4342-B048-85BDC9FD1C3A}</a:tableStyleId>
              </a:tblPr>
              <a:tblGrid>
                <a:gridCol w="1653528">
                  <a:extLst>
                    <a:ext uri="{9D8B030D-6E8A-4147-A177-3AD203B41FA5}">
                      <a16:colId xmlns:a16="http://schemas.microsoft.com/office/drawing/2014/main" val="20000"/>
                    </a:ext>
                  </a:extLst>
                </a:gridCol>
                <a:gridCol w="637039">
                  <a:extLst>
                    <a:ext uri="{9D8B030D-6E8A-4147-A177-3AD203B41FA5}">
                      <a16:colId xmlns:a16="http://schemas.microsoft.com/office/drawing/2014/main" val="20001"/>
                    </a:ext>
                  </a:extLst>
                </a:gridCol>
                <a:gridCol w="707821">
                  <a:extLst>
                    <a:ext uri="{9D8B030D-6E8A-4147-A177-3AD203B41FA5}">
                      <a16:colId xmlns:a16="http://schemas.microsoft.com/office/drawing/2014/main" val="20002"/>
                    </a:ext>
                  </a:extLst>
                </a:gridCol>
                <a:gridCol w="602013">
                  <a:extLst>
                    <a:ext uri="{9D8B030D-6E8A-4147-A177-3AD203B41FA5}">
                      <a16:colId xmlns:a16="http://schemas.microsoft.com/office/drawing/2014/main" val="20003"/>
                    </a:ext>
                  </a:extLst>
                </a:gridCol>
              </a:tblGrid>
              <a:tr h="298273">
                <a:tc>
                  <a:txBody>
                    <a:bodyPr/>
                    <a:lstStyle/>
                    <a:p>
                      <a:pPr>
                        <a:lnSpc>
                          <a:spcPct val="115000"/>
                        </a:lnSpc>
                        <a:spcAft>
                          <a:spcPts val="1000"/>
                        </a:spcAft>
                      </a:pPr>
                      <a:r>
                        <a:rPr lang="fr-FR" sz="1000" spc="30" dirty="0">
                          <a:effectLst/>
                        </a:rPr>
                        <a:t>Measure</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Whites</a:t>
                      </a:r>
                      <a:endParaRPr lang="fr-BE" sz="1100" dirty="0">
                        <a:effectLst/>
                        <a:latin typeface="Calibri"/>
                        <a:ea typeface="Calibri"/>
                        <a:cs typeface="Times New Roman"/>
                      </a:endParaRPr>
                    </a:p>
                  </a:txBody>
                  <a:tcPr marL="0" marR="0" marT="0" marB="0" anchor="ctr"/>
                </a:tc>
                <a:tc>
                  <a:txBody>
                    <a:bodyPr/>
                    <a:lstStyle/>
                    <a:p>
                      <a:pPr marR="40640" algn="r">
                        <a:lnSpc>
                          <a:spcPct val="115000"/>
                        </a:lnSpc>
                        <a:spcAft>
                          <a:spcPts val="1000"/>
                        </a:spcAft>
                      </a:pPr>
                      <a:r>
                        <a:rPr lang="fr-FR" sz="1000" spc="30" dirty="0">
                          <a:effectLst/>
                        </a:rPr>
                        <a:t>Mulattos</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98273">
                <a:tc>
                  <a:txBody>
                    <a:bodyPr/>
                    <a:lstStyle/>
                    <a:p>
                      <a:pPr>
                        <a:lnSpc>
                          <a:spcPct val="115000"/>
                        </a:lnSpc>
                        <a:spcAft>
                          <a:spcPts val="1000"/>
                        </a:spcAft>
                      </a:pPr>
                      <a:r>
                        <a:rPr lang="fr-FR" sz="1000" spc="30" dirty="0">
                          <a:effectLst/>
                        </a:rPr>
                        <a:t>Age &lt;20 years</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16.3</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22.3</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24.5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98273">
                <a:tc>
                  <a:txBody>
                    <a:bodyPr/>
                    <a:lstStyle/>
                    <a:p>
                      <a:pPr>
                        <a:lnSpc>
                          <a:spcPct val="115000"/>
                        </a:lnSpc>
                        <a:spcAft>
                          <a:spcPts val="1000"/>
                        </a:spcAft>
                      </a:pPr>
                      <a:r>
                        <a:rPr lang="fr-FR" sz="1000" spc="30" dirty="0">
                          <a:effectLst/>
                        </a:rPr>
                        <a:t>Education &lt;4 years</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5.8</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10.6</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13.9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98273">
                <a:tc>
                  <a:txBody>
                    <a:bodyPr/>
                    <a:lstStyle/>
                    <a:p>
                      <a:pPr>
                        <a:lnSpc>
                          <a:spcPct val="115000"/>
                        </a:lnSpc>
                        <a:spcAft>
                          <a:spcPts val="1000"/>
                        </a:spcAft>
                      </a:pPr>
                      <a:r>
                        <a:rPr lang="fr-FR" sz="1000" spc="30" dirty="0">
                          <a:effectLst/>
                        </a:rPr>
                        <a:t>Higher education</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13.1</a:t>
                      </a:r>
                      <a:endParaRPr lang="fr-BE" sz="1100" dirty="0">
                        <a:effectLst/>
                        <a:latin typeface="Calibri"/>
                        <a:ea typeface="Calibri"/>
                        <a:cs typeface="Times New Roman"/>
                      </a:endParaRPr>
                    </a:p>
                  </a:txBody>
                  <a:tcPr marL="0" marR="0" marT="0" marB="0" anchor="ctr"/>
                </a:tc>
                <a:tc>
                  <a:txBody>
                    <a:bodyPr/>
                    <a:lstStyle/>
                    <a:p>
                      <a:pPr marL="205105">
                        <a:lnSpc>
                          <a:spcPct val="115000"/>
                        </a:lnSpc>
                        <a:spcAft>
                          <a:spcPts val="1000"/>
                        </a:spcAft>
                      </a:pPr>
                      <a:r>
                        <a:rPr lang="fr-FR" sz="1000" spc="30" dirty="0">
                          <a:effectLst/>
                        </a:rPr>
                        <a:t>     2.8</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1.3</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98273">
                <a:tc>
                  <a:txBody>
                    <a:bodyPr/>
                    <a:lstStyle/>
                    <a:p>
                      <a:pPr>
                        <a:lnSpc>
                          <a:spcPct val="115000"/>
                        </a:lnSpc>
                        <a:spcAft>
                          <a:spcPts val="1000"/>
                        </a:spcAft>
                      </a:pPr>
                      <a:r>
                        <a:rPr lang="fr-FR" sz="1000" spc="30" dirty="0">
                          <a:effectLst/>
                        </a:rPr>
                        <a:t>Smoked while pregnant</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10.3</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14.9</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18.5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308835">
                <a:tc>
                  <a:txBody>
                    <a:bodyPr/>
                    <a:lstStyle/>
                    <a:p>
                      <a:pPr>
                        <a:lnSpc>
                          <a:spcPct val="115000"/>
                        </a:lnSpc>
                        <a:spcAft>
                          <a:spcPts val="1000"/>
                        </a:spcAft>
                      </a:pPr>
                      <a:r>
                        <a:rPr lang="fr-FR" sz="1000" spc="30" dirty="0">
                          <a:effectLst/>
                        </a:rPr>
                        <a:t>Baby syphilitic</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0.8</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1.9</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3.0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197</a:t>
            </a:fld>
            <a:endParaRPr lang="fr-BE" dirty="0"/>
          </a:p>
        </p:txBody>
      </p:sp>
      <p:sp>
        <p:nvSpPr>
          <p:cNvPr id="6" name="Rectangle 1"/>
          <p:cNvSpPr>
            <a:spLocks noChangeArrowheads="1"/>
          </p:cNvSpPr>
          <p:nvPr/>
        </p:nvSpPr>
        <p:spPr bwMode="auto">
          <a:xfrm>
            <a:off x="2191938" y="265213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Table 4.12 Race differences among mothers in Rio de Janeiro in 2000</a:t>
            </a:r>
            <a:endParaRPr kumimoji="0" lang="fr-BE"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sp>
        <p:nvSpPr>
          <p:cNvPr id="8" name="ZoneTexte 7">
            <a:extLst>
              <a:ext uri="{FF2B5EF4-FFF2-40B4-BE49-F238E27FC236}">
                <a16:creationId xmlns:a16="http://schemas.microsoft.com/office/drawing/2014/main" id="{3F1A2726-7806-4882-BB0D-48F7369C7484}"/>
              </a:ext>
            </a:extLst>
          </p:cNvPr>
          <p:cNvSpPr txBox="1"/>
          <p:nvPr/>
        </p:nvSpPr>
        <p:spPr>
          <a:xfrm>
            <a:off x="51882" y="6230494"/>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12016754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4. </a:t>
            </a:r>
            <a:r>
              <a:rPr lang="fr-BE" dirty="0" err="1"/>
              <a:t>Intellectual</a:t>
            </a:r>
            <a:r>
              <a:rPr lang="fr-BE" dirty="0"/>
              <a:t> </a:t>
            </a:r>
            <a:r>
              <a:rPr lang="fr-BE" dirty="0" err="1"/>
              <a:t>Hierarchy</a:t>
            </a:r>
            <a:r>
              <a:rPr lang="fr-BE" dirty="0"/>
              <a:t> in </a:t>
            </a:r>
            <a:r>
              <a:rPr lang="fr-BE" dirty="0" err="1"/>
              <a:t>Africa</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198</a:t>
            </a:fld>
            <a:endParaRPr lang="fr-BE" dirty="0"/>
          </a:p>
        </p:txBody>
      </p:sp>
      <p:graphicFrame>
        <p:nvGraphicFramePr>
          <p:cNvPr id="7" name="Tableau 6"/>
          <p:cNvGraphicFramePr>
            <a:graphicFrameLocks noGrp="1"/>
          </p:cNvGraphicFramePr>
          <p:nvPr>
            <p:extLst>
              <p:ext uri="{D42A27DB-BD31-4B8C-83A1-F6EECF244321}">
                <p14:modId xmlns:p14="http://schemas.microsoft.com/office/powerpoint/2010/main" val="2134586734"/>
              </p:ext>
            </p:extLst>
          </p:nvPr>
        </p:nvGraphicFramePr>
        <p:xfrm>
          <a:off x="323528" y="2996951"/>
          <a:ext cx="8496947" cy="919412"/>
        </p:xfrm>
        <a:graphic>
          <a:graphicData uri="http://schemas.openxmlformats.org/drawingml/2006/table">
            <a:tbl>
              <a:tblPr firstRow="1" firstCol="1" bandRow="1">
                <a:tableStyleId>{5C22544A-7EE6-4342-B048-85BDC9FD1C3A}</a:tableStyleId>
              </a:tblPr>
              <a:tblGrid>
                <a:gridCol w="1416158">
                  <a:extLst>
                    <a:ext uri="{9D8B030D-6E8A-4147-A177-3AD203B41FA5}">
                      <a16:colId xmlns:a16="http://schemas.microsoft.com/office/drawing/2014/main" val="20000"/>
                    </a:ext>
                  </a:extLst>
                </a:gridCol>
                <a:gridCol w="1416158">
                  <a:extLst>
                    <a:ext uri="{9D8B030D-6E8A-4147-A177-3AD203B41FA5}">
                      <a16:colId xmlns:a16="http://schemas.microsoft.com/office/drawing/2014/main" val="20001"/>
                    </a:ext>
                  </a:extLst>
                </a:gridCol>
                <a:gridCol w="1416158">
                  <a:extLst>
                    <a:ext uri="{9D8B030D-6E8A-4147-A177-3AD203B41FA5}">
                      <a16:colId xmlns:a16="http://schemas.microsoft.com/office/drawing/2014/main" val="20002"/>
                    </a:ext>
                  </a:extLst>
                </a:gridCol>
                <a:gridCol w="1428158">
                  <a:extLst>
                    <a:ext uri="{9D8B030D-6E8A-4147-A177-3AD203B41FA5}">
                      <a16:colId xmlns:a16="http://schemas.microsoft.com/office/drawing/2014/main" val="20003"/>
                    </a:ext>
                  </a:extLst>
                </a:gridCol>
                <a:gridCol w="1404157">
                  <a:extLst>
                    <a:ext uri="{9D8B030D-6E8A-4147-A177-3AD203B41FA5}">
                      <a16:colId xmlns:a16="http://schemas.microsoft.com/office/drawing/2014/main" val="20004"/>
                    </a:ext>
                  </a:extLst>
                </a:gridCol>
                <a:gridCol w="1416158">
                  <a:extLst>
                    <a:ext uri="{9D8B030D-6E8A-4147-A177-3AD203B41FA5}">
                      <a16:colId xmlns:a16="http://schemas.microsoft.com/office/drawing/2014/main" val="20005"/>
                    </a:ext>
                  </a:extLst>
                </a:gridCol>
              </a:tblGrid>
              <a:tr h="459706">
                <a:tc>
                  <a:txBody>
                    <a:bodyPr/>
                    <a:lstStyle/>
                    <a:p>
                      <a:pPr indent="47625">
                        <a:lnSpc>
                          <a:spcPct val="115000"/>
                        </a:lnSpc>
                        <a:spcAft>
                          <a:spcPts val="750"/>
                        </a:spcAft>
                      </a:pPr>
                      <a:r>
                        <a:rPr lang="fr-BE" sz="1800" dirty="0">
                          <a:effectLst/>
                        </a:rPr>
                        <a:t>Race</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err="1">
                          <a:effectLst/>
                          <a:latin typeface="Calibri"/>
                          <a:ea typeface="Calibri"/>
                          <a:cs typeface="Times New Roman"/>
                        </a:rPr>
                        <a:t>Jews</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mn-lt"/>
                          <a:ea typeface="+mn-ea"/>
                          <a:cs typeface="+mn-cs"/>
                        </a:rPr>
                        <a:t>Whites</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mn-lt"/>
                          <a:ea typeface="+mn-ea"/>
                          <a:cs typeface="+mn-cs"/>
                        </a:rPr>
                        <a:t>Indians</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mn-lt"/>
                          <a:ea typeface="+mn-ea"/>
                          <a:cs typeface="+mn-cs"/>
                        </a:rPr>
                        <a:t>Colored</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mn-lt"/>
                          <a:ea typeface="+mn-ea"/>
                          <a:cs typeface="+mn-cs"/>
                        </a:rPr>
                        <a:t>Blacks</a:t>
                      </a:r>
                      <a:endParaRPr lang="fr-BE"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59706">
                <a:tc>
                  <a:txBody>
                    <a:bodyPr/>
                    <a:lstStyle/>
                    <a:p>
                      <a:pPr indent="47625">
                        <a:lnSpc>
                          <a:spcPct val="115000"/>
                        </a:lnSpc>
                        <a:spcAft>
                          <a:spcPts val="750"/>
                        </a:spcAft>
                      </a:pPr>
                      <a:r>
                        <a:rPr lang="fr-BE" sz="1800" dirty="0">
                          <a:effectLst/>
                        </a:rPr>
                        <a:t>Q.I</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Calibri"/>
                          <a:ea typeface="Calibri"/>
                          <a:cs typeface="Times New Roman"/>
                        </a:rPr>
                        <a:t>110</a:t>
                      </a:r>
                    </a:p>
                  </a:txBody>
                  <a:tcPr marL="68580" marR="68580" marT="0" marB="0"/>
                </a:tc>
                <a:tc>
                  <a:txBody>
                    <a:bodyPr/>
                    <a:lstStyle/>
                    <a:p>
                      <a:pPr indent="47625">
                        <a:lnSpc>
                          <a:spcPct val="115000"/>
                        </a:lnSpc>
                        <a:spcAft>
                          <a:spcPts val="750"/>
                        </a:spcAft>
                      </a:pPr>
                      <a:r>
                        <a:rPr lang="fr-BE" sz="1800" dirty="0">
                          <a:effectLst/>
                          <a:latin typeface="+mn-lt"/>
                          <a:ea typeface="+mn-ea"/>
                          <a:cs typeface="+mn-cs"/>
                        </a:rPr>
                        <a:t>100</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mn-lt"/>
                          <a:ea typeface="+mn-ea"/>
                          <a:cs typeface="+mn-cs"/>
                        </a:rPr>
                        <a:t>86</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mn-lt"/>
                          <a:ea typeface="+mn-ea"/>
                          <a:cs typeface="+mn-cs"/>
                        </a:rPr>
                        <a:t>83</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a:effectLst/>
                          <a:latin typeface="+mn-lt"/>
                          <a:ea typeface="+mn-ea"/>
                          <a:cs typeface="+mn-cs"/>
                        </a:rPr>
                        <a:t>69</a:t>
                      </a:r>
                      <a:endParaRPr lang="fr-BE"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8" name="Rectangle 1"/>
          <p:cNvSpPr>
            <a:spLocks noChangeArrowheads="1"/>
          </p:cNvSpPr>
          <p:nvPr/>
        </p:nvSpPr>
        <p:spPr bwMode="auto">
          <a:xfrm>
            <a:off x="457200" y="3687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7625" algn="l" defTabSz="914400" rtl="0" eaLnBrk="1" fontAlgn="base" latinLnBrk="0" hangingPunct="1">
              <a:lnSpc>
                <a:spcPct val="100000"/>
              </a:lnSpc>
              <a:spcBef>
                <a:spcPct val="0"/>
              </a:spcBef>
              <a:spcAft>
                <a:spcPct val="0"/>
              </a:spcAft>
              <a:buClrTx/>
              <a:buSzTx/>
              <a:buFontTx/>
              <a:buNone/>
              <a:tabLst/>
            </a:pPr>
            <a:r>
              <a:rPr kumimoji="0" lang="fr-BE" sz="1000" b="0" i="0" u="none" strike="noStrike" cap="none" normalizeH="0" baseline="0" dirty="0">
                <a:ln>
                  <a:noFill/>
                </a:ln>
                <a:solidFill>
                  <a:srgbClr val="000000"/>
                </a:solidFill>
                <a:effectLst/>
                <a:latin typeface="Calibri"/>
                <a:ea typeface="Times New Roman" pitchFamily="18" charset="0"/>
                <a:cs typeface="Times New Roman" pitchFamily="18" charset="0"/>
              </a:rPr>
              <a:t> </a:t>
            </a: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sp>
        <p:nvSpPr>
          <p:cNvPr id="10" name="ZoneTexte 9">
            <a:extLst>
              <a:ext uri="{FF2B5EF4-FFF2-40B4-BE49-F238E27FC236}">
                <a16:creationId xmlns:a16="http://schemas.microsoft.com/office/drawing/2014/main" id="{A75EEF46-7B51-443A-BA00-B35F8B63C0D4}"/>
              </a:ext>
            </a:extLst>
          </p:cNvPr>
          <p:cNvSpPr txBox="1"/>
          <p:nvPr/>
        </p:nvSpPr>
        <p:spPr>
          <a:xfrm>
            <a:off x="144016"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229696230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4.1 </a:t>
            </a:r>
            <a:r>
              <a:rPr lang="fr-BE" dirty="0" err="1"/>
              <a:t>Hierarchy</a:t>
            </a:r>
            <a:r>
              <a:rPr lang="fr-BE" dirty="0"/>
              <a:t> </a:t>
            </a:r>
            <a:r>
              <a:rPr lang="fr-BE" dirty="0" err="1"/>
              <a:t>Remains</a:t>
            </a:r>
            <a:r>
              <a:rPr lang="fr-BE" dirty="0"/>
              <a:t> IQ-</a:t>
            </a:r>
            <a:r>
              <a:rPr lang="fr-BE" dirty="0" err="1"/>
              <a:t>cratic</a:t>
            </a:r>
            <a:r>
              <a:rPr lang="fr-BE" dirty="0"/>
              <a:t> for Education</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199</a:t>
            </a:fld>
            <a:endParaRPr lang="fr-BE" dirty="0"/>
          </a:p>
        </p:txBody>
      </p:sp>
      <p:graphicFrame>
        <p:nvGraphicFramePr>
          <p:cNvPr id="16" name="Tableau 15"/>
          <p:cNvGraphicFramePr>
            <a:graphicFrameLocks noGrp="1"/>
          </p:cNvGraphicFramePr>
          <p:nvPr/>
        </p:nvGraphicFramePr>
        <p:xfrm>
          <a:off x="457200" y="2527776"/>
          <a:ext cx="8229599" cy="2569337"/>
        </p:xfrm>
        <a:graphic>
          <a:graphicData uri="http://schemas.openxmlformats.org/drawingml/2006/table">
            <a:tbl>
              <a:tblPr firstRow="1" firstCol="1" bandRow="1">
                <a:tableStyleId>{5C22544A-7EE6-4342-B048-85BDC9FD1C3A}</a:tableStyleId>
              </a:tblPr>
              <a:tblGrid>
                <a:gridCol w="498326">
                  <a:extLst>
                    <a:ext uri="{9D8B030D-6E8A-4147-A177-3AD203B41FA5}">
                      <a16:colId xmlns:a16="http://schemas.microsoft.com/office/drawing/2014/main" val="20000"/>
                    </a:ext>
                  </a:extLst>
                </a:gridCol>
                <a:gridCol w="1031559">
                  <a:extLst>
                    <a:ext uri="{9D8B030D-6E8A-4147-A177-3AD203B41FA5}">
                      <a16:colId xmlns:a16="http://schemas.microsoft.com/office/drawing/2014/main" val="20001"/>
                    </a:ext>
                  </a:extLst>
                </a:gridCol>
                <a:gridCol w="649990">
                  <a:extLst>
                    <a:ext uri="{9D8B030D-6E8A-4147-A177-3AD203B41FA5}">
                      <a16:colId xmlns:a16="http://schemas.microsoft.com/office/drawing/2014/main" val="20002"/>
                    </a:ext>
                  </a:extLst>
                </a:gridCol>
                <a:gridCol w="1083317">
                  <a:extLst>
                    <a:ext uri="{9D8B030D-6E8A-4147-A177-3AD203B41FA5}">
                      <a16:colId xmlns:a16="http://schemas.microsoft.com/office/drawing/2014/main" val="20003"/>
                    </a:ext>
                  </a:extLst>
                </a:gridCol>
                <a:gridCol w="988226">
                  <a:extLst>
                    <a:ext uri="{9D8B030D-6E8A-4147-A177-3AD203B41FA5}">
                      <a16:colId xmlns:a16="http://schemas.microsoft.com/office/drawing/2014/main" val="20004"/>
                    </a:ext>
                  </a:extLst>
                </a:gridCol>
                <a:gridCol w="1251833">
                  <a:extLst>
                    <a:ext uri="{9D8B030D-6E8A-4147-A177-3AD203B41FA5}">
                      <a16:colId xmlns:a16="http://schemas.microsoft.com/office/drawing/2014/main" val="20005"/>
                    </a:ext>
                  </a:extLst>
                </a:gridCol>
                <a:gridCol w="2726348">
                  <a:extLst>
                    <a:ext uri="{9D8B030D-6E8A-4147-A177-3AD203B41FA5}">
                      <a16:colId xmlns:a16="http://schemas.microsoft.com/office/drawing/2014/main" val="20006"/>
                    </a:ext>
                  </a:extLst>
                </a:gridCol>
              </a:tblGrid>
              <a:tr h="153035">
                <a:tc>
                  <a:txBody>
                    <a:bodyPr/>
                    <a:lstStyle/>
                    <a:p>
                      <a:pPr indent="47625">
                        <a:lnSpc>
                          <a:spcPct val="115000"/>
                        </a:lnSpc>
                        <a:spcAft>
                          <a:spcPts val="750"/>
                        </a:spcAft>
                      </a:pPr>
                      <a:r>
                        <a:rPr lang="en-US" sz="900" spc="-1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Test</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N</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Africans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Europeans</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Reference</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146685">
                <a:tc>
                  <a:txBody>
                    <a:bodyPr/>
                    <a:lstStyle/>
                    <a:p>
                      <a:pPr indent="47625">
                        <a:lnSpc>
                          <a:spcPct val="115000"/>
                        </a:lnSpc>
                        <a:spcAft>
                          <a:spcPts val="750"/>
                        </a:spcAft>
                      </a:pPr>
                      <a:r>
                        <a:rPr lang="fr-FR" sz="900" spc="-10" dirty="0">
                          <a:effectLst/>
                        </a:rPr>
                        <a:t>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 </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103</a:t>
                      </a:r>
                      <a:endParaRPr lang="fr-BE" sz="1100" dirty="0">
                        <a:effectLst/>
                        <a:latin typeface="Calibri"/>
                        <a:ea typeface="Calibri"/>
                        <a:cs typeface="Times New Roman"/>
                      </a:endParaRPr>
                    </a:p>
                  </a:txBody>
                  <a:tcPr marL="0" marR="0" marT="0" marB="0" anchor="ctr"/>
                </a:tc>
                <a:tc rowSpan="2">
                  <a:txBody>
                    <a:bodyPr/>
                    <a:lstStyle/>
                    <a:p>
                      <a:pPr indent="47625">
                        <a:lnSpc>
                          <a:spcPct val="115000"/>
                        </a:lnSpc>
                        <a:spcAft>
                          <a:spcPts val="750"/>
                        </a:spcAft>
                      </a:pPr>
                      <a:r>
                        <a:rPr lang="fr-FR" sz="900" dirty="0">
                          <a:effectLst/>
                        </a:rPr>
                        <a:t>Poortinga, 1971</a:t>
                      </a:r>
                      <a:endParaRPr lang="fr-BE" sz="1100" dirty="0">
                        <a:effectLst/>
                      </a:endParaRPr>
                    </a:p>
                    <a:p>
                      <a:pPr indent="47625">
                        <a:lnSpc>
                          <a:spcPct val="110000"/>
                        </a:lnSpc>
                        <a:spcAft>
                          <a:spcPts val="750"/>
                        </a:spcAft>
                      </a:pPr>
                      <a:r>
                        <a:rPr lang="fr-FR" sz="900" dirty="0">
                          <a:effectLst/>
                        </a:rPr>
                        <a:t>Poortinga &amp;</a:t>
                      </a:r>
                      <a:endParaRPr lang="fr-BE" sz="1100" dirty="0">
                        <a:effectLst/>
                      </a:endParaRPr>
                    </a:p>
                    <a:p>
                      <a:pPr indent="47625">
                        <a:lnSpc>
                          <a:spcPct val="115000"/>
                        </a:lnSpc>
                        <a:spcAft>
                          <a:spcPts val="750"/>
                        </a:spcAft>
                      </a:pPr>
                      <a:r>
                        <a:rPr lang="fr-FR" sz="900" spc="-10" dirty="0">
                          <a:effectLst/>
                        </a:rPr>
                        <a:t>Foden, 1975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97180">
                <a:tc>
                  <a:txBody>
                    <a:bodyPr/>
                    <a:lstStyle/>
                    <a:p>
                      <a:pPr indent="47625">
                        <a:lnSpc>
                          <a:spcPct val="115000"/>
                        </a:lnSpc>
                        <a:spcAft>
                          <a:spcPts val="750"/>
                        </a:spcAft>
                      </a:pPr>
                      <a:r>
                        <a:rPr lang="fr-FR" sz="900" spc="-10" dirty="0">
                          <a:effectLst/>
                        </a:rPr>
                        <a:t>2</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Blox</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97</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72</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b"/>
                </a:tc>
                <a:tc vMerge="1">
                  <a:txBody>
                    <a:bodyPr/>
                    <a:lstStyle/>
                    <a:p>
                      <a:endParaRPr lang="fr-BE"/>
                    </a:p>
                  </a:txBody>
                  <a:tcPr/>
                </a:tc>
                <a:extLst>
                  <a:ext uri="{0D108BD9-81ED-4DB2-BD59-A6C34878D82A}">
                    <a16:rowId xmlns:a16="http://schemas.microsoft.com/office/drawing/2014/main" val="10002"/>
                  </a:ext>
                </a:extLst>
              </a:tr>
              <a:tr h="301625">
                <a:tc>
                  <a:txBody>
                    <a:bodyPr/>
                    <a:lstStyle/>
                    <a:p>
                      <a:pPr indent="47625">
                        <a:lnSpc>
                          <a:spcPct val="115000"/>
                        </a:lnSpc>
                        <a:spcAft>
                          <a:spcPts val="750"/>
                        </a:spcAft>
                      </a:pPr>
                      <a:r>
                        <a:rPr lang="fr-FR" sz="900" spc="-10" dirty="0">
                          <a:effectLst/>
                        </a:rPr>
                        <a:t>3</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Blox</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600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79</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b"/>
                </a:tc>
                <a:tc>
                  <a:txBody>
                    <a:bodyPr/>
                    <a:lstStyle/>
                    <a:p>
                      <a:pPr indent="47625">
                        <a:lnSpc>
                          <a:spcPct val="120000"/>
                        </a:lnSpc>
                        <a:spcAft>
                          <a:spcPts val="750"/>
                        </a:spcAft>
                      </a:pPr>
                      <a:r>
                        <a:rPr lang="fr-FR" sz="900" dirty="0">
                          <a:effectLst/>
                        </a:rPr>
                        <a:t>Taylor &amp;</a:t>
                      </a:r>
                      <a:endParaRPr lang="fr-BE" sz="1100" dirty="0">
                        <a:effectLst/>
                      </a:endParaRPr>
                    </a:p>
                    <a:p>
                      <a:pPr indent="47625">
                        <a:lnSpc>
                          <a:spcPct val="115000"/>
                        </a:lnSpc>
                        <a:spcAft>
                          <a:spcPts val="750"/>
                        </a:spcAft>
                      </a:pPr>
                      <a:r>
                        <a:rPr lang="fr-FR" sz="900" spc="-10" dirty="0">
                          <a:effectLst/>
                        </a:rPr>
                        <a:t>Radford, 1986</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148590">
                <a:tc>
                  <a:txBody>
                    <a:bodyPr/>
                    <a:lstStyle/>
                    <a:p>
                      <a:pPr indent="47625">
                        <a:lnSpc>
                          <a:spcPct val="115000"/>
                        </a:lnSpc>
                        <a:spcAft>
                          <a:spcPts val="750"/>
                        </a:spcAft>
                      </a:pPr>
                      <a:r>
                        <a:rPr lang="fr-FR" sz="900" spc="-10" dirty="0">
                          <a:effectLst/>
                        </a:rPr>
                        <a:t>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WISC-R</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63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75</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Avenant, 1988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148590">
                <a:tc>
                  <a:txBody>
                    <a:bodyPr/>
                    <a:lstStyle/>
                    <a:p>
                      <a:pPr indent="47625">
                        <a:lnSpc>
                          <a:spcPct val="115000"/>
                        </a:lnSpc>
                        <a:spcAft>
                          <a:spcPts val="750"/>
                        </a:spcAft>
                      </a:pPr>
                      <a:r>
                        <a:rPr lang="fr-FR" sz="900" spc="-10" dirty="0">
                          <a:effectLst/>
                        </a:rPr>
                        <a:t>5</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147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Zaaiman, 1998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r h="148590">
                <a:tc>
                  <a:txBody>
                    <a:bodyPr/>
                    <a:lstStyle/>
                    <a:p>
                      <a:pPr indent="47625">
                        <a:lnSpc>
                          <a:spcPct val="115000"/>
                        </a:lnSpc>
                        <a:spcAft>
                          <a:spcPts val="750"/>
                        </a:spcAft>
                      </a:pPr>
                      <a:r>
                        <a:rPr lang="fr-FR" sz="900" spc="-10" dirty="0">
                          <a:effectLst/>
                        </a:rPr>
                        <a:t>6</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77</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Grieve &amp; Viljoen, 2000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6"/>
                  </a:ext>
                </a:extLst>
              </a:tr>
              <a:tr h="146050">
                <a:tc>
                  <a:txBody>
                    <a:bodyPr/>
                    <a:lstStyle/>
                    <a:p>
                      <a:pPr indent="47625">
                        <a:lnSpc>
                          <a:spcPct val="115000"/>
                        </a:lnSpc>
                        <a:spcAft>
                          <a:spcPts val="750"/>
                        </a:spcAft>
                      </a:pPr>
                      <a:r>
                        <a:rPr lang="fr-FR" sz="900" spc="-10" dirty="0">
                          <a:effectLst/>
                        </a:rPr>
                        <a:t>7</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309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&amp; Skuy, 2000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7"/>
                  </a:ext>
                </a:extLst>
              </a:tr>
              <a:tr h="146685">
                <a:tc>
                  <a:txBody>
                    <a:bodyPr/>
                    <a:lstStyle/>
                    <a:p>
                      <a:pPr indent="47625">
                        <a:lnSpc>
                          <a:spcPct val="115000"/>
                        </a:lnSpc>
                        <a:spcAft>
                          <a:spcPts val="750"/>
                        </a:spcAft>
                      </a:pPr>
                      <a:r>
                        <a:rPr lang="fr-FR" sz="900" spc="-10" dirty="0">
                          <a:effectLst/>
                        </a:rPr>
                        <a:t>8</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60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82</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105</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Sonke, 2001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8"/>
                  </a:ext>
                </a:extLst>
              </a:tr>
              <a:tr h="148590">
                <a:tc>
                  <a:txBody>
                    <a:bodyPr/>
                    <a:lstStyle/>
                    <a:p>
                      <a:pPr indent="47625">
                        <a:lnSpc>
                          <a:spcPct val="115000"/>
                        </a:lnSpc>
                        <a:spcAft>
                          <a:spcPts val="750"/>
                        </a:spcAft>
                      </a:pPr>
                      <a:r>
                        <a:rPr lang="fr-FR" sz="900" spc="-10" dirty="0">
                          <a:effectLst/>
                        </a:rPr>
                        <a:t>9</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70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Skuy et al., 2002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9"/>
                  </a:ext>
                </a:extLst>
              </a:tr>
              <a:tr h="146050">
                <a:tc>
                  <a:txBody>
                    <a:bodyPr/>
                    <a:lstStyle/>
                    <a:p>
                      <a:pPr indent="47625">
                        <a:lnSpc>
                          <a:spcPct val="115000"/>
                        </a:lnSpc>
                        <a:spcAft>
                          <a:spcPts val="750"/>
                        </a:spcAft>
                      </a:pPr>
                      <a:r>
                        <a:rPr lang="fr-FR" sz="900" spc="-10" dirty="0">
                          <a:effectLst/>
                        </a:rPr>
                        <a:t>10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342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93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98</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106</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et al., 2002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10"/>
                  </a:ext>
                </a:extLst>
              </a:tr>
              <a:tr h="148590">
                <a:tc>
                  <a:txBody>
                    <a:bodyPr/>
                    <a:lstStyle/>
                    <a:p>
                      <a:pPr indent="47625">
                        <a:lnSpc>
                          <a:spcPct val="115000"/>
                        </a:lnSpc>
                        <a:spcAft>
                          <a:spcPts val="750"/>
                        </a:spcAft>
                      </a:pPr>
                      <a:r>
                        <a:rPr lang="fr-FR" sz="900" spc="-10" dirty="0">
                          <a:effectLst/>
                        </a:rPr>
                        <a:t>11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294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99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102</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113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et al., 2003</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11"/>
                  </a:ext>
                </a:extLst>
              </a:tr>
              <a:tr h="153035">
                <a:tc>
                  <a:txBody>
                    <a:bodyPr/>
                    <a:lstStyle/>
                    <a:p>
                      <a:pPr indent="47625">
                        <a:lnSpc>
                          <a:spcPct val="115000"/>
                        </a:lnSpc>
                        <a:spcAft>
                          <a:spcPts val="750"/>
                        </a:spcAft>
                      </a:pPr>
                      <a:r>
                        <a:rPr lang="fr-FR" sz="900" spc="-10" dirty="0">
                          <a:effectLst/>
                        </a:rPr>
                        <a:t>12</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306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106</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116</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et al., 2004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12"/>
                  </a:ext>
                </a:extLst>
              </a:tr>
            </a:tbl>
          </a:graphicData>
        </a:graphic>
      </p:graphicFrame>
      <p:sp>
        <p:nvSpPr>
          <p:cNvPr id="17" name="Rectangle 3"/>
          <p:cNvSpPr>
            <a:spLocks noChangeArrowheads="1"/>
          </p:cNvSpPr>
          <p:nvPr/>
        </p:nvSpPr>
        <p:spPr bwMode="auto">
          <a:xfrm>
            <a:off x="2123728" y="21541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7625"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Verdana" pitchFamily="34" charset="0"/>
                <a:ea typeface="Times New Roman" pitchFamily="18" charset="0"/>
                <a:cs typeface="Times New Roman" pitchFamily="18" charset="0"/>
              </a:rPr>
              <a:t>Table 2.3. IQs of university students in South Africa</a:t>
            </a:r>
            <a:endParaRPr kumimoji="0" lang="fr-BE" sz="600" b="0" i="0" u="none" strike="noStrike" cap="none" normalizeH="0" baseline="0" dirty="0">
              <a:ln>
                <a:noFill/>
              </a:ln>
              <a:solidFill>
                <a:schemeClr val="tx1"/>
              </a:solidFill>
              <a:effectLst/>
              <a:latin typeface="Arial" pitchFamily="34" charset="0"/>
              <a:cs typeface="Arial" pitchFamily="34" charset="0"/>
            </a:endParaRPr>
          </a:p>
          <a:p>
            <a:pPr marL="0" marR="0" lvl="0" indent="47625" algn="l" defTabSz="914400" rtl="0" eaLnBrk="0" fontAlgn="base" latinLnBrk="0" hangingPunct="0">
              <a:lnSpc>
                <a:spcPct val="100000"/>
              </a:lnSpc>
              <a:spcBef>
                <a:spcPct val="0"/>
              </a:spcBef>
              <a:spcAft>
                <a:spcPct val="0"/>
              </a:spcAft>
              <a:buClrTx/>
              <a:buSzTx/>
              <a:buFontTx/>
              <a:buNone/>
              <a:tabLst/>
            </a:pPr>
            <a:r>
              <a:rPr kumimoji="0" lang="fr-BE" sz="1000" b="0" i="0" u="none" strike="noStrike" cap="none" normalizeH="0" baseline="0" dirty="0">
                <a:ln>
                  <a:noFill/>
                </a:ln>
                <a:solidFill>
                  <a:srgbClr val="000000"/>
                </a:solidFill>
                <a:effectLst/>
                <a:latin typeface="Calibri"/>
                <a:ea typeface="Times New Roman" pitchFamily="18" charset="0"/>
                <a:cs typeface="Times New Roman" pitchFamily="18" charset="0"/>
              </a:rPr>
              <a:t> </a:t>
            </a:r>
            <a:endParaRPr kumimoji="0" lang="fr-BE" sz="1800" b="0" i="0" u="none" strike="noStrike" cap="none" normalizeH="0" baseline="0" dirty="0">
              <a:ln>
                <a:noFill/>
              </a:ln>
              <a:solidFill>
                <a:schemeClr val="tx1"/>
              </a:solidFill>
              <a:effectLst/>
              <a:latin typeface="Arial" pitchFamily="34" charset="0"/>
              <a:cs typeface="Arial" pitchFamily="34" charset="0"/>
            </a:endParaRPr>
          </a:p>
        </p:txBody>
      </p:sp>
      <p:sp>
        <p:nvSpPr>
          <p:cNvPr id="7" name="ZoneTexte 6">
            <a:extLst>
              <a:ext uri="{FF2B5EF4-FFF2-40B4-BE49-F238E27FC236}">
                <a16:creationId xmlns:a16="http://schemas.microsoft.com/office/drawing/2014/main" id="{48899134-E532-405E-BDB5-D0B16623D601}"/>
              </a:ext>
            </a:extLst>
          </p:cNvPr>
          <p:cNvSpPr txBox="1"/>
          <p:nvPr/>
        </p:nvSpPr>
        <p:spPr>
          <a:xfrm>
            <a:off x="143082" y="6259810"/>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389674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98FBA924-5F96-4D1D-8257-5E713DDD0644}" type="slidenum">
              <a:rPr lang="fr-BE" smtClean="0"/>
              <a:pPr>
                <a:defRPr/>
              </a:pPr>
              <a:t>2</a:t>
            </a:fld>
            <a:endParaRPr lang="fr-BE" dirty="0"/>
          </a:p>
        </p:txBody>
      </p:sp>
      <p:sp>
        <p:nvSpPr>
          <p:cNvPr id="2" name="ZoneTexte 1">
            <a:extLst>
              <a:ext uri="{FF2B5EF4-FFF2-40B4-BE49-F238E27FC236}">
                <a16:creationId xmlns:a16="http://schemas.microsoft.com/office/drawing/2014/main" id="{01198128-5FF1-434D-AF71-3162F999860F}"/>
              </a:ext>
            </a:extLst>
          </p:cNvPr>
          <p:cNvSpPr txBox="1"/>
          <p:nvPr/>
        </p:nvSpPr>
        <p:spPr>
          <a:xfrm>
            <a:off x="1043608" y="2276872"/>
            <a:ext cx="6624736" cy="954107"/>
          </a:xfrm>
          <a:prstGeom prst="rect">
            <a:avLst/>
          </a:prstGeom>
          <a:noFill/>
        </p:spPr>
        <p:txBody>
          <a:bodyPr wrap="square" rtlCol="0">
            <a:spAutoFit/>
          </a:bodyPr>
          <a:lstStyle/>
          <a:p>
            <a:r>
              <a:rPr lang="en-US" sz="2800" dirty="0"/>
              <a:t>I prefer an injurious truth to a useful error. Truth heals any pain it may inflict.</a:t>
            </a:r>
            <a:endParaRPr lang="fr-BE" sz="2800" dirty="0"/>
          </a:p>
        </p:txBody>
      </p:sp>
      <p:sp>
        <p:nvSpPr>
          <p:cNvPr id="3" name="ZoneTexte 2">
            <a:extLst>
              <a:ext uri="{FF2B5EF4-FFF2-40B4-BE49-F238E27FC236}">
                <a16:creationId xmlns:a16="http://schemas.microsoft.com/office/drawing/2014/main" id="{FAB2D287-3404-4EC7-B58A-249B81A32128}"/>
              </a:ext>
            </a:extLst>
          </p:cNvPr>
          <p:cNvSpPr txBox="1"/>
          <p:nvPr/>
        </p:nvSpPr>
        <p:spPr>
          <a:xfrm>
            <a:off x="4067944" y="3789040"/>
            <a:ext cx="3384376" cy="369332"/>
          </a:xfrm>
          <a:prstGeom prst="rect">
            <a:avLst/>
          </a:prstGeom>
          <a:noFill/>
        </p:spPr>
        <p:txBody>
          <a:bodyPr wrap="square" rtlCol="0">
            <a:spAutoFit/>
          </a:bodyPr>
          <a:lstStyle/>
          <a:p>
            <a:r>
              <a:rPr lang="fr-BE" b="1" dirty="0"/>
              <a:t>- Johann Wolfgang von Goethe</a:t>
            </a:r>
            <a:endParaRPr lang="fr-B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4624"/>
            <a:ext cx="8229600" cy="1143000"/>
          </a:xfrm>
        </p:spPr>
        <p:txBody>
          <a:bodyPr rtlCol="0">
            <a:normAutofit/>
          </a:bodyPr>
          <a:lstStyle/>
          <a:p>
            <a:pPr eaLnBrk="1" fontAlgn="auto" hangingPunct="1">
              <a:spcAft>
                <a:spcPts val="0"/>
              </a:spcAft>
              <a:defRPr/>
            </a:pPr>
            <a:r>
              <a:rPr lang="fr-BE" dirty="0"/>
              <a:t>The </a:t>
            </a:r>
            <a:r>
              <a:rPr lang="fr-BE" dirty="0" err="1"/>
              <a:t>Metric</a:t>
            </a:r>
            <a:r>
              <a:rPr lang="fr-BE" dirty="0"/>
              <a:t> </a:t>
            </a:r>
            <a:r>
              <a:rPr lang="fr-BE" dirty="0" err="1"/>
              <a:t>Scale</a:t>
            </a:r>
            <a:r>
              <a:rPr lang="fr-BE" dirty="0"/>
              <a:t> of Intelligence: IQ</a:t>
            </a:r>
          </a:p>
        </p:txBody>
      </p:sp>
      <p:sp>
        <p:nvSpPr>
          <p:cNvPr id="15363" name="Espace réservé du contenu 2"/>
          <p:cNvSpPr>
            <a:spLocks noGrp="1"/>
          </p:cNvSpPr>
          <p:nvPr>
            <p:ph idx="1"/>
          </p:nvPr>
        </p:nvSpPr>
        <p:spPr>
          <a:xfrm>
            <a:off x="251520" y="1340768"/>
            <a:ext cx="8435975" cy="4852988"/>
          </a:xfrm>
        </p:spPr>
        <p:txBody>
          <a:bodyPr/>
          <a:lstStyle/>
          <a:p>
            <a:pPr marL="0" indent="0" eaLnBrk="1" hangingPunct="1">
              <a:buFont typeface="Arial" charset="0"/>
              <a:buNone/>
            </a:pPr>
            <a:r>
              <a:rPr lang="fr-BE" sz="1800" dirty="0"/>
              <a:t>One intelligence ? or </a:t>
            </a:r>
            <a:r>
              <a:rPr lang="fr-BE" sz="1800" dirty="0" err="1"/>
              <a:t>many</a:t>
            </a:r>
            <a:r>
              <a:rPr lang="fr-BE" sz="1800" dirty="0"/>
              <a:t> types of intelligence ? Scientists </a:t>
            </a:r>
            <a:r>
              <a:rPr lang="fr-BE" sz="1800" dirty="0" err="1"/>
              <a:t>quickly</a:t>
            </a:r>
            <a:r>
              <a:rPr lang="fr-BE" sz="1800" dirty="0"/>
              <a:t> </a:t>
            </a:r>
            <a:r>
              <a:rPr lang="fr-BE" sz="1800" dirty="0" err="1"/>
              <a:t>realized</a:t>
            </a:r>
            <a:r>
              <a:rPr lang="fr-BE" sz="1800" dirty="0"/>
              <a:t> </a:t>
            </a:r>
            <a:r>
              <a:rPr lang="fr-BE" sz="1800" dirty="0" err="1"/>
              <a:t>that</a:t>
            </a:r>
            <a:r>
              <a:rPr lang="fr-BE" sz="1800" dirty="0"/>
              <a:t>:</a:t>
            </a:r>
          </a:p>
          <a:p>
            <a:pPr marL="0" indent="0" eaLnBrk="1" hangingPunct="1">
              <a:buNone/>
            </a:pPr>
            <a:br>
              <a:rPr lang="en-US" sz="1800" dirty="0"/>
            </a:br>
            <a:r>
              <a:rPr lang="en-US" sz="1800" dirty="0"/>
              <a:t>-&gt; All cognitive abilities (totally disparate) are positively inter-correlated </a:t>
            </a:r>
          </a:p>
          <a:p>
            <a:pPr marL="0" indent="0" eaLnBrk="1" hangingPunct="1">
              <a:buNone/>
            </a:pPr>
            <a:r>
              <a:rPr lang="en-US" sz="1800" dirty="0"/>
              <a:t>-&gt; People who perform well on some tasks tend to perform well on all others </a:t>
            </a:r>
          </a:p>
          <a:p>
            <a:pPr marL="0" indent="0" eaLnBrk="1" hangingPunct="1">
              <a:buNone/>
            </a:pPr>
            <a:r>
              <a:rPr lang="en-US" sz="1800" dirty="0"/>
              <a:t>-&gt; All mental faculties are partially determined by a common factor </a:t>
            </a:r>
          </a:p>
          <a:p>
            <a:pPr marL="0" indent="0" eaLnBrk="1" hangingPunct="1">
              <a:buNone/>
            </a:pPr>
            <a:r>
              <a:rPr lang="en-US" sz="1800" dirty="0"/>
              <a:t>-&gt; Q.I measures general intelligence = g </a:t>
            </a:r>
          </a:p>
          <a:p>
            <a:pPr marL="0" indent="0" eaLnBrk="1" hangingPunct="1">
              <a:buNone/>
            </a:pPr>
            <a:r>
              <a:rPr lang="en-US" sz="1800" dirty="0"/>
              <a:t>-&gt; It is enough to measure some aptitudes to correctly estimate the Q.I general = g = general intelligence</a:t>
            </a:r>
            <a:endParaRPr lang="fr-BE" sz="1800" dirty="0"/>
          </a:p>
        </p:txBody>
      </p:sp>
      <p:sp>
        <p:nvSpPr>
          <p:cNvPr id="4" name="Espace réservé du numéro de diapositive 3"/>
          <p:cNvSpPr>
            <a:spLocks noGrp="1"/>
          </p:cNvSpPr>
          <p:nvPr>
            <p:ph type="sldNum" sz="quarter" idx="12"/>
          </p:nvPr>
        </p:nvSpPr>
        <p:spPr/>
        <p:txBody>
          <a:bodyPr/>
          <a:lstStyle/>
          <a:p>
            <a:pPr>
              <a:defRPr/>
            </a:pPr>
            <a:fld id="{E229364A-7F35-48DC-AB6C-70087C3B094D}" type="slidenum">
              <a:rPr lang="fr-BE"/>
              <a:pPr>
                <a:defRPr/>
              </a:pPr>
              <a:t>20</a:t>
            </a:fld>
            <a:endParaRPr lang="fr-BE" dirty="0"/>
          </a:p>
        </p:txBody>
      </p:sp>
      <p:pic>
        <p:nvPicPr>
          <p:cNvPr id="15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509120"/>
            <a:ext cx="6713537"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ZoneTexte 2"/>
          <p:cNvSpPr txBox="1">
            <a:spLocks noChangeArrowheads="1"/>
          </p:cNvSpPr>
          <p:nvPr/>
        </p:nvSpPr>
        <p:spPr bwMode="auto">
          <a:xfrm>
            <a:off x="7390841" y="5052342"/>
            <a:ext cx="15016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     g=IQ (</a:t>
            </a:r>
            <a:r>
              <a:rPr lang="fr-BE" dirty="0" err="1"/>
              <a:t>synonymous</a:t>
            </a:r>
            <a:r>
              <a:rPr lang="fr-BE" dirty="0"/>
              <a:t>)</a:t>
            </a:r>
          </a:p>
        </p:txBody>
      </p:sp>
      <p:sp>
        <p:nvSpPr>
          <p:cNvPr id="3" name="ZoneTexte 2"/>
          <p:cNvSpPr txBox="1"/>
          <p:nvPr/>
        </p:nvSpPr>
        <p:spPr>
          <a:xfrm>
            <a:off x="0" y="6596390"/>
            <a:ext cx="7705956" cy="261610"/>
          </a:xfrm>
          <a:prstGeom prst="rect">
            <a:avLst/>
          </a:prstGeom>
          <a:noFill/>
        </p:spPr>
        <p:txBody>
          <a:bodyPr wrap="none" rtlCol="0">
            <a:spAutoFit/>
          </a:bodyPr>
          <a:lstStyle/>
          <a:p>
            <a:r>
              <a:rPr lang="fr-BE" sz="1100" dirty="0"/>
              <a:t>-</a:t>
            </a:r>
            <a:r>
              <a:rPr lang="fr-BE" sz="1100" dirty="0" err="1"/>
              <a:t>From</a:t>
            </a:r>
            <a:r>
              <a:rPr lang="fr-BE" sz="1100" dirty="0"/>
              <a:t> « The neurology of human intelligence differences », 2010, </a:t>
            </a:r>
            <a:r>
              <a:rPr lang="en-US" sz="1100" dirty="0"/>
              <a:t>Ian J. Deary, Lars </a:t>
            </a:r>
            <a:r>
              <a:rPr lang="en-US" sz="1100" dirty="0" err="1"/>
              <a:t>Penke</a:t>
            </a:r>
            <a:r>
              <a:rPr lang="en-US" sz="1100" dirty="0"/>
              <a:t> and Wendy Johnson, Nature, Volume 11. </a:t>
            </a:r>
            <a:endParaRPr lang="fr-BE" sz="1100" dirty="0"/>
          </a:p>
        </p:txBody>
      </p:sp>
    </p:spTree>
  </p:cSld>
  <p:clrMapOvr>
    <a:masterClrMapping/>
  </p:clrMapOvr>
  <p:transition spd="slow" advTm="63401"/>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200</a:t>
            </a:fld>
            <a:endParaRPr lang="fr-BE" dirty="0"/>
          </a:p>
        </p:txBody>
      </p:sp>
      <p:sp>
        <p:nvSpPr>
          <p:cNvPr id="7" name="Rectangle 1"/>
          <p:cNvSpPr>
            <a:spLocks noChangeArrowheads="1"/>
          </p:cNvSpPr>
          <p:nvPr/>
        </p:nvSpPr>
        <p:spPr bwMode="auto">
          <a:xfrm>
            <a:off x="179512" y="289193"/>
            <a:ext cx="45817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7625"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mj-lt"/>
                <a:ea typeface="Times New Roman" pitchFamily="18" charset="0"/>
                <a:cs typeface="Times New Roman" pitchFamily="18" charset="0"/>
              </a:rPr>
              <a:t>Table 2.4. Race </a:t>
            </a:r>
            <a:r>
              <a:rPr kumimoji="0" lang="en-US" sz="1000" b="1" i="1" u="none" strike="noStrike" cap="none" normalizeH="0" baseline="0" dirty="0">
                <a:ln>
                  <a:noFill/>
                </a:ln>
                <a:solidFill>
                  <a:srgbClr val="000000"/>
                </a:solidFill>
                <a:effectLst/>
                <a:latin typeface="+mj-lt"/>
                <a:ea typeface="Times New Roman" pitchFamily="18" charset="0"/>
                <a:cs typeface="Times New Roman" pitchFamily="18" charset="0"/>
              </a:rPr>
              <a:t>differences in educational attainment in South </a:t>
            </a:r>
            <a:r>
              <a:rPr kumimoji="0" lang="en-US" sz="1000" b="0" i="1" u="none" strike="noStrike" cap="none" normalizeH="0" baseline="0" dirty="0">
                <a:ln>
                  <a:noFill/>
                </a:ln>
                <a:solidFill>
                  <a:srgbClr val="000000"/>
                </a:solidFill>
                <a:effectLst/>
                <a:latin typeface="+mj-lt"/>
                <a:ea typeface="Times New Roman" pitchFamily="18" charset="0"/>
                <a:cs typeface="Times New Roman" pitchFamily="18" charset="0"/>
              </a:rPr>
              <a:t>Africa (percentages)</a:t>
            </a:r>
            <a:endParaRPr kumimoji="0" lang="fr-BE" sz="600" b="0" i="0" u="none" strike="noStrike" cap="none" normalizeH="0" baseline="0" dirty="0">
              <a:ln>
                <a:noFill/>
              </a:ln>
              <a:solidFill>
                <a:schemeClr val="tx1"/>
              </a:solidFill>
              <a:effectLst/>
              <a:latin typeface="+mj-lt"/>
              <a:cs typeface="Arial" pitchFamily="34" charset="0"/>
            </a:endParaRPr>
          </a:p>
          <a:p>
            <a:pPr marL="0" marR="0" lvl="0" indent="47625"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a:ea typeface="Times New Roman" pitchFamily="18" charset="0"/>
                <a:cs typeface="Times New Roman" pitchFamily="18" charset="0"/>
              </a:rPr>
              <a:t> </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2571568464"/>
              </p:ext>
            </p:extLst>
          </p:nvPr>
        </p:nvGraphicFramePr>
        <p:xfrm>
          <a:off x="323528" y="620688"/>
          <a:ext cx="8229601" cy="1678940"/>
        </p:xfrm>
        <a:graphic>
          <a:graphicData uri="http://schemas.openxmlformats.org/drawingml/2006/table">
            <a:tbl>
              <a:tblPr firstRow="1" firstCol="1" bandRow="1">
                <a:tableStyleId>{5C22544A-7EE6-4342-B048-85BDC9FD1C3A}</a:tableStyleId>
              </a:tblPr>
              <a:tblGrid>
                <a:gridCol w="462141">
                  <a:extLst>
                    <a:ext uri="{9D8B030D-6E8A-4147-A177-3AD203B41FA5}">
                      <a16:colId xmlns:a16="http://schemas.microsoft.com/office/drawing/2014/main" val="20000"/>
                    </a:ext>
                  </a:extLst>
                </a:gridCol>
                <a:gridCol w="902413">
                  <a:extLst>
                    <a:ext uri="{9D8B030D-6E8A-4147-A177-3AD203B41FA5}">
                      <a16:colId xmlns:a16="http://schemas.microsoft.com/office/drawing/2014/main" val="20001"/>
                    </a:ext>
                  </a:extLst>
                </a:gridCol>
                <a:gridCol w="1548244">
                  <a:extLst>
                    <a:ext uri="{9D8B030D-6E8A-4147-A177-3AD203B41FA5}">
                      <a16:colId xmlns:a16="http://schemas.microsoft.com/office/drawing/2014/main" val="20002"/>
                    </a:ext>
                  </a:extLst>
                </a:gridCol>
                <a:gridCol w="1138586">
                  <a:extLst>
                    <a:ext uri="{9D8B030D-6E8A-4147-A177-3AD203B41FA5}">
                      <a16:colId xmlns:a16="http://schemas.microsoft.com/office/drawing/2014/main" val="20003"/>
                    </a:ext>
                  </a:extLst>
                </a:gridCol>
                <a:gridCol w="1281456">
                  <a:extLst>
                    <a:ext uri="{9D8B030D-6E8A-4147-A177-3AD203B41FA5}">
                      <a16:colId xmlns:a16="http://schemas.microsoft.com/office/drawing/2014/main" val="20004"/>
                    </a:ext>
                  </a:extLst>
                </a:gridCol>
                <a:gridCol w="1522002">
                  <a:extLst>
                    <a:ext uri="{9D8B030D-6E8A-4147-A177-3AD203B41FA5}">
                      <a16:colId xmlns:a16="http://schemas.microsoft.com/office/drawing/2014/main" val="20005"/>
                    </a:ext>
                  </a:extLst>
                </a:gridCol>
                <a:gridCol w="1374759">
                  <a:extLst>
                    <a:ext uri="{9D8B030D-6E8A-4147-A177-3AD203B41FA5}">
                      <a16:colId xmlns:a16="http://schemas.microsoft.com/office/drawing/2014/main" val="20006"/>
                    </a:ext>
                  </a:extLst>
                </a:gridCol>
              </a:tblGrid>
              <a:tr h="175260">
                <a:tc>
                  <a:txBody>
                    <a:bodyPr/>
                    <a:lstStyle/>
                    <a:p>
                      <a:pPr indent="47625">
                        <a:lnSpc>
                          <a:spcPct val="115000"/>
                        </a:lnSpc>
                        <a:spcAft>
                          <a:spcPts val="750"/>
                        </a:spcAft>
                      </a:pPr>
                      <a:r>
                        <a:rPr lang="en-US" sz="1000" dirty="0">
                          <a:effectLst/>
                        </a:rPr>
                        <a:t> </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Measure</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175260">
                <a:tc>
                  <a:txBody>
                    <a:bodyPr/>
                    <a:lstStyle/>
                    <a:p>
                      <a:pPr indent="47625">
                        <a:lnSpc>
                          <a:spcPct val="115000"/>
                        </a:lnSpc>
                        <a:spcAft>
                          <a:spcPts val="750"/>
                        </a:spcAft>
                      </a:pPr>
                      <a:r>
                        <a:rPr lang="fr-FR" sz="1000" spc="3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Primary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33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175260">
                <a:tc>
                  <a:txBody>
                    <a:bodyPr/>
                    <a:lstStyle/>
                    <a:p>
                      <a:pPr indent="47625">
                        <a:lnSpc>
                          <a:spcPct val="115000"/>
                        </a:lnSpc>
                        <a:spcAft>
                          <a:spcPts val="750"/>
                        </a:spcAft>
                      </a:pPr>
                      <a:r>
                        <a:rPr lang="fr-FR" sz="1000" spc="3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Secondary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38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175260">
                <a:tc>
                  <a:txBody>
                    <a:bodyPr/>
                    <a:lstStyle/>
                    <a:p>
                      <a:pPr indent="47625">
                        <a:lnSpc>
                          <a:spcPct val="115000"/>
                        </a:lnSpc>
                        <a:spcAft>
                          <a:spcPts val="750"/>
                        </a:spcAft>
                      </a:pPr>
                      <a:r>
                        <a:rPr lang="fr-FR" sz="1000" spc="30" dirty="0">
                          <a:effectLst/>
                        </a:rPr>
                        <a:t>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University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0.26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0.15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0.05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175260">
                <a:tc>
                  <a:txBody>
                    <a:bodyPr/>
                    <a:lstStyle/>
                    <a:p>
                      <a:pPr indent="47625">
                        <a:lnSpc>
                          <a:spcPct val="115000"/>
                        </a:lnSpc>
                        <a:spcAft>
                          <a:spcPts val="750"/>
                        </a:spcAft>
                      </a:pPr>
                      <a:r>
                        <a:rPr lang="fr-FR" sz="1000" spc="30" dirty="0">
                          <a:effectLst/>
                        </a:rPr>
                        <a:t>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1991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Matric.</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19.2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4.8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175260">
                <a:tc>
                  <a:txBody>
                    <a:bodyPr/>
                    <a:lstStyle/>
                    <a:p>
                      <a:pPr indent="47625">
                        <a:lnSpc>
                          <a:spcPct val="115000"/>
                        </a:lnSpc>
                        <a:spcAft>
                          <a:spcPts val="750"/>
                        </a:spcAft>
                      </a:pPr>
                      <a:r>
                        <a:rPr lang="fr-FR" sz="1000" spc="30" dirty="0">
                          <a:effectLst/>
                        </a:rPr>
                        <a:t>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1991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University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0.7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0.6</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r h="175260">
                <a:tc>
                  <a:txBody>
                    <a:bodyPr/>
                    <a:lstStyle/>
                    <a:p>
                      <a:pPr indent="47625">
                        <a:lnSpc>
                          <a:spcPct val="115000"/>
                        </a:lnSpc>
                        <a:spcAft>
                          <a:spcPts val="750"/>
                        </a:spcAft>
                      </a:pPr>
                      <a:r>
                        <a:rPr lang="fr-FR" sz="1000" spc="30" dirty="0">
                          <a:effectLst/>
                        </a:rPr>
                        <a:t>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2004</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University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29.8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14.9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4.9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6"/>
                  </a:ext>
                </a:extLst>
              </a:tr>
              <a:tr h="452120">
                <a:tc gridSpan="7">
                  <a:txBody>
                    <a:bodyPr/>
                    <a:lstStyle/>
                    <a:p>
                      <a:pPr indent="47625">
                        <a:lnSpc>
                          <a:spcPct val="115000"/>
                        </a:lnSpc>
                        <a:spcAft>
                          <a:spcPts val="750"/>
                        </a:spcAft>
                      </a:pPr>
                      <a:r>
                        <a:rPr lang="fr-FR" sz="1000" spc="30" dirty="0">
                          <a:effectLst/>
                        </a:rPr>
                        <a:t>Sources. 1-3: Mickelson et al., 2001. 4: Census, 1991 5:</a:t>
                      </a:r>
                      <a:endParaRPr lang="fr-BE" sz="1100" dirty="0">
                        <a:effectLst/>
                      </a:endParaRPr>
                    </a:p>
                    <a:p>
                      <a:pPr indent="47625">
                        <a:lnSpc>
                          <a:spcPct val="115000"/>
                        </a:lnSpc>
                        <a:spcAft>
                          <a:spcPts val="750"/>
                        </a:spcAft>
                      </a:pPr>
                      <a:r>
                        <a:rPr lang="fr-FR" sz="1000" spc="30" dirty="0">
                          <a:effectLst/>
                        </a:rPr>
                        <a:t>Richardson et al., 1996. 6: www.SouthAfricaninfo.com..</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7"/>
                  </a:ext>
                </a:extLst>
              </a:tr>
            </a:tbl>
          </a:graphicData>
        </a:graphic>
      </p:graphicFrame>
      <p:sp>
        <p:nvSpPr>
          <p:cNvPr id="9" name="Rectangle 8"/>
          <p:cNvSpPr/>
          <p:nvPr/>
        </p:nvSpPr>
        <p:spPr>
          <a:xfrm>
            <a:off x="1115108" y="3068960"/>
            <a:ext cx="7272808" cy="369332"/>
          </a:xfrm>
          <a:prstGeom prst="rect">
            <a:avLst/>
          </a:prstGeom>
        </p:spPr>
        <p:txBody>
          <a:bodyPr wrap="square">
            <a:spAutoFit/>
          </a:bodyPr>
          <a:lstStyle/>
          <a:p>
            <a:r>
              <a:rPr lang="en-US" dirty="0"/>
              <a:t>Table 2.5. Race differences </a:t>
            </a:r>
            <a:r>
              <a:rPr lang="en-US" b="1" dirty="0"/>
              <a:t>in </a:t>
            </a:r>
            <a:r>
              <a:rPr lang="en-US" dirty="0"/>
              <a:t>mathematics attainment</a:t>
            </a:r>
            <a:endParaRPr lang="fr-BE" dirty="0"/>
          </a:p>
        </p:txBody>
      </p:sp>
      <p:graphicFrame>
        <p:nvGraphicFramePr>
          <p:cNvPr id="10" name="Tableau 9"/>
          <p:cNvGraphicFramePr>
            <a:graphicFrameLocks noGrp="1"/>
          </p:cNvGraphicFramePr>
          <p:nvPr>
            <p:extLst>
              <p:ext uri="{D42A27DB-BD31-4B8C-83A1-F6EECF244321}">
                <p14:modId xmlns:p14="http://schemas.microsoft.com/office/powerpoint/2010/main" val="2509969299"/>
              </p:ext>
            </p:extLst>
          </p:nvPr>
        </p:nvGraphicFramePr>
        <p:xfrm>
          <a:off x="179512" y="3398093"/>
          <a:ext cx="8363271" cy="936103"/>
        </p:xfrm>
        <a:graphic>
          <a:graphicData uri="http://schemas.openxmlformats.org/drawingml/2006/table">
            <a:tbl>
              <a:tblPr firstRow="1" firstCol="1" bandRow="1">
                <a:tableStyleId>{5C22544A-7EE6-4342-B048-85BDC9FD1C3A}</a:tableStyleId>
              </a:tblPr>
              <a:tblGrid>
                <a:gridCol w="1968171">
                  <a:extLst>
                    <a:ext uri="{9D8B030D-6E8A-4147-A177-3AD203B41FA5}">
                      <a16:colId xmlns:a16="http://schemas.microsoft.com/office/drawing/2014/main" val="20000"/>
                    </a:ext>
                  </a:extLst>
                </a:gridCol>
                <a:gridCol w="1514425">
                  <a:extLst>
                    <a:ext uri="{9D8B030D-6E8A-4147-A177-3AD203B41FA5}">
                      <a16:colId xmlns:a16="http://schemas.microsoft.com/office/drawing/2014/main" val="20001"/>
                    </a:ext>
                  </a:extLst>
                </a:gridCol>
                <a:gridCol w="1564841">
                  <a:extLst>
                    <a:ext uri="{9D8B030D-6E8A-4147-A177-3AD203B41FA5}">
                      <a16:colId xmlns:a16="http://schemas.microsoft.com/office/drawing/2014/main" val="20002"/>
                    </a:ext>
                  </a:extLst>
                </a:gridCol>
                <a:gridCol w="1820800">
                  <a:extLst>
                    <a:ext uri="{9D8B030D-6E8A-4147-A177-3AD203B41FA5}">
                      <a16:colId xmlns:a16="http://schemas.microsoft.com/office/drawing/2014/main" val="20003"/>
                    </a:ext>
                  </a:extLst>
                </a:gridCol>
                <a:gridCol w="1495034">
                  <a:extLst>
                    <a:ext uri="{9D8B030D-6E8A-4147-A177-3AD203B41FA5}">
                      <a16:colId xmlns:a16="http://schemas.microsoft.com/office/drawing/2014/main" val="20004"/>
                    </a:ext>
                  </a:extLst>
                </a:gridCol>
              </a:tblGrid>
              <a:tr h="261838">
                <a:tc>
                  <a:txBody>
                    <a:bodyPr/>
                    <a:lstStyle/>
                    <a:p>
                      <a:pPr indent="47625">
                        <a:lnSpc>
                          <a:spcPct val="115000"/>
                        </a:lnSpc>
                        <a:spcAft>
                          <a:spcPts val="750"/>
                        </a:spcAft>
                      </a:pPr>
                      <a:r>
                        <a:rPr lang="en-US" sz="1000" dirty="0">
                          <a:effectLst/>
                        </a:rPr>
                        <a:t> </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05007">
                <a:tc>
                  <a:txBody>
                    <a:bodyPr/>
                    <a:lstStyle/>
                    <a:p>
                      <a:pPr indent="47625">
                        <a:lnSpc>
                          <a:spcPts val="1135"/>
                        </a:lnSpc>
                        <a:spcAft>
                          <a:spcPts val="750"/>
                        </a:spcAft>
                      </a:pPr>
                      <a:r>
                        <a:rPr lang="fr-FR" sz="1000" spc="30" dirty="0">
                          <a:effectLst/>
                        </a:rPr>
                        <a:t>Number</a:t>
                      </a:r>
                      <a:endParaRPr lang="fr-BE" sz="1100" dirty="0">
                        <a:effectLst/>
                        <a:latin typeface="Calibri"/>
                        <a:ea typeface="Calibri"/>
                        <a:cs typeface="Times New Roman"/>
                      </a:endParaRPr>
                    </a:p>
                  </a:txBody>
                  <a:tcPr marL="0" marR="0" marT="0" marB="0" anchor="ctr"/>
                </a:tc>
                <a:tc>
                  <a:txBody>
                    <a:bodyPr/>
                    <a:lstStyle/>
                    <a:p>
                      <a:pPr indent="47625" algn="ctr">
                        <a:lnSpc>
                          <a:spcPts val="1135"/>
                        </a:lnSpc>
                        <a:spcAft>
                          <a:spcPts val="750"/>
                        </a:spcAft>
                      </a:pPr>
                      <a:r>
                        <a:rPr lang="fr-FR" sz="1000" dirty="0">
                          <a:effectLst/>
                        </a:rPr>
                        <a:t>831</a:t>
                      </a:r>
                      <a:endParaRPr lang="fr-BE" sz="1100" dirty="0">
                        <a:effectLst/>
                        <a:latin typeface="Calibri"/>
                        <a:ea typeface="Calibri"/>
                        <a:cs typeface="Times New Roman"/>
                      </a:endParaRPr>
                    </a:p>
                  </a:txBody>
                  <a:tcPr marL="0" marR="0" marT="0" marB="0" anchor="ctr"/>
                </a:tc>
                <a:tc>
                  <a:txBody>
                    <a:bodyPr/>
                    <a:lstStyle/>
                    <a:p>
                      <a:pPr indent="47625" algn="ctr">
                        <a:lnSpc>
                          <a:spcPts val="1135"/>
                        </a:lnSpc>
                        <a:spcAft>
                          <a:spcPts val="750"/>
                        </a:spcAft>
                      </a:pPr>
                      <a:r>
                        <a:rPr lang="fr-FR" sz="1000" dirty="0">
                          <a:effectLst/>
                        </a:rPr>
                        <a:t>199</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1,172</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5,412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34629">
                <a:tc>
                  <a:txBody>
                    <a:bodyPr/>
                    <a:lstStyle/>
                    <a:p>
                      <a:pPr indent="47625">
                        <a:lnSpc>
                          <a:spcPct val="115000"/>
                        </a:lnSpc>
                        <a:spcAft>
                          <a:spcPts val="750"/>
                        </a:spcAft>
                      </a:pPr>
                      <a:r>
                        <a:rPr lang="fr-FR" sz="1000" spc="30" dirty="0">
                          <a:effectLst/>
                        </a:rPr>
                        <a:t>Score</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373</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341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339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254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34629">
                <a:tc>
                  <a:txBody>
                    <a:bodyPr/>
                    <a:lstStyle/>
                    <a:p>
                      <a:pPr indent="47625">
                        <a:lnSpc>
                          <a:spcPct val="115000"/>
                        </a:lnSpc>
                        <a:spcAft>
                          <a:spcPts val="750"/>
                        </a:spcAft>
                      </a:pPr>
                      <a:r>
                        <a:rPr lang="fr-FR" sz="1000" spc="30" dirty="0">
                          <a:effectLst/>
                        </a:rPr>
                        <a:t>S. Error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8.6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bl>
          </a:graphicData>
        </a:graphic>
      </p:graphicFrame>
      <p:sp>
        <p:nvSpPr>
          <p:cNvPr id="11" name="Rectangle 10"/>
          <p:cNvSpPr/>
          <p:nvPr/>
        </p:nvSpPr>
        <p:spPr>
          <a:xfrm>
            <a:off x="550244" y="4981818"/>
            <a:ext cx="7128792" cy="369332"/>
          </a:xfrm>
          <a:prstGeom prst="rect">
            <a:avLst/>
          </a:prstGeom>
        </p:spPr>
        <p:txBody>
          <a:bodyPr wrap="square">
            <a:spAutoFit/>
          </a:bodyPr>
          <a:lstStyle/>
          <a:p>
            <a:r>
              <a:rPr lang="en-US" b="1" i="1" dirty="0"/>
              <a:t>Table </a:t>
            </a:r>
            <a:r>
              <a:rPr lang="en-US" i="1" dirty="0"/>
              <a:t>2.6. </a:t>
            </a:r>
            <a:r>
              <a:rPr lang="en-US" b="1" i="1" dirty="0"/>
              <a:t>Education (number of </a:t>
            </a:r>
            <a:r>
              <a:rPr lang="en-US" i="1" dirty="0"/>
              <a:t>years) of blacks </a:t>
            </a:r>
            <a:r>
              <a:rPr lang="en-US" b="1" i="1" dirty="0"/>
              <a:t>and Indians in Tanzania</a:t>
            </a:r>
            <a:endParaRPr lang="fr-BE" dirty="0"/>
          </a:p>
        </p:txBody>
      </p:sp>
      <p:graphicFrame>
        <p:nvGraphicFramePr>
          <p:cNvPr id="12" name="Tableau 11"/>
          <p:cNvGraphicFramePr>
            <a:graphicFrameLocks noGrp="1"/>
          </p:cNvGraphicFramePr>
          <p:nvPr>
            <p:extLst>
              <p:ext uri="{D42A27DB-BD31-4B8C-83A1-F6EECF244321}">
                <p14:modId xmlns:p14="http://schemas.microsoft.com/office/powerpoint/2010/main" val="4083886464"/>
              </p:ext>
            </p:extLst>
          </p:nvPr>
        </p:nvGraphicFramePr>
        <p:xfrm>
          <a:off x="210406" y="5375962"/>
          <a:ext cx="8411783" cy="792087"/>
        </p:xfrm>
        <a:graphic>
          <a:graphicData uri="http://schemas.openxmlformats.org/drawingml/2006/table">
            <a:tbl>
              <a:tblPr firstRow="1" firstCol="1" bandRow="1">
                <a:tableStyleId>{5C22544A-7EE6-4342-B048-85BDC9FD1C3A}</a:tableStyleId>
              </a:tblPr>
              <a:tblGrid>
                <a:gridCol w="2350450">
                  <a:extLst>
                    <a:ext uri="{9D8B030D-6E8A-4147-A177-3AD203B41FA5}">
                      <a16:colId xmlns:a16="http://schemas.microsoft.com/office/drawing/2014/main" val="20000"/>
                    </a:ext>
                  </a:extLst>
                </a:gridCol>
                <a:gridCol w="2946481">
                  <a:extLst>
                    <a:ext uri="{9D8B030D-6E8A-4147-A177-3AD203B41FA5}">
                      <a16:colId xmlns:a16="http://schemas.microsoft.com/office/drawing/2014/main" val="20001"/>
                    </a:ext>
                  </a:extLst>
                </a:gridCol>
                <a:gridCol w="3114852">
                  <a:extLst>
                    <a:ext uri="{9D8B030D-6E8A-4147-A177-3AD203B41FA5}">
                      <a16:colId xmlns:a16="http://schemas.microsoft.com/office/drawing/2014/main" val="20002"/>
                    </a:ext>
                  </a:extLst>
                </a:gridCol>
              </a:tblGrid>
              <a:tr h="264029">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64029">
                <a:tc>
                  <a:txBody>
                    <a:bodyPr/>
                    <a:lstStyle/>
                    <a:p>
                      <a:pPr indent="47625" algn="r">
                        <a:lnSpc>
                          <a:spcPct val="115000"/>
                        </a:lnSpc>
                        <a:spcAft>
                          <a:spcPts val="750"/>
                        </a:spcAft>
                      </a:pPr>
                      <a:r>
                        <a:rPr lang="fr-FR" sz="1000" dirty="0">
                          <a:effectLst/>
                        </a:rPr>
                        <a:t>1971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8.3</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64029">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11.1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bl>
          </a:graphicData>
        </a:graphic>
      </p:graphicFrame>
      <p:sp>
        <p:nvSpPr>
          <p:cNvPr id="15" name="ZoneTexte 14">
            <a:extLst>
              <a:ext uri="{FF2B5EF4-FFF2-40B4-BE49-F238E27FC236}">
                <a16:creationId xmlns:a16="http://schemas.microsoft.com/office/drawing/2014/main" id="{AC119CEF-5230-4183-A502-7B7597E97641}"/>
              </a:ext>
            </a:extLst>
          </p:cNvPr>
          <p:cNvSpPr txBox="1"/>
          <p:nvPr/>
        </p:nvSpPr>
        <p:spPr>
          <a:xfrm>
            <a:off x="10344"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31169105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201</a:t>
            </a:fld>
            <a:endParaRPr lang="fr-BE" dirty="0"/>
          </a:p>
        </p:txBody>
      </p:sp>
      <p:sp>
        <p:nvSpPr>
          <p:cNvPr id="6" name="Rectangle 5"/>
          <p:cNvSpPr/>
          <p:nvPr/>
        </p:nvSpPr>
        <p:spPr>
          <a:xfrm>
            <a:off x="467544" y="562317"/>
            <a:ext cx="8064896" cy="369332"/>
          </a:xfrm>
          <a:prstGeom prst="rect">
            <a:avLst/>
          </a:prstGeom>
        </p:spPr>
        <p:txBody>
          <a:bodyPr wrap="square">
            <a:spAutoFit/>
          </a:bodyPr>
          <a:lstStyle/>
          <a:p>
            <a:r>
              <a:rPr lang="en-US" dirty="0"/>
              <a:t>Table 2.7. Examination attainment of blacks and Indians in East Africa (percentage)</a:t>
            </a:r>
            <a:endParaRPr lang="fr-BE" dirty="0"/>
          </a:p>
        </p:txBody>
      </p:sp>
      <p:graphicFrame>
        <p:nvGraphicFramePr>
          <p:cNvPr id="7" name="Tableau 6"/>
          <p:cNvGraphicFramePr>
            <a:graphicFrameLocks noGrp="1"/>
          </p:cNvGraphicFramePr>
          <p:nvPr>
            <p:extLst>
              <p:ext uri="{D42A27DB-BD31-4B8C-83A1-F6EECF244321}">
                <p14:modId xmlns:p14="http://schemas.microsoft.com/office/powerpoint/2010/main" val="2638004230"/>
              </p:ext>
            </p:extLst>
          </p:nvPr>
        </p:nvGraphicFramePr>
        <p:xfrm>
          <a:off x="302841" y="1268760"/>
          <a:ext cx="8445622" cy="1152130"/>
        </p:xfrm>
        <a:graphic>
          <a:graphicData uri="http://schemas.openxmlformats.org/drawingml/2006/table">
            <a:tbl>
              <a:tblPr firstRow="1" firstCol="1" bandRow="1">
                <a:tableStyleId>{5C22544A-7EE6-4342-B048-85BDC9FD1C3A}</a:tableStyleId>
              </a:tblPr>
              <a:tblGrid>
                <a:gridCol w="593278">
                  <a:extLst>
                    <a:ext uri="{9D8B030D-6E8A-4147-A177-3AD203B41FA5}">
                      <a16:colId xmlns:a16="http://schemas.microsoft.com/office/drawing/2014/main" val="20000"/>
                    </a:ext>
                  </a:extLst>
                </a:gridCol>
                <a:gridCol w="2169244">
                  <a:extLst>
                    <a:ext uri="{9D8B030D-6E8A-4147-A177-3AD203B41FA5}">
                      <a16:colId xmlns:a16="http://schemas.microsoft.com/office/drawing/2014/main" val="20001"/>
                    </a:ext>
                  </a:extLst>
                </a:gridCol>
                <a:gridCol w="2086781">
                  <a:extLst>
                    <a:ext uri="{9D8B030D-6E8A-4147-A177-3AD203B41FA5}">
                      <a16:colId xmlns:a16="http://schemas.microsoft.com/office/drawing/2014/main" val="20002"/>
                    </a:ext>
                  </a:extLst>
                </a:gridCol>
                <a:gridCol w="1738602">
                  <a:extLst>
                    <a:ext uri="{9D8B030D-6E8A-4147-A177-3AD203B41FA5}">
                      <a16:colId xmlns:a16="http://schemas.microsoft.com/office/drawing/2014/main" val="20003"/>
                    </a:ext>
                  </a:extLst>
                </a:gridCol>
                <a:gridCol w="1857717">
                  <a:extLst>
                    <a:ext uri="{9D8B030D-6E8A-4147-A177-3AD203B41FA5}">
                      <a16:colId xmlns:a16="http://schemas.microsoft.com/office/drawing/2014/main" val="20004"/>
                    </a:ext>
                  </a:extLst>
                </a:gridCol>
              </a:tblGrid>
              <a:tr h="230426">
                <a:tc>
                  <a:txBody>
                    <a:bodyPr/>
                    <a:lstStyle/>
                    <a:p>
                      <a:pPr indent="47625" algn="r">
                        <a:lnSpc>
                          <a:spcPct val="115000"/>
                        </a:lnSpc>
                        <a:spcAft>
                          <a:spcPts val="750"/>
                        </a:spcAft>
                      </a:pPr>
                      <a:r>
                        <a:rPr lang="en-US" sz="1000" spc="4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Country</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Division</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30426">
                <a:tc>
                  <a:txBody>
                    <a:bodyPr/>
                    <a:lstStyle/>
                    <a:p>
                      <a:pPr indent="47625" algn="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Kenya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30426">
                <a:tc>
                  <a:txBody>
                    <a:bodyPr/>
                    <a:lstStyle/>
                    <a:p>
                      <a:pPr indent="47625" algn="r">
                        <a:lnSpc>
                          <a:spcPct val="115000"/>
                        </a:lnSpc>
                        <a:spcAft>
                          <a:spcPts val="750"/>
                        </a:spcAft>
                      </a:pPr>
                      <a:r>
                        <a:rPr lang="fr-FR" sz="1000" dirty="0">
                          <a:effectLst/>
                        </a:rPr>
                        <a:t>2</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Kenya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30426">
                <a:tc>
                  <a:txBody>
                    <a:bodyPr/>
                    <a:lstStyle/>
                    <a:p>
                      <a:pPr indent="47625" algn="r">
                        <a:lnSpc>
                          <a:spcPct val="115000"/>
                        </a:lnSpc>
                        <a:spcAft>
                          <a:spcPts val="750"/>
                        </a:spcAft>
                      </a:pPr>
                      <a:r>
                        <a:rPr lang="fr-FR" sz="1000" dirty="0">
                          <a:effectLst/>
                        </a:rPr>
                        <a:t>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Tanzania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9.4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30426">
                <a:tc>
                  <a:txBody>
                    <a:bodyPr/>
                    <a:lstStyle/>
                    <a:p>
                      <a:pPr indent="47625" algn="r">
                        <a:lnSpc>
                          <a:spcPct val="115000"/>
                        </a:lnSpc>
                        <a:spcAft>
                          <a:spcPts val="750"/>
                        </a:spcAft>
                      </a:pPr>
                      <a:r>
                        <a:rPr lang="fr-FR" sz="1000" dirty="0">
                          <a:effectLst/>
                        </a:rPr>
                        <a:t>4</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Tanzania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35.4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45.2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bl>
          </a:graphicData>
        </a:graphic>
      </p:graphicFrame>
      <p:sp>
        <p:nvSpPr>
          <p:cNvPr id="9" name="ZoneTexte 8">
            <a:extLst>
              <a:ext uri="{FF2B5EF4-FFF2-40B4-BE49-F238E27FC236}">
                <a16:creationId xmlns:a16="http://schemas.microsoft.com/office/drawing/2014/main" id="{87B7AC9A-B1A5-4DB9-BD7B-746F1C02CC66}"/>
              </a:ext>
            </a:extLst>
          </p:cNvPr>
          <p:cNvSpPr txBox="1"/>
          <p:nvPr/>
        </p:nvSpPr>
        <p:spPr>
          <a:xfrm>
            <a:off x="10344"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3173527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lstStyle/>
          <a:p>
            <a:r>
              <a:rPr lang="en-US" sz="2000" dirty="0"/>
              <a:t>Overrepresentation of Ashkenazi Jews in the South African Intellectual Elite</a:t>
            </a:r>
            <a:endParaRPr lang="fr-BE" sz="20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202</a:t>
            </a:fld>
            <a:endParaRPr lang="fr-BE" dirty="0"/>
          </a:p>
        </p:txBody>
      </p:sp>
      <p:sp>
        <p:nvSpPr>
          <p:cNvPr id="5" name="ZoneTexte 4"/>
          <p:cNvSpPr txBox="1"/>
          <p:nvPr/>
        </p:nvSpPr>
        <p:spPr>
          <a:xfrm>
            <a:off x="251520" y="886142"/>
            <a:ext cx="8352928" cy="1200329"/>
          </a:xfrm>
          <a:prstGeom prst="rect">
            <a:avLst/>
          </a:prstGeom>
          <a:noFill/>
        </p:spPr>
        <p:txBody>
          <a:bodyPr wrap="square" rtlCol="0">
            <a:spAutoFit/>
          </a:bodyPr>
          <a:lstStyle/>
          <a:p>
            <a:r>
              <a:rPr lang="en-US" dirty="0"/>
              <a:t>South Africa has produced 5 Nobel Prizes, which is respectable for a white population of 3.7 to 5 million. It is remarkable that two of the five Nobel Prize winners are Jewish. Jews, who represent only 2.5% of the South African white population, produced 40% of the Nobel Prizes, an overrepresentation of a factor of 16.</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635896968"/>
              </p:ext>
            </p:extLst>
          </p:nvPr>
        </p:nvGraphicFramePr>
        <p:xfrm>
          <a:off x="1403648" y="4077072"/>
          <a:ext cx="5849620" cy="907415"/>
        </p:xfrm>
        <a:graphic>
          <a:graphicData uri="http://schemas.openxmlformats.org/drawingml/2006/table">
            <a:tbl>
              <a:tblPr firstRow="1" firstCol="1" bandRow="1">
                <a:tableStyleId>{5C22544A-7EE6-4342-B048-85BDC9FD1C3A}</a:tableStyleId>
              </a:tblPr>
              <a:tblGrid>
                <a:gridCol w="1949450">
                  <a:extLst>
                    <a:ext uri="{9D8B030D-6E8A-4147-A177-3AD203B41FA5}">
                      <a16:colId xmlns:a16="http://schemas.microsoft.com/office/drawing/2014/main" val="20000"/>
                    </a:ext>
                  </a:extLst>
                </a:gridCol>
                <a:gridCol w="1950085">
                  <a:extLst>
                    <a:ext uri="{9D8B030D-6E8A-4147-A177-3AD203B41FA5}">
                      <a16:colId xmlns:a16="http://schemas.microsoft.com/office/drawing/2014/main" val="20001"/>
                    </a:ext>
                  </a:extLst>
                </a:gridCol>
                <a:gridCol w="1950085">
                  <a:extLst>
                    <a:ext uri="{9D8B030D-6E8A-4147-A177-3AD203B41FA5}">
                      <a16:colId xmlns:a16="http://schemas.microsoft.com/office/drawing/2014/main" val="20002"/>
                    </a:ext>
                  </a:extLst>
                </a:gridCol>
              </a:tblGrid>
              <a:tr h="0">
                <a:tc>
                  <a:txBody>
                    <a:bodyPr/>
                    <a:lstStyle/>
                    <a:p>
                      <a:pPr>
                        <a:lnSpc>
                          <a:spcPct val="115000"/>
                        </a:lnSpc>
                        <a:spcAft>
                          <a:spcPts val="0"/>
                        </a:spcAft>
                      </a:pPr>
                      <a:r>
                        <a:rPr lang="fr-BE" sz="1100" dirty="0">
                          <a:effectLst/>
                        </a:rPr>
                        <a:t> </a:t>
                      </a:r>
                      <a:endParaRPr lang="fr-BE" sz="1100" dirty="0">
                        <a:effectLst/>
                        <a:latin typeface="Calibri"/>
                        <a:ea typeface="Calibri"/>
                        <a:cs typeface="Times New Roman"/>
                      </a:endParaRPr>
                    </a:p>
                  </a:txBody>
                  <a:tcPr marL="68580" marR="68580" marT="0" marB="0"/>
                </a:tc>
                <a:tc>
                  <a:txBody>
                    <a:bodyPr/>
                    <a:lstStyle/>
                    <a:p>
                      <a:pPr>
                        <a:lnSpc>
                          <a:spcPct val="115000"/>
                        </a:lnSpc>
                        <a:spcAft>
                          <a:spcPts val="0"/>
                        </a:spcAft>
                      </a:pPr>
                      <a:r>
                        <a:rPr lang="fr-BE" sz="1100">
                          <a:effectLst/>
                        </a:rPr>
                        <a:t>Juifs</a:t>
                      </a:r>
                      <a:endParaRPr lang="fr-BE" sz="1100">
                        <a:effectLst/>
                        <a:latin typeface="Calibri"/>
                        <a:ea typeface="Calibri"/>
                        <a:cs typeface="Times New Roman"/>
                      </a:endParaRPr>
                    </a:p>
                  </a:txBody>
                  <a:tcPr marL="68580" marR="68580" marT="0" marB="0"/>
                </a:tc>
                <a:tc>
                  <a:txBody>
                    <a:bodyPr/>
                    <a:lstStyle/>
                    <a:p>
                      <a:pPr>
                        <a:lnSpc>
                          <a:spcPct val="115000"/>
                        </a:lnSpc>
                        <a:spcAft>
                          <a:spcPts val="0"/>
                        </a:spcAft>
                      </a:pPr>
                      <a:r>
                        <a:rPr lang="fr-BE" sz="1100" dirty="0">
                          <a:effectLst/>
                        </a:rPr>
                        <a:t>Gentilés (blancs non-juifs)</a:t>
                      </a:r>
                      <a:endParaRPr lang="fr-BE"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fr-BE" sz="1100">
                          <a:effectLst/>
                        </a:rPr>
                        <a:t>1940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a:effectLst/>
                        </a:rPr>
                        <a:t>2,1</a:t>
                      </a:r>
                      <a:endParaRPr lang="fr-BE"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a:effectLst/>
                        </a:rPr>
                        <a:t>3,1</a:t>
                      </a:r>
                      <a:endParaRPr lang="fr-BE" sz="1100">
                        <a:effectLst/>
                        <a:latin typeface="Calibri"/>
                        <a:ea typeface="Calibri"/>
                        <a:cs typeface="Times New Roman"/>
                      </a:endParaRPr>
                    </a:p>
                  </a:txBody>
                  <a:tcPr marL="68580" marR="68580" marT="0" marB="0" anchor="b"/>
                </a:tc>
                <a:extLst>
                  <a:ext uri="{0D108BD9-81ED-4DB2-BD59-A6C34878D82A}">
                    <a16:rowId xmlns:a16="http://schemas.microsoft.com/office/drawing/2014/main" val="10001"/>
                  </a:ext>
                </a:extLst>
              </a:tr>
              <a:tr h="0">
                <a:tc>
                  <a:txBody>
                    <a:bodyPr/>
                    <a:lstStyle/>
                    <a:p>
                      <a:pPr>
                        <a:lnSpc>
                          <a:spcPct val="115000"/>
                        </a:lnSpc>
                        <a:spcAft>
                          <a:spcPts val="0"/>
                        </a:spcAft>
                      </a:pPr>
                      <a:r>
                        <a:rPr lang="fr-BE" sz="1100">
                          <a:effectLst/>
                        </a:rPr>
                        <a:t>1950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a:effectLst/>
                        </a:rPr>
                        <a:t>3</a:t>
                      </a:r>
                      <a:endParaRPr lang="fr-BE"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a:effectLst/>
                        </a:rPr>
                        <a:t>3,4</a:t>
                      </a:r>
                      <a:endParaRPr lang="fr-BE" sz="1100">
                        <a:effectLst/>
                        <a:latin typeface="Calibri"/>
                        <a:ea typeface="Calibri"/>
                        <a:cs typeface="Times New Roman"/>
                      </a:endParaRPr>
                    </a:p>
                  </a:txBody>
                  <a:tcPr marL="68580" marR="68580" marT="0" marB="0" anchor="b"/>
                </a:tc>
                <a:extLst>
                  <a:ext uri="{0D108BD9-81ED-4DB2-BD59-A6C34878D82A}">
                    <a16:rowId xmlns:a16="http://schemas.microsoft.com/office/drawing/2014/main" val="10002"/>
                  </a:ext>
                </a:extLst>
              </a:tr>
              <a:tr h="0">
                <a:tc>
                  <a:txBody>
                    <a:bodyPr/>
                    <a:lstStyle/>
                    <a:p>
                      <a:pPr>
                        <a:lnSpc>
                          <a:spcPct val="115000"/>
                        </a:lnSpc>
                        <a:spcAft>
                          <a:spcPts val="0"/>
                        </a:spcAft>
                      </a:pPr>
                      <a:r>
                        <a:rPr lang="fr-BE" sz="1100">
                          <a:effectLst/>
                        </a:rPr>
                        <a:t>1960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dirty="0">
                          <a:effectLst/>
                        </a:rPr>
                        <a:t>3</a:t>
                      </a:r>
                      <a:endParaRPr lang="fr-BE"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a:effectLst/>
                        </a:rPr>
                        <a:t>3,5</a:t>
                      </a:r>
                      <a:endParaRPr lang="fr-BE" sz="1100">
                        <a:effectLst/>
                        <a:latin typeface="Calibri"/>
                        <a:ea typeface="Calibri"/>
                        <a:cs typeface="Times New Roman"/>
                      </a:endParaRPr>
                    </a:p>
                  </a:txBody>
                  <a:tcPr marL="68580" marR="68580" marT="0" marB="0" anchor="b"/>
                </a:tc>
                <a:extLst>
                  <a:ext uri="{0D108BD9-81ED-4DB2-BD59-A6C34878D82A}">
                    <a16:rowId xmlns:a16="http://schemas.microsoft.com/office/drawing/2014/main" val="10003"/>
                  </a:ext>
                </a:extLst>
              </a:tr>
              <a:tr h="0">
                <a:tc>
                  <a:txBody>
                    <a:bodyPr/>
                    <a:lstStyle/>
                    <a:p>
                      <a:pPr>
                        <a:lnSpc>
                          <a:spcPct val="115000"/>
                        </a:lnSpc>
                        <a:spcAft>
                          <a:spcPts val="0"/>
                        </a:spcAft>
                      </a:pPr>
                      <a:r>
                        <a:rPr lang="fr-BE" sz="1100">
                          <a:effectLst/>
                        </a:rPr>
                        <a:t>1970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a:effectLst/>
                        </a:rPr>
                        <a:t>2,7</a:t>
                      </a:r>
                      <a:endParaRPr lang="fr-BE"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dirty="0">
                          <a:effectLst/>
                        </a:rPr>
                        <a:t>3,2</a:t>
                      </a:r>
                      <a:endParaRPr lang="fr-BE" sz="11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4"/>
                  </a:ext>
                </a:extLst>
              </a:tr>
            </a:tbl>
          </a:graphicData>
        </a:graphic>
      </p:graphicFrame>
      <p:sp>
        <p:nvSpPr>
          <p:cNvPr id="7" name="Rectangle 1"/>
          <p:cNvSpPr>
            <a:spLocks noChangeArrowheads="1"/>
          </p:cNvSpPr>
          <p:nvPr/>
        </p:nvSpPr>
        <p:spPr bwMode="auto">
          <a:xfrm>
            <a:off x="1647825" y="3381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8" name="ZoneTexte 7"/>
          <p:cNvSpPr txBox="1"/>
          <p:nvPr/>
        </p:nvSpPr>
        <p:spPr>
          <a:xfrm>
            <a:off x="539552" y="3425309"/>
            <a:ext cx="7331046" cy="369332"/>
          </a:xfrm>
          <a:prstGeom prst="rect">
            <a:avLst/>
          </a:prstGeom>
          <a:noFill/>
        </p:spPr>
        <p:txBody>
          <a:bodyPr wrap="none" rtlCol="0">
            <a:spAutoFit/>
          </a:bodyPr>
          <a:lstStyle/>
          <a:p>
            <a:r>
              <a:rPr lang="en-US" dirty="0"/>
              <a:t>As elsewhere in the world, inverse relationship between IQ and fertility rate</a:t>
            </a:r>
            <a:endParaRPr lang="fr-BE" dirty="0"/>
          </a:p>
        </p:txBody>
      </p:sp>
    </p:spTree>
    <p:extLst>
      <p:ext uri="{BB962C8B-B14F-4D97-AF65-F5344CB8AC3E}">
        <p14:creationId xmlns:p14="http://schemas.microsoft.com/office/powerpoint/2010/main" val="27796958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FR" dirty="0"/>
            </a:br>
            <a:r>
              <a:rPr lang="fr-FR" dirty="0"/>
              <a:t>4.2 </a:t>
            </a:r>
            <a:r>
              <a:rPr lang="fr-FR" dirty="0" err="1"/>
              <a:t>Hierarchy</a:t>
            </a:r>
            <a:r>
              <a:rPr lang="fr-FR" dirty="0"/>
              <a:t> </a:t>
            </a:r>
            <a:r>
              <a:rPr lang="fr-FR" dirty="0" err="1"/>
              <a:t>Remains</a:t>
            </a:r>
            <a:r>
              <a:rPr lang="fr-FR" dirty="0"/>
              <a:t> IQ-</a:t>
            </a:r>
            <a:r>
              <a:rPr lang="fr-FR" dirty="0" err="1"/>
              <a:t>cratic</a:t>
            </a:r>
            <a:r>
              <a:rPr lang="fr-FR" dirty="0"/>
              <a:t> for Salary</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203</a:t>
            </a:fld>
            <a:endParaRPr lang="fr-BE" dirty="0"/>
          </a:p>
        </p:txBody>
      </p:sp>
      <p:sp>
        <p:nvSpPr>
          <p:cNvPr id="5" name="Rectangle 4"/>
          <p:cNvSpPr/>
          <p:nvPr/>
        </p:nvSpPr>
        <p:spPr>
          <a:xfrm>
            <a:off x="179512" y="1700808"/>
            <a:ext cx="7920880" cy="369332"/>
          </a:xfrm>
          <a:prstGeom prst="rect">
            <a:avLst/>
          </a:prstGeom>
        </p:spPr>
        <p:txBody>
          <a:bodyPr wrap="square">
            <a:spAutoFit/>
          </a:bodyPr>
          <a:lstStyle/>
          <a:p>
            <a:r>
              <a:rPr lang="en-US" dirty="0"/>
              <a:t>Table 2.8. </a:t>
            </a:r>
            <a:r>
              <a:rPr lang="en-US" b="1" dirty="0"/>
              <a:t>Race and ethnic differences in South </a:t>
            </a:r>
            <a:r>
              <a:rPr lang="en-US" dirty="0"/>
              <a:t>Africa </a:t>
            </a:r>
            <a:r>
              <a:rPr lang="en-US" b="1" dirty="0"/>
              <a:t>in earnings</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7944992"/>
              </p:ext>
            </p:extLst>
          </p:nvPr>
        </p:nvGraphicFramePr>
        <p:xfrm>
          <a:off x="107504" y="2070140"/>
          <a:ext cx="8661649" cy="2450858"/>
        </p:xfrm>
        <a:graphic>
          <a:graphicData uri="http://schemas.openxmlformats.org/drawingml/2006/table">
            <a:tbl>
              <a:tblPr firstRow="1" firstCol="1" bandRow="1">
                <a:tableStyleId>{5C22544A-7EE6-4342-B048-85BDC9FD1C3A}</a:tableStyleId>
              </a:tblPr>
              <a:tblGrid>
                <a:gridCol w="540084">
                  <a:extLst>
                    <a:ext uri="{9D8B030D-6E8A-4147-A177-3AD203B41FA5}">
                      <a16:colId xmlns:a16="http://schemas.microsoft.com/office/drawing/2014/main" val="20000"/>
                    </a:ext>
                  </a:extLst>
                </a:gridCol>
                <a:gridCol w="1250721">
                  <a:extLst>
                    <a:ext uri="{9D8B030D-6E8A-4147-A177-3AD203B41FA5}">
                      <a16:colId xmlns:a16="http://schemas.microsoft.com/office/drawing/2014/main" val="20001"/>
                    </a:ext>
                  </a:extLst>
                </a:gridCol>
                <a:gridCol w="1760349">
                  <a:extLst>
                    <a:ext uri="{9D8B030D-6E8A-4147-A177-3AD203B41FA5}">
                      <a16:colId xmlns:a16="http://schemas.microsoft.com/office/drawing/2014/main" val="20002"/>
                    </a:ext>
                  </a:extLst>
                </a:gridCol>
                <a:gridCol w="1638526">
                  <a:extLst>
                    <a:ext uri="{9D8B030D-6E8A-4147-A177-3AD203B41FA5}">
                      <a16:colId xmlns:a16="http://schemas.microsoft.com/office/drawing/2014/main" val="20003"/>
                    </a:ext>
                  </a:extLst>
                </a:gridCol>
                <a:gridCol w="1906537">
                  <a:extLst>
                    <a:ext uri="{9D8B030D-6E8A-4147-A177-3AD203B41FA5}">
                      <a16:colId xmlns:a16="http://schemas.microsoft.com/office/drawing/2014/main" val="20004"/>
                    </a:ext>
                  </a:extLst>
                </a:gridCol>
                <a:gridCol w="1565432">
                  <a:extLst>
                    <a:ext uri="{9D8B030D-6E8A-4147-A177-3AD203B41FA5}">
                      <a16:colId xmlns:a16="http://schemas.microsoft.com/office/drawing/2014/main" val="20005"/>
                    </a:ext>
                  </a:extLst>
                </a:gridCol>
              </a:tblGrid>
              <a:tr h="223225">
                <a:tc>
                  <a:txBody>
                    <a:bodyPr/>
                    <a:lstStyle/>
                    <a:p>
                      <a:pPr indent="47625">
                        <a:lnSpc>
                          <a:spcPct val="115000"/>
                        </a:lnSpc>
                        <a:spcAft>
                          <a:spcPts val="750"/>
                        </a:spcAft>
                      </a:pPr>
                      <a:r>
                        <a:rPr lang="en-US" sz="1000" dirty="0">
                          <a:effectLst/>
                        </a:rPr>
                        <a:t> </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23225">
                <a:tc>
                  <a:txBody>
                    <a:bodyPr/>
                    <a:lstStyle/>
                    <a:p>
                      <a:pPr indent="47625">
                        <a:lnSpc>
                          <a:spcPct val="115000"/>
                        </a:lnSpc>
                        <a:spcAft>
                          <a:spcPts val="750"/>
                        </a:spcAft>
                      </a:pPr>
                      <a:r>
                        <a:rPr lang="fr-FR" sz="1000" spc="4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1936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129.6</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27.6</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18.8</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12.8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23225">
                <a:tc>
                  <a:txBody>
                    <a:bodyPr/>
                    <a:lstStyle/>
                    <a:p>
                      <a:pPr indent="47625">
                        <a:lnSpc>
                          <a:spcPct val="115000"/>
                        </a:lnSpc>
                        <a:spcAft>
                          <a:spcPts val="750"/>
                        </a:spcAft>
                      </a:pPr>
                      <a:r>
                        <a:rPr lang="fr-FR" sz="1000" spc="4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1946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238.1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45.7</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34.1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23.2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23225">
                <a:tc>
                  <a:txBody>
                    <a:bodyPr/>
                    <a:lstStyle/>
                    <a:p>
                      <a:pPr indent="47625">
                        <a:lnSpc>
                          <a:spcPct val="115000"/>
                        </a:lnSpc>
                        <a:spcAft>
                          <a:spcPts val="750"/>
                        </a:spcAft>
                      </a:pPr>
                      <a:r>
                        <a:rPr lang="fr-FR" sz="1000" dirty="0">
                          <a:effectLst/>
                        </a:rPr>
                        <a:t> </a:t>
                      </a:r>
                      <a:endParaRPr lang="fr-BE" sz="1100" dirty="0">
                        <a:effectLst/>
                        <a:latin typeface="Calibri"/>
                        <a:ea typeface="Calibri"/>
                        <a:cs typeface="Times New Roman"/>
                      </a:endParaRPr>
                    </a:p>
                  </a:txBody>
                  <a:tcPr marL="0" marR="0" marT="0" marB="0" anchor="ctr"/>
                </a:tc>
                <a:tc>
                  <a:txBody>
                    <a:bodyPr/>
                    <a:lstStyle/>
                    <a:p>
                      <a:pPr indent="47625" algn="r">
                        <a:lnSpc>
                          <a:spcPts val="1120"/>
                        </a:lnSpc>
                        <a:spcAft>
                          <a:spcPts val="750"/>
                        </a:spcAft>
                      </a:pPr>
                      <a:r>
                        <a:rPr lang="fr-FR" sz="1000" dirty="0">
                          <a:effectLst/>
                        </a:rPr>
                        <a:t>1995</a:t>
                      </a:r>
                      <a:endParaRPr lang="fr-BE" sz="1100" dirty="0">
                        <a:effectLst/>
                        <a:latin typeface="Calibri"/>
                        <a:ea typeface="Calibri"/>
                        <a:cs typeface="Times New Roman"/>
                      </a:endParaRPr>
                    </a:p>
                  </a:txBody>
                  <a:tcPr marL="0" marR="0" marT="0" marB="0" anchor="ctr"/>
                </a:tc>
                <a:tc>
                  <a:txBody>
                    <a:bodyPr/>
                    <a:lstStyle/>
                    <a:p>
                      <a:pPr indent="47625" algn="r">
                        <a:lnSpc>
                          <a:spcPts val="1120"/>
                        </a:lnSpc>
                        <a:spcAft>
                          <a:spcPts val="750"/>
                        </a:spcAft>
                      </a:pPr>
                      <a:r>
                        <a:rPr lang="fr-FR" sz="1000" dirty="0">
                          <a:effectLst/>
                        </a:rPr>
                        <a:t>103,000</a:t>
                      </a:r>
                      <a:endParaRPr lang="fr-BE" sz="1100" dirty="0">
                        <a:effectLst/>
                        <a:latin typeface="Calibri"/>
                        <a:ea typeface="Calibri"/>
                        <a:cs typeface="Times New Roman"/>
                      </a:endParaRPr>
                    </a:p>
                  </a:txBody>
                  <a:tcPr marL="0" marR="0" marT="0" marB="0" anchor="ctr"/>
                </a:tc>
                <a:tc>
                  <a:txBody>
                    <a:bodyPr/>
                    <a:lstStyle/>
                    <a:p>
                      <a:pPr indent="47625" algn="ctr">
                        <a:lnSpc>
                          <a:spcPts val="1120"/>
                        </a:lnSpc>
                        <a:spcAft>
                          <a:spcPts val="750"/>
                        </a:spcAft>
                      </a:pPr>
                      <a:r>
                        <a:rPr lang="fr-FR" sz="1000" dirty="0">
                          <a:effectLst/>
                        </a:rPr>
                        <a:t>71,000</a:t>
                      </a:r>
                      <a:endParaRPr lang="fr-BE" sz="1100" dirty="0">
                        <a:effectLst/>
                        <a:latin typeface="Calibri"/>
                        <a:ea typeface="Calibri"/>
                        <a:cs typeface="Times New Roman"/>
                      </a:endParaRPr>
                    </a:p>
                  </a:txBody>
                  <a:tcPr marL="0" marR="0" marT="0" marB="0" anchor="ctr"/>
                </a:tc>
                <a:tc>
                  <a:txBody>
                    <a:bodyPr/>
                    <a:lstStyle/>
                    <a:p>
                      <a:pPr indent="47625" algn="ctr">
                        <a:lnSpc>
                          <a:spcPts val="1120"/>
                        </a:lnSpc>
                        <a:spcAft>
                          <a:spcPts val="750"/>
                        </a:spcAft>
                      </a:pPr>
                      <a:r>
                        <a:rPr lang="fr-FR" sz="1000" dirty="0">
                          <a:effectLst/>
                        </a:rPr>
                        <a:t>32,000</a:t>
                      </a:r>
                      <a:endParaRPr lang="fr-BE" sz="1100" dirty="0">
                        <a:effectLst/>
                        <a:latin typeface="Calibri"/>
                        <a:ea typeface="Calibri"/>
                        <a:cs typeface="Times New Roman"/>
                      </a:endParaRPr>
                    </a:p>
                  </a:txBody>
                  <a:tcPr marL="0" marR="0" marT="0" marB="0" anchor="ctr"/>
                </a:tc>
                <a:tc>
                  <a:txBody>
                    <a:bodyPr/>
                    <a:lstStyle/>
                    <a:p>
                      <a:pPr indent="47625" algn="ctr">
                        <a:lnSpc>
                          <a:spcPts val="1120"/>
                        </a:lnSpc>
                        <a:spcAft>
                          <a:spcPts val="750"/>
                        </a:spcAft>
                      </a:pPr>
                      <a:r>
                        <a:rPr lang="fr-FR" sz="1000" dirty="0">
                          <a:effectLst/>
                        </a:rPr>
                        <a:t>23,000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23225">
                <a:tc>
                  <a:txBody>
                    <a:bodyPr/>
                    <a:lstStyle/>
                    <a:p>
                      <a:pPr indent="47625">
                        <a:lnSpc>
                          <a:spcPct val="115000"/>
                        </a:lnSpc>
                        <a:spcAft>
                          <a:spcPts val="750"/>
                        </a:spcAft>
                      </a:pPr>
                      <a:r>
                        <a:rPr lang="fr-FR" sz="1000" spc="40" dirty="0">
                          <a:effectLst/>
                        </a:rPr>
                        <a:t>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2000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158,000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85,000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51,000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26,000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223225">
                <a:tc gridSpan="2">
                  <a:txBody>
                    <a:bodyPr/>
                    <a:lstStyle/>
                    <a:p>
                      <a:pPr indent="47625">
                        <a:lnSpc>
                          <a:spcPct val="115000"/>
                        </a:lnSpc>
                        <a:spcAft>
                          <a:spcPts val="750"/>
                        </a:spcAft>
                      </a:pPr>
                      <a:endParaRPr lang="fr-FR" sz="950" spc="135" dirty="0">
                        <a:effectLst/>
                      </a:endParaRPr>
                    </a:p>
                    <a:p>
                      <a:pPr indent="47625">
                        <a:lnSpc>
                          <a:spcPct val="115000"/>
                        </a:lnSpc>
                        <a:spcAft>
                          <a:spcPts val="750"/>
                        </a:spcAft>
                      </a:pPr>
                      <a:r>
                        <a:rPr lang="fr-FR" sz="950" spc="135" dirty="0">
                          <a:effectLst/>
                        </a:rPr>
                        <a:t>Sources: rows</a:t>
                      </a:r>
                      <a:endParaRPr lang="fr-BE" sz="1100" dirty="0">
                        <a:effectLst/>
                        <a:latin typeface="Calibri"/>
                        <a:ea typeface="Calibri"/>
                        <a:cs typeface="Times New Roman"/>
                      </a:endParaRPr>
                    </a:p>
                  </a:txBody>
                  <a:tcPr marL="0" marR="0" marT="0" marB="0" anchor="ctr"/>
                </a:tc>
                <a:tc hMerge="1">
                  <a:txBody>
                    <a:bodyPr/>
                    <a:lstStyle/>
                    <a:p>
                      <a:endParaRPr lang="fr-BE"/>
                    </a:p>
                  </a:txBody>
                  <a:tcPr/>
                </a:tc>
                <a:tc gridSpan="4">
                  <a:txBody>
                    <a:bodyPr/>
                    <a:lstStyle/>
                    <a:p>
                      <a:pPr>
                        <a:lnSpc>
                          <a:spcPct val="115000"/>
                        </a:lnSpc>
                        <a:spcAft>
                          <a:spcPts val="750"/>
                        </a:spcAft>
                      </a:pPr>
                      <a:endParaRPr lang="fr-FR" sz="1000" dirty="0">
                        <a:effectLst/>
                      </a:endParaRPr>
                    </a:p>
                    <a:p>
                      <a:pPr>
                        <a:lnSpc>
                          <a:spcPct val="115000"/>
                        </a:lnSpc>
                        <a:spcAft>
                          <a:spcPts val="750"/>
                        </a:spcAft>
                      </a:pPr>
                      <a:r>
                        <a:rPr lang="fr-FR" sz="1000" dirty="0">
                          <a:effectLst/>
                        </a:rPr>
                        <a:t>1 and 2: Reynders, 1963; rows 3</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5"/>
                  </a:ext>
                </a:extLst>
              </a:tr>
              <a:tr h="223225">
                <a:tc gridSpan="6">
                  <a:txBody>
                    <a:bodyPr/>
                    <a:lstStyle/>
                    <a:p>
                      <a:pPr>
                        <a:lnSpc>
                          <a:spcPct val="115000"/>
                        </a:lnSpc>
                        <a:spcAft>
                          <a:spcPts val="750"/>
                        </a:spcAft>
                      </a:pPr>
                      <a:r>
                        <a:rPr lang="fr-BE" sz="1000" spc="40" dirty="0">
                          <a:effectLst/>
                        </a:rPr>
                        <a:t> </a:t>
                      </a:r>
                      <a:r>
                        <a:rPr lang="en-US" sz="1000" spc="40" dirty="0">
                          <a:effectLst/>
                        </a:rPr>
                        <a:t>and 4: Earning and Spending in South Africa:</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6"/>
                  </a:ext>
                </a:extLst>
              </a:tr>
              <a:tr h="223225">
                <a:tc gridSpan="6">
                  <a:txBody>
                    <a:bodyPr/>
                    <a:lstStyle/>
                    <a:p>
                      <a:pPr indent="47625">
                        <a:lnSpc>
                          <a:spcPct val="115000"/>
                        </a:lnSpc>
                        <a:spcAft>
                          <a:spcPts val="750"/>
                        </a:spcAft>
                      </a:pPr>
                      <a:r>
                        <a:rPr lang="en-US" sz="1000" spc="40" dirty="0">
                          <a:effectLst/>
                        </a:rPr>
                        <a:t>Selected findings and comparisons from the</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7"/>
                  </a:ext>
                </a:extLst>
              </a:tr>
              <a:tr h="223225">
                <a:tc gridSpan="6">
                  <a:txBody>
                    <a:bodyPr/>
                    <a:lstStyle/>
                    <a:p>
                      <a:pPr indent="47625">
                        <a:lnSpc>
                          <a:spcPct val="115000"/>
                        </a:lnSpc>
                        <a:spcAft>
                          <a:spcPts val="750"/>
                        </a:spcAft>
                      </a:pPr>
                      <a:r>
                        <a:rPr lang="en-US" sz="1000" spc="40" dirty="0">
                          <a:effectLst/>
                        </a:rPr>
                        <a:t>income and expenditure surveys of October</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8"/>
                  </a:ext>
                </a:extLst>
              </a:tr>
              <a:tr h="223225">
                <a:tc gridSpan="6">
                  <a:txBody>
                    <a:bodyPr/>
                    <a:lstStyle/>
                    <a:p>
                      <a:pPr indent="47625">
                        <a:lnSpc>
                          <a:spcPct val="115000"/>
                        </a:lnSpc>
                        <a:spcAft>
                          <a:spcPts val="750"/>
                        </a:spcAft>
                      </a:pPr>
                      <a:r>
                        <a:rPr lang="en-US" sz="1000" spc="40" dirty="0">
                          <a:effectLst/>
                        </a:rPr>
                        <a:t>1995 and October 2000. www.statssa.gov.za.</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9"/>
                  </a:ext>
                </a:extLst>
              </a:tr>
            </a:tbl>
          </a:graphicData>
        </a:graphic>
      </p:graphicFrame>
      <p:sp>
        <p:nvSpPr>
          <p:cNvPr id="7" name="Rectangle 6"/>
          <p:cNvSpPr/>
          <p:nvPr/>
        </p:nvSpPr>
        <p:spPr>
          <a:xfrm>
            <a:off x="539552" y="4725144"/>
            <a:ext cx="7920880" cy="646331"/>
          </a:xfrm>
          <a:prstGeom prst="rect">
            <a:avLst/>
          </a:prstGeom>
        </p:spPr>
        <p:txBody>
          <a:bodyPr wrap="square">
            <a:spAutoFit/>
          </a:bodyPr>
          <a:lstStyle/>
          <a:p>
            <a:r>
              <a:rPr lang="en-US" dirty="0"/>
              <a:t>Table 2.9. Earnings of Indians and Europeans in Kenya expressed as Multiples of earnings of blacks</a:t>
            </a:r>
            <a:endParaRPr lang="fr-BE" dirty="0"/>
          </a:p>
        </p:txBody>
      </p:sp>
      <p:graphicFrame>
        <p:nvGraphicFramePr>
          <p:cNvPr id="8" name="Tableau 7"/>
          <p:cNvGraphicFramePr>
            <a:graphicFrameLocks noGrp="1"/>
          </p:cNvGraphicFramePr>
          <p:nvPr>
            <p:extLst>
              <p:ext uri="{D42A27DB-BD31-4B8C-83A1-F6EECF244321}">
                <p14:modId xmlns:p14="http://schemas.microsoft.com/office/powerpoint/2010/main" val="1191697112"/>
              </p:ext>
            </p:extLst>
          </p:nvPr>
        </p:nvGraphicFramePr>
        <p:xfrm>
          <a:off x="230833" y="5373216"/>
          <a:ext cx="8229599" cy="1046607"/>
        </p:xfrm>
        <a:graphic>
          <a:graphicData uri="http://schemas.openxmlformats.org/drawingml/2006/table">
            <a:tbl>
              <a:tblPr firstRow="1" firstCol="1" bandRow="1">
                <a:tableStyleId>{5C22544A-7EE6-4342-B048-85BDC9FD1C3A}</a:tableStyleId>
              </a:tblPr>
              <a:tblGrid>
                <a:gridCol w="1577865">
                  <a:extLst>
                    <a:ext uri="{9D8B030D-6E8A-4147-A177-3AD203B41FA5}">
                      <a16:colId xmlns:a16="http://schemas.microsoft.com/office/drawing/2014/main" val="20000"/>
                    </a:ext>
                  </a:extLst>
                </a:gridCol>
                <a:gridCol w="1925701">
                  <a:extLst>
                    <a:ext uri="{9D8B030D-6E8A-4147-A177-3AD203B41FA5}">
                      <a16:colId xmlns:a16="http://schemas.microsoft.com/office/drawing/2014/main" val="20001"/>
                    </a:ext>
                  </a:extLst>
                </a:gridCol>
                <a:gridCol w="2031564">
                  <a:extLst>
                    <a:ext uri="{9D8B030D-6E8A-4147-A177-3AD203B41FA5}">
                      <a16:colId xmlns:a16="http://schemas.microsoft.com/office/drawing/2014/main" val="20002"/>
                    </a:ext>
                  </a:extLst>
                </a:gridCol>
                <a:gridCol w="2694469">
                  <a:extLst>
                    <a:ext uri="{9D8B030D-6E8A-4147-A177-3AD203B41FA5}">
                      <a16:colId xmlns:a16="http://schemas.microsoft.com/office/drawing/2014/main" val="20003"/>
                    </a:ext>
                  </a:extLst>
                </a:gridCol>
              </a:tblGrid>
              <a:tr h="153035">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rowSpan="2">
                  <a:txBody>
                    <a:bodyPr/>
                    <a:lstStyle/>
                    <a:p>
                      <a:pPr indent="47625" algn="r">
                        <a:lnSpc>
                          <a:spcPct val="115000"/>
                        </a:lnSpc>
                        <a:spcAft>
                          <a:spcPts val="750"/>
                        </a:spcAft>
                      </a:pPr>
                      <a:r>
                        <a:rPr lang="fr-FR" sz="1000" dirty="0">
                          <a:effectLst/>
                        </a:rPr>
                        <a:t>Europeans</a:t>
                      </a:r>
                      <a:endParaRPr lang="fr-BE" sz="1100" dirty="0">
                        <a:effectLst/>
                      </a:endParaRPr>
                    </a:p>
                    <a:p>
                      <a:pPr indent="47625" algn="r">
                        <a:lnSpc>
                          <a:spcPct val="85000"/>
                        </a:lnSpc>
                        <a:spcAft>
                          <a:spcPts val="750"/>
                        </a:spcAft>
                      </a:pPr>
                      <a:r>
                        <a:rPr lang="fr-FR" sz="1000" dirty="0">
                          <a:effectLst/>
                        </a:rPr>
                        <a:t>144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151130">
                <a:tc>
                  <a:txBody>
                    <a:bodyPr/>
                    <a:lstStyle/>
                    <a:p>
                      <a:pPr indent="47625" algn="r">
                        <a:lnSpc>
                          <a:spcPct val="115000"/>
                        </a:lnSpc>
                        <a:spcAft>
                          <a:spcPts val="750"/>
                        </a:spcAft>
                      </a:pPr>
                      <a:r>
                        <a:rPr lang="fr-FR" sz="1000" dirty="0">
                          <a:effectLst/>
                        </a:rPr>
                        <a:t>1914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26</a:t>
                      </a:r>
                      <a:endParaRPr lang="fr-BE" sz="1100" dirty="0">
                        <a:effectLst/>
                        <a:latin typeface="Calibri"/>
                        <a:ea typeface="Calibri"/>
                        <a:cs typeface="Times New Roman"/>
                      </a:endParaRPr>
                    </a:p>
                  </a:txBody>
                  <a:tcPr marL="0" marR="0" marT="0" marB="0" anchor="ctr"/>
                </a:tc>
                <a:tc vMerge="1">
                  <a:txBody>
                    <a:bodyPr/>
                    <a:lstStyle/>
                    <a:p>
                      <a:endParaRPr lang="fr-BE"/>
                    </a:p>
                  </a:txBody>
                  <a:tcPr/>
                </a:tc>
                <a:extLst>
                  <a:ext uri="{0D108BD9-81ED-4DB2-BD59-A6C34878D82A}">
                    <a16:rowId xmlns:a16="http://schemas.microsoft.com/office/drawing/2014/main" val="10001"/>
                  </a:ext>
                </a:extLst>
              </a:tr>
              <a:tr h="148590">
                <a:tc>
                  <a:txBody>
                    <a:bodyPr/>
                    <a:lstStyle/>
                    <a:p>
                      <a:pPr indent="47625" algn="r">
                        <a:lnSpc>
                          <a:spcPct val="115000"/>
                        </a:lnSpc>
                        <a:spcAft>
                          <a:spcPts val="750"/>
                        </a:spcAft>
                      </a:pPr>
                      <a:r>
                        <a:rPr lang="fr-FR" sz="1000" dirty="0">
                          <a:effectLst/>
                        </a:rPr>
                        <a:t>1927</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107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144145">
                <a:tc>
                  <a:txBody>
                    <a:bodyPr/>
                    <a:lstStyle/>
                    <a:p>
                      <a:pPr indent="47625" algn="r">
                        <a:lnSpc>
                          <a:spcPts val="1135"/>
                        </a:lnSpc>
                        <a:spcAft>
                          <a:spcPts val="750"/>
                        </a:spcAft>
                      </a:pPr>
                      <a:r>
                        <a:rPr lang="fr-FR" sz="1000" dirty="0">
                          <a:effectLst/>
                        </a:rPr>
                        <a:t>1946</a:t>
                      </a:r>
                      <a:endParaRPr lang="fr-BE" sz="1100" dirty="0">
                        <a:effectLst/>
                        <a:latin typeface="Calibri"/>
                        <a:ea typeface="Calibri"/>
                        <a:cs typeface="Times New Roman"/>
                      </a:endParaRPr>
                    </a:p>
                  </a:txBody>
                  <a:tcPr marL="0" marR="0" marT="0" marB="0" anchor="ctr"/>
                </a:tc>
                <a:tc>
                  <a:txBody>
                    <a:bodyPr/>
                    <a:lstStyle/>
                    <a:p>
                      <a:pPr indent="47625" algn="ctr">
                        <a:lnSpc>
                          <a:spcPts val="1135"/>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22</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84</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146050">
                <a:tc>
                  <a:txBody>
                    <a:bodyPr/>
                    <a:lstStyle/>
                    <a:p>
                      <a:pPr indent="47625" algn="r">
                        <a:lnSpc>
                          <a:spcPct val="115000"/>
                        </a:lnSpc>
                        <a:spcAft>
                          <a:spcPts val="750"/>
                        </a:spcAft>
                      </a:pPr>
                      <a:r>
                        <a:rPr lang="fr-FR" sz="1000" dirty="0">
                          <a:effectLst/>
                        </a:rPr>
                        <a:t>1960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158115">
                <a:tc>
                  <a:txBody>
                    <a:bodyPr/>
                    <a:lstStyle/>
                    <a:p>
                      <a:pPr indent="47625" algn="r">
                        <a:lnSpc>
                          <a:spcPct val="115000"/>
                        </a:lnSpc>
                        <a:spcAft>
                          <a:spcPts val="750"/>
                        </a:spcAft>
                      </a:pPr>
                      <a:r>
                        <a:rPr lang="fr-FR" sz="1000" dirty="0">
                          <a:effectLst/>
                        </a:rPr>
                        <a:t>1971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bl>
          </a:graphicData>
        </a:graphic>
      </p:graphicFrame>
      <p:sp>
        <p:nvSpPr>
          <p:cNvPr id="10" name="ZoneTexte 9">
            <a:extLst>
              <a:ext uri="{FF2B5EF4-FFF2-40B4-BE49-F238E27FC236}">
                <a16:creationId xmlns:a16="http://schemas.microsoft.com/office/drawing/2014/main" id="{5EE991C6-0788-4661-B359-9CB687C56B35}"/>
              </a:ext>
            </a:extLst>
          </p:cNvPr>
          <p:cNvSpPr txBox="1"/>
          <p:nvPr/>
        </p:nvSpPr>
        <p:spPr>
          <a:xfrm>
            <a:off x="10344" y="6413080"/>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8571061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BE" dirty="0"/>
            </a:br>
            <a:r>
              <a:rPr lang="fr-BE" dirty="0"/>
              <a:t>4.3 </a:t>
            </a:r>
            <a:r>
              <a:rPr lang="fr-BE" dirty="0" err="1"/>
              <a:t>Hierarchy</a:t>
            </a:r>
            <a:r>
              <a:rPr lang="fr-BE" dirty="0"/>
              <a:t> </a:t>
            </a:r>
            <a:r>
              <a:rPr lang="fr-BE" dirty="0" err="1"/>
              <a:t>Remains</a:t>
            </a:r>
            <a:r>
              <a:rPr lang="fr-BE" dirty="0"/>
              <a:t> IQ-</a:t>
            </a:r>
            <a:r>
              <a:rPr lang="fr-BE" dirty="0" err="1"/>
              <a:t>cratic</a:t>
            </a:r>
            <a:r>
              <a:rPr lang="fr-BE" dirty="0"/>
              <a:t> for </a:t>
            </a:r>
            <a:r>
              <a:rPr lang="fr-BE" dirty="0" err="1"/>
              <a:t>Socioeconomic</a:t>
            </a:r>
            <a:r>
              <a:rPr lang="fr-BE" dirty="0"/>
              <a:t> </a:t>
            </a:r>
            <a:r>
              <a:rPr lang="fr-BE" dirty="0" err="1"/>
              <a:t>Status</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204</a:t>
            </a:fld>
            <a:endParaRPr lang="fr-BE" dirty="0"/>
          </a:p>
        </p:txBody>
      </p:sp>
      <p:sp>
        <p:nvSpPr>
          <p:cNvPr id="5" name="Rectangle 4"/>
          <p:cNvSpPr/>
          <p:nvPr/>
        </p:nvSpPr>
        <p:spPr>
          <a:xfrm>
            <a:off x="899592" y="1916832"/>
            <a:ext cx="5328592" cy="646331"/>
          </a:xfrm>
          <a:prstGeom prst="rect">
            <a:avLst/>
          </a:prstGeom>
        </p:spPr>
        <p:txBody>
          <a:bodyPr wrap="square">
            <a:spAutoFit/>
          </a:bodyPr>
          <a:lstStyle/>
          <a:p>
            <a:r>
              <a:rPr lang="en-US" dirty="0"/>
              <a:t>Table 2.11. Race difference in socioeconomic status in South Africa in 1980 (percentages)</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1963993629"/>
              </p:ext>
            </p:extLst>
          </p:nvPr>
        </p:nvGraphicFramePr>
        <p:xfrm>
          <a:off x="251520" y="2708920"/>
          <a:ext cx="8229599" cy="956565"/>
        </p:xfrm>
        <a:graphic>
          <a:graphicData uri="http://schemas.openxmlformats.org/drawingml/2006/table">
            <a:tbl>
              <a:tblPr firstRow="1" firstCol="1" bandRow="1">
                <a:tableStyleId>{5C22544A-7EE6-4342-B048-85BDC9FD1C3A}</a:tableStyleId>
              </a:tblPr>
              <a:tblGrid>
                <a:gridCol w="347612">
                  <a:extLst>
                    <a:ext uri="{9D8B030D-6E8A-4147-A177-3AD203B41FA5}">
                      <a16:colId xmlns:a16="http://schemas.microsoft.com/office/drawing/2014/main" val="20000"/>
                    </a:ext>
                  </a:extLst>
                </a:gridCol>
                <a:gridCol w="1689252">
                  <a:extLst>
                    <a:ext uri="{9D8B030D-6E8A-4147-A177-3AD203B41FA5}">
                      <a16:colId xmlns:a16="http://schemas.microsoft.com/office/drawing/2014/main" val="20001"/>
                    </a:ext>
                  </a:extLst>
                </a:gridCol>
                <a:gridCol w="844031">
                  <a:extLst>
                    <a:ext uri="{9D8B030D-6E8A-4147-A177-3AD203B41FA5}">
                      <a16:colId xmlns:a16="http://schemas.microsoft.com/office/drawing/2014/main" val="20002"/>
                    </a:ext>
                  </a:extLst>
                </a:gridCol>
                <a:gridCol w="964267">
                  <a:extLst>
                    <a:ext uri="{9D8B030D-6E8A-4147-A177-3AD203B41FA5}">
                      <a16:colId xmlns:a16="http://schemas.microsoft.com/office/drawing/2014/main" val="20003"/>
                    </a:ext>
                  </a:extLst>
                </a:gridCol>
                <a:gridCol w="1114264">
                  <a:extLst>
                    <a:ext uri="{9D8B030D-6E8A-4147-A177-3AD203B41FA5}">
                      <a16:colId xmlns:a16="http://schemas.microsoft.com/office/drawing/2014/main" val="20004"/>
                    </a:ext>
                  </a:extLst>
                </a:gridCol>
                <a:gridCol w="908315">
                  <a:extLst>
                    <a:ext uri="{9D8B030D-6E8A-4147-A177-3AD203B41FA5}">
                      <a16:colId xmlns:a16="http://schemas.microsoft.com/office/drawing/2014/main" val="20005"/>
                    </a:ext>
                  </a:extLst>
                </a:gridCol>
                <a:gridCol w="2361858">
                  <a:extLst>
                    <a:ext uri="{9D8B030D-6E8A-4147-A177-3AD203B41FA5}">
                      <a16:colId xmlns:a16="http://schemas.microsoft.com/office/drawing/2014/main" val="20006"/>
                    </a:ext>
                  </a:extLst>
                </a:gridCol>
              </a:tblGrid>
              <a:tr h="164465">
                <a:tc>
                  <a:txBody>
                    <a:bodyPr/>
                    <a:lstStyle/>
                    <a:p>
                      <a:pPr indent="47625" algn="r">
                        <a:lnSpc>
                          <a:spcPct val="115000"/>
                        </a:lnSpc>
                        <a:spcAft>
                          <a:spcPts val="750"/>
                        </a:spcAft>
                      </a:pPr>
                      <a:r>
                        <a:rPr lang="en-US" sz="1000" spc="3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dirty="0">
                          <a:effectLst/>
                        </a:rPr>
                        <a:t>Measure</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Blacks</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dirty="0">
                          <a:effectLst/>
                        </a:rPr>
                        <a:t>Reference</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99720">
                <a:tc>
                  <a:txBody>
                    <a:bodyPr/>
                    <a:lstStyle/>
                    <a:p>
                      <a:pPr indent="47625" algn="r">
                        <a:lnSpc>
                          <a:spcPct val="115000"/>
                        </a:lnSpc>
                        <a:spcAft>
                          <a:spcPts val="750"/>
                        </a:spcAft>
                      </a:pPr>
                      <a:r>
                        <a:rPr lang="fr-FR" sz="900" dirty="0">
                          <a:effectLst/>
                        </a:rPr>
                        <a:t>1</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dirty="0">
                          <a:effectLst/>
                        </a:rPr>
                        <a:t>Professional</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20.0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6.0</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4.0</a:t>
                      </a:r>
                      <a:endParaRPr lang="fr-BE" sz="1100" dirty="0">
                        <a:effectLst/>
                        <a:latin typeface="Calibri"/>
                        <a:ea typeface="Calibri"/>
                        <a:cs typeface="Times New Roman"/>
                      </a:endParaRPr>
                    </a:p>
                  </a:txBody>
                  <a:tcPr marL="0" marR="0" marT="0" marB="0" anchor="b"/>
                </a:tc>
                <a:tc>
                  <a:txBody>
                    <a:bodyPr/>
                    <a:lstStyle/>
                    <a:p>
                      <a:pPr indent="47625">
                        <a:lnSpc>
                          <a:spcPct val="110000"/>
                        </a:lnSpc>
                        <a:spcAft>
                          <a:spcPts val="750"/>
                        </a:spcAft>
                      </a:pPr>
                      <a:r>
                        <a:rPr lang="fr-FR" sz="900" dirty="0">
                          <a:effectLst/>
                        </a:rPr>
                        <a:t>Mickelson et al.,</a:t>
                      </a:r>
                      <a:endParaRPr lang="fr-BE" sz="1100" dirty="0">
                        <a:effectLst/>
                      </a:endParaRPr>
                    </a:p>
                    <a:p>
                      <a:pPr indent="47625">
                        <a:lnSpc>
                          <a:spcPct val="110000"/>
                        </a:lnSpc>
                        <a:spcAft>
                          <a:spcPts val="750"/>
                        </a:spcAft>
                      </a:pPr>
                      <a:r>
                        <a:rPr lang="fr-FR" sz="900" dirty="0">
                          <a:effectLst/>
                        </a:rPr>
                        <a:t>2001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317500">
                <a:tc>
                  <a:txBody>
                    <a:bodyPr/>
                    <a:lstStyle/>
                    <a:p>
                      <a:pPr indent="47625" algn="r">
                        <a:lnSpc>
                          <a:spcPct val="115000"/>
                        </a:lnSpc>
                        <a:spcAft>
                          <a:spcPts val="750"/>
                        </a:spcAft>
                      </a:pPr>
                      <a:r>
                        <a:rPr lang="fr-FR" sz="900" dirty="0">
                          <a:effectLst/>
                        </a:rPr>
                        <a:t>2</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dirty="0">
                          <a:effectLst/>
                        </a:rPr>
                        <a:t>Administrators</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5.0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2.5</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0.2</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0.1</a:t>
                      </a:r>
                      <a:endParaRPr lang="fr-BE" sz="1100" dirty="0">
                        <a:effectLst/>
                        <a:latin typeface="Calibri"/>
                        <a:ea typeface="Calibri"/>
                        <a:cs typeface="Times New Roman"/>
                      </a:endParaRPr>
                    </a:p>
                  </a:txBody>
                  <a:tcPr marL="0" marR="0" marT="0" marB="0" anchor="b"/>
                </a:tc>
                <a:tc>
                  <a:txBody>
                    <a:bodyPr/>
                    <a:lstStyle/>
                    <a:p>
                      <a:pPr indent="47625">
                        <a:lnSpc>
                          <a:spcPct val="110000"/>
                        </a:lnSpc>
                        <a:spcAft>
                          <a:spcPts val="750"/>
                        </a:spcAft>
                      </a:pPr>
                      <a:r>
                        <a:rPr lang="fr-FR" sz="900" dirty="0">
                          <a:effectLst/>
                        </a:rPr>
                        <a:t>Mickelson et al.,</a:t>
                      </a:r>
                      <a:endParaRPr lang="fr-BE" sz="1100" dirty="0">
                        <a:effectLst/>
                      </a:endParaRPr>
                    </a:p>
                    <a:p>
                      <a:pPr indent="47625">
                        <a:lnSpc>
                          <a:spcPct val="110000"/>
                        </a:lnSpc>
                        <a:spcAft>
                          <a:spcPts val="750"/>
                        </a:spcAft>
                      </a:pPr>
                      <a:r>
                        <a:rPr lang="fr-FR" sz="900" dirty="0">
                          <a:effectLst/>
                        </a:rPr>
                        <a:t>2001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bl>
          </a:graphicData>
        </a:graphic>
      </p:graphicFrame>
      <p:sp>
        <p:nvSpPr>
          <p:cNvPr id="7" name="Rectangle 6"/>
          <p:cNvSpPr/>
          <p:nvPr/>
        </p:nvSpPr>
        <p:spPr>
          <a:xfrm>
            <a:off x="796453" y="4365104"/>
            <a:ext cx="6408712" cy="646331"/>
          </a:xfrm>
          <a:prstGeom prst="rect">
            <a:avLst/>
          </a:prstGeom>
        </p:spPr>
        <p:txBody>
          <a:bodyPr wrap="square">
            <a:spAutoFit/>
          </a:bodyPr>
          <a:lstStyle/>
          <a:p>
            <a:r>
              <a:rPr lang="en-US" dirty="0"/>
              <a:t>Table 2.12. Socioeconomic status differences between blacks and Indians in Tanzania (percentages)</a:t>
            </a:r>
            <a:endParaRPr lang="fr-BE" dirty="0"/>
          </a:p>
        </p:txBody>
      </p:sp>
      <p:graphicFrame>
        <p:nvGraphicFramePr>
          <p:cNvPr id="8" name="Tableau 7"/>
          <p:cNvGraphicFramePr>
            <a:graphicFrameLocks noGrp="1"/>
          </p:cNvGraphicFramePr>
          <p:nvPr>
            <p:extLst>
              <p:ext uri="{D42A27DB-BD31-4B8C-83A1-F6EECF244321}">
                <p14:modId xmlns:p14="http://schemas.microsoft.com/office/powerpoint/2010/main" val="3447909490"/>
              </p:ext>
            </p:extLst>
          </p:nvPr>
        </p:nvGraphicFramePr>
        <p:xfrm>
          <a:off x="323528" y="5037039"/>
          <a:ext cx="8352928" cy="1008112"/>
        </p:xfrm>
        <a:graphic>
          <a:graphicData uri="http://schemas.openxmlformats.org/drawingml/2006/table">
            <a:tbl>
              <a:tblPr firstRow="1" firstCol="1" bandRow="1">
                <a:tableStyleId>{5C22544A-7EE6-4342-B048-85BDC9FD1C3A}</a:tableStyleId>
              </a:tblPr>
              <a:tblGrid>
                <a:gridCol w="3668516">
                  <a:extLst>
                    <a:ext uri="{9D8B030D-6E8A-4147-A177-3AD203B41FA5}">
                      <a16:colId xmlns:a16="http://schemas.microsoft.com/office/drawing/2014/main" val="20000"/>
                    </a:ext>
                  </a:extLst>
                </a:gridCol>
                <a:gridCol w="2278341">
                  <a:extLst>
                    <a:ext uri="{9D8B030D-6E8A-4147-A177-3AD203B41FA5}">
                      <a16:colId xmlns:a16="http://schemas.microsoft.com/office/drawing/2014/main" val="20001"/>
                    </a:ext>
                  </a:extLst>
                </a:gridCol>
                <a:gridCol w="2406071">
                  <a:extLst>
                    <a:ext uri="{9D8B030D-6E8A-4147-A177-3AD203B41FA5}">
                      <a16:colId xmlns:a16="http://schemas.microsoft.com/office/drawing/2014/main" val="20002"/>
                    </a:ext>
                  </a:extLst>
                </a:gridCol>
              </a:tblGrid>
              <a:tr h="203193">
                <a:tc>
                  <a:txBody>
                    <a:bodyPr/>
                    <a:lstStyle/>
                    <a:p>
                      <a:pPr indent="47625">
                        <a:lnSpc>
                          <a:spcPct val="115000"/>
                        </a:lnSpc>
                        <a:spcAft>
                          <a:spcPts val="750"/>
                        </a:spcAft>
                      </a:pPr>
                      <a:r>
                        <a:rPr lang="fr-FR" sz="900" dirty="0">
                          <a:effectLst/>
                        </a:rPr>
                        <a:t>Country</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Indians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199778">
                <a:tc>
                  <a:txBody>
                    <a:bodyPr/>
                    <a:lstStyle/>
                    <a:p>
                      <a:pPr indent="47625">
                        <a:lnSpc>
                          <a:spcPct val="115000"/>
                        </a:lnSpc>
                        <a:spcAft>
                          <a:spcPts val="750"/>
                        </a:spcAft>
                      </a:pPr>
                      <a:r>
                        <a:rPr lang="fr-FR" sz="900" dirty="0">
                          <a:effectLst/>
                        </a:rPr>
                        <a:t>White collar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59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199778">
                <a:tc>
                  <a:txBody>
                    <a:bodyPr/>
                    <a:lstStyle/>
                    <a:p>
                      <a:pPr indent="47625">
                        <a:lnSpc>
                          <a:spcPct val="115000"/>
                        </a:lnSpc>
                        <a:spcAft>
                          <a:spcPts val="750"/>
                        </a:spcAft>
                      </a:pPr>
                      <a:r>
                        <a:rPr lang="fr-FR" sz="900" dirty="0">
                          <a:effectLst/>
                        </a:rPr>
                        <a:t>Skilled</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29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199608">
                <a:tc>
                  <a:txBody>
                    <a:bodyPr/>
                    <a:lstStyle/>
                    <a:p>
                      <a:pPr indent="47625">
                        <a:lnSpc>
                          <a:spcPct val="115000"/>
                        </a:lnSpc>
                        <a:spcAft>
                          <a:spcPts val="750"/>
                        </a:spcAft>
                      </a:pPr>
                      <a:r>
                        <a:rPr lang="fr-FR" sz="900" dirty="0">
                          <a:effectLst/>
                        </a:rPr>
                        <a:t>Semi-skilled</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40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05755">
                <a:tc>
                  <a:txBody>
                    <a:bodyPr/>
                    <a:lstStyle/>
                    <a:p>
                      <a:pPr indent="47625">
                        <a:lnSpc>
                          <a:spcPct val="115000"/>
                        </a:lnSpc>
                        <a:spcAft>
                          <a:spcPts val="750"/>
                        </a:spcAft>
                      </a:pPr>
                      <a:r>
                        <a:rPr lang="fr-FR" sz="900" dirty="0">
                          <a:effectLst/>
                        </a:rPr>
                        <a:t>Unskilled</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20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bl>
          </a:graphicData>
        </a:graphic>
      </p:graphicFrame>
      <p:sp>
        <p:nvSpPr>
          <p:cNvPr id="10" name="ZoneTexte 9">
            <a:extLst>
              <a:ext uri="{FF2B5EF4-FFF2-40B4-BE49-F238E27FC236}">
                <a16:creationId xmlns:a16="http://schemas.microsoft.com/office/drawing/2014/main" id="{340FA827-2BB1-4966-B55A-824D487D9227}"/>
              </a:ext>
            </a:extLst>
          </p:cNvPr>
          <p:cNvSpPr txBox="1"/>
          <p:nvPr/>
        </p:nvSpPr>
        <p:spPr>
          <a:xfrm>
            <a:off x="39612"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6738146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BE" dirty="0"/>
            </a:br>
            <a:r>
              <a:rPr lang="fr-BE" dirty="0"/>
              <a:t>4.4 </a:t>
            </a:r>
            <a:r>
              <a:rPr lang="en-US" dirty="0"/>
              <a:t>Inverse Relationship between IQ and Poverty Level</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205</a:t>
            </a:fld>
            <a:endParaRPr lang="fr-BE" dirty="0"/>
          </a:p>
        </p:txBody>
      </p:sp>
      <p:sp>
        <p:nvSpPr>
          <p:cNvPr id="5" name="Rectangle 4"/>
          <p:cNvSpPr/>
          <p:nvPr/>
        </p:nvSpPr>
        <p:spPr>
          <a:xfrm>
            <a:off x="533768" y="2352479"/>
            <a:ext cx="8064896" cy="369332"/>
          </a:xfrm>
          <a:prstGeom prst="rect">
            <a:avLst/>
          </a:prstGeom>
        </p:spPr>
        <p:txBody>
          <a:bodyPr wrap="square">
            <a:spAutoFit/>
          </a:bodyPr>
          <a:lstStyle/>
          <a:p>
            <a:r>
              <a:rPr lang="en-US" dirty="0"/>
              <a:t>Table 2.13. Race differences in poverty and malnutrition in South Africa</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804495338"/>
              </p:ext>
            </p:extLst>
          </p:nvPr>
        </p:nvGraphicFramePr>
        <p:xfrm>
          <a:off x="323528" y="2852936"/>
          <a:ext cx="8510180" cy="1135548"/>
        </p:xfrm>
        <a:graphic>
          <a:graphicData uri="http://schemas.openxmlformats.org/drawingml/2006/table">
            <a:tbl>
              <a:tblPr firstRow="1" firstCol="1" bandRow="1">
                <a:tableStyleId>{5C22544A-7EE6-4342-B048-85BDC9FD1C3A}</a:tableStyleId>
              </a:tblPr>
              <a:tblGrid>
                <a:gridCol w="1573247">
                  <a:extLst>
                    <a:ext uri="{9D8B030D-6E8A-4147-A177-3AD203B41FA5}">
                      <a16:colId xmlns:a16="http://schemas.microsoft.com/office/drawing/2014/main" val="20000"/>
                    </a:ext>
                  </a:extLst>
                </a:gridCol>
                <a:gridCol w="996221">
                  <a:extLst>
                    <a:ext uri="{9D8B030D-6E8A-4147-A177-3AD203B41FA5}">
                      <a16:colId xmlns:a16="http://schemas.microsoft.com/office/drawing/2014/main" val="20001"/>
                    </a:ext>
                  </a:extLst>
                </a:gridCol>
                <a:gridCol w="1013898">
                  <a:extLst>
                    <a:ext uri="{9D8B030D-6E8A-4147-A177-3AD203B41FA5}">
                      <a16:colId xmlns:a16="http://schemas.microsoft.com/office/drawing/2014/main" val="20002"/>
                    </a:ext>
                  </a:extLst>
                </a:gridCol>
                <a:gridCol w="1185617">
                  <a:extLst>
                    <a:ext uri="{9D8B030D-6E8A-4147-A177-3AD203B41FA5}">
                      <a16:colId xmlns:a16="http://schemas.microsoft.com/office/drawing/2014/main" val="20003"/>
                    </a:ext>
                  </a:extLst>
                </a:gridCol>
                <a:gridCol w="959605">
                  <a:extLst>
                    <a:ext uri="{9D8B030D-6E8A-4147-A177-3AD203B41FA5}">
                      <a16:colId xmlns:a16="http://schemas.microsoft.com/office/drawing/2014/main" val="20004"/>
                    </a:ext>
                  </a:extLst>
                </a:gridCol>
                <a:gridCol w="2781592">
                  <a:extLst>
                    <a:ext uri="{9D8B030D-6E8A-4147-A177-3AD203B41FA5}">
                      <a16:colId xmlns:a16="http://schemas.microsoft.com/office/drawing/2014/main" val="20005"/>
                    </a:ext>
                  </a:extLst>
                </a:gridCol>
              </a:tblGrid>
              <a:tr h="432048">
                <a:tc>
                  <a:txBody>
                    <a:bodyPr/>
                    <a:lstStyle/>
                    <a:p>
                      <a:pPr indent="47625">
                        <a:lnSpc>
                          <a:spcPct val="115000"/>
                        </a:lnSpc>
                        <a:spcAft>
                          <a:spcPts val="750"/>
                        </a:spcAft>
                      </a:pPr>
                      <a:r>
                        <a:rPr lang="fr-FR" sz="1000" spc="40" dirty="0">
                          <a:effectLst/>
                        </a:rPr>
                        <a:t>Measure</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40" dirty="0">
                          <a:effectLst/>
                        </a:rPr>
                        <a:t>Reference</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432048">
                <a:tc>
                  <a:txBody>
                    <a:bodyPr/>
                    <a:lstStyle/>
                    <a:p>
                      <a:pPr indent="47625">
                        <a:lnSpc>
                          <a:spcPct val="115000"/>
                        </a:lnSpc>
                        <a:spcAft>
                          <a:spcPts val="750"/>
                        </a:spcAft>
                      </a:pPr>
                      <a:r>
                        <a:rPr lang="fr-FR" sz="1000" spc="40" dirty="0">
                          <a:effectLst/>
                        </a:rPr>
                        <a:t>Poverty</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12.0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21.0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34.0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52.0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spc="40" dirty="0">
                          <a:effectLst/>
                        </a:rPr>
                        <a:t>Hirschowitz &amp;</a:t>
                      </a:r>
                      <a:endParaRPr lang="fr-BE" sz="1100" dirty="0">
                        <a:effectLst/>
                      </a:endParaRPr>
                    </a:p>
                    <a:p>
                      <a:pPr indent="47625" algn="r">
                        <a:lnSpc>
                          <a:spcPct val="115000"/>
                        </a:lnSpc>
                        <a:spcAft>
                          <a:spcPts val="750"/>
                        </a:spcAft>
                      </a:pPr>
                      <a:r>
                        <a:rPr lang="fr-FR" sz="1000" spc="40" dirty="0">
                          <a:effectLst/>
                        </a:rPr>
                        <a:t>Orkin, 1997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61667">
                <a:tc>
                  <a:txBody>
                    <a:bodyPr/>
                    <a:lstStyle/>
                    <a:p>
                      <a:pPr indent="47625">
                        <a:lnSpc>
                          <a:spcPct val="115000"/>
                        </a:lnSpc>
                        <a:spcAft>
                          <a:spcPts val="750"/>
                        </a:spcAft>
                      </a:pPr>
                      <a:r>
                        <a:rPr lang="fr-FR" sz="1000" spc="40" dirty="0">
                          <a:effectLst/>
                        </a:rPr>
                        <a:t>Malnutrition</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18.0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32.0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40" dirty="0">
                          <a:effectLst/>
                        </a:rPr>
                        <a:t>Burgard, 2002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bl>
          </a:graphicData>
        </a:graphic>
      </p:graphicFrame>
      <p:sp>
        <p:nvSpPr>
          <p:cNvPr id="9" name="ZoneTexte 8">
            <a:extLst>
              <a:ext uri="{FF2B5EF4-FFF2-40B4-BE49-F238E27FC236}">
                <a16:creationId xmlns:a16="http://schemas.microsoft.com/office/drawing/2014/main" id="{9BB2D384-6649-40EC-BA48-58E3CAE9CA50}"/>
              </a:ext>
            </a:extLst>
          </p:cNvPr>
          <p:cNvSpPr txBox="1"/>
          <p:nvPr/>
        </p:nvSpPr>
        <p:spPr>
          <a:xfrm>
            <a:off x="39612"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28088359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BE" dirty="0"/>
            </a:br>
            <a:r>
              <a:rPr lang="fr-BE" dirty="0"/>
              <a:t>4.5 </a:t>
            </a:r>
            <a:r>
              <a:rPr lang="en-US" dirty="0"/>
              <a:t>Inverse Relationship between IQ and Crime Rate.</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206</a:t>
            </a:fld>
            <a:endParaRPr lang="fr-BE" dirty="0"/>
          </a:p>
        </p:txBody>
      </p:sp>
      <p:sp>
        <p:nvSpPr>
          <p:cNvPr id="5" name="Rectangle 4"/>
          <p:cNvSpPr/>
          <p:nvPr/>
        </p:nvSpPr>
        <p:spPr>
          <a:xfrm>
            <a:off x="539552" y="2574196"/>
            <a:ext cx="7992888" cy="369332"/>
          </a:xfrm>
          <a:prstGeom prst="rect">
            <a:avLst/>
          </a:prstGeom>
        </p:spPr>
        <p:txBody>
          <a:bodyPr wrap="square">
            <a:spAutoFit/>
          </a:bodyPr>
          <a:lstStyle/>
          <a:p>
            <a:r>
              <a:rPr lang="en-US" dirty="0"/>
              <a:t>Table 2.14. Race differences </a:t>
            </a:r>
            <a:r>
              <a:rPr lang="en-US" b="1" dirty="0"/>
              <a:t>in </a:t>
            </a:r>
            <a:r>
              <a:rPr lang="en-US" dirty="0"/>
              <a:t>homicide per 100,000 population in South Africa</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3770136913"/>
              </p:ext>
            </p:extLst>
          </p:nvPr>
        </p:nvGraphicFramePr>
        <p:xfrm>
          <a:off x="251520" y="3068960"/>
          <a:ext cx="8568952" cy="1440160"/>
        </p:xfrm>
        <a:graphic>
          <a:graphicData uri="http://schemas.openxmlformats.org/drawingml/2006/table">
            <a:tbl>
              <a:tblPr firstRow="1" firstCol="1" bandRow="1">
                <a:tableStyleId>{5C22544A-7EE6-4342-B048-85BDC9FD1C3A}</a:tableStyleId>
              </a:tblPr>
              <a:tblGrid>
                <a:gridCol w="1511287">
                  <a:extLst>
                    <a:ext uri="{9D8B030D-6E8A-4147-A177-3AD203B41FA5}">
                      <a16:colId xmlns:a16="http://schemas.microsoft.com/office/drawing/2014/main" val="20000"/>
                    </a:ext>
                  </a:extLst>
                </a:gridCol>
                <a:gridCol w="1671834">
                  <a:extLst>
                    <a:ext uri="{9D8B030D-6E8A-4147-A177-3AD203B41FA5}">
                      <a16:colId xmlns:a16="http://schemas.microsoft.com/office/drawing/2014/main" val="20001"/>
                    </a:ext>
                  </a:extLst>
                </a:gridCol>
                <a:gridCol w="1733912">
                  <a:extLst>
                    <a:ext uri="{9D8B030D-6E8A-4147-A177-3AD203B41FA5}">
                      <a16:colId xmlns:a16="http://schemas.microsoft.com/office/drawing/2014/main" val="20002"/>
                    </a:ext>
                  </a:extLst>
                </a:gridCol>
                <a:gridCol w="2003632">
                  <a:extLst>
                    <a:ext uri="{9D8B030D-6E8A-4147-A177-3AD203B41FA5}">
                      <a16:colId xmlns:a16="http://schemas.microsoft.com/office/drawing/2014/main" val="20003"/>
                    </a:ext>
                  </a:extLst>
                </a:gridCol>
                <a:gridCol w="1648287">
                  <a:extLst>
                    <a:ext uri="{9D8B030D-6E8A-4147-A177-3AD203B41FA5}">
                      <a16:colId xmlns:a16="http://schemas.microsoft.com/office/drawing/2014/main" val="20004"/>
                    </a:ext>
                  </a:extLst>
                </a:gridCol>
              </a:tblGrid>
              <a:tr h="360040">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360040">
                <a:tc>
                  <a:txBody>
                    <a:bodyPr/>
                    <a:lstStyle/>
                    <a:p>
                      <a:pPr indent="47625" algn="r">
                        <a:lnSpc>
                          <a:spcPct val="115000"/>
                        </a:lnSpc>
                        <a:spcAft>
                          <a:spcPts val="750"/>
                        </a:spcAft>
                      </a:pPr>
                      <a:r>
                        <a:rPr lang="fr-FR" sz="1000" dirty="0">
                          <a:effectLst/>
                        </a:rPr>
                        <a:t>1978</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26.5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23.9</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360040">
                <a:tc>
                  <a:txBody>
                    <a:bodyPr/>
                    <a:lstStyle/>
                    <a:p>
                      <a:pPr indent="47625" algn="r">
                        <a:lnSpc>
                          <a:spcPct val="115000"/>
                        </a:lnSpc>
                        <a:spcAft>
                          <a:spcPts val="750"/>
                        </a:spcAft>
                      </a:pPr>
                      <a:r>
                        <a:rPr lang="fr-FR" sz="1000" dirty="0">
                          <a:effectLst/>
                        </a:rPr>
                        <a:t>1981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76.6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24.5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360040">
                <a:tc>
                  <a:txBody>
                    <a:bodyPr/>
                    <a:lstStyle/>
                    <a:p>
                      <a:pPr indent="47625" algn="r">
                        <a:lnSpc>
                          <a:spcPct val="115000"/>
                        </a:lnSpc>
                        <a:spcAft>
                          <a:spcPts val="750"/>
                        </a:spcAft>
                      </a:pPr>
                      <a:r>
                        <a:rPr lang="fr-FR" sz="1000" dirty="0">
                          <a:effectLst/>
                        </a:rPr>
                        <a:t>1984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9.9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58.0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34.5</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bl>
          </a:graphicData>
        </a:graphic>
      </p:graphicFrame>
      <p:sp>
        <p:nvSpPr>
          <p:cNvPr id="8" name="ZoneTexte 7">
            <a:extLst>
              <a:ext uri="{FF2B5EF4-FFF2-40B4-BE49-F238E27FC236}">
                <a16:creationId xmlns:a16="http://schemas.microsoft.com/office/drawing/2014/main" id="{28332574-E364-448A-9D38-59FF833AC056}"/>
              </a:ext>
            </a:extLst>
          </p:cNvPr>
          <p:cNvSpPr txBox="1"/>
          <p:nvPr/>
        </p:nvSpPr>
        <p:spPr>
          <a:xfrm>
            <a:off x="75379"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53082998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BE" dirty="0"/>
            </a:br>
            <a:r>
              <a:rPr lang="fr-BE" dirty="0"/>
              <a:t>4.6 </a:t>
            </a:r>
            <a:r>
              <a:rPr lang="en-US" dirty="0"/>
              <a:t>Inverse Relationship between IQ and Infant Mortality.</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207</a:t>
            </a:fld>
            <a:endParaRPr lang="fr-BE" dirty="0"/>
          </a:p>
        </p:txBody>
      </p:sp>
      <p:sp>
        <p:nvSpPr>
          <p:cNvPr id="7" name="Rectangle 6"/>
          <p:cNvSpPr/>
          <p:nvPr/>
        </p:nvSpPr>
        <p:spPr>
          <a:xfrm>
            <a:off x="971600" y="2718212"/>
            <a:ext cx="7416824" cy="369332"/>
          </a:xfrm>
          <a:prstGeom prst="rect">
            <a:avLst/>
          </a:prstGeom>
        </p:spPr>
        <p:txBody>
          <a:bodyPr wrap="square">
            <a:spAutoFit/>
          </a:bodyPr>
          <a:lstStyle/>
          <a:p>
            <a:r>
              <a:rPr lang="en-US" dirty="0"/>
              <a:t>Table 2.15. Race differences in infant mortality per 1,000 live births</a:t>
            </a:r>
            <a:endParaRPr lang="fr-BE" dirty="0"/>
          </a:p>
        </p:txBody>
      </p:sp>
      <p:graphicFrame>
        <p:nvGraphicFramePr>
          <p:cNvPr id="8" name="Tableau 7"/>
          <p:cNvGraphicFramePr>
            <a:graphicFrameLocks noGrp="1"/>
          </p:cNvGraphicFramePr>
          <p:nvPr>
            <p:extLst>
              <p:ext uri="{D42A27DB-BD31-4B8C-83A1-F6EECF244321}">
                <p14:modId xmlns:p14="http://schemas.microsoft.com/office/powerpoint/2010/main" val="55739022"/>
              </p:ext>
            </p:extLst>
          </p:nvPr>
        </p:nvGraphicFramePr>
        <p:xfrm>
          <a:off x="179512" y="3212976"/>
          <a:ext cx="8640961" cy="1296144"/>
        </p:xfrm>
        <a:graphic>
          <a:graphicData uri="http://schemas.openxmlformats.org/drawingml/2006/table">
            <a:tbl>
              <a:tblPr firstRow="1" firstCol="1" bandRow="1">
                <a:tableStyleId>{5C22544A-7EE6-4342-B048-85BDC9FD1C3A}</a:tableStyleId>
              </a:tblPr>
              <a:tblGrid>
                <a:gridCol w="1836436">
                  <a:extLst>
                    <a:ext uri="{9D8B030D-6E8A-4147-A177-3AD203B41FA5}">
                      <a16:colId xmlns:a16="http://schemas.microsoft.com/office/drawing/2014/main" val="20000"/>
                    </a:ext>
                  </a:extLst>
                </a:gridCol>
                <a:gridCol w="1621601">
                  <a:extLst>
                    <a:ext uri="{9D8B030D-6E8A-4147-A177-3AD203B41FA5}">
                      <a16:colId xmlns:a16="http://schemas.microsoft.com/office/drawing/2014/main" val="20001"/>
                    </a:ext>
                  </a:extLst>
                </a:gridCol>
                <a:gridCol w="1658784">
                  <a:extLst>
                    <a:ext uri="{9D8B030D-6E8A-4147-A177-3AD203B41FA5}">
                      <a16:colId xmlns:a16="http://schemas.microsoft.com/office/drawing/2014/main" val="20002"/>
                    </a:ext>
                  </a:extLst>
                </a:gridCol>
                <a:gridCol w="1947986">
                  <a:extLst>
                    <a:ext uri="{9D8B030D-6E8A-4147-A177-3AD203B41FA5}">
                      <a16:colId xmlns:a16="http://schemas.microsoft.com/office/drawing/2014/main" val="20003"/>
                    </a:ext>
                  </a:extLst>
                </a:gridCol>
                <a:gridCol w="1576154">
                  <a:extLst>
                    <a:ext uri="{9D8B030D-6E8A-4147-A177-3AD203B41FA5}">
                      <a16:colId xmlns:a16="http://schemas.microsoft.com/office/drawing/2014/main" val="20004"/>
                    </a:ext>
                  </a:extLst>
                </a:gridCol>
              </a:tblGrid>
              <a:tr h="432048">
                <a:tc>
                  <a:txBody>
                    <a:bodyPr/>
                    <a:lstStyle/>
                    <a:p>
                      <a:pPr indent="47625">
                        <a:lnSpc>
                          <a:spcPct val="115000"/>
                        </a:lnSpc>
                        <a:spcAft>
                          <a:spcPts val="750"/>
                        </a:spcAft>
                      </a:pPr>
                      <a:r>
                        <a:rPr lang="fr-FR" sz="1000" spc="40" dirty="0">
                          <a:effectLst/>
                        </a:rPr>
                        <a:t>Year</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432048">
                <a:tc>
                  <a:txBody>
                    <a:bodyPr/>
                    <a:lstStyle/>
                    <a:p>
                      <a:pPr indent="47625">
                        <a:lnSpc>
                          <a:spcPct val="115000"/>
                        </a:lnSpc>
                        <a:spcAft>
                          <a:spcPts val="750"/>
                        </a:spcAft>
                      </a:pPr>
                      <a:r>
                        <a:rPr lang="fr-FR" sz="1000" spc="40" dirty="0">
                          <a:effectLst/>
                        </a:rPr>
                        <a:t>1945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40.3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82.5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151.0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432048">
                <a:tc>
                  <a:txBody>
                    <a:bodyPr/>
                    <a:lstStyle/>
                    <a:p>
                      <a:pPr indent="47625">
                        <a:lnSpc>
                          <a:spcPct val="115000"/>
                        </a:lnSpc>
                        <a:spcAft>
                          <a:spcPts val="750"/>
                        </a:spcAft>
                      </a:pPr>
                      <a:r>
                        <a:rPr lang="fr-FR" sz="1000" spc="40" dirty="0">
                          <a:effectLst/>
                        </a:rPr>
                        <a:t>1987-89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7.9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14.4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33.4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61.0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bl>
          </a:graphicData>
        </a:graphic>
      </p:graphicFrame>
      <p:sp>
        <p:nvSpPr>
          <p:cNvPr id="9" name="ZoneTexte 8">
            <a:extLst>
              <a:ext uri="{FF2B5EF4-FFF2-40B4-BE49-F238E27FC236}">
                <a16:creationId xmlns:a16="http://schemas.microsoft.com/office/drawing/2014/main" id="{C995AF14-8A88-45CF-87C9-8AB76B1440EF}"/>
              </a:ext>
            </a:extLst>
          </p:cNvPr>
          <p:cNvSpPr txBox="1"/>
          <p:nvPr/>
        </p:nvSpPr>
        <p:spPr>
          <a:xfrm>
            <a:off x="98550"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16799432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BE" dirty="0"/>
            </a:br>
            <a:r>
              <a:rPr lang="fr-BE" dirty="0"/>
              <a:t>4.7 </a:t>
            </a:r>
            <a:r>
              <a:rPr lang="en-US" dirty="0"/>
              <a:t>Inverse Relationship between IQ and Fertility Rate.</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208</a:t>
            </a:fld>
            <a:endParaRPr lang="fr-BE" dirty="0"/>
          </a:p>
        </p:txBody>
      </p:sp>
      <p:sp>
        <p:nvSpPr>
          <p:cNvPr id="5" name="Rectangle 4"/>
          <p:cNvSpPr/>
          <p:nvPr/>
        </p:nvSpPr>
        <p:spPr>
          <a:xfrm>
            <a:off x="1043608" y="2430180"/>
            <a:ext cx="6624736" cy="369332"/>
          </a:xfrm>
          <a:prstGeom prst="rect">
            <a:avLst/>
          </a:prstGeom>
        </p:spPr>
        <p:txBody>
          <a:bodyPr wrap="square">
            <a:spAutoFit/>
          </a:bodyPr>
          <a:lstStyle/>
          <a:p>
            <a:r>
              <a:rPr lang="en-US" dirty="0"/>
              <a:t>Table 2.16. Race differences in fertility (TFR) in South Africa</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1514344755"/>
              </p:ext>
            </p:extLst>
          </p:nvPr>
        </p:nvGraphicFramePr>
        <p:xfrm>
          <a:off x="179512" y="2924944"/>
          <a:ext cx="8525544" cy="1152128"/>
        </p:xfrm>
        <a:graphic>
          <a:graphicData uri="http://schemas.openxmlformats.org/drawingml/2006/table">
            <a:tbl>
              <a:tblPr firstRow="1" firstCol="1" bandRow="1">
                <a:tableStyleId>{5C22544A-7EE6-4342-B048-85BDC9FD1C3A}</a:tableStyleId>
              </a:tblPr>
              <a:tblGrid>
                <a:gridCol w="1524378">
                  <a:extLst>
                    <a:ext uri="{9D8B030D-6E8A-4147-A177-3AD203B41FA5}">
                      <a16:colId xmlns:a16="http://schemas.microsoft.com/office/drawing/2014/main" val="20000"/>
                    </a:ext>
                  </a:extLst>
                </a:gridCol>
                <a:gridCol w="1346048">
                  <a:extLst>
                    <a:ext uri="{9D8B030D-6E8A-4147-A177-3AD203B41FA5}">
                      <a16:colId xmlns:a16="http://schemas.microsoft.com/office/drawing/2014/main" val="20001"/>
                    </a:ext>
                  </a:extLst>
                </a:gridCol>
                <a:gridCol w="1346048">
                  <a:extLst>
                    <a:ext uri="{9D8B030D-6E8A-4147-A177-3AD203B41FA5}">
                      <a16:colId xmlns:a16="http://schemas.microsoft.com/office/drawing/2014/main" val="20002"/>
                    </a:ext>
                  </a:extLst>
                </a:gridCol>
                <a:gridCol w="1382057">
                  <a:extLst>
                    <a:ext uri="{9D8B030D-6E8A-4147-A177-3AD203B41FA5}">
                      <a16:colId xmlns:a16="http://schemas.microsoft.com/office/drawing/2014/main" val="20003"/>
                    </a:ext>
                  </a:extLst>
                </a:gridCol>
                <a:gridCol w="1611829">
                  <a:extLst>
                    <a:ext uri="{9D8B030D-6E8A-4147-A177-3AD203B41FA5}">
                      <a16:colId xmlns:a16="http://schemas.microsoft.com/office/drawing/2014/main" val="20004"/>
                    </a:ext>
                  </a:extLst>
                </a:gridCol>
                <a:gridCol w="1315184">
                  <a:extLst>
                    <a:ext uri="{9D8B030D-6E8A-4147-A177-3AD203B41FA5}">
                      <a16:colId xmlns:a16="http://schemas.microsoft.com/office/drawing/2014/main" val="20005"/>
                    </a:ext>
                  </a:extLst>
                </a:gridCol>
              </a:tblGrid>
              <a:tr h="288032">
                <a:tc>
                  <a:txBody>
                    <a:bodyPr/>
                    <a:lstStyle/>
                    <a:p>
                      <a:pPr indent="47625">
                        <a:lnSpc>
                          <a:spcPct val="115000"/>
                        </a:lnSpc>
                        <a:spcAft>
                          <a:spcPts val="750"/>
                        </a:spcAft>
                      </a:pPr>
                      <a:r>
                        <a:rPr lang="fr-FR" sz="1000" spc="4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err="1">
                          <a:effectLst/>
                          <a:latin typeface="Calibri"/>
                          <a:ea typeface="Calibri"/>
                          <a:cs typeface="Times New Roman"/>
                        </a:rPr>
                        <a:t>Jews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288032">
                <a:tc>
                  <a:txBody>
                    <a:bodyPr/>
                    <a:lstStyle/>
                    <a:p>
                      <a:pPr indent="47625">
                        <a:lnSpc>
                          <a:spcPct val="115000"/>
                        </a:lnSpc>
                        <a:spcAft>
                          <a:spcPts val="750"/>
                        </a:spcAft>
                      </a:pPr>
                      <a:r>
                        <a:rPr lang="fr-FR" sz="1000" spc="40" dirty="0">
                          <a:effectLst/>
                        </a:rPr>
                        <a:t>1945-50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a:effectLst/>
                          <a:latin typeface="Calibri"/>
                          <a:ea typeface="Calibri"/>
                          <a:cs typeface="Times New Roman"/>
                        </a:rPr>
                        <a:t>3</a:t>
                      </a:r>
                    </a:p>
                  </a:txBody>
                  <a:tcPr marL="0" marR="0" marT="0" marB="0" anchor="ctr"/>
                </a:tc>
                <a:tc>
                  <a:txBody>
                    <a:bodyPr/>
                    <a:lstStyle/>
                    <a:p>
                      <a:pPr indent="47625" algn="ctr">
                        <a:lnSpc>
                          <a:spcPct val="115000"/>
                        </a:lnSpc>
                        <a:spcAft>
                          <a:spcPts val="750"/>
                        </a:spcAft>
                      </a:pPr>
                      <a:r>
                        <a:rPr lang="fr-FR" sz="1000" dirty="0">
                          <a:effectLst/>
                        </a:rPr>
                        <a:t>3.4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6.5</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6.2</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88032">
                <a:tc>
                  <a:txBody>
                    <a:bodyPr/>
                    <a:lstStyle/>
                    <a:p>
                      <a:pPr indent="47625">
                        <a:lnSpc>
                          <a:spcPct val="115000"/>
                        </a:lnSpc>
                        <a:spcAft>
                          <a:spcPts val="750"/>
                        </a:spcAft>
                      </a:pPr>
                      <a:r>
                        <a:rPr lang="fr-FR" sz="1000" spc="40" dirty="0">
                          <a:effectLst/>
                        </a:rPr>
                        <a:t>1965-70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a:effectLst/>
                          <a:latin typeface="Calibri"/>
                          <a:ea typeface="Calibri"/>
                          <a:cs typeface="Times New Roman"/>
                        </a:rPr>
                        <a:t>2,7</a:t>
                      </a:r>
                    </a:p>
                  </a:txBody>
                  <a:tcPr marL="0" marR="0" marT="0" marB="0" anchor="ctr"/>
                </a:tc>
                <a:tc>
                  <a:txBody>
                    <a:bodyPr/>
                    <a:lstStyle/>
                    <a:p>
                      <a:pPr indent="47625" algn="ctr">
                        <a:lnSpc>
                          <a:spcPct val="115000"/>
                        </a:lnSpc>
                        <a:spcAft>
                          <a:spcPts val="750"/>
                        </a:spcAft>
                      </a:pPr>
                      <a:r>
                        <a:rPr lang="fr-FR" sz="1000" dirty="0">
                          <a:effectLst/>
                        </a:rPr>
                        <a:t>3.1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4.2</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5.8</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288032">
                <a:tc>
                  <a:txBody>
                    <a:bodyPr/>
                    <a:lstStyle/>
                    <a:p>
                      <a:pPr indent="47625">
                        <a:lnSpc>
                          <a:spcPct val="115000"/>
                        </a:lnSpc>
                        <a:spcAft>
                          <a:spcPts val="750"/>
                        </a:spcAft>
                      </a:pPr>
                      <a:r>
                        <a:rPr lang="fr-FR" sz="1000" spc="40" dirty="0">
                          <a:effectLst/>
                        </a:rPr>
                        <a:t>1987-89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a:effectLst/>
                          <a:latin typeface="Calibri"/>
                          <a:ea typeface="Calibri"/>
                          <a:cs typeface="Times New Roman"/>
                        </a:rPr>
                        <a:t>-</a:t>
                      </a:r>
                    </a:p>
                  </a:txBody>
                  <a:tcPr marL="0" marR="0" marT="0" marB="0" anchor="ctr"/>
                </a:tc>
                <a:tc>
                  <a:txBody>
                    <a:bodyPr/>
                    <a:lstStyle/>
                    <a:p>
                      <a:pPr indent="47625" algn="ctr">
                        <a:lnSpc>
                          <a:spcPct val="115000"/>
                        </a:lnSpc>
                        <a:spcAft>
                          <a:spcPts val="750"/>
                        </a:spcAft>
                      </a:pPr>
                      <a:r>
                        <a:rPr lang="fr-FR" sz="1000" dirty="0">
                          <a:effectLst/>
                        </a:rPr>
                        <a:t>2.0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4.1</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bl>
          </a:graphicData>
        </a:graphic>
      </p:graphicFrame>
      <p:sp>
        <p:nvSpPr>
          <p:cNvPr id="9" name="ZoneTexte 8">
            <a:extLst>
              <a:ext uri="{FF2B5EF4-FFF2-40B4-BE49-F238E27FC236}">
                <a16:creationId xmlns:a16="http://schemas.microsoft.com/office/drawing/2014/main" id="{6DA07C4A-266E-440D-ADD4-C1571F663C5B}"/>
              </a:ext>
            </a:extLst>
          </p:cNvPr>
          <p:cNvSpPr txBox="1"/>
          <p:nvPr/>
        </p:nvSpPr>
        <p:spPr>
          <a:xfrm>
            <a:off x="134672" y="6308079"/>
            <a:ext cx="4427984" cy="461665"/>
          </a:xfrm>
          <a:prstGeom prst="rect">
            <a:avLst/>
          </a:prstGeom>
          <a:noFill/>
        </p:spPr>
        <p:txBody>
          <a:bodyPr wrap="square" rtlCol="0">
            <a:spAutoFit/>
          </a:bodyPr>
          <a:lstStyle/>
          <a:p>
            <a:r>
              <a:rPr lang="en-US" sz="1200" dirty="0"/>
              <a:t>From “The Global Bell Curve: Race, IQ and Inequality Worldwide” Richard Lynn, 2009.</a:t>
            </a:r>
            <a:endParaRPr lang="fr-BE" sz="1200" dirty="0"/>
          </a:p>
        </p:txBody>
      </p:sp>
    </p:spTree>
    <p:extLst>
      <p:ext uri="{BB962C8B-B14F-4D97-AF65-F5344CB8AC3E}">
        <p14:creationId xmlns:p14="http://schemas.microsoft.com/office/powerpoint/2010/main" val="22093051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5" y="260648"/>
            <a:ext cx="8229600" cy="4525963"/>
          </a:xfrm>
        </p:spPr>
        <p:txBody>
          <a:bodyPr/>
          <a:lstStyle/>
          <a:p>
            <a:pPr marL="0" indent="0" eaLnBrk="1" fontAlgn="auto" hangingPunct="1">
              <a:spcAft>
                <a:spcPts val="0"/>
              </a:spcAft>
              <a:buFont typeface="Arial" pitchFamily="34" charset="0"/>
              <a:buNone/>
              <a:defRPr/>
            </a:pPr>
            <a:r>
              <a:rPr lang="fr-BE" sz="2000" b="1" dirty="0"/>
              <a:t>Conclusion</a:t>
            </a:r>
            <a:br>
              <a:rPr lang="fr-BE" sz="2000" b="1" dirty="0"/>
            </a:br>
            <a:br>
              <a:rPr lang="fr-BE" sz="2000" b="1" dirty="0"/>
            </a:br>
            <a:r>
              <a:rPr lang="en-US" sz="2000" dirty="0"/>
              <a:t>Whatever the multiracial country around the world, the hierarchy remains remarkably unchanged. (Africa, Australia, Brazil, England, Canada, Caribbean, Hawaii, Latin America, Holland, New Zealand, Southeast Asia).</a:t>
            </a:r>
          </a:p>
          <a:p>
            <a:pPr marL="0" indent="0" eaLnBrk="1" fontAlgn="auto" hangingPunct="1">
              <a:spcAft>
                <a:spcPts val="0"/>
              </a:spcAft>
              <a:buFont typeface="Arial" pitchFamily="34" charset="0"/>
              <a:buNone/>
              <a:defRPr/>
            </a:pPr>
            <a:endParaRPr lang="en-US" sz="1400" b="1" dirty="0"/>
          </a:p>
        </p:txBody>
      </p:sp>
      <p:sp>
        <p:nvSpPr>
          <p:cNvPr id="4" name="Espace réservé du numéro de diapositive 3"/>
          <p:cNvSpPr>
            <a:spLocks noGrp="1"/>
          </p:cNvSpPr>
          <p:nvPr>
            <p:ph type="sldNum" sz="quarter" idx="12"/>
          </p:nvPr>
        </p:nvSpPr>
        <p:spPr/>
        <p:txBody>
          <a:bodyPr/>
          <a:lstStyle/>
          <a:p>
            <a:pPr>
              <a:defRPr/>
            </a:pPr>
            <a:fld id="{4CB61EBD-46F6-44D2-93BE-31AE15204D2C}" type="slidenum">
              <a:rPr lang="fr-BE" smtClean="0"/>
              <a:pPr>
                <a:defRPr/>
              </a:pPr>
              <a:t>209</a:t>
            </a:fld>
            <a:endParaRPr lang="fr-BE" dirty="0"/>
          </a:p>
        </p:txBody>
      </p:sp>
      <p:sp>
        <p:nvSpPr>
          <p:cNvPr id="2" name="ZoneTexte 1"/>
          <p:cNvSpPr txBox="1"/>
          <p:nvPr/>
        </p:nvSpPr>
        <p:spPr>
          <a:xfrm>
            <a:off x="820180" y="5445364"/>
            <a:ext cx="7380312" cy="738664"/>
          </a:xfrm>
          <a:prstGeom prst="rect">
            <a:avLst/>
          </a:prstGeom>
          <a:noFill/>
        </p:spPr>
        <p:txBody>
          <a:bodyPr wrap="square" rtlCol="0">
            <a:spAutoFit/>
          </a:bodyPr>
          <a:lstStyle/>
          <a:p>
            <a:r>
              <a:rPr lang="en-US" sz="1400" dirty="0"/>
              <a:t>"We should not focus on particular facts, but rather on the regularities that hold them together"</a:t>
            </a:r>
            <a:br>
              <a:rPr lang="fr-BE" sz="1400" dirty="0"/>
            </a:br>
            <a:r>
              <a:rPr lang="fr-BE" sz="1400" dirty="0"/>
              <a:t>                                                             </a:t>
            </a:r>
          </a:p>
          <a:p>
            <a:r>
              <a:rPr lang="fr-BE" sz="1400" dirty="0"/>
              <a:t>                         -Henry Poincaré « La démarche et l’hypothèse », 1902.</a:t>
            </a:r>
          </a:p>
        </p:txBody>
      </p:sp>
      <p:pic>
        <p:nvPicPr>
          <p:cNvPr id="7" name="Image 6">
            <a:extLst>
              <a:ext uri="{FF2B5EF4-FFF2-40B4-BE49-F238E27FC236}">
                <a16:creationId xmlns:a16="http://schemas.microsoft.com/office/drawing/2014/main" id="{A81B0D91-43D2-4A85-B356-34ED9DC67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068" y="2164926"/>
            <a:ext cx="5982535" cy="2915057"/>
          </a:xfrm>
          <a:prstGeom prst="rect">
            <a:avLst/>
          </a:prstGeom>
        </p:spPr>
      </p:pic>
    </p:spTree>
  </p:cSld>
  <p:clrMapOvr>
    <a:masterClrMapping/>
  </p:clrMapOvr>
  <p:transition spd="slow" advTm="324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66E146A1-1AC6-45B2-A8A6-DEBCB45A8250}" type="slidenum">
              <a:rPr lang="fr-BE" smtClean="0"/>
              <a:pPr>
                <a:defRPr/>
              </a:pPr>
              <a:t>21</a:t>
            </a:fld>
            <a:endParaRPr lang="fr-BE" dirty="0"/>
          </a:p>
        </p:txBody>
      </p:sp>
      <p:sp>
        <p:nvSpPr>
          <p:cNvPr id="7" name="Rectangle 2">
            <a:extLst>
              <a:ext uri="{FF2B5EF4-FFF2-40B4-BE49-F238E27FC236}">
                <a16:creationId xmlns:a16="http://schemas.microsoft.com/office/drawing/2014/main" id="{35C7C829-2B4C-4D53-B19F-47DFED9E7F48}"/>
              </a:ext>
            </a:extLst>
          </p:cNvPr>
          <p:cNvSpPr>
            <a:spLocks noChangeArrowheads="1"/>
          </p:cNvSpPr>
          <p:nvPr/>
        </p:nvSpPr>
        <p:spPr bwMode="auto">
          <a:xfrm>
            <a:off x="611560" y="791191"/>
            <a:ext cx="7920880" cy="55399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inherit"/>
              </a:rPr>
              <a:t>g = </a:t>
            </a:r>
            <a:r>
              <a:rPr kumimoji="0" lang="fr-FR" altLang="fr-FR" sz="2400" b="0" i="0" u="none" strike="noStrike" cap="none" normalizeH="0" baseline="0" dirty="0" err="1">
                <a:ln>
                  <a:noFill/>
                </a:ln>
                <a:solidFill>
                  <a:srgbClr val="212121"/>
                </a:solidFill>
                <a:effectLst/>
                <a:latin typeface="inherit"/>
              </a:rPr>
              <a:t>general</a:t>
            </a:r>
            <a:r>
              <a:rPr kumimoji="0" lang="fr-FR" altLang="fr-FR" sz="2400" b="0" i="0" u="none" strike="noStrike" cap="none" normalizeH="0" baseline="0" dirty="0">
                <a:ln>
                  <a:noFill/>
                </a:ln>
                <a:solidFill>
                  <a:srgbClr val="212121"/>
                </a:solidFill>
                <a:effectLst/>
                <a:latin typeface="inherit"/>
              </a:rPr>
              <a:t> intelligence = IQ = </a:t>
            </a:r>
            <a:r>
              <a:rPr kumimoji="0" lang="fr-FR" altLang="fr-FR" sz="2400" b="0" i="0" u="none" strike="noStrike" cap="none" normalizeH="0" baseline="0" dirty="0" err="1">
                <a:ln>
                  <a:noFill/>
                </a:ln>
                <a:solidFill>
                  <a:srgbClr val="212121"/>
                </a:solidFill>
                <a:effectLst/>
                <a:latin typeface="inherit"/>
              </a:rPr>
              <a:t>general</a:t>
            </a:r>
            <a:r>
              <a:rPr kumimoji="0" lang="fr-FR" altLang="fr-FR" sz="2400" b="0" i="0" u="none" strike="noStrike" cap="none" normalizeH="0" baseline="0" dirty="0">
                <a:ln>
                  <a:noFill/>
                </a:ln>
                <a:solidFill>
                  <a:srgbClr val="212121"/>
                </a:solidFill>
                <a:effectLst/>
                <a:latin typeface="inherit"/>
              </a:rPr>
              <a:t> cognitive </a:t>
            </a:r>
            <a:r>
              <a:rPr kumimoji="0" lang="fr-FR" altLang="fr-FR" sz="2400" b="0" i="0" u="none" strike="noStrike" cap="none" normalizeH="0" baseline="0" dirty="0" err="1">
                <a:ln>
                  <a:noFill/>
                </a:ln>
                <a:solidFill>
                  <a:srgbClr val="212121"/>
                </a:solidFill>
                <a:effectLst/>
                <a:latin typeface="inherit"/>
              </a:rPr>
              <a:t>abilities</a:t>
            </a:r>
            <a:r>
              <a:rPr kumimoji="0" lang="fr-FR" altLang="fr-FR" sz="2400" b="0" i="0" u="none" strike="noStrike" cap="none" normalizeH="0" baseline="0" dirty="0">
                <a:ln>
                  <a:noFill/>
                </a:ln>
                <a:solidFill>
                  <a:srgbClr val="212121"/>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solidFill>
                <a:srgbClr val="212121"/>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inherit"/>
              </a:rPr>
              <a:t>The </a:t>
            </a:r>
            <a:r>
              <a:rPr kumimoji="0" lang="fr-FR" altLang="fr-FR" sz="2400" b="0" i="0" u="none" strike="noStrike" cap="none" normalizeH="0" baseline="0" dirty="0" err="1">
                <a:ln>
                  <a:noFill/>
                </a:ln>
                <a:solidFill>
                  <a:srgbClr val="212121"/>
                </a:solidFill>
                <a:effectLst/>
                <a:latin typeface="inherit"/>
              </a:rPr>
              <a:t>segregation</a:t>
            </a:r>
            <a:r>
              <a:rPr kumimoji="0" lang="fr-FR" altLang="fr-FR" sz="2400" b="0" i="0" u="none" strike="noStrike" cap="none" normalizeH="0" baseline="0" dirty="0">
                <a:ln>
                  <a:noFill/>
                </a:ln>
                <a:solidFill>
                  <a:srgbClr val="212121"/>
                </a:solidFill>
                <a:effectLst/>
                <a:latin typeface="inherit"/>
              </a:rPr>
              <a:t> of </a:t>
            </a:r>
            <a:r>
              <a:rPr kumimoji="0" lang="fr-FR" altLang="fr-FR" sz="2400" b="0" i="0" u="none" strike="noStrike" cap="none" normalizeH="0" baseline="0" dirty="0" err="1">
                <a:ln>
                  <a:noFill/>
                </a:ln>
                <a:solidFill>
                  <a:srgbClr val="212121"/>
                </a:solidFill>
                <a:effectLst/>
                <a:latin typeface="inherit"/>
              </a:rPr>
              <a:t>general</a:t>
            </a:r>
            <a:r>
              <a:rPr kumimoji="0" lang="fr-FR" altLang="fr-FR" sz="2400" b="0" i="0" u="none" strike="noStrike" cap="none" normalizeH="0" baseline="0" dirty="0">
                <a:ln>
                  <a:noFill/>
                </a:ln>
                <a:solidFill>
                  <a:srgbClr val="212121"/>
                </a:solidFill>
                <a:effectLst/>
                <a:latin typeface="inherit"/>
              </a:rPr>
              <a:t> intelligence </a:t>
            </a:r>
            <a:r>
              <a:rPr kumimoji="0" lang="fr-FR" altLang="fr-FR" sz="2400" b="0" i="0" u="none" strike="noStrike" cap="none" normalizeH="0" baseline="0" dirty="0" err="1">
                <a:ln>
                  <a:noFill/>
                </a:ln>
                <a:solidFill>
                  <a:srgbClr val="212121"/>
                </a:solidFill>
                <a:effectLst/>
                <a:latin typeface="inherit"/>
              </a:rPr>
              <a:t>into</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several</a:t>
            </a:r>
            <a:r>
              <a:rPr kumimoji="0" lang="fr-FR" altLang="fr-FR" sz="2400" b="0" i="0" u="none" strike="noStrike" cap="none" normalizeH="0" baseline="0" dirty="0">
                <a:ln>
                  <a:noFill/>
                </a:ln>
                <a:solidFill>
                  <a:srgbClr val="212121"/>
                </a:solidFill>
                <a:effectLst/>
                <a:latin typeface="inherit"/>
              </a:rPr>
              <a:t> types of intelligence (</a:t>
            </a:r>
            <a:r>
              <a:rPr kumimoji="0" lang="fr-FR" altLang="fr-FR" sz="2400" b="0" i="0" u="none" strike="noStrike" cap="none" normalizeH="0" baseline="0" dirty="0" err="1">
                <a:ln>
                  <a:noFill/>
                </a:ln>
                <a:solidFill>
                  <a:srgbClr val="212121"/>
                </a:solidFill>
                <a:effectLst/>
                <a:latin typeface="inherit"/>
              </a:rPr>
              <a:t>literary</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mathematical</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artistic</a:t>
            </a:r>
            <a:r>
              <a:rPr kumimoji="0" lang="fr-FR" altLang="fr-FR" sz="2400" b="0" i="0" u="none" strike="noStrike" cap="none" normalizeH="0" baseline="0" dirty="0">
                <a:ln>
                  <a:noFill/>
                </a:ln>
                <a:solidFill>
                  <a:srgbClr val="212121"/>
                </a:solidFill>
                <a:effectLst/>
                <a:latin typeface="inherit"/>
              </a:rPr>
              <a:t>, social, musical, </a:t>
            </a:r>
            <a:r>
              <a:rPr kumimoji="0" lang="fr-FR" altLang="fr-FR" sz="2400" b="0" i="0" u="none" strike="noStrike" cap="none" normalizeH="0" baseline="0" dirty="0" err="1">
                <a:ln>
                  <a:noFill/>
                </a:ln>
                <a:solidFill>
                  <a:srgbClr val="212121"/>
                </a:solidFill>
                <a:effectLst/>
                <a:latin typeface="inherit"/>
              </a:rPr>
              <a:t>economic</a:t>
            </a:r>
            <a:r>
              <a:rPr kumimoji="0" lang="fr-FR" altLang="fr-FR" sz="2400" b="0" i="0" u="none" strike="noStrike" cap="none" normalizeH="0" baseline="0" dirty="0">
                <a:ln>
                  <a:noFill/>
                </a:ln>
                <a:solidFill>
                  <a:srgbClr val="212121"/>
                </a:solidFill>
                <a:effectLst/>
                <a:latin typeface="inherit"/>
              </a:rPr>
              <a:t> ...) </a:t>
            </a:r>
            <a:r>
              <a:rPr kumimoji="0" lang="fr-FR" altLang="fr-FR" sz="2400" b="0" i="0" u="none" strike="noStrike" cap="none" normalizeH="0" baseline="0" dirty="0" err="1">
                <a:ln>
                  <a:noFill/>
                </a:ln>
                <a:solidFill>
                  <a:srgbClr val="212121"/>
                </a:solidFill>
                <a:effectLst/>
                <a:latin typeface="inherit"/>
              </a:rPr>
              <a:t>is</a:t>
            </a:r>
            <a:r>
              <a:rPr kumimoji="0" lang="fr-FR" altLang="fr-FR" sz="2400" b="0" i="0" u="none" strike="noStrike" cap="none" normalizeH="0" baseline="0" dirty="0">
                <a:ln>
                  <a:noFill/>
                </a:ln>
                <a:solidFill>
                  <a:srgbClr val="212121"/>
                </a:solidFill>
                <a:effectLst/>
                <a:latin typeface="inherit"/>
              </a:rPr>
              <a:t> more a cultural construction </a:t>
            </a:r>
            <a:r>
              <a:rPr kumimoji="0" lang="fr-FR" altLang="fr-FR" sz="2400" b="0" i="0" u="none" strike="noStrike" cap="none" normalizeH="0" baseline="0" dirty="0" err="1">
                <a:ln>
                  <a:noFill/>
                </a:ln>
                <a:solidFill>
                  <a:srgbClr val="212121"/>
                </a:solidFill>
                <a:effectLst/>
                <a:latin typeface="inherit"/>
              </a:rPr>
              <a:t>without</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biological</a:t>
            </a:r>
            <a:r>
              <a:rPr kumimoji="0" lang="fr-FR" altLang="fr-FR" sz="2400" b="0" i="0" u="none" strike="noStrike" cap="none" normalizeH="0" baseline="0" dirty="0">
                <a:ln>
                  <a:noFill/>
                </a:ln>
                <a:solidFill>
                  <a:srgbClr val="212121"/>
                </a:solidFill>
                <a:effectLst/>
                <a:latin typeface="inherit"/>
              </a:rPr>
              <a:t> or </a:t>
            </a:r>
            <a:r>
              <a:rPr kumimoji="0" lang="fr-FR" altLang="fr-FR" sz="2400" b="0" i="0" u="none" strike="noStrike" cap="none" normalizeH="0" baseline="0" dirty="0" err="1">
                <a:ln>
                  <a:noFill/>
                </a:ln>
                <a:solidFill>
                  <a:srgbClr val="212121"/>
                </a:solidFill>
                <a:effectLst/>
                <a:latin typeface="inherit"/>
              </a:rPr>
              <a:t>neurological</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underbase</a:t>
            </a:r>
            <a:r>
              <a:rPr kumimoji="0" lang="fr-FR" altLang="fr-FR" sz="2400" b="0" i="0" u="none" strike="noStrike" cap="none" normalizeH="0" baseline="0" dirty="0">
                <a:ln>
                  <a:noFill/>
                </a:ln>
                <a:solidFill>
                  <a:srgbClr val="212121"/>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solidFill>
                <a:srgbClr val="212121"/>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inherit"/>
              </a:rPr>
              <a:t>The </a:t>
            </a:r>
            <a:r>
              <a:rPr kumimoji="0" lang="fr-FR" altLang="fr-FR" sz="2400" b="0" i="0" u="none" strike="noStrike" cap="none" normalizeH="0" baseline="0" dirty="0" err="1">
                <a:ln>
                  <a:noFill/>
                </a:ln>
                <a:solidFill>
                  <a:srgbClr val="212121"/>
                </a:solidFill>
                <a:effectLst/>
                <a:latin typeface="inherit"/>
              </a:rPr>
              <a:t>biological</a:t>
            </a:r>
            <a:r>
              <a:rPr kumimoji="0" lang="fr-FR" altLang="fr-FR" sz="2400" b="0" i="0" u="none" strike="noStrike" cap="none" normalizeH="0" baseline="0" dirty="0">
                <a:ln>
                  <a:noFill/>
                </a:ln>
                <a:solidFill>
                  <a:srgbClr val="212121"/>
                </a:solidFill>
                <a:effectLst/>
                <a:latin typeface="inherit"/>
              </a:rPr>
              <a:t> basis of </a:t>
            </a:r>
            <a:r>
              <a:rPr kumimoji="0" lang="fr-FR" altLang="fr-FR" sz="2400" b="0" i="0" u="none" strike="noStrike" cap="none" normalizeH="0" baseline="0" dirty="0" err="1">
                <a:ln>
                  <a:noFill/>
                </a:ln>
                <a:solidFill>
                  <a:srgbClr val="212121"/>
                </a:solidFill>
                <a:effectLst/>
                <a:latin typeface="inherit"/>
              </a:rPr>
              <a:t>human</a:t>
            </a:r>
            <a:r>
              <a:rPr kumimoji="0" lang="fr-FR" altLang="fr-FR" sz="2400" b="0" i="0" u="none" strike="noStrike" cap="none" normalizeH="0" baseline="0" dirty="0">
                <a:ln>
                  <a:noFill/>
                </a:ln>
                <a:solidFill>
                  <a:srgbClr val="212121"/>
                </a:solidFill>
                <a:effectLst/>
                <a:latin typeface="inherit"/>
              </a:rPr>
              <a:t> intelligence </a:t>
            </a:r>
            <a:r>
              <a:rPr kumimoji="0" lang="fr-FR" altLang="fr-FR" sz="2400" b="0" i="0" u="none" strike="noStrike" cap="none" normalizeH="0" baseline="0" dirty="0" err="1">
                <a:ln>
                  <a:noFill/>
                </a:ln>
                <a:solidFill>
                  <a:srgbClr val="212121"/>
                </a:solidFill>
                <a:effectLst/>
                <a:latin typeface="inherit"/>
              </a:rPr>
              <a:t>is</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characterized</a:t>
            </a:r>
            <a:r>
              <a:rPr kumimoji="0" lang="fr-FR" altLang="fr-FR" sz="2400" b="0" i="0" u="none" strike="noStrike" cap="none" normalizeH="0" baseline="0" dirty="0">
                <a:ln>
                  <a:noFill/>
                </a:ln>
                <a:solidFill>
                  <a:srgbClr val="212121"/>
                </a:solidFill>
                <a:effectLst/>
                <a:latin typeface="inherit"/>
              </a:rPr>
              <a:t> by a large single component, </a:t>
            </a:r>
            <a:r>
              <a:rPr kumimoji="0" lang="fr-FR" altLang="fr-FR" sz="2400" b="0" i="0" u="none" strike="noStrike" cap="none" normalizeH="0" baseline="0" dirty="0" err="1">
                <a:ln>
                  <a:noFill/>
                </a:ln>
                <a:solidFill>
                  <a:srgbClr val="212121"/>
                </a:solidFill>
                <a:effectLst/>
                <a:latin typeface="inherit"/>
              </a:rPr>
              <a:t>measured</a:t>
            </a:r>
            <a:r>
              <a:rPr kumimoji="0" lang="fr-FR" altLang="fr-FR" sz="2400" b="0" i="0" u="none" strike="noStrike" cap="none" normalizeH="0" baseline="0" dirty="0">
                <a:ln>
                  <a:noFill/>
                </a:ln>
                <a:solidFill>
                  <a:srgbClr val="212121"/>
                </a:solidFill>
                <a:effectLst/>
                <a:latin typeface="inherit"/>
              </a:rPr>
              <a:t> by g.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solidFill>
                <a:srgbClr val="212121"/>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inherit"/>
              </a:rPr>
              <a:t>"One of the </a:t>
            </a:r>
            <a:r>
              <a:rPr kumimoji="0" lang="fr-FR" altLang="fr-FR" sz="2400" b="0" i="0" u="none" strike="noStrike" cap="none" normalizeH="0" baseline="0" dirty="0" err="1">
                <a:ln>
                  <a:noFill/>
                </a:ln>
                <a:solidFill>
                  <a:srgbClr val="212121"/>
                </a:solidFill>
                <a:effectLst/>
                <a:latin typeface="inherit"/>
              </a:rPr>
              <a:t>most</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remarkable</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discoveries</a:t>
            </a:r>
            <a:r>
              <a:rPr kumimoji="0" lang="fr-FR" altLang="fr-FR" sz="2400" b="0" i="0" u="none" strike="noStrike" cap="none" normalizeH="0" baseline="0" dirty="0">
                <a:ln>
                  <a:noFill/>
                </a:ln>
                <a:solidFill>
                  <a:srgbClr val="212121"/>
                </a:solidFill>
                <a:effectLst/>
                <a:latin typeface="inherit"/>
              </a:rPr>
              <a:t> of all </a:t>
            </a:r>
            <a:r>
              <a:rPr kumimoji="0" lang="fr-FR" altLang="fr-FR" sz="2400" b="0" i="0" u="none" strike="noStrike" cap="none" normalizeH="0" baseline="0" dirty="0" err="1">
                <a:ln>
                  <a:noFill/>
                </a:ln>
                <a:solidFill>
                  <a:srgbClr val="212121"/>
                </a:solidFill>
                <a:effectLst/>
                <a:latin typeface="inherit"/>
              </a:rPr>
              <a:t>psychology</a:t>
            </a:r>
            <a:r>
              <a:rPr kumimoji="0" lang="fr-FR" altLang="fr-FR" sz="2400" b="0" i="0" u="none" strike="noStrike" cap="none" normalizeH="0" baseline="0" dirty="0">
                <a:ln>
                  <a:noFill/>
                </a:ln>
                <a:solidFill>
                  <a:srgbClr val="212121"/>
                </a:solidFill>
                <a:effectLst/>
                <a:latin typeface="inherit"/>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err="1">
                <a:ln>
                  <a:noFill/>
                </a:ln>
                <a:solidFill>
                  <a:srgbClr val="212121"/>
                </a:solidFill>
                <a:effectLst/>
                <a:latin typeface="inherit"/>
              </a:rPr>
              <a:t>that</a:t>
            </a:r>
            <a:r>
              <a:rPr kumimoji="0" lang="fr-FR" altLang="fr-FR" sz="2400" b="0" i="0" u="none" strike="noStrike" cap="none" normalizeH="0" baseline="0" dirty="0">
                <a:ln>
                  <a:noFill/>
                </a:ln>
                <a:solidFill>
                  <a:srgbClr val="212121"/>
                </a:solidFill>
                <a:effectLst/>
                <a:latin typeface="inherit"/>
              </a:rPr>
              <a:t> the scores on all the tests of </a:t>
            </a:r>
            <a:r>
              <a:rPr kumimoji="0" lang="fr-FR" altLang="fr-FR" sz="2400" b="0" i="0" u="none" strike="noStrike" cap="none" normalizeH="0" baseline="0" dirty="0" err="1">
                <a:ln>
                  <a:noFill/>
                </a:ln>
                <a:solidFill>
                  <a:srgbClr val="212121"/>
                </a:solidFill>
                <a:effectLst/>
                <a:latin typeface="inherit"/>
              </a:rPr>
              <a:t>each</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variety</a:t>
            </a:r>
            <a:r>
              <a:rPr kumimoji="0" lang="fr-FR" altLang="fr-FR" sz="2400" b="0" i="0" u="none" strike="noStrike" cap="none" normalizeH="0" baseline="0" dirty="0">
                <a:ln>
                  <a:noFill/>
                </a:ln>
                <a:solidFill>
                  <a:srgbClr val="212121"/>
                </a:solidFill>
                <a:effectLst/>
                <a:latin typeface="inherit"/>
              </a:rPr>
              <a:t> of mental aptitude are </a:t>
            </a:r>
            <a:r>
              <a:rPr kumimoji="0" lang="fr-FR" altLang="fr-FR" sz="2400" b="0" i="0" u="none" strike="noStrike" cap="none" normalizeH="0" baseline="0" dirty="0" err="1">
                <a:ln>
                  <a:noFill/>
                </a:ln>
                <a:solidFill>
                  <a:srgbClr val="212121"/>
                </a:solidFill>
                <a:effectLst/>
                <a:latin typeface="inherit"/>
              </a:rPr>
              <a:t>positively</a:t>
            </a:r>
            <a:r>
              <a:rPr kumimoji="0" lang="fr-FR" altLang="fr-FR" sz="2400" b="0" i="0" u="none" strike="noStrike" cap="none" normalizeH="0" baseline="0" dirty="0">
                <a:ln>
                  <a:noFill/>
                </a:ln>
                <a:solidFill>
                  <a:srgbClr val="212121"/>
                </a:solidFill>
                <a:effectLst/>
                <a:latin typeface="inherit"/>
              </a:rPr>
              <a:t> inter-</a:t>
            </a:r>
            <a:r>
              <a:rPr kumimoji="0" lang="fr-FR" altLang="fr-FR" sz="2400" b="0" i="0" u="none" strike="noStrike" cap="none" normalizeH="0" baseline="0" dirty="0" err="1">
                <a:ln>
                  <a:noFill/>
                </a:ln>
                <a:solidFill>
                  <a:srgbClr val="212121"/>
                </a:solidFill>
                <a:effectLst/>
                <a:latin typeface="inherit"/>
              </a:rPr>
              <a:t>correlated</a:t>
            </a:r>
            <a:r>
              <a:rPr kumimoji="0" lang="fr-FR" altLang="fr-FR" sz="2400" b="0" i="0" u="none" strike="noStrike" cap="none" normalizeH="0" baseline="0" dirty="0">
                <a:ln>
                  <a:noFill/>
                </a:ln>
                <a:solidFill>
                  <a:srgbClr val="212121"/>
                </a:solidFill>
                <a:effectLst/>
                <a:latin typeface="inherit"/>
              </a:rPr>
              <a:t> for </a:t>
            </a:r>
            <a:r>
              <a:rPr kumimoji="0" lang="fr-FR" altLang="fr-FR" sz="2400" b="0" i="0" u="none" strike="noStrike" cap="none" normalizeH="0" baseline="0" dirty="0" err="1">
                <a:ln>
                  <a:noFill/>
                </a:ln>
                <a:solidFill>
                  <a:srgbClr val="212121"/>
                </a:solidFill>
                <a:effectLst/>
                <a:latin typeface="inherit"/>
              </a:rPr>
              <a:t>any</a:t>
            </a:r>
            <a:r>
              <a:rPr lang="fr-FR" altLang="fr-FR" sz="2400" dirty="0">
                <a:solidFill>
                  <a:srgbClr val="212121"/>
                </a:solidFill>
                <a:latin typeface="inherit"/>
              </a:rPr>
              <a:t> </a:t>
            </a:r>
            <a:r>
              <a:rPr kumimoji="0" lang="fr-FR" altLang="fr-FR" sz="2400" b="0" i="0" u="none" strike="noStrike" cap="none" normalizeH="0" baseline="0" dirty="0" err="1">
                <a:ln>
                  <a:noFill/>
                </a:ln>
                <a:solidFill>
                  <a:srgbClr val="212121"/>
                </a:solidFill>
                <a:effectLst/>
                <a:latin typeface="inherit"/>
              </a:rPr>
              <a:t>representative</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sample</a:t>
            </a:r>
            <a:r>
              <a:rPr kumimoji="0" lang="fr-FR" altLang="fr-FR" sz="2400" b="0" i="0" u="none" strike="noStrike" cap="none" normalizeH="0" baseline="0" dirty="0">
                <a:ln>
                  <a:noFill/>
                </a:ln>
                <a:solidFill>
                  <a:srgbClr val="212121"/>
                </a:solidFill>
                <a:effectLst/>
                <a:latin typeface="inherit"/>
              </a:rPr>
              <a:t> of the </a:t>
            </a:r>
            <a:r>
              <a:rPr kumimoji="0" lang="fr-FR" altLang="fr-FR" sz="2400" b="0" i="0" u="none" strike="noStrike" cap="none" normalizeH="0" baseline="0" dirty="0" err="1">
                <a:ln>
                  <a:noFill/>
                </a:ln>
                <a:solidFill>
                  <a:srgbClr val="212121"/>
                </a:solidFill>
                <a:effectLst/>
                <a:latin typeface="inherit"/>
              </a:rPr>
              <a:t>general</a:t>
            </a:r>
            <a:r>
              <a:rPr lang="fr-FR" altLang="fr-FR" sz="2400" dirty="0">
                <a:solidFill>
                  <a:srgbClr val="212121"/>
                </a:solidFill>
                <a:latin typeface="inherit"/>
              </a:rPr>
              <a:t> </a:t>
            </a:r>
            <a:r>
              <a:rPr kumimoji="0" lang="fr-FR" altLang="fr-FR" sz="2400" b="0" i="0" u="none" strike="noStrike" cap="none" normalizeH="0" baseline="0" dirty="0">
                <a:ln>
                  <a:noFill/>
                </a:ln>
                <a:solidFill>
                  <a:srgbClr val="212121"/>
                </a:solidFill>
                <a:effectLst/>
                <a:latin typeface="inherit"/>
              </a:rPr>
              <a:t>population"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inherit"/>
              </a:rPr>
              <a:t>-Jensen</a:t>
            </a:r>
            <a:r>
              <a:rPr kumimoji="0" lang="fr-FR" altLang="fr-FR" sz="2400" b="0" i="0" u="none" strike="noStrike" cap="none" normalizeH="0" baseline="0" dirty="0">
                <a:ln>
                  <a:noFill/>
                </a:ln>
                <a:solidFill>
                  <a:schemeClr val="tx1"/>
                </a:solidFill>
                <a:effectLst/>
              </a:rPr>
              <a:t> </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404813"/>
            <a:ext cx="8229600" cy="1143000"/>
          </a:xfrm>
        </p:spPr>
        <p:txBody>
          <a:bodyPr rtlCol="0">
            <a:normAutofit fontScale="90000"/>
          </a:bodyPr>
          <a:lstStyle/>
          <a:p>
            <a:pPr eaLnBrk="1" fontAlgn="auto" hangingPunct="1">
              <a:spcAft>
                <a:spcPts val="0"/>
              </a:spcAft>
              <a:defRPr/>
            </a:pPr>
            <a:r>
              <a:rPr lang="en-US" dirty="0"/>
              <a:t>With the Same IQ, Wages are Nearly Identical</a:t>
            </a:r>
            <a:endParaRPr lang="fr-BE" dirty="0"/>
          </a:p>
        </p:txBody>
      </p:sp>
      <p:graphicFrame>
        <p:nvGraphicFramePr>
          <p:cNvPr id="5" name="Espace réservé du contenu 4"/>
          <p:cNvGraphicFramePr>
            <a:graphicFrameLocks noGrp="1"/>
          </p:cNvGraphicFramePr>
          <p:nvPr>
            <p:ph idx="1"/>
          </p:nvPr>
        </p:nvGraphicFramePr>
        <p:xfrm>
          <a:off x="2627784" y="2636912"/>
          <a:ext cx="3600401" cy="2088230"/>
        </p:xfrm>
        <a:graphic>
          <a:graphicData uri="http://schemas.openxmlformats.org/drawingml/2006/table">
            <a:tbl>
              <a:tblPr>
                <a:tableStyleId>{3C2FFA5D-87B4-456A-9821-1D502468CF0F}</a:tableStyleId>
              </a:tblPr>
              <a:tblGrid>
                <a:gridCol w="918500">
                  <a:extLst>
                    <a:ext uri="{9D8B030D-6E8A-4147-A177-3AD203B41FA5}">
                      <a16:colId xmlns:a16="http://schemas.microsoft.com/office/drawing/2014/main" val="20000"/>
                    </a:ext>
                  </a:extLst>
                </a:gridCol>
                <a:gridCol w="847846">
                  <a:extLst>
                    <a:ext uri="{9D8B030D-6E8A-4147-A177-3AD203B41FA5}">
                      <a16:colId xmlns:a16="http://schemas.microsoft.com/office/drawing/2014/main" val="20001"/>
                    </a:ext>
                  </a:extLst>
                </a:gridCol>
                <a:gridCol w="978359">
                  <a:extLst>
                    <a:ext uri="{9D8B030D-6E8A-4147-A177-3AD203B41FA5}">
                      <a16:colId xmlns:a16="http://schemas.microsoft.com/office/drawing/2014/main" val="20002"/>
                    </a:ext>
                  </a:extLst>
                </a:gridCol>
                <a:gridCol w="855696">
                  <a:extLst>
                    <a:ext uri="{9D8B030D-6E8A-4147-A177-3AD203B41FA5}">
                      <a16:colId xmlns:a16="http://schemas.microsoft.com/office/drawing/2014/main" val="20003"/>
                    </a:ext>
                  </a:extLst>
                </a:gridCol>
              </a:tblGrid>
              <a:tr h="417646">
                <a:tc>
                  <a:txBody>
                    <a:bodyPr/>
                    <a:lstStyle/>
                    <a:p>
                      <a:pPr>
                        <a:lnSpc>
                          <a:spcPct val="115000"/>
                        </a:lnSpc>
                        <a:spcAft>
                          <a:spcPts val="0"/>
                        </a:spcAft>
                      </a:pPr>
                      <a:r>
                        <a:rPr lang="en-US" sz="1000" spc="50" dirty="0">
                          <a:effectLst/>
                        </a:rPr>
                        <a:t> </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Blacks</a:t>
                      </a:r>
                      <a:endParaRPr lang="fr-BE" sz="1100" dirty="0">
                        <a:effectLst/>
                        <a:latin typeface="Calibri"/>
                        <a:ea typeface="Calibri"/>
                        <a:cs typeface="Times New Roman"/>
                      </a:endParaRPr>
                    </a:p>
                  </a:txBody>
                  <a:tcPr marL="0" marR="0" marT="0" marB="0" anchor="ctr"/>
                </a:tc>
                <a:tc>
                  <a:txBody>
                    <a:bodyPr/>
                    <a:lstStyle/>
                    <a:p>
                      <a:pPr marR="25400" algn="r">
                        <a:lnSpc>
                          <a:spcPct val="115000"/>
                        </a:lnSpc>
                        <a:spcAft>
                          <a:spcPts val="0"/>
                        </a:spcAft>
                      </a:pPr>
                      <a:r>
                        <a:rPr lang="fr-FR" sz="1000" spc="50" dirty="0">
                          <a:effectLst/>
                        </a:rPr>
                        <a:t>Hispanics</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Whites</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417646">
                <a:tc>
                  <a:txBody>
                    <a:bodyPr/>
                    <a:lstStyle/>
                    <a:p>
                      <a:pPr>
                        <a:lnSpc>
                          <a:spcPct val="115000"/>
                        </a:lnSpc>
                        <a:spcAft>
                          <a:spcPts val="0"/>
                        </a:spcAft>
                      </a:pPr>
                      <a:r>
                        <a:rPr lang="fr-FR" sz="1000" spc="50" dirty="0">
                          <a:effectLst/>
                        </a:rPr>
                        <a:t>IQ</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117</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0"/>
                        </a:spcAft>
                      </a:pPr>
                      <a:r>
                        <a:rPr lang="fr-FR" sz="1000" spc="50" dirty="0">
                          <a:effectLst/>
                        </a:rPr>
                        <a:t>117</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117</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417646">
                <a:tc>
                  <a:txBody>
                    <a:bodyPr/>
                    <a:lstStyle/>
                    <a:p>
                      <a:pPr>
                        <a:lnSpc>
                          <a:spcPct val="115000"/>
                        </a:lnSpc>
                        <a:spcAft>
                          <a:spcPts val="0"/>
                        </a:spcAft>
                      </a:pPr>
                      <a:r>
                        <a:rPr lang="fr-FR" sz="1000" spc="50" dirty="0">
                          <a:effectLst/>
                        </a:rPr>
                        <a:t>SES 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26%</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0"/>
                        </a:spcAft>
                      </a:pPr>
                      <a:r>
                        <a:rPr lang="fr-FR" sz="1000" spc="50" dirty="0">
                          <a:effectLst/>
                        </a:rPr>
                        <a:t>16%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2"/>
                  </a:ext>
                </a:extLst>
              </a:tr>
              <a:tr h="417646">
                <a:tc>
                  <a:txBody>
                    <a:bodyPr/>
                    <a:lstStyle/>
                    <a:p>
                      <a:pPr>
                        <a:lnSpc>
                          <a:spcPct val="115000"/>
                        </a:lnSpc>
                        <a:spcAft>
                          <a:spcPts val="0"/>
                        </a:spcAft>
                      </a:pPr>
                      <a:r>
                        <a:rPr lang="fr-FR" sz="1000" spc="50" dirty="0">
                          <a:effectLst/>
                        </a:rPr>
                        <a:t>IQ</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100</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0"/>
                        </a:spcAft>
                      </a:pPr>
                      <a:r>
                        <a:rPr lang="fr-FR" sz="1000" spc="50" dirty="0">
                          <a:effectLst/>
                        </a:rPr>
                        <a:t>100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100</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417646">
                <a:tc>
                  <a:txBody>
                    <a:bodyPr/>
                    <a:lstStyle/>
                    <a:p>
                      <a:pPr>
                        <a:lnSpc>
                          <a:spcPct val="115000"/>
                        </a:lnSpc>
                        <a:spcAft>
                          <a:spcPts val="0"/>
                        </a:spcAft>
                      </a:pPr>
                      <a:r>
                        <a:rPr lang="fr-FR" sz="1000" spc="50" dirty="0">
                          <a:effectLst/>
                        </a:rPr>
                        <a:t>Earnings</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$25,001</a:t>
                      </a:r>
                      <a:endParaRPr lang="fr-BE" sz="1100" dirty="0">
                        <a:effectLst/>
                        <a:latin typeface="Calibri"/>
                        <a:ea typeface="Calibri"/>
                        <a:cs typeface="Times New Roman"/>
                      </a:endParaRPr>
                    </a:p>
                  </a:txBody>
                  <a:tcPr marL="0" marR="0" marT="0" marB="0" anchor="ctr"/>
                </a:tc>
                <a:tc>
                  <a:txBody>
                    <a:bodyPr/>
                    <a:lstStyle/>
                    <a:p>
                      <a:pPr marR="25400" algn="r">
                        <a:lnSpc>
                          <a:spcPct val="115000"/>
                        </a:lnSpc>
                        <a:spcAft>
                          <a:spcPts val="0"/>
                        </a:spcAft>
                      </a:pPr>
                      <a:r>
                        <a:rPr lang="fr-FR" sz="1000" spc="50" dirty="0">
                          <a:effectLst/>
                        </a:rPr>
                        <a:t>$25,159</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$25,546</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bl>
          </a:graphicData>
        </a:graphic>
      </p:graphicFrame>
      <p:sp>
        <p:nvSpPr>
          <p:cNvPr id="4" name="Espace réservé du numéro de diapositive 3"/>
          <p:cNvSpPr>
            <a:spLocks noGrp="1"/>
          </p:cNvSpPr>
          <p:nvPr>
            <p:ph type="sldNum" sz="quarter" idx="12"/>
          </p:nvPr>
        </p:nvSpPr>
        <p:spPr/>
        <p:txBody>
          <a:bodyPr/>
          <a:lstStyle/>
          <a:p>
            <a:pPr>
              <a:defRPr/>
            </a:pPr>
            <a:fld id="{39CE0F64-F695-4E27-831F-C94919961B59}" type="slidenum">
              <a:rPr lang="fr-BE"/>
              <a:pPr>
                <a:defRPr/>
              </a:pPr>
              <a:t>210</a:t>
            </a:fld>
            <a:endParaRPr lang="fr-BE" dirty="0"/>
          </a:p>
        </p:txBody>
      </p:sp>
      <p:sp>
        <p:nvSpPr>
          <p:cNvPr id="100357" name="Rectangle 1"/>
          <p:cNvSpPr>
            <a:spLocks noChangeArrowheads="1"/>
          </p:cNvSpPr>
          <p:nvPr/>
        </p:nvSpPr>
        <p:spPr bwMode="auto">
          <a:xfrm>
            <a:off x="1979613" y="22764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100" i="1" dirty="0">
                <a:solidFill>
                  <a:srgbClr val="000000"/>
                </a:solidFill>
                <a:latin typeface="Times New Roman" pitchFamily="18" charset="0"/>
                <a:ea typeface="Calibri" pitchFamily="34" charset="0"/>
                <a:cs typeface="Times New Roman" pitchFamily="18" charset="0"/>
              </a:rPr>
              <a:t>Table 1.2. Race differences matched with IQs for socioeconomic status and earnings</a:t>
            </a:r>
            <a:endParaRPr lang="fr-BE" sz="600" dirty="0">
              <a:latin typeface="Arial" charset="0"/>
              <a:ea typeface="Calibri" pitchFamily="34" charset="0"/>
              <a:cs typeface="Times New Roman" pitchFamily="18" charset="0"/>
            </a:endParaRPr>
          </a:p>
          <a:p>
            <a:pPr eaLnBrk="0" hangingPunct="0"/>
            <a:endParaRPr lang="fr-BE" dirty="0">
              <a:latin typeface="Arial" charset="0"/>
              <a:ea typeface="Calibri" pitchFamily="34" charset="0"/>
              <a:cs typeface="Times New Roman" pitchFamily="18" charset="0"/>
            </a:endParaRPr>
          </a:p>
        </p:txBody>
      </p:sp>
    </p:spTree>
  </p:cSld>
  <p:clrMapOvr>
    <a:masterClrMapping/>
  </p:clrMapOvr>
  <p:transition spd="slow" advTm="58414"/>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414" y="0"/>
            <a:ext cx="9166413" cy="4869160"/>
          </a:xfrm>
        </p:spPr>
        <p:txBody>
          <a:bodyPr/>
          <a:lstStyle/>
          <a:p>
            <a:pPr marL="0" indent="0">
              <a:buNone/>
            </a:pPr>
            <a:br>
              <a:rPr lang="fr-BE" sz="1400" dirty="0"/>
            </a:br>
            <a:br>
              <a:rPr lang="fr-BE" sz="1400" dirty="0"/>
            </a:br>
            <a:r>
              <a:rPr lang="en-US" sz="2000" dirty="0"/>
              <a:t>Anti-racist sociologists are unable to explain why some races, always the same, immediately rise to the top of the social hierarchy. </a:t>
            </a:r>
          </a:p>
          <a:p>
            <a:pPr marL="0" indent="0">
              <a:buNone/>
            </a:pPr>
            <a:r>
              <a:rPr lang="en-US" sz="2000" dirty="0"/>
              <a:t>They avoid talking about Ashkenazi Jews and East Asians who contradict their theses. They do not explain why the small community of mulattoes of the Caribbean, a region in which black Africans are the majority and hold political power, are able to do better in terms of wages or education. </a:t>
            </a:r>
          </a:p>
          <a:p>
            <a:pPr marL="0" indent="0">
              <a:buNone/>
            </a:pPr>
            <a:r>
              <a:rPr lang="en-US" sz="2000" dirty="0"/>
              <a:t>The Chinese or the Japanese have been discriminated against, but they show better social parameters than Europeans in terms of education and salary in Brazil, Canada, Europe, Hawaii and the United States. The Jews suffered appalling discrimination, but they did not stop doing better than the native European populations in Europe, the United States, Canada or South Africa. </a:t>
            </a:r>
          </a:p>
          <a:p>
            <a:pPr marL="0" indent="0">
              <a:buNone/>
            </a:pPr>
            <a:r>
              <a:rPr lang="en-US" sz="2000" dirty="0"/>
              <a:t>Chinese are a minority in Southeast Asia and Southeast Asians hold political power. These minorities have been persecuted and discriminated against, yet they perform considerably better than the natives of South Asia. They are called the "Jews of the East" by the Indonesians because they get all the places in the universities. Like the East Asians or the Jews of the United States or Canada, these racial minorities with high IQ perform better than the majority populations in spite of the discrimination against them.</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211</a:t>
            </a:fld>
            <a:endParaRPr lang="fr-BE" dirty="0"/>
          </a:p>
        </p:txBody>
      </p:sp>
    </p:spTree>
    <p:extLst>
      <p:ext uri="{BB962C8B-B14F-4D97-AF65-F5344CB8AC3E}">
        <p14:creationId xmlns:p14="http://schemas.microsoft.com/office/powerpoint/2010/main" val="411575310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212</a:t>
            </a:fld>
            <a:endParaRPr lang="fr-BE" dirty="0"/>
          </a:p>
        </p:txBody>
      </p:sp>
      <p:sp>
        <p:nvSpPr>
          <p:cNvPr id="6" name="Titre 1"/>
          <p:cNvSpPr>
            <a:spLocks noGrp="1"/>
          </p:cNvSpPr>
          <p:nvPr>
            <p:ph idx="1"/>
          </p:nvPr>
        </p:nvSpPr>
        <p:spPr>
          <a:xfrm>
            <a:off x="0" y="0"/>
            <a:ext cx="9144000" cy="5013325"/>
          </a:xfrm>
        </p:spPr>
        <p:txBody>
          <a:bodyPr/>
          <a:lstStyle/>
          <a:p>
            <a:pPr marL="0" indent="0">
              <a:buNone/>
            </a:pPr>
            <a:r>
              <a:rPr lang="en-US" sz="2000" dirty="0"/>
              <a:t>Australian aboriginal crime and crime rates are published and available and are widely reported by many authors, such as Wilson (1982), Callan (1986), Cove (1992), Broadhurst (1997).</a:t>
            </a:r>
          </a:p>
          <a:p>
            <a:pPr marL="0" indent="0">
              <a:buNone/>
            </a:pPr>
            <a:r>
              <a:rPr lang="en-US" sz="2000" dirty="0"/>
              <a:t>Broadhurst shows that juvenile delinquency is 48 times higher among aboriginals and crime rates 26 times higher. This does not prevent him from writing "the hereditary thesis is totally discredited." Unemployment, poverty, the high prevalence of Aboriginal people in prisons results from indirect discrimination "</a:t>
            </a:r>
          </a:p>
          <a:p>
            <a:pPr marL="0" indent="0">
              <a:buNone/>
            </a:pPr>
            <a:r>
              <a:rPr lang="en-US" sz="2000" dirty="0"/>
              <a:t>As always, the Europeans are responsible. No mention is made of the low intelligence of the Aborigines on IQ or Piaget tests, their much smaller and less convoluted brain, thinner cortex, or shorter gestational duration.</a:t>
            </a:r>
          </a:p>
          <a:p>
            <a:pPr marL="0" indent="0">
              <a:buNone/>
            </a:pPr>
            <a:r>
              <a:rPr lang="en-US" sz="2000" dirty="0"/>
              <a:t>Crimes and crime rates are 26 times higher among Aborigines and more than 52 times higher when compared to East Asians in Australia. There are only a few hundred thousand aborigines, they live in reserves outside of civilization. Their average IQ is 62, this is the mental age of an 11 year old European. There is a striking contrast between the position of the Aborigines and the high IQ and high mathematical performance of recent Chinese immigrants to Australia. But this is not a surprise, these results could be predicted by the high achievements of Chinese immigrants in England, Canada, Holland and the United States.</a:t>
            </a:r>
            <a:endParaRPr lang="fr-BE" dirty="0"/>
          </a:p>
        </p:txBody>
      </p:sp>
    </p:spTree>
    <p:extLst>
      <p:ext uri="{BB962C8B-B14F-4D97-AF65-F5344CB8AC3E}">
        <p14:creationId xmlns:p14="http://schemas.microsoft.com/office/powerpoint/2010/main" val="320438802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379" y="-171400"/>
            <a:ext cx="8229600" cy="1143000"/>
          </a:xfrm>
        </p:spPr>
        <p:txBody>
          <a:bodyPr/>
          <a:lstStyle/>
          <a:p>
            <a:r>
              <a:rPr lang="fr-BE" sz="2400" b="1" dirty="0"/>
              <a:t>General </a:t>
            </a:r>
            <a:r>
              <a:rPr lang="fr-BE" sz="2400" b="1" dirty="0" err="1"/>
              <a:t>Resume</a:t>
            </a:r>
            <a:r>
              <a:rPr lang="fr-BE" sz="2400" b="1" dirty="0"/>
              <a:t>: </a:t>
            </a:r>
            <a:r>
              <a:rPr lang="fr-BE" sz="2400" b="1" dirty="0" err="1"/>
              <a:t>From</a:t>
            </a:r>
            <a:r>
              <a:rPr lang="fr-BE" sz="2400" b="1" dirty="0"/>
              <a:t> </a:t>
            </a:r>
            <a:r>
              <a:rPr lang="fr-BE" sz="2400" b="1" dirty="0" err="1"/>
              <a:t>Genes</a:t>
            </a:r>
            <a:r>
              <a:rPr lang="fr-BE" sz="2400" b="1" dirty="0"/>
              <a:t> to Civilisation (1 to 7)</a:t>
            </a:r>
          </a:p>
        </p:txBody>
      </p:sp>
      <p:sp>
        <p:nvSpPr>
          <p:cNvPr id="4" name="Espace réservé du numéro de diapositive 3"/>
          <p:cNvSpPr>
            <a:spLocks noGrp="1"/>
          </p:cNvSpPr>
          <p:nvPr>
            <p:ph type="sldNum" sz="quarter" idx="12"/>
          </p:nvPr>
        </p:nvSpPr>
        <p:spPr>
          <a:xfrm>
            <a:off x="6553200" y="6356350"/>
            <a:ext cx="2133600" cy="365125"/>
          </a:xfrm>
        </p:spPr>
        <p:txBody>
          <a:bodyPr/>
          <a:lstStyle/>
          <a:p>
            <a:pPr>
              <a:defRPr/>
            </a:pPr>
            <a:fld id="{C961D413-C80E-4040-8C95-0A8BAAE2541B}" type="slidenum">
              <a:rPr lang="fr-BE" smtClean="0"/>
              <a:pPr>
                <a:defRPr/>
              </a:pPr>
              <a:t>213</a:t>
            </a:fld>
            <a:endParaRPr lang="fr-BE" dirty="0"/>
          </a:p>
        </p:txBody>
      </p:sp>
      <p:pic>
        <p:nvPicPr>
          <p:cNvPr id="2050" name="Picture 2" descr="http://www.human-intelligence.org/wp-content/uploads/2019/02/dfgh2.png">
            <a:extLst>
              <a:ext uri="{FF2B5EF4-FFF2-40B4-BE49-F238E27FC236}">
                <a16:creationId xmlns:a16="http://schemas.microsoft.com/office/drawing/2014/main" id="{83E406BB-66E5-4198-B8B6-434189063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764704"/>
            <a:ext cx="9932910"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90702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t>6. Cause of Racial </a:t>
            </a:r>
            <a:r>
              <a:rPr lang="fr-BE" dirty="0" err="1"/>
              <a:t>Differences</a:t>
            </a:r>
            <a:endParaRPr lang="fr-BE" dirty="0"/>
          </a:p>
          <a:p>
            <a:pPr marL="0" indent="0" eaLnBrk="1" fontAlgn="auto" hangingPunct="1">
              <a:spcAft>
                <a:spcPts val="0"/>
              </a:spcAft>
              <a:buFont typeface="Arial" pitchFamily="34" charset="0"/>
              <a:buNone/>
              <a:defRPr/>
            </a:pPr>
            <a:r>
              <a:rPr lang="fr-BE" dirty="0"/>
              <a:t>7. </a:t>
            </a:r>
            <a:r>
              <a:rPr lang="en-US" dirty="0"/>
              <a:t>Why Is not the Whole World Developed?</a:t>
            </a:r>
          </a:p>
          <a:p>
            <a:pPr marL="0" indent="0" eaLnBrk="1" fontAlgn="auto" hangingPunct="1">
              <a:spcAft>
                <a:spcPts val="0"/>
              </a:spcAft>
              <a:buFont typeface="Arial" pitchFamily="34" charset="0"/>
              <a:buNone/>
              <a:defRPr/>
            </a:pPr>
            <a:r>
              <a:rPr lang="fr-BE" dirty="0"/>
              <a:t>8. The Worldwide </a:t>
            </a:r>
            <a:r>
              <a:rPr lang="fr-BE" dirty="0" err="1"/>
              <a:t>Hierarchy</a:t>
            </a:r>
            <a:endParaRPr lang="fr-BE" dirty="0"/>
          </a:p>
          <a:p>
            <a:pPr marL="0" indent="0" eaLnBrk="1" fontAlgn="auto" hangingPunct="1">
              <a:spcAft>
                <a:spcPts val="0"/>
              </a:spcAft>
              <a:buFont typeface="Arial" pitchFamily="34" charset="0"/>
              <a:buNone/>
              <a:defRPr/>
            </a:pPr>
            <a:r>
              <a:rPr lang="fr-BE" dirty="0">
                <a:solidFill>
                  <a:srgbClr val="FF0000"/>
                </a:solidFill>
              </a:rPr>
              <a:t>9. Scientific </a:t>
            </a:r>
            <a:r>
              <a:rPr lang="fr-BE" dirty="0" err="1">
                <a:solidFill>
                  <a:srgbClr val="FF0000"/>
                </a:solidFill>
              </a:rPr>
              <a:t>Accreditation</a:t>
            </a:r>
            <a:endParaRPr lang="fr-BE" dirty="0">
              <a:solidFill>
                <a:srgbClr val="FF0000"/>
              </a:solidFill>
            </a:endParaRPr>
          </a:p>
          <a:p>
            <a:pPr marL="0" indent="0" eaLnBrk="1" fontAlgn="auto" hangingPunct="1">
              <a:spcAft>
                <a:spcPts val="0"/>
              </a:spcAft>
              <a:buFont typeface="Arial" pitchFamily="34" charset="0"/>
              <a:buNone/>
              <a:defRPr/>
            </a:pPr>
            <a:r>
              <a:rPr lang="fr-BE" dirty="0"/>
              <a:t>10. Western Twilight and General Conclusion</a:t>
            </a: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214</a:t>
            </a:fld>
            <a:endParaRPr lang="fr-BE" dirty="0"/>
          </a:p>
        </p:txBody>
      </p:sp>
    </p:spTree>
    <p:extLst>
      <p:ext uri="{BB962C8B-B14F-4D97-AF65-F5344CB8AC3E}">
        <p14:creationId xmlns:p14="http://schemas.microsoft.com/office/powerpoint/2010/main" val="2353295506"/>
      </p:ext>
    </p:extLst>
  </p:cSld>
  <p:clrMapOvr>
    <a:masterClrMapping/>
  </p:clrMapOvr>
  <p:transition spd="slow" advTm="17345"/>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1"/>
          <p:cNvSpPr>
            <a:spLocks noGrp="1"/>
          </p:cNvSpPr>
          <p:nvPr>
            <p:ph type="title"/>
          </p:nvPr>
        </p:nvSpPr>
        <p:spPr/>
        <p:txBody>
          <a:bodyPr/>
          <a:lstStyle/>
          <a:p>
            <a:pPr eaLnBrk="1" hangingPunct="1"/>
            <a:r>
              <a:rPr lang="fr-BE" dirty="0"/>
              <a:t>Scientific </a:t>
            </a:r>
            <a:r>
              <a:rPr lang="fr-BE" dirty="0" err="1"/>
              <a:t>Accreditation</a:t>
            </a:r>
            <a:r>
              <a:rPr lang="fr-BE" dirty="0"/>
              <a:t>?</a:t>
            </a:r>
          </a:p>
        </p:txBody>
      </p:sp>
      <p:sp>
        <p:nvSpPr>
          <p:cNvPr id="3" name="Espace réservé du contenu 2"/>
          <p:cNvSpPr>
            <a:spLocks noGrp="1"/>
          </p:cNvSpPr>
          <p:nvPr>
            <p:ph idx="1"/>
          </p:nvPr>
        </p:nvSpPr>
        <p:spPr>
          <a:xfrm>
            <a:off x="395288" y="2060575"/>
            <a:ext cx="8229600" cy="4525963"/>
          </a:xfrm>
        </p:spPr>
        <p:txBody>
          <a:bodyPr rtlCol="0">
            <a:normAutofit lnSpcReduction="10000"/>
          </a:bodyPr>
          <a:lstStyle/>
          <a:p>
            <a:pPr marL="0" indent="0" eaLnBrk="1" fontAlgn="auto" hangingPunct="1">
              <a:spcAft>
                <a:spcPts val="0"/>
              </a:spcAft>
              <a:buFont typeface="Arial" pitchFamily="34" charset="0"/>
              <a:buNone/>
              <a:defRPr/>
            </a:pPr>
            <a:r>
              <a:rPr lang="fr-BE" sz="1400" dirty="0"/>
              <a:t>James Watson, </a:t>
            </a:r>
            <a:r>
              <a:rPr lang="en-US" sz="1400" dirty="0"/>
              <a:t>Nobel Prize for the discovery of the helical structure of DNA</a:t>
            </a:r>
            <a:endParaRPr lang="fr-BE" sz="1400" dirty="0"/>
          </a:p>
          <a:p>
            <a:pPr marL="0" indent="0" eaLnBrk="1" fontAlgn="auto" hangingPunct="1">
              <a:spcAft>
                <a:spcPts val="0"/>
              </a:spcAft>
              <a:buFont typeface="Arial" pitchFamily="34" charset="0"/>
              <a:buNone/>
              <a:defRPr/>
            </a:pPr>
            <a:r>
              <a:rPr lang="en-US" sz="1400" dirty="0"/>
              <a:t>"There is no reason to expect that the intellectual capacities of people geographically separated in their evolution have evolved in the same way. Our willingness to distribute equal intellectual powers, as a kind of universal endowment, this will not be enough for it to be so. “</a:t>
            </a:r>
          </a:p>
          <a:p>
            <a:pPr marL="0" indent="0" eaLnBrk="1" fontAlgn="auto" hangingPunct="1">
              <a:spcAft>
                <a:spcPts val="0"/>
              </a:spcAft>
              <a:buFont typeface="Arial" pitchFamily="34" charset="0"/>
              <a:buNone/>
              <a:defRPr/>
            </a:pPr>
            <a:r>
              <a:rPr lang="en-US" sz="1400" dirty="0"/>
              <a:t>- James Watson in “Avoid Boring People: Lessons from a Life in Science”, 2010.</a:t>
            </a:r>
            <a:br>
              <a:rPr lang="en-US" sz="1400" dirty="0"/>
            </a:br>
            <a:endParaRPr lang="en-US" sz="1400" dirty="0"/>
          </a:p>
          <a:p>
            <a:pPr marL="0" indent="0" eaLnBrk="1" fontAlgn="auto" hangingPunct="1">
              <a:spcAft>
                <a:spcPts val="0"/>
              </a:spcAft>
              <a:buFont typeface="Arial" pitchFamily="34" charset="0"/>
              <a:buNone/>
              <a:defRPr/>
            </a:pPr>
            <a:r>
              <a:rPr lang="en-US" sz="1400" dirty="0"/>
              <a:t>" I'm pessimistic about the future of Africa, because all our development aids are based on the assumption that Africans would have the same intelligence as ours, while it is clearly shown that it is not is not the case »</a:t>
            </a:r>
            <a:endParaRPr lang="fr-BE" sz="1400" dirty="0"/>
          </a:p>
          <a:p>
            <a:pPr marL="0" indent="0" eaLnBrk="1" fontAlgn="auto" hangingPunct="1">
              <a:spcAft>
                <a:spcPts val="0"/>
              </a:spcAft>
              <a:buFont typeface="Arial" pitchFamily="34" charset="0"/>
              <a:buNone/>
              <a:defRPr/>
            </a:pPr>
            <a:r>
              <a:rPr lang="fr-BE" sz="1400" dirty="0"/>
              <a:t>- James Watson, 2008.</a:t>
            </a:r>
            <a:br>
              <a:rPr lang="fr-BE" sz="1400" dirty="0"/>
            </a:br>
            <a:br>
              <a:rPr lang="fr-BE" sz="1400" dirty="0"/>
            </a:br>
            <a:r>
              <a:rPr lang="en-US" sz="1400" dirty="0"/>
              <a:t>William </a:t>
            </a:r>
            <a:r>
              <a:rPr lang="en-US" sz="1400" dirty="0" err="1"/>
              <a:t>Shokley</a:t>
            </a:r>
            <a:r>
              <a:rPr lang="en-US" sz="1400" dirty="0"/>
              <a:t>, Nobel Prize in physics for the transistor development, </a:t>
            </a:r>
            <a:r>
              <a:rPr lang="en-US" sz="1400" dirty="0" err="1"/>
              <a:t>wich</a:t>
            </a:r>
            <a:r>
              <a:rPr lang="en-US" sz="1400" dirty="0"/>
              <a:t> allowed the transition to the era of electronics. William </a:t>
            </a:r>
            <a:r>
              <a:rPr lang="en-US" sz="1400" dirty="0" err="1"/>
              <a:t>Shokley</a:t>
            </a:r>
            <a:r>
              <a:rPr lang="en-US" sz="1400" dirty="0"/>
              <a:t> is also the father of the silicon valley. </a:t>
            </a:r>
          </a:p>
          <a:p>
            <a:pPr marL="0" indent="0" eaLnBrk="1" fontAlgn="auto" hangingPunct="1">
              <a:spcAft>
                <a:spcPts val="0"/>
              </a:spcAft>
              <a:buFont typeface="Arial" pitchFamily="34" charset="0"/>
              <a:buNone/>
              <a:defRPr/>
            </a:pPr>
            <a:r>
              <a:rPr lang="en-US" sz="1400" dirty="0"/>
              <a:t>"Africans have an inextricably lower intelligence (compared to Europeans). I have studied these questions for years. I consider that my collaboration in the familiarization with these fundamental data is more important than my contribution in physics »</a:t>
            </a:r>
          </a:p>
          <a:p>
            <a:pPr marL="0" indent="0" eaLnBrk="1" fontAlgn="auto" hangingPunct="1">
              <a:spcAft>
                <a:spcPts val="0"/>
              </a:spcAft>
              <a:buFont typeface="Arial" pitchFamily="34" charset="0"/>
              <a:buNone/>
              <a:defRPr/>
            </a:pPr>
            <a:endParaRPr lang="en-US" sz="1400" dirty="0"/>
          </a:p>
          <a:p>
            <a:pPr marL="0" indent="0" eaLnBrk="1" fontAlgn="auto" hangingPunct="1">
              <a:spcAft>
                <a:spcPts val="0"/>
              </a:spcAft>
              <a:buFont typeface="Arial" pitchFamily="34" charset="0"/>
              <a:buNone/>
              <a:defRPr/>
            </a:pPr>
            <a:r>
              <a:rPr lang="en-US" sz="1400" dirty="0"/>
              <a:t>+ Francis Crick, Lederberg, Huxley, Richet, Lorenz ...</a:t>
            </a:r>
          </a:p>
          <a:p>
            <a:pPr marL="0" indent="0" eaLnBrk="1" fontAlgn="auto" hangingPunct="1">
              <a:spcAft>
                <a:spcPts val="0"/>
              </a:spcAft>
              <a:buFont typeface="Arial" pitchFamily="34" charset="0"/>
              <a:buNone/>
              <a:defRPr/>
            </a:pPr>
            <a:endParaRPr lang="en-US" sz="1400" dirty="0"/>
          </a:p>
          <a:p>
            <a:pPr marL="0" indent="0" eaLnBrk="1" fontAlgn="auto" hangingPunct="1">
              <a:spcAft>
                <a:spcPts val="0"/>
              </a:spcAft>
              <a:buFont typeface="Arial" pitchFamily="34" charset="0"/>
              <a:buNone/>
              <a:defRPr/>
            </a:pPr>
            <a:r>
              <a:rPr lang="en-US" sz="1400" dirty="0"/>
              <a:t>(And, of course, Darwin, Galton, Aristotle, Plato, Voltaire, Kant, Montesquieu ...)</a:t>
            </a:r>
            <a:endParaRPr lang="fr-BE" sz="1400" dirty="0"/>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4B6D074B-0C26-4A99-8ED0-A4AA08071FCC}" type="slidenum">
              <a:rPr lang="fr-BE"/>
              <a:pPr>
                <a:defRPr/>
              </a:pPr>
              <a:t>215</a:t>
            </a:fld>
            <a:endParaRPr lang="fr-BE" dirty="0"/>
          </a:p>
        </p:txBody>
      </p:sp>
      <p:sp>
        <p:nvSpPr>
          <p:cNvPr id="102405" name="ZoneTexte 4"/>
          <p:cNvSpPr txBox="1">
            <a:spLocks noChangeArrowheads="1"/>
          </p:cNvSpPr>
          <p:nvPr/>
        </p:nvSpPr>
        <p:spPr bwMode="auto">
          <a:xfrm>
            <a:off x="360363" y="1557338"/>
            <a:ext cx="6103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1. </a:t>
            </a:r>
            <a:r>
              <a:rPr lang="en-US" dirty="0"/>
              <a:t>A significant number of Nobel Prizes expressed their views ...</a:t>
            </a:r>
            <a:endParaRPr lang="fr-BE" dirty="0"/>
          </a:p>
        </p:txBody>
      </p:sp>
    </p:spTree>
  </p:cSld>
  <p:clrMapOvr>
    <a:masterClrMapping/>
  </p:clrMapOvr>
  <p:transition spd="slow" advTm="73280"/>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re 1"/>
          <p:cNvSpPr>
            <a:spLocks noGrp="1"/>
          </p:cNvSpPr>
          <p:nvPr>
            <p:ph type="title"/>
          </p:nvPr>
        </p:nvSpPr>
        <p:spPr>
          <a:xfrm>
            <a:off x="-2197100" y="-100013"/>
            <a:ext cx="8229600" cy="1143001"/>
          </a:xfrm>
        </p:spPr>
        <p:txBody>
          <a:bodyPr/>
          <a:lstStyle/>
          <a:p>
            <a:pPr eaLnBrk="1" hangingPunct="1"/>
            <a:r>
              <a:rPr lang="fr-BE" sz="1800" dirty="0"/>
              <a:t>2. Mainstream science on intelligence</a:t>
            </a:r>
          </a:p>
        </p:txBody>
      </p:sp>
      <p:sp>
        <p:nvSpPr>
          <p:cNvPr id="4" name="Espace réservé du numéro de diapositive 3"/>
          <p:cNvSpPr>
            <a:spLocks noGrp="1"/>
          </p:cNvSpPr>
          <p:nvPr>
            <p:ph type="sldNum" sz="quarter" idx="12"/>
          </p:nvPr>
        </p:nvSpPr>
        <p:spPr/>
        <p:txBody>
          <a:bodyPr/>
          <a:lstStyle/>
          <a:p>
            <a:pPr>
              <a:defRPr/>
            </a:pPr>
            <a:fld id="{FB1238FC-C59A-4EF1-9546-97FDECE7A131}" type="slidenum">
              <a:rPr lang="fr-BE"/>
              <a:pPr>
                <a:defRPr/>
              </a:pPr>
              <a:t>216</a:t>
            </a:fld>
            <a:endParaRPr lang="fr-BE" dirty="0"/>
          </a:p>
        </p:txBody>
      </p:sp>
      <p:sp>
        <p:nvSpPr>
          <p:cNvPr id="2" name="Rectangle 1">
            <a:extLst>
              <a:ext uri="{FF2B5EF4-FFF2-40B4-BE49-F238E27FC236}">
                <a16:creationId xmlns:a16="http://schemas.microsoft.com/office/drawing/2014/main" id="{DF7FDC20-2934-4449-B943-3D4F1F74070F}"/>
              </a:ext>
            </a:extLst>
          </p:cNvPr>
          <p:cNvSpPr>
            <a:spLocks noChangeArrowheads="1"/>
          </p:cNvSpPr>
          <p:nvPr/>
        </p:nvSpPr>
        <p:spPr bwMode="auto">
          <a:xfrm>
            <a:off x="395536" y="908720"/>
            <a:ext cx="7704856" cy="36625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en-US" sz="1400" dirty="0"/>
              <a:t>“</a:t>
            </a:r>
            <a:r>
              <a:rPr lang="fr-BE" sz="1400" dirty="0">
                <a:latin typeface="+mn-lt"/>
              </a:rPr>
              <a:t>Mainstream science on intelligence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a public </a:t>
            </a:r>
            <a:r>
              <a:rPr kumimoji="0" lang="fr-FR" altLang="fr-FR" sz="1400" b="0" i="0" u="none" strike="noStrike" cap="none" normalizeH="0" baseline="0" dirty="0" err="1">
                <a:ln>
                  <a:noFill/>
                </a:ln>
                <a:solidFill>
                  <a:srgbClr val="212121"/>
                </a:solidFill>
                <a:effectLst/>
                <a:latin typeface="+mn-lt"/>
              </a:rPr>
              <a:t>statement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that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presents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widely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accepted</a:t>
            </a:r>
            <a:r>
              <a:rPr kumimoji="0" lang="fr-FR" altLang="fr-FR" sz="1400" b="0" i="0" u="none" strike="noStrike" cap="none" normalizeH="0" baseline="0" dirty="0">
                <a:ln>
                  <a:noFill/>
                </a:ln>
                <a:solidFill>
                  <a:srgbClr val="212121"/>
                </a:solidFill>
                <a:effectLst/>
                <a:latin typeface="+mn-lt"/>
              </a:rPr>
              <a:t> conclusions in the </a:t>
            </a:r>
            <a:r>
              <a:rPr kumimoji="0" lang="fr-FR" altLang="fr-FR" sz="1400" b="0" i="0" u="none" strike="noStrike" cap="none" normalizeH="0" baseline="0" dirty="0" err="1">
                <a:ln>
                  <a:noFill/>
                </a:ln>
                <a:solidFill>
                  <a:srgbClr val="212121"/>
                </a:solidFill>
                <a:effectLst/>
                <a:latin typeface="+mn-lt"/>
              </a:rPr>
              <a:t>community</a:t>
            </a:r>
            <a:r>
              <a:rPr kumimoji="0" lang="fr-FR" altLang="fr-FR" sz="1400" b="0" i="0" u="none" strike="noStrike" cap="none" normalizeH="0" baseline="0" dirty="0">
                <a:ln>
                  <a:noFill/>
                </a:ln>
                <a:solidFill>
                  <a:srgbClr val="212121"/>
                </a:solidFill>
                <a:effectLst/>
                <a:latin typeface="+mn-lt"/>
              </a:rPr>
              <a:t> of intelligence </a:t>
            </a:r>
            <a:r>
              <a:rPr kumimoji="0" lang="fr-FR" altLang="fr-FR" sz="1400" b="0" i="0" u="none" strike="noStrike" cap="none" normalizeH="0" baseline="0" dirty="0" err="1">
                <a:ln>
                  <a:noFill/>
                </a:ln>
                <a:solidFill>
                  <a:srgbClr val="212121"/>
                </a:solidFill>
                <a:effectLst/>
                <a:latin typeface="+mn-lt"/>
              </a:rPr>
              <a:t>specialists</a:t>
            </a:r>
            <a:r>
              <a:rPr kumimoji="0" lang="fr-FR" altLang="fr-FR" sz="1400" b="0" i="0" u="none" strike="noStrike" cap="none" normalizeH="0" baseline="0" dirty="0">
                <a:ln>
                  <a:noFill/>
                </a:ln>
                <a:solidFill>
                  <a:srgbClr val="212121"/>
                </a:solidFill>
                <a:effectLst/>
                <a:latin typeface="+mn-lt"/>
              </a:rPr>
              <a:t>. </a:t>
            </a:r>
          </a:p>
          <a:p>
            <a:pPr lvl="0" eaLnBrk="0" hangingPunct="0"/>
            <a:endParaRPr kumimoji="0" lang="fr-FR" altLang="fr-FR" sz="1400"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The publication </a:t>
            </a:r>
            <a:r>
              <a:rPr kumimoji="0" lang="fr-FR" altLang="fr-FR" sz="1400" b="0" i="0" u="none" strike="noStrike" cap="none" normalizeH="0" baseline="0" dirty="0" err="1">
                <a:ln>
                  <a:noFill/>
                </a:ln>
                <a:solidFill>
                  <a:srgbClr val="212121"/>
                </a:solidFill>
                <a:effectLst/>
                <a:latin typeface="+mn-lt"/>
              </a:rPr>
              <a:t>was</a:t>
            </a:r>
            <a:r>
              <a:rPr kumimoji="0" lang="fr-FR" altLang="fr-FR" sz="1400" b="0" i="0" u="none" strike="noStrike" cap="none" normalizeH="0" baseline="0" dirty="0">
                <a:ln>
                  <a:noFill/>
                </a:ln>
                <a:solidFill>
                  <a:srgbClr val="212121"/>
                </a:solidFill>
                <a:effectLst/>
                <a:latin typeface="+mn-lt"/>
              </a:rPr>
              <a:t> first </a:t>
            </a:r>
            <a:r>
              <a:rPr kumimoji="0" lang="fr-FR" altLang="fr-FR" sz="1400" b="0" i="0" u="none" strike="noStrike" cap="none" normalizeH="0" baseline="0" dirty="0" err="1">
                <a:ln>
                  <a:noFill/>
                </a:ln>
                <a:solidFill>
                  <a:srgbClr val="212121"/>
                </a:solidFill>
                <a:effectLst/>
                <a:latin typeface="+mn-lt"/>
              </a:rPr>
              <a:t>published</a:t>
            </a:r>
            <a:r>
              <a:rPr kumimoji="0" lang="fr-FR" altLang="fr-FR" sz="1400" b="0" i="0" u="none" strike="noStrike" cap="none" normalizeH="0" baseline="0" dirty="0">
                <a:ln>
                  <a:noFill/>
                </a:ln>
                <a:solidFill>
                  <a:srgbClr val="212121"/>
                </a:solidFill>
                <a:effectLst/>
                <a:latin typeface="+mn-lt"/>
              </a:rPr>
              <a:t> in The Wall Street Journal on </a:t>
            </a:r>
            <a:r>
              <a:rPr kumimoji="0" lang="fr-FR" altLang="fr-FR" sz="1400" b="0" i="0" u="none" strike="noStrike" cap="none" normalizeH="0" baseline="0" dirty="0" err="1">
                <a:ln>
                  <a:noFill/>
                </a:ln>
                <a:solidFill>
                  <a:srgbClr val="212121"/>
                </a:solidFill>
                <a:effectLst/>
                <a:latin typeface="+mn-lt"/>
              </a:rPr>
              <a:t>December</a:t>
            </a:r>
            <a:r>
              <a:rPr kumimoji="0" lang="fr-FR" altLang="fr-FR" sz="1400" b="0" i="0" u="none" strike="noStrike" cap="none" normalizeH="0" baseline="0" dirty="0">
                <a:ln>
                  <a:noFill/>
                </a:ln>
                <a:solidFill>
                  <a:srgbClr val="212121"/>
                </a:solidFill>
                <a:effectLst/>
                <a:latin typeface="+mn-lt"/>
              </a:rPr>
              <a:t> 13, 1994 in </a:t>
            </a:r>
            <a:r>
              <a:rPr kumimoji="0" lang="fr-FR" altLang="fr-FR" sz="1400" b="0" i="0" u="none" strike="noStrike" cap="none" normalizeH="0" baseline="0" dirty="0" err="1">
                <a:ln>
                  <a:noFill/>
                </a:ln>
                <a:solidFill>
                  <a:srgbClr val="212121"/>
                </a:solidFill>
                <a:effectLst/>
                <a:latin typeface="+mn-lt"/>
              </a:rPr>
              <a:t>response</a:t>
            </a:r>
            <a:r>
              <a:rPr kumimoji="0" lang="fr-FR" altLang="fr-FR" sz="1400" b="0" i="0" u="none" strike="noStrike" cap="none" normalizeH="0" baseline="0" dirty="0">
                <a:ln>
                  <a:noFill/>
                </a:ln>
                <a:solidFill>
                  <a:srgbClr val="212121"/>
                </a:solidFill>
                <a:effectLst/>
                <a:latin typeface="+mn-lt"/>
              </a:rPr>
              <a:t> to the </a:t>
            </a:r>
            <a:r>
              <a:rPr kumimoji="0" lang="fr-FR" altLang="fr-FR" sz="1400" b="0" i="0" u="none" strike="noStrike" cap="none" normalizeH="0" baseline="0" dirty="0" err="1">
                <a:ln>
                  <a:noFill/>
                </a:ln>
                <a:solidFill>
                  <a:srgbClr val="212121"/>
                </a:solidFill>
                <a:effectLst/>
                <a:latin typeface="+mn-lt"/>
              </a:rPr>
              <a:t>often</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misleading</a:t>
            </a:r>
            <a:r>
              <a:rPr kumimoji="0" lang="fr-FR" altLang="fr-FR" sz="1400" b="0" i="0" u="none" strike="noStrike" cap="none" normalizeH="0" baseline="0" dirty="0">
                <a:ln>
                  <a:noFill/>
                </a:ln>
                <a:solidFill>
                  <a:srgbClr val="212121"/>
                </a:solidFill>
                <a:effectLst/>
                <a:latin typeface="+mn-lt"/>
              </a:rPr>
              <a:t> and </a:t>
            </a:r>
            <a:r>
              <a:rPr kumimoji="0" lang="fr-FR" altLang="fr-FR" sz="1400" b="0" i="0" u="none" strike="noStrike" cap="none" normalizeH="0" baseline="0" dirty="0" err="1">
                <a:ln>
                  <a:noFill/>
                </a:ln>
                <a:solidFill>
                  <a:srgbClr val="212121"/>
                </a:solidFill>
                <a:effectLst/>
                <a:latin typeface="+mn-lt"/>
              </a:rPr>
              <a:t>aggressive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treatment</a:t>
            </a:r>
            <a:r>
              <a:rPr kumimoji="0" lang="fr-FR" altLang="fr-FR" sz="1400" b="0" i="0" u="none" strike="noStrike" cap="none" normalizeH="0" baseline="0" dirty="0">
                <a:ln>
                  <a:noFill/>
                </a:ln>
                <a:solidFill>
                  <a:srgbClr val="212121"/>
                </a:solidFill>
                <a:effectLst/>
                <a:latin typeface="+mn-lt"/>
              </a:rPr>
              <a:t> of the media.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This publication </a:t>
            </a:r>
            <a:r>
              <a:rPr kumimoji="0" lang="fr-FR" altLang="fr-FR" sz="1400" b="0" i="0" u="none" strike="noStrike" cap="none" normalizeH="0" baseline="0" dirty="0" err="1">
                <a:ln>
                  <a:noFill/>
                </a:ln>
                <a:solidFill>
                  <a:srgbClr val="212121"/>
                </a:solidFill>
                <a:effectLst/>
                <a:latin typeface="+mn-lt"/>
              </a:rPr>
              <a:t>follows</a:t>
            </a:r>
            <a:r>
              <a:rPr kumimoji="0" lang="fr-FR" altLang="fr-FR" sz="1400" b="0" i="0" u="none" strike="noStrike" cap="none" normalizeH="0" baseline="0" dirty="0">
                <a:ln>
                  <a:noFill/>
                </a:ln>
                <a:solidFill>
                  <a:srgbClr val="212121"/>
                </a:solidFill>
                <a:effectLst/>
                <a:latin typeface="+mn-lt"/>
              </a:rPr>
              <a:t> the </a:t>
            </a:r>
            <a:r>
              <a:rPr kumimoji="0" lang="fr-FR" altLang="fr-FR" sz="1400" b="0" i="0" u="none" strike="noStrike" cap="none" normalizeH="0" baseline="0" dirty="0" err="1">
                <a:ln>
                  <a:noFill/>
                </a:ln>
                <a:solidFill>
                  <a:srgbClr val="212121"/>
                </a:solidFill>
                <a:effectLst/>
                <a:latin typeface="+mn-lt"/>
              </a:rPr>
              <a:t>controversy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sparked</a:t>
            </a:r>
            <a:r>
              <a:rPr kumimoji="0" lang="fr-FR" altLang="fr-FR" sz="1400" b="0" i="0" u="none" strike="noStrike" cap="none" normalizeH="0" baseline="0" dirty="0">
                <a:ln>
                  <a:noFill/>
                </a:ln>
                <a:solidFill>
                  <a:srgbClr val="212121"/>
                </a:solidFill>
                <a:effectLst/>
                <a:latin typeface="+mn-lt"/>
              </a:rPr>
              <a:t> by the publication of The Bell </a:t>
            </a:r>
            <a:r>
              <a:rPr kumimoji="0" lang="fr-FR" altLang="fr-FR" sz="1400" b="0" i="0" u="none" strike="noStrike" cap="none" normalizeH="0" baseline="0" dirty="0" err="1">
                <a:ln>
                  <a:noFill/>
                </a:ln>
                <a:solidFill>
                  <a:srgbClr val="212121"/>
                </a:solidFill>
                <a:effectLst/>
                <a:latin typeface="+mn-lt"/>
              </a:rPr>
              <a:t>Curve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written</a:t>
            </a:r>
            <a:r>
              <a:rPr kumimoji="0" lang="fr-FR" altLang="fr-FR" sz="1400" b="0" i="0" u="none" strike="noStrike" cap="none" normalizeH="0" baseline="0" dirty="0">
                <a:ln>
                  <a:noFill/>
                </a:ln>
                <a:solidFill>
                  <a:srgbClr val="212121"/>
                </a:solidFill>
                <a:effectLst/>
                <a:latin typeface="+mn-lt"/>
              </a:rPr>
              <a:t> by </a:t>
            </a:r>
            <a:r>
              <a:rPr kumimoji="0" lang="fr-FR" altLang="fr-FR" sz="1400" b="0" i="0" u="none" strike="noStrike" cap="none" normalizeH="0" baseline="0" dirty="0" err="1">
                <a:ln>
                  <a:noFill/>
                </a:ln>
                <a:solidFill>
                  <a:srgbClr val="212121"/>
                </a:solidFill>
                <a:effectLst/>
                <a:latin typeface="+mn-lt"/>
              </a:rPr>
              <a:t>Muray</a:t>
            </a:r>
            <a:r>
              <a:rPr kumimoji="0" lang="fr-FR" altLang="fr-FR" sz="1400" b="0" i="0" u="none" strike="noStrike" cap="none" normalizeH="0" baseline="0" dirty="0">
                <a:ln>
                  <a:noFill/>
                </a:ln>
                <a:solidFill>
                  <a:srgbClr val="212121"/>
                </a:solidFill>
                <a:effectLst/>
                <a:latin typeface="+mn-lt"/>
              </a:rPr>
              <a:t> and </a:t>
            </a:r>
            <a:r>
              <a:rPr kumimoji="0" lang="fr-FR" altLang="fr-FR" sz="1400" b="0" i="0" u="none" strike="noStrike" cap="none" normalizeH="0" baseline="0" dirty="0" err="1">
                <a:ln>
                  <a:noFill/>
                </a:ln>
                <a:solidFill>
                  <a:srgbClr val="212121"/>
                </a:solidFill>
                <a:effectLst/>
                <a:latin typeface="+mn-lt"/>
              </a:rPr>
              <a:t>Hernstein</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professor</a:t>
            </a:r>
            <a:r>
              <a:rPr kumimoji="0" lang="fr-FR" altLang="fr-FR" sz="1400" b="0" i="0" u="none" strike="noStrike" cap="none" normalizeH="0" baseline="0" dirty="0">
                <a:ln>
                  <a:noFill/>
                </a:ln>
                <a:solidFill>
                  <a:srgbClr val="212121"/>
                </a:solidFill>
                <a:effectLst/>
                <a:latin typeface="+mn-lt"/>
              </a:rPr>
              <a:t> of </a:t>
            </a:r>
            <a:r>
              <a:rPr kumimoji="0" lang="fr-FR" altLang="fr-FR" sz="1400" b="0" i="0" u="none" strike="noStrike" cap="none" normalizeH="0" baseline="0" dirty="0" err="1">
                <a:ln>
                  <a:noFill/>
                </a:ln>
                <a:solidFill>
                  <a:srgbClr val="212121"/>
                </a:solidFill>
                <a:effectLst/>
                <a:latin typeface="+mn-lt"/>
              </a:rPr>
              <a:t>sociology</a:t>
            </a:r>
            <a:r>
              <a:rPr kumimoji="0" lang="fr-FR" altLang="fr-FR" sz="1400" b="0" i="0" u="none" strike="noStrike" cap="none" normalizeH="0" baseline="0" dirty="0">
                <a:ln>
                  <a:noFill/>
                </a:ln>
                <a:solidFill>
                  <a:srgbClr val="212121"/>
                </a:solidFill>
                <a:effectLst/>
                <a:latin typeface="+mn-lt"/>
              </a:rPr>
              <a:t> at Harvard.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It </a:t>
            </a:r>
            <a:r>
              <a:rPr kumimoji="0" lang="fr-FR" altLang="fr-FR" sz="1400" b="0" i="0" u="none" strike="noStrike" cap="none" normalizeH="0" baseline="0" dirty="0" err="1">
                <a:ln>
                  <a:noFill/>
                </a:ln>
                <a:solidFill>
                  <a:srgbClr val="212121"/>
                </a:solidFill>
                <a:effectLst/>
                <a:latin typeface="+mn-lt"/>
              </a:rPr>
              <a:t>was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written</a:t>
            </a:r>
            <a:r>
              <a:rPr kumimoji="0" lang="fr-FR" altLang="fr-FR" sz="1400" b="0" i="0" u="none" strike="noStrike" cap="none" normalizeH="0" baseline="0" dirty="0">
                <a:ln>
                  <a:noFill/>
                </a:ln>
                <a:solidFill>
                  <a:srgbClr val="212121"/>
                </a:solidFill>
                <a:effectLst/>
                <a:latin typeface="+mn-lt"/>
              </a:rPr>
              <a:t> by </a:t>
            </a:r>
            <a:r>
              <a:rPr kumimoji="0" lang="fr-FR" altLang="fr-FR" sz="1400" b="0" i="0" u="none" strike="noStrike" cap="none" normalizeH="0" baseline="0" dirty="0" err="1">
                <a:ln>
                  <a:noFill/>
                </a:ln>
                <a:solidFill>
                  <a:srgbClr val="212121"/>
                </a:solidFill>
                <a:effectLst/>
                <a:latin typeface="+mn-lt"/>
              </a:rPr>
              <a:t>psychology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doctor</a:t>
            </a:r>
            <a:r>
              <a:rPr kumimoji="0" lang="fr-FR" altLang="fr-FR" sz="1400" b="0" i="0" u="none" strike="noStrike" cap="none" normalizeH="0" baseline="0" dirty="0">
                <a:ln>
                  <a:noFill/>
                </a:ln>
                <a:solidFill>
                  <a:srgbClr val="212121"/>
                </a:solidFill>
                <a:effectLst/>
                <a:latin typeface="+mn-lt"/>
              </a:rPr>
              <a:t> Linda </a:t>
            </a:r>
            <a:r>
              <a:rPr kumimoji="0" lang="fr-FR" altLang="fr-FR" sz="1400" b="0" i="0" u="none" strike="noStrike" cap="none" normalizeH="0" baseline="0" dirty="0" err="1">
                <a:ln>
                  <a:noFill/>
                </a:ln>
                <a:solidFill>
                  <a:srgbClr val="212121"/>
                </a:solidFill>
                <a:effectLst/>
                <a:latin typeface="+mn-lt"/>
              </a:rPr>
              <a:t>Gottfredson</a:t>
            </a:r>
            <a:r>
              <a:rPr kumimoji="0" lang="fr-FR" altLang="fr-FR" sz="1400" b="0" i="0" u="none" strike="noStrike" cap="none" normalizeH="0" baseline="0" dirty="0">
                <a:ln>
                  <a:noFill/>
                </a:ln>
                <a:solidFill>
                  <a:srgbClr val="212121"/>
                </a:solidFill>
                <a:effectLst/>
                <a:latin typeface="+mn-lt"/>
              </a:rPr>
              <a:t> and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signed</a:t>
            </a:r>
            <a:r>
              <a:rPr kumimoji="0" lang="fr-FR" altLang="fr-FR" sz="1400" b="0" i="0" u="none" strike="noStrike" cap="none" normalizeH="0" baseline="0" dirty="0">
                <a:ln>
                  <a:noFill/>
                </a:ln>
                <a:solidFill>
                  <a:srgbClr val="212121"/>
                </a:solidFill>
                <a:effectLst/>
                <a:latin typeface="+mn-lt"/>
              </a:rPr>
              <a:t> by </a:t>
            </a:r>
            <a:r>
              <a:rPr kumimoji="0" lang="fr-FR" altLang="fr-FR" sz="1400" b="0" i="0" u="none" strike="noStrike" cap="none" normalizeH="0" baseline="0" dirty="0" err="1">
                <a:ln>
                  <a:noFill/>
                </a:ln>
                <a:solidFill>
                  <a:srgbClr val="212121"/>
                </a:solidFill>
                <a:effectLst/>
                <a:latin typeface="+mn-lt"/>
              </a:rPr>
              <a:t>Gottfredson</a:t>
            </a:r>
            <a:r>
              <a:rPr kumimoji="0" lang="fr-FR" altLang="fr-FR" sz="1400" b="0" i="0" u="none" strike="noStrike" cap="none" normalizeH="0" baseline="0" dirty="0">
                <a:ln>
                  <a:noFill/>
                </a:ln>
                <a:solidFill>
                  <a:srgbClr val="212121"/>
                </a:solidFill>
                <a:effectLst/>
                <a:latin typeface="+mn-lt"/>
              </a:rPr>
              <a:t> and 51 </a:t>
            </a:r>
            <a:r>
              <a:rPr kumimoji="0" lang="fr-FR" altLang="fr-FR" sz="1400" b="0" i="0" u="none" strike="noStrike" cap="none" normalizeH="0" baseline="0" dirty="0" err="1">
                <a:ln>
                  <a:noFill/>
                </a:ln>
                <a:solidFill>
                  <a:srgbClr val="212121"/>
                </a:solidFill>
                <a:effectLst/>
                <a:latin typeface="+mn-lt"/>
              </a:rPr>
              <a:t>other</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university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professors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specializing</a:t>
            </a:r>
            <a:r>
              <a:rPr kumimoji="0" lang="fr-FR" altLang="fr-FR" sz="1400" b="0" i="0" u="none" strike="noStrike" cap="none" normalizeH="0" baseline="0" dirty="0">
                <a:ln>
                  <a:noFill/>
                </a:ln>
                <a:solidFill>
                  <a:srgbClr val="212121"/>
                </a:solidFill>
                <a:effectLst/>
                <a:latin typeface="+mn-lt"/>
              </a:rPr>
              <a:t> in the </a:t>
            </a:r>
            <a:r>
              <a:rPr kumimoji="0" lang="fr-FR" altLang="fr-FR" sz="1400" b="0" i="0" u="none" strike="noStrike" cap="none" normalizeH="0" baseline="0" dirty="0" err="1">
                <a:ln>
                  <a:noFill/>
                </a:ln>
                <a:solidFill>
                  <a:srgbClr val="212121"/>
                </a:solidFill>
                <a:effectLst/>
                <a:latin typeface="+mn-lt"/>
              </a:rPr>
              <a:t>field</a:t>
            </a:r>
            <a:r>
              <a:rPr kumimoji="0" lang="fr-FR" altLang="fr-FR" sz="1400" b="0" i="0" u="none" strike="noStrike" cap="none" normalizeH="0" baseline="0" dirty="0">
                <a:ln>
                  <a:noFill/>
                </a:ln>
                <a:solidFill>
                  <a:srgbClr val="212121"/>
                </a:solidFill>
                <a:effectLst/>
                <a:latin typeface="+mn-lt"/>
              </a:rPr>
              <a:t> of intelligence </a:t>
            </a:r>
            <a:r>
              <a:rPr kumimoji="0" lang="fr-FR" altLang="fr-FR" sz="1400" b="0" i="0" u="none" strike="noStrike" cap="none" normalizeH="0" baseline="0" dirty="0" err="1">
                <a:ln>
                  <a:noFill/>
                </a:ln>
                <a:solidFill>
                  <a:srgbClr val="212121"/>
                </a:solidFill>
                <a:effectLst/>
                <a:latin typeface="+mn-lt"/>
              </a:rPr>
              <a:t>research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all the big </a:t>
            </a:r>
            <a:r>
              <a:rPr kumimoji="0" lang="fr-FR" altLang="fr-FR" sz="1400" b="0" i="0" u="none" strike="noStrike" cap="none" normalizeH="0" baseline="0" dirty="0" err="1">
                <a:ln>
                  <a:noFill/>
                </a:ln>
                <a:solidFill>
                  <a:srgbClr val="212121"/>
                </a:solidFill>
                <a:effectLst/>
                <a:latin typeface="+mn-lt"/>
              </a:rPr>
              <a:t>names</a:t>
            </a:r>
            <a:r>
              <a:rPr kumimoji="0" lang="fr-FR" altLang="fr-FR" sz="1400" b="0" i="0" u="none" strike="noStrike" cap="none" normalizeH="0" baseline="0" dirty="0">
                <a:ln>
                  <a:noFill/>
                </a:ln>
                <a:solidFill>
                  <a:srgbClr val="212121"/>
                </a:solidFill>
                <a:effectLst/>
                <a:latin typeface="+mn-lt"/>
              </a:rPr>
              <a:t> in intelligence </a:t>
            </a:r>
            <a:r>
              <a:rPr kumimoji="0" lang="fr-FR" altLang="fr-FR" sz="1400" b="0" i="0" u="none" strike="noStrike" cap="none" normalizeH="0" baseline="0" dirty="0" err="1">
                <a:ln>
                  <a:noFill/>
                </a:ln>
                <a:solidFill>
                  <a:srgbClr val="212121"/>
                </a:solidFill>
                <a:effectLst/>
                <a:latin typeface="+mn-lt"/>
              </a:rPr>
              <a:t>research</a:t>
            </a:r>
            <a:r>
              <a:rPr kumimoji="0" lang="fr-FR" altLang="fr-FR" sz="1400" b="0" i="0" u="none" strike="noStrike" cap="none" normalizeH="0" baseline="0" dirty="0">
                <a:ln>
                  <a:noFill/>
                </a:ln>
                <a:solidFill>
                  <a:srgbClr val="212121"/>
                </a:solidFill>
                <a:effectLst/>
                <a:latin typeface="+mn-lt"/>
              </a:rPr>
              <a:t> (Cattell, Rushton, Raven, Flynn, </a:t>
            </a:r>
            <a:r>
              <a:rPr kumimoji="0" lang="fr-FR" altLang="fr-FR" sz="1400" b="0" i="0" u="none" strike="noStrike" cap="none" normalizeH="0" baseline="0" dirty="0" err="1">
                <a:ln>
                  <a:noFill/>
                </a:ln>
                <a:solidFill>
                  <a:srgbClr val="212121"/>
                </a:solidFill>
                <a:effectLst/>
                <a:latin typeface="+mn-lt"/>
              </a:rPr>
              <a:t>Plomind</a:t>
            </a:r>
            <a:r>
              <a:rPr kumimoji="0" lang="fr-FR" altLang="fr-FR" sz="1400" b="0" i="0" u="none" strike="noStrike" cap="none" normalizeH="0" baseline="0" dirty="0">
                <a:ln>
                  <a:noFill/>
                </a:ln>
                <a:solidFill>
                  <a:srgbClr val="212121"/>
                </a:solidFill>
                <a:effectLst/>
                <a:latin typeface="+mn-lt"/>
              </a:rPr>
              <a:t>, Carroll, Jensen, etc.))</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 "Intelligence tests are not </a:t>
            </a:r>
            <a:r>
              <a:rPr kumimoji="0" lang="fr-FR" altLang="fr-FR" sz="1400" b="0" i="0" u="none" strike="noStrike" cap="none" normalizeH="0" baseline="0" dirty="0" err="1">
                <a:ln>
                  <a:noFill/>
                </a:ln>
                <a:solidFill>
                  <a:srgbClr val="212121"/>
                </a:solidFill>
                <a:effectLst/>
                <a:latin typeface="+mn-lt"/>
              </a:rPr>
              <a:t>culturally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biased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against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individuals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from</a:t>
            </a:r>
            <a:r>
              <a:rPr kumimoji="0" lang="fr-FR" altLang="fr-FR" sz="1400" b="0" i="0" u="none" strike="noStrike" cap="none" normalizeH="0" baseline="0" dirty="0">
                <a:ln>
                  <a:noFill/>
                </a:ln>
                <a:solidFill>
                  <a:srgbClr val="212121"/>
                </a:solidFill>
                <a:effectLst/>
                <a:latin typeface="+mn-lt"/>
              </a:rPr>
              <a:t> a racial or </a:t>
            </a:r>
            <a:r>
              <a:rPr kumimoji="0" lang="fr-FR" altLang="fr-FR" sz="1400" b="0" i="0" u="none" strike="noStrike" cap="none" normalizeH="0" baseline="0" dirty="0" err="1">
                <a:ln>
                  <a:noFill/>
                </a:ln>
                <a:solidFill>
                  <a:srgbClr val="212121"/>
                </a:solidFill>
                <a:effectLst/>
                <a:latin typeface="+mn-lt"/>
              </a:rPr>
              <a:t>ethnic</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minority</a:t>
            </a:r>
            <a:r>
              <a:rPr kumimoji="0" lang="fr-FR" altLang="fr-FR" sz="1400" b="0" i="0" u="none" strike="noStrike" cap="none" normalizeH="0" baseline="0" dirty="0">
                <a:ln>
                  <a:noFill/>
                </a:ln>
                <a:solidFill>
                  <a:srgbClr val="212121"/>
                </a:solidFill>
                <a:effectLst/>
                <a:latin typeface="+mn-lt"/>
              </a:rPr>
              <a:t>, but </a:t>
            </a:r>
            <a:r>
              <a:rPr kumimoji="0" lang="fr-FR" altLang="fr-FR" sz="1400" b="0" i="0" u="none" strike="noStrike" cap="none" normalizeH="0" baseline="0" dirty="0" err="1">
                <a:ln>
                  <a:noFill/>
                </a:ln>
                <a:solidFill>
                  <a:srgbClr val="212121"/>
                </a:solidFill>
                <a:effectLst/>
                <a:latin typeface="+mn-lt"/>
              </a:rPr>
              <a:t>there</a:t>
            </a:r>
            <a:r>
              <a:rPr kumimoji="0" lang="fr-FR" altLang="fr-FR" sz="1400" b="0" i="0" u="none" strike="noStrike" cap="none" normalizeH="0" baseline="0" dirty="0">
                <a:ln>
                  <a:noFill/>
                </a:ln>
                <a:solidFill>
                  <a:srgbClr val="212121"/>
                </a:solidFill>
                <a:effectLst/>
                <a:latin typeface="+mn-lt"/>
              </a:rPr>
              <a:t> are observable </a:t>
            </a:r>
            <a:r>
              <a:rPr kumimoji="0" lang="fr-FR" altLang="fr-FR" sz="1400" b="0" i="0" u="none" strike="noStrike" cap="none" normalizeH="0" baseline="0" dirty="0" err="1">
                <a:ln>
                  <a:noFill/>
                </a:ln>
                <a:solidFill>
                  <a:srgbClr val="212121"/>
                </a:solidFill>
                <a:effectLst/>
                <a:latin typeface="+mn-lt"/>
              </a:rPr>
              <a:t>differences</a:t>
            </a:r>
            <a:r>
              <a:rPr kumimoji="0" lang="fr-FR" altLang="fr-FR" sz="1400" b="0" i="0" u="none" strike="noStrike" cap="none" normalizeH="0" baseline="0" dirty="0">
                <a:ln>
                  <a:noFill/>
                </a:ln>
                <a:solidFill>
                  <a:srgbClr val="212121"/>
                </a:solidFill>
                <a:effectLst/>
                <a:latin typeface="+mn-lt"/>
              </a:rPr>
              <a:t> in the relative distribution of IQ </a:t>
            </a:r>
            <a:r>
              <a:rPr kumimoji="0" lang="fr-FR" altLang="fr-FR" sz="1400" b="0" i="0" u="none" strike="noStrike" cap="none" normalizeH="0" baseline="0" dirty="0" err="1">
                <a:ln>
                  <a:noFill/>
                </a:ln>
                <a:solidFill>
                  <a:srgbClr val="212121"/>
                </a:solidFill>
                <a:effectLst/>
                <a:latin typeface="+mn-lt"/>
              </a:rPr>
              <a:t>across</a:t>
            </a:r>
            <a:r>
              <a:rPr kumimoji="0" lang="fr-FR" altLang="fr-FR" sz="1400" b="0" i="0" u="none" strike="noStrike" cap="none" normalizeH="0" baseline="0" dirty="0">
                <a:ln>
                  <a:noFill/>
                </a:ln>
                <a:solidFill>
                  <a:srgbClr val="212121"/>
                </a:solidFill>
                <a:effectLst/>
                <a:latin typeface="+mn-lt"/>
              </a:rPr>
              <a:t> groups. </a:t>
            </a:r>
          </a:p>
          <a:p>
            <a:pPr lvl="0" eaLnBrk="0" hangingPunct="0"/>
            <a:r>
              <a:rPr kumimoji="0" lang="fr-FR" altLang="fr-FR" sz="1400" b="0" i="0" u="none" strike="noStrike" cap="none" normalizeH="0" baseline="0" dirty="0">
                <a:ln>
                  <a:noFill/>
                </a:ln>
                <a:solidFill>
                  <a:srgbClr val="212121"/>
                </a:solidFill>
                <a:effectLst/>
                <a:latin typeface="+mn-lt"/>
              </a:rPr>
              <a:t>The </a:t>
            </a:r>
            <a:r>
              <a:rPr kumimoji="0" lang="fr-FR" altLang="fr-FR" sz="1400" b="0" i="0" u="none" strike="noStrike" cap="none" normalizeH="0" baseline="0" dirty="0" err="1">
                <a:ln>
                  <a:noFill/>
                </a:ln>
                <a:solidFill>
                  <a:srgbClr val="212121"/>
                </a:solidFill>
                <a:effectLst/>
                <a:latin typeface="+mn-lt"/>
              </a:rPr>
              <a:t>average</a:t>
            </a:r>
            <a:r>
              <a:rPr kumimoji="0" lang="fr-FR" altLang="fr-FR" sz="1400" b="0" i="0" u="none" strike="noStrike" cap="none" normalizeH="0" baseline="0" dirty="0">
                <a:ln>
                  <a:noFill/>
                </a:ln>
                <a:solidFill>
                  <a:srgbClr val="212121"/>
                </a:solidFill>
                <a:effectLst/>
                <a:latin typeface="+mn-lt"/>
              </a:rPr>
              <a:t> IQ of </a:t>
            </a:r>
            <a:r>
              <a:rPr kumimoji="0" lang="fr-FR" altLang="fr-FR" sz="1400" b="0" i="0" u="none" strike="noStrike" cap="none" normalizeH="0" baseline="0" dirty="0" err="1">
                <a:ln>
                  <a:noFill/>
                </a:ln>
                <a:solidFill>
                  <a:srgbClr val="212121"/>
                </a:solidFill>
                <a:effectLst/>
                <a:latin typeface="+mn-lt"/>
              </a:rPr>
              <a:t>Caucasians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100,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Ashkenazi </a:t>
            </a:r>
            <a:r>
              <a:rPr kumimoji="0" lang="fr-FR" altLang="fr-FR" sz="1400" b="0" i="0" u="none" strike="noStrike" cap="none" normalizeH="0" baseline="0" dirty="0" err="1">
                <a:ln>
                  <a:noFill/>
                </a:ln>
                <a:solidFill>
                  <a:srgbClr val="212121"/>
                </a:solidFill>
                <a:effectLst/>
                <a:latin typeface="+mn-lt"/>
              </a:rPr>
              <a:t>Jews</a:t>
            </a:r>
            <a:r>
              <a:rPr kumimoji="0" lang="fr-FR" altLang="fr-FR" sz="1400" b="0" i="0" u="none" strike="noStrike" cap="none" normalizeH="0" baseline="0" dirty="0">
                <a:ln>
                  <a:noFill/>
                </a:ln>
                <a:solidFill>
                  <a:srgbClr val="212121"/>
                </a:solidFill>
                <a:effectLst/>
                <a:latin typeface="+mn-lt"/>
              </a:rPr>
              <a:t> and East </a:t>
            </a:r>
            <a:r>
              <a:rPr kumimoji="0" lang="fr-FR" altLang="fr-FR" sz="1400" b="0" i="0" u="none" strike="noStrike" cap="none" normalizeH="0" baseline="0" dirty="0" err="1">
                <a:ln>
                  <a:noFill/>
                </a:ln>
                <a:solidFill>
                  <a:srgbClr val="212121"/>
                </a:solidFill>
                <a:effectLst/>
                <a:latin typeface="+mn-lt"/>
              </a:rPr>
              <a:t>Asians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having</a:t>
            </a:r>
            <a:r>
              <a:rPr kumimoji="0" lang="fr-FR" altLang="fr-FR" sz="1400" b="0" i="0" u="none" strike="noStrike" cap="none" normalizeH="0" baseline="0" dirty="0">
                <a:ln>
                  <a:noFill/>
                </a:ln>
                <a:solidFill>
                  <a:srgbClr val="212121"/>
                </a:solidFill>
                <a:effectLst/>
                <a:latin typeface="+mn-lt"/>
              </a:rPr>
              <a:t> a </a:t>
            </a:r>
            <a:r>
              <a:rPr kumimoji="0" lang="fr-FR" altLang="fr-FR" sz="1400" b="0" i="0" u="none" strike="noStrike" cap="none" normalizeH="0" baseline="0" dirty="0" err="1">
                <a:ln>
                  <a:noFill/>
                </a:ln>
                <a:solidFill>
                  <a:srgbClr val="212121"/>
                </a:solidFill>
                <a:effectLst/>
                <a:latin typeface="+mn-lt"/>
              </a:rPr>
              <a:t>higher</a:t>
            </a:r>
            <a:r>
              <a:rPr kumimoji="0" lang="fr-FR" altLang="fr-FR" sz="1400" b="0" i="0" u="none" strike="noStrike" cap="none" normalizeH="0" baseline="0" dirty="0">
                <a:ln>
                  <a:noFill/>
                </a:ln>
                <a:solidFill>
                  <a:srgbClr val="212121"/>
                </a:solidFill>
                <a:effectLst/>
                <a:latin typeface="+mn-lt"/>
              </a:rPr>
              <a:t> score, and </a:t>
            </a:r>
            <a:r>
              <a:rPr kumimoji="0" lang="fr-FR" altLang="fr-FR" sz="1400" b="0" i="0" u="none" strike="noStrike" cap="none" normalizeH="0" baseline="0" dirty="0" err="1">
                <a:ln>
                  <a:noFill/>
                </a:ln>
                <a:solidFill>
                  <a:srgbClr val="212121"/>
                </a:solidFill>
                <a:effectLst/>
                <a:latin typeface="+mn-lt"/>
              </a:rPr>
              <a:t>Hispanics</a:t>
            </a:r>
            <a:r>
              <a:rPr kumimoji="0" lang="fr-FR" altLang="fr-FR" sz="1400" b="0" i="0" u="none" strike="noStrike" cap="none" normalizeH="0" baseline="0" dirty="0">
                <a:ln>
                  <a:noFill/>
                </a:ln>
                <a:solidFill>
                  <a:srgbClr val="212121"/>
                </a:solidFill>
                <a:effectLst/>
                <a:latin typeface="+mn-lt"/>
              </a:rPr>
              <a:t> and Blacks </a:t>
            </a:r>
            <a:r>
              <a:rPr kumimoji="0" lang="fr-FR" altLang="fr-FR" sz="1400" b="0" i="0" u="none" strike="noStrike" cap="none" normalizeH="0" baseline="0" dirty="0" err="1">
                <a:ln>
                  <a:noFill/>
                </a:ln>
                <a:solidFill>
                  <a:srgbClr val="212121"/>
                </a:solidFill>
                <a:effectLst/>
                <a:latin typeface="+mn-lt"/>
              </a:rPr>
              <a:t>having</a:t>
            </a:r>
            <a:r>
              <a:rPr kumimoji="0" lang="fr-FR" altLang="fr-FR" sz="1400" b="0" i="0" u="none" strike="noStrike" cap="none" normalizeH="0" baseline="0" dirty="0">
                <a:ln>
                  <a:noFill/>
                </a:ln>
                <a:solidFill>
                  <a:srgbClr val="212121"/>
                </a:solidFill>
                <a:effectLst/>
                <a:latin typeface="+mn-lt"/>
              </a:rPr>
              <a:t> a </a:t>
            </a:r>
            <a:r>
              <a:rPr kumimoji="0" lang="fr-FR" altLang="fr-FR" sz="1400" b="0" i="0" u="none" strike="noStrike" cap="none" normalizeH="0" baseline="0" dirty="0" err="1">
                <a:ln>
                  <a:noFill/>
                </a:ln>
                <a:solidFill>
                  <a:srgbClr val="212121"/>
                </a:solidFill>
                <a:effectLst/>
                <a:latin typeface="+mn-lt"/>
              </a:rPr>
              <a:t>lower</a:t>
            </a:r>
            <a:r>
              <a:rPr kumimoji="0" lang="fr-FR" altLang="fr-FR" sz="1400" b="0" i="0" u="none" strike="noStrike" cap="none" normalizeH="0" baseline="0" dirty="0">
                <a:ln>
                  <a:noFill/>
                </a:ln>
                <a:solidFill>
                  <a:srgbClr val="212121"/>
                </a:solidFill>
                <a:effectLst/>
                <a:latin typeface="+mn-lt"/>
              </a:rPr>
              <a:t> score, 85 for the </a:t>
            </a:r>
            <a:r>
              <a:rPr kumimoji="0" lang="fr-FR" altLang="fr-FR" sz="1400" b="0" i="0" u="none" strike="noStrike" cap="none" normalizeH="0" baseline="0" dirty="0" err="1">
                <a:ln>
                  <a:noFill/>
                </a:ln>
                <a:solidFill>
                  <a:srgbClr val="212121"/>
                </a:solidFill>
                <a:effectLst/>
                <a:latin typeface="+mn-lt"/>
              </a:rPr>
              <a:t>African</a:t>
            </a:r>
            <a:r>
              <a:rPr kumimoji="0" lang="fr-FR" altLang="fr-FR" sz="1400" b="0" i="0" u="none" strike="noStrike" cap="none" normalizeH="0" baseline="0" dirty="0">
                <a:ln>
                  <a:noFill/>
                </a:ln>
                <a:solidFill>
                  <a:srgbClr val="212121"/>
                </a:solidFill>
                <a:effectLst/>
                <a:latin typeface="+mn-lt"/>
              </a:rPr>
              <a:t>-American </a:t>
            </a:r>
            <a:r>
              <a:rPr kumimoji="0" lang="fr-FR" altLang="fr-FR" sz="1400" b="0" i="0" u="none" strike="noStrike" cap="none" normalizeH="0" baseline="0" dirty="0" err="1">
                <a:ln>
                  <a:noFill/>
                </a:ln>
                <a:solidFill>
                  <a:srgbClr val="212121"/>
                </a:solidFill>
                <a:effectLst/>
                <a:latin typeface="+mn-lt"/>
              </a:rPr>
              <a:t>average</a:t>
            </a:r>
            <a:r>
              <a:rPr kumimoji="0" lang="fr-FR" altLang="fr-FR" sz="1400" b="0" i="0" u="none" strike="noStrike" cap="none" normalizeH="0" baseline="0" dirty="0">
                <a:ln>
                  <a:noFill/>
                </a:ln>
                <a:solidFill>
                  <a:srgbClr val="212121"/>
                </a:solidFill>
                <a:effectLst/>
                <a:latin typeface="+mn-lt"/>
              </a:rPr>
              <a:t>. </a:t>
            </a:r>
            <a:r>
              <a:rPr kumimoji="0" lang="fr-FR" altLang="fr-FR" sz="1400" b="1" i="0" u="none" strike="noStrike" cap="none" normalizeH="0" baseline="0" dirty="0" err="1">
                <a:ln>
                  <a:noFill/>
                </a:ln>
                <a:solidFill>
                  <a:srgbClr val="212121"/>
                </a:solidFill>
                <a:effectLst/>
                <a:latin typeface="+mn-lt"/>
              </a:rPr>
              <a:t>Regarding</a:t>
            </a:r>
            <a:r>
              <a:rPr kumimoji="0" lang="fr-FR" altLang="fr-FR" sz="1400" b="1" i="0" u="none" strike="noStrike" cap="none" normalizeH="0" baseline="0" dirty="0">
                <a:ln>
                  <a:noFill/>
                </a:ln>
                <a:solidFill>
                  <a:srgbClr val="212121"/>
                </a:solidFill>
                <a:effectLst/>
                <a:latin typeface="+mn-lt"/>
              </a:rPr>
              <a:t> race </a:t>
            </a:r>
            <a:r>
              <a:rPr kumimoji="0" lang="fr-FR" altLang="fr-FR" sz="1400" b="1" i="0" u="none" strike="noStrike" cap="none" normalizeH="0" baseline="0" dirty="0" err="1">
                <a:ln>
                  <a:noFill/>
                </a:ln>
                <a:solidFill>
                  <a:srgbClr val="212121"/>
                </a:solidFill>
                <a:effectLst/>
                <a:latin typeface="+mn-lt"/>
              </a:rPr>
              <a:t>differences</a:t>
            </a:r>
            <a:r>
              <a:rPr kumimoji="0" lang="fr-FR" altLang="fr-FR" sz="1400" b="1" i="0" u="none" strike="noStrike" cap="none" normalizeH="0" baseline="0" dirty="0">
                <a:ln>
                  <a:noFill/>
                </a:ln>
                <a:solidFill>
                  <a:srgbClr val="212121"/>
                </a:solidFill>
                <a:effectLst/>
                <a:latin typeface="+mn-lt"/>
              </a:rPr>
              <a:t> in intelligence, </a:t>
            </a:r>
            <a:r>
              <a:rPr kumimoji="0" lang="fr-FR" altLang="fr-FR" sz="1400" b="1" i="0" u="none" strike="noStrike" cap="none" normalizeH="0" baseline="0" dirty="0" err="1">
                <a:ln>
                  <a:noFill/>
                </a:ln>
                <a:solidFill>
                  <a:srgbClr val="212121"/>
                </a:solidFill>
                <a:effectLst/>
                <a:latin typeface="+mn-lt"/>
              </a:rPr>
              <a:t>genetic</a:t>
            </a:r>
            <a:r>
              <a:rPr kumimoji="0" lang="fr-FR" altLang="fr-FR" sz="1400" b="1" i="0" u="none" strike="noStrike" cap="none" normalizeH="0" baseline="0" dirty="0">
                <a:ln>
                  <a:noFill/>
                </a:ln>
                <a:solidFill>
                  <a:srgbClr val="212121"/>
                </a:solidFill>
                <a:effectLst/>
                <a:latin typeface="+mn-lt"/>
              </a:rPr>
              <a:t> </a:t>
            </a:r>
            <a:r>
              <a:rPr kumimoji="0" lang="fr-FR" altLang="fr-FR" sz="1400" b="1" i="0" u="none" strike="noStrike" cap="none" normalizeH="0" baseline="0" dirty="0" err="1">
                <a:ln>
                  <a:noFill/>
                </a:ln>
                <a:solidFill>
                  <a:srgbClr val="212121"/>
                </a:solidFill>
                <a:effectLst/>
                <a:latin typeface="+mn-lt"/>
              </a:rPr>
              <a:t>factors</a:t>
            </a:r>
            <a:r>
              <a:rPr kumimoji="0" lang="fr-FR" altLang="fr-FR" sz="1400" b="1" i="0" u="none" strike="noStrike" cap="none" normalizeH="0" baseline="0" dirty="0">
                <a:ln>
                  <a:noFill/>
                </a:ln>
                <a:solidFill>
                  <a:srgbClr val="212121"/>
                </a:solidFill>
                <a:effectLst/>
                <a:latin typeface="+mn-lt"/>
              </a:rPr>
              <a:t> </a:t>
            </a:r>
            <a:r>
              <a:rPr kumimoji="0" lang="fr-FR" altLang="fr-FR" sz="1400" b="1" i="0" u="none" strike="noStrike" cap="none" normalizeH="0" baseline="0" dirty="0" err="1">
                <a:ln>
                  <a:noFill/>
                </a:ln>
                <a:solidFill>
                  <a:srgbClr val="212121"/>
                </a:solidFill>
                <a:effectLst/>
                <a:latin typeface="+mn-lt"/>
              </a:rPr>
              <a:t>play</a:t>
            </a:r>
            <a:r>
              <a:rPr kumimoji="0" lang="fr-FR" altLang="fr-FR" sz="1400" b="1" i="0" u="none" strike="noStrike" cap="none" normalizeH="0" baseline="0" dirty="0">
                <a:ln>
                  <a:noFill/>
                </a:ln>
                <a:solidFill>
                  <a:srgbClr val="212121"/>
                </a:solidFill>
                <a:effectLst/>
                <a:latin typeface="+mn-lt"/>
              </a:rPr>
              <a:t> a more important </a:t>
            </a:r>
            <a:r>
              <a:rPr kumimoji="0" lang="fr-FR" altLang="fr-FR" sz="1400" b="1" i="0" u="none" strike="noStrike" cap="none" normalizeH="0" baseline="0" dirty="0" err="1">
                <a:ln>
                  <a:noFill/>
                </a:ln>
                <a:solidFill>
                  <a:srgbClr val="212121"/>
                </a:solidFill>
                <a:effectLst/>
                <a:latin typeface="+mn-lt"/>
              </a:rPr>
              <a:t>role</a:t>
            </a:r>
            <a:r>
              <a:rPr kumimoji="0" lang="fr-FR" altLang="fr-FR" sz="1400" b="1" i="0" u="none" strike="noStrike" cap="none" normalizeH="0" baseline="0" dirty="0">
                <a:ln>
                  <a:noFill/>
                </a:ln>
                <a:solidFill>
                  <a:srgbClr val="212121"/>
                </a:solidFill>
                <a:effectLst/>
                <a:latin typeface="+mn-lt"/>
              </a:rPr>
              <a:t> </a:t>
            </a:r>
            <a:r>
              <a:rPr kumimoji="0" lang="fr-FR" altLang="fr-FR" sz="1400" b="1" i="0" u="none" strike="noStrike" cap="none" normalizeH="0" baseline="0" dirty="0" err="1">
                <a:ln>
                  <a:noFill/>
                </a:ln>
                <a:solidFill>
                  <a:srgbClr val="212121"/>
                </a:solidFill>
                <a:effectLst/>
                <a:latin typeface="+mn-lt"/>
              </a:rPr>
              <a:t>than</a:t>
            </a:r>
            <a:r>
              <a:rPr kumimoji="0" lang="fr-FR" altLang="fr-FR" sz="1400" b="1" i="0" u="none" strike="noStrike" cap="none" normalizeH="0" baseline="0" dirty="0">
                <a:ln>
                  <a:noFill/>
                </a:ln>
                <a:solidFill>
                  <a:srgbClr val="212121"/>
                </a:solidFill>
                <a:effectLst/>
                <a:latin typeface="+mn-lt"/>
              </a:rPr>
              <a:t> </a:t>
            </a:r>
            <a:r>
              <a:rPr kumimoji="0" lang="fr-FR" altLang="fr-FR" sz="1400" b="1" i="0" u="none" strike="noStrike" cap="none" normalizeH="0" baseline="0" dirty="0" err="1">
                <a:ln>
                  <a:noFill/>
                </a:ln>
                <a:solidFill>
                  <a:srgbClr val="212121"/>
                </a:solidFill>
                <a:effectLst/>
                <a:latin typeface="+mn-lt"/>
              </a:rPr>
              <a:t>environmental</a:t>
            </a:r>
            <a:r>
              <a:rPr kumimoji="0" lang="fr-FR" altLang="fr-FR" sz="1400" b="1" i="0" u="none" strike="noStrike" cap="none" normalizeH="0" baseline="0" dirty="0">
                <a:ln>
                  <a:noFill/>
                </a:ln>
                <a:solidFill>
                  <a:srgbClr val="212121"/>
                </a:solidFill>
                <a:effectLst/>
                <a:latin typeface="+mn-lt"/>
              </a:rPr>
              <a:t> </a:t>
            </a:r>
            <a:r>
              <a:rPr kumimoji="0" lang="fr-FR" altLang="fr-FR" sz="1400" b="1" i="0" u="none" strike="noStrike" cap="none" normalizeH="0" baseline="0" dirty="0" err="1">
                <a:ln>
                  <a:noFill/>
                </a:ln>
                <a:solidFill>
                  <a:srgbClr val="212121"/>
                </a:solidFill>
                <a:effectLst/>
                <a:latin typeface="+mn-lt"/>
              </a:rPr>
              <a:t>factors</a:t>
            </a:r>
            <a:r>
              <a:rPr lang="en-US" sz="1400" dirty="0"/>
              <a:t>” </a:t>
            </a:r>
            <a:endParaRPr kumimoji="0" lang="fr-FR" altLang="fr-FR" sz="1400" b="1" i="0" u="none" strike="noStrike" cap="none" normalizeH="0" baseline="0" dirty="0">
              <a:ln>
                <a:noFill/>
              </a:ln>
              <a:solidFill>
                <a:schemeClr val="tx1"/>
              </a:solidFill>
              <a:effectLst/>
              <a:latin typeface="+mn-lt"/>
            </a:endParaRPr>
          </a:p>
        </p:txBody>
      </p:sp>
    </p:spTree>
  </p:cSld>
  <p:clrMapOvr>
    <a:masterClrMapping/>
  </p:clrMapOvr>
  <p:transition spd="slow" advTm="178778"/>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2BBA24D-2C47-400A-8FD8-A1DD8A53E0F6}"/>
              </a:ext>
            </a:extLst>
          </p:cNvPr>
          <p:cNvSpPr>
            <a:spLocks noGrp="1"/>
          </p:cNvSpPr>
          <p:nvPr>
            <p:ph type="sldNum" sz="quarter" idx="12"/>
          </p:nvPr>
        </p:nvSpPr>
        <p:spPr/>
        <p:txBody>
          <a:bodyPr/>
          <a:lstStyle/>
          <a:p>
            <a:pPr>
              <a:defRPr/>
            </a:pPr>
            <a:fld id="{C961D413-C80E-4040-8C95-0A8BAAE2541B}" type="slidenum">
              <a:rPr lang="fr-BE" smtClean="0"/>
              <a:pPr>
                <a:defRPr/>
              </a:pPr>
              <a:t>217</a:t>
            </a:fld>
            <a:endParaRPr lang="fr-BE" dirty="0"/>
          </a:p>
        </p:txBody>
      </p:sp>
      <p:sp>
        <p:nvSpPr>
          <p:cNvPr id="5" name="Espace réservé du contenu 4">
            <a:extLst>
              <a:ext uri="{FF2B5EF4-FFF2-40B4-BE49-F238E27FC236}">
                <a16:creationId xmlns:a16="http://schemas.microsoft.com/office/drawing/2014/main" id="{9DBFD48A-DD47-4829-9472-080E05926DBD}"/>
              </a:ext>
            </a:extLst>
          </p:cNvPr>
          <p:cNvSpPr>
            <a:spLocks noGrp="1"/>
          </p:cNvSpPr>
          <p:nvPr>
            <p:ph idx="1"/>
          </p:nvPr>
        </p:nvSpPr>
        <p:spPr>
          <a:xfrm>
            <a:off x="395536" y="1049655"/>
            <a:ext cx="3960440" cy="5047536"/>
          </a:xfrm>
          <a:prstGeom prst="rect">
            <a:avLst/>
          </a:prstGeom>
        </p:spPr>
        <p:txBody>
          <a:bodyPr wrap="square">
            <a:spAutoFit/>
          </a:bodyPr>
          <a:lstStyle/>
          <a:p>
            <a:r>
              <a:rPr lang="fr-BE" sz="1000" dirty="0">
                <a:solidFill>
                  <a:srgbClr val="0B0080"/>
                </a:solidFill>
                <a:hlinkClick r:id="rId2" tooltip="Richard D. Arvey"/>
              </a:rPr>
              <a:t>Richard D. </a:t>
            </a:r>
            <a:r>
              <a:rPr lang="fr-BE" sz="1000" dirty="0" err="1">
                <a:solidFill>
                  <a:srgbClr val="0B0080"/>
                </a:solidFill>
                <a:hlinkClick r:id="rId2" tooltip="Richard D. Arvey"/>
              </a:rPr>
              <a:t>Arvey</a:t>
            </a:r>
            <a:r>
              <a:rPr lang="fr-BE" sz="1000" dirty="0">
                <a:solidFill>
                  <a:srgbClr val="222222"/>
                </a:solidFill>
              </a:rPr>
              <a:t>, </a:t>
            </a:r>
            <a:r>
              <a:rPr lang="fr-BE" sz="1000" dirty="0" err="1">
                <a:solidFill>
                  <a:srgbClr val="0B0080"/>
                </a:solidFill>
                <a:hlinkClick r:id="rId3" tooltip="University of Minnesota"/>
              </a:rPr>
              <a:t>University</a:t>
            </a:r>
            <a:r>
              <a:rPr lang="fr-BE" sz="1000" dirty="0">
                <a:solidFill>
                  <a:srgbClr val="0B0080"/>
                </a:solidFill>
                <a:hlinkClick r:id="rId3" tooltip="University of Minnesota"/>
              </a:rPr>
              <a:t> of Minnesota</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4" tooltip="Thomas J. Bouchard, Jr."/>
              </a:rPr>
              <a:t>Thomas J. Bouchard, Jr.</a:t>
            </a:r>
            <a:r>
              <a:rPr lang="fr-BE" sz="1000" dirty="0">
                <a:solidFill>
                  <a:srgbClr val="222222"/>
                </a:solidFill>
              </a:rPr>
              <a:t>, </a:t>
            </a:r>
            <a:r>
              <a:rPr lang="fr-BE" sz="1000" dirty="0" err="1">
                <a:solidFill>
                  <a:srgbClr val="0B0080"/>
                </a:solidFill>
                <a:hlinkClick r:id="rId3" tooltip="University of Minnesota"/>
              </a:rPr>
              <a:t>University</a:t>
            </a:r>
            <a:r>
              <a:rPr lang="fr-BE" sz="1000" dirty="0">
                <a:solidFill>
                  <a:srgbClr val="0B0080"/>
                </a:solidFill>
                <a:hlinkClick r:id="rId3" tooltip="University of Minnesota"/>
              </a:rPr>
              <a:t> of Minnesota</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5" tooltip="John B. Carroll"/>
              </a:rPr>
              <a:t>John B. Carroll</a:t>
            </a:r>
            <a:r>
              <a:rPr lang="fr-BE" sz="1000" dirty="0">
                <a:solidFill>
                  <a:srgbClr val="222222"/>
                </a:solidFill>
              </a:rPr>
              <a:t>, </a:t>
            </a:r>
            <a:r>
              <a:rPr lang="fr-BE" sz="1000" dirty="0" err="1">
                <a:solidFill>
                  <a:srgbClr val="0B0080"/>
                </a:solidFill>
                <a:hlinkClick r:id="rId6" tooltip="University of North Carolina at Chapel Hill"/>
              </a:rPr>
              <a:t>University</a:t>
            </a:r>
            <a:r>
              <a:rPr lang="fr-BE" sz="1000" dirty="0">
                <a:solidFill>
                  <a:srgbClr val="0B0080"/>
                </a:solidFill>
                <a:hlinkClick r:id="rId6" tooltip="University of North Carolina at Chapel Hill"/>
              </a:rPr>
              <a:t> of North Carolina at Chapel Hill</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7" tooltip="Raymond B. Cattell"/>
              </a:rPr>
              <a:t>Raymond B. Cattell</a:t>
            </a:r>
            <a:r>
              <a:rPr lang="fr-BE" sz="1000" dirty="0">
                <a:solidFill>
                  <a:srgbClr val="222222"/>
                </a:solidFill>
              </a:rPr>
              <a:t>, </a:t>
            </a:r>
            <a:r>
              <a:rPr lang="fr-BE" sz="1000" dirty="0" err="1">
                <a:solidFill>
                  <a:srgbClr val="0B0080"/>
                </a:solidFill>
                <a:hlinkClick r:id="rId8" tooltip="University of Hawaii"/>
              </a:rPr>
              <a:t>University</a:t>
            </a:r>
            <a:r>
              <a:rPr lang="fr-BE" sz="1000" dirty="0">
                <a:solidFill>
                  <a:srgbClr val="0B0080"/>
                </a:solidFill>
                <a:hlinkClick r:id="rId8" tooltip="University of Hawaii"/>
              </a:rPr>
              <a:t> of Hawaii</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9" tooltip="David B. Cohen (psychologist)"/>
              </a:rPr>
              <a:t>David B. Cohen</a:t>
            </a:r>
            <a:r>
              <a:rPr lang="fr-BE" sz="1000" dirty="0">
                <a:solidFill>
                  <a:srgbClr val="222222"/>
                </a:solidFill>
              </a:rPr>
              <a:t>, </a:t>
            </a:r>
            <a:r>
              <a:rPr lang="fr-BE" sz="1000" dirty="0" err="1">
                <a:solidFill>
                  <a:srgbClr val="0B0080"/>
                </a:solidFill>
                <a:hlinkClick r:id="rId10" tooltip="University of Texas at Austin"/>
              </a:rPr>
              <a:t>University</a:t>
            </a:r>
            <a:r>
              <a:rPr lang="fr-BE" sz="1000" dirty="0">
                <a:solidFill>
                  <a:srgbClr val="0B0080"/>
                </a:solidFill>
                <a:hlinkClick r:id="rId10" tooltip="University of Texas at Austin"/>
              </a:rPr>
              <a:t> of Texas at Austin</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11" tooltip="Rene V. Dawis"/>
              </a:rPr>
              <a:t>Rene V. </a:t>
            </a:r>
            <a:r>
              <a:rPr lang="fr-BE" sz="1000" dirty="0" err="1">
                <a:solidFill>
                  <a:srgbClr val="0B0080"/>
                </a:solidFill>
                <a:hlinkClick r:id="rId11" tooltip="Rene V. Dawis"/>
              </a:rPr>
              <a:t>Dawis</a:t>
            </a:r>
            <a:r>
              <a:rPr lang="fr-BE" sz="1000" dirty="0">
                <a:solidFill>
                  <a:srgbClr val="222222"/>
                </a:solidFill>
              </a:rPr>
              <a:t>, </a:t>
            </a:r>
            <a:r>
              <a:rPr lang="fr-BE" sz="1000" dirty="0" err="1">
                <a:solidFill>
                  <a:srgbClr val="0B0080"/>
                </a:solidFill>
                <a:hlinkClick r:id="rId3" tooltip="University of Minnesota"/>
              </a:rPr>
              <a:t>University</a:t>
            </a:r>
            <a:r>
              <a:rPr lang="fr-BE" sz="1000" dirty="0">
                <a:solidFill>
                  <a:srgbClr val="0B0080"/>
                </a:solidFill>
                <a:hlinkClick r:id="rId3" tooltip="University of Minnesota"/>
              </a:rPr>
              <a:t> of Minnesota</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12" tooltip="Douglas K. Detterman"/>
              </a:rPr>
              <a:t>Douglas K. </a:t>
            </a:r>
            <a:r>
              <a:rPr lang="fr-BE" sz="1000" dirty="0" err="1">
                <a:solidFill>
                  <a:srgbClr val="0B0080"/>
                </a:solidFill>
                <a:hlinkClick r:id="rId12" tooltip="Douglas K. Detterman"/>
              </a:rPr>
              <a:t>Detterman</a:t>
            </a:r>
            <a:r>
              <a:rPr lang="fr-BE" sz="1000" dirty="0">
                <a:solidFill>
                  <a:srgbClr val="222222"/>
                </a:solidFill>
              </a:rPr>
              <a:t>, </a:t>
            </a:r>
            <a:r>
              <a:rPr lang="fr-BE" sz="1000" dirty="0">
                <a:solidFill>
                  <a:srgbClr val="0B0080"/>
                </a:solidFill>
                <a:hlinkClick r:id="rId13" tooltip="Case Western Reserve University"/>
              </a:rPr>
              <a:t>Case Western Reserve </a:t>
            </a:r>
            <a:r>
              <a:rPr lang="fr-BE" sz="1000" dirty="0" err="1">
                <a:solidFill>
                  <a:srgbClr val="0B0080"/>
                </a:solidFill>
                <a:hlinkClick r:id="rId13" tooltip="Case Western Reserve University"/>
              </a:rPr>
              <a:t>University</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14" tooltip="Marvin Dunnette"/>
              </a:rPr>
              <a:t>Marvin </a:t>
            </a:r>
            <a:r>
              <a:rPr lang="fr-BE" sz="1000" dirty="0" err="1">
                <a:solidFill>
                  <a:srgbClr val="0B0080"/>
                </a:solidFill>
                <a:hlinkClick r:id="rId14" tooltip="Marvin Dunnette"/>
              </a:rPr>
              <a:t>Dunnette</a:t>
            </a:r>
            <a:r>
              <a:rPr lang="fr-BE" sz="1000" dirty="0">
                <a:solidFill>
                  <a:srgbClr val="222222"/>
                </a:solidFill>
              </a:rPr>
              <a:t>, </a:t>
            </a:r>
            <a:r>
              <a:rPr lang="fr-BE" sz="1000" dirty="0" err="1">
                <a:solidFill>
                  <a:srgbClr val="0B0080"/>
                </a:solidFill>
                <a:hlinkClick r:id="rId3" tooltip="University of Minnesota"/>
              </a:rPr>
              <a:t>University</a:t>
            </a:r>
            <a:r>
              <a:rPr lang="fr-BE" sz="1000" dirty="0">
                <a:solidFill>
                  <a:srgbClr val="0B0080"/>
                </a:solidFill>
                <a:hlinkClick r:id="rId3" tooltip="University of Minnesota"/>
              </a:rPr>
              <a:t> of Minnesota</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15" tooltip="Hans Eysenck"/>
              </a:rPr>
              <a:t>Hans Eysenck</a:t>
            </a:r>
            <a:r>
              <a:rPr lang="fr-BE" sz="1000" dirty="0">
                <a:solidFill>
                  <a:srgbClr val="222222"/>
                </a:solidFill>
              </a:rPr>
              <a:t>, </a:t>
            </a:r>
            <a:r>
              <a:rPr lang="fr-BE" sz="1000" dirty="0" err="1">
                <a:solidFill>
                  <a:srgbClr val="0B0080"/>
                </a:solidFill>
                <a:hlinkClick r:id="rId16" tooltip="University of London"/>
              </a:rPr>
              <a:t>University</a:t>
            </a:r>
            <a:r>
              <a:rPr lang="fr-BE" sz="1000" dirty="0">
                <a:solidFill>
                  <a:srgbClr val="0B0080"/>
                </a:solidFill>
                <a:hlinkClick r:id="rId16" tooltip="University of London"/>
              </a:rPr>
              <a:t> of London</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17" tooltip="Jack M. Feldman"/>
              </a:rPr>
              <a:t>Jack M. Feldman</a:t>
            </a:r>
            <a:r>
              <a:rPr lang="fr-BE" sz="1000" dirty="0">
                <a:solidFill>
                  <a:srgbClr val="222222"/>
                </a:solidFill>
              </a:rPr>
              <a:t>, </a:t>
            </a:r>
            <a:r>
              <a:rPr lang="fr-BE" sz="1000" dirty="0">
                <a:solidFill>
                  <a:srgbClr val="0B0080"/>
                </a:solidFill>
                <a:hlinkClick r:id="rId18" tooltip="Georgia Institute of Technology"/>
              </a:rPr>
              <a:t>Georgia Institute of </a:t>
            </a:r>
            <a:r>
              <a:rPr lang="fr-BE" sz="1000" dirty="0" err="1">
                <a:solidFill>
                  <a:srgbClr val="0B0080"/>
                </a:solidFill>
                <a:hlinkClick r:id="rId18" tooltip="Georgia Institute of Technology"/>
              </a:rPr>
              <a:t>Technology</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19" tooltip="Edwin A. Fleishman"/>
              </a:rPr>
              <a:t>Edwin A. </a:t>
            </a:r>
            <a:r>
              <a:rPr lang="fr-BE" sz="1000" dirty="0" err="1">
                <a:solidFill>
                  <a:srgbClr val="0B0080"/>
                </a:solidFill>
                <a:hlinkClick r:id="rId19" tooltip="Edwin A. Fleishman"/>
              </a:rPr>
              <a:t>Fleishman</a:t>
            </a:r>
            <a:r>
              <a:rPr lang="fr-BE" sz="1000" dirty="0">
                <a:solidFill>
                  <a:srgbClr val="222222"/>
                </a:solidFill>
              </a:rPr>
              <a:t>, </a:t>
            </a:r>
            <a:r>
              <a:rPr lang="fr-BE" sz="1000" dirty="0">
                <a:solidFill>
                  <a:srgbClr val="0B0080"/>
                </a:solidFill>
                <a:hlinkClick r:id="rId20" tooltip="George Mason University"/>
              </a:rPr>
              <a:t>George Mason </a:t>
            </a:r>
            <a:r>
              <a:rPr lang="fr-BE" sz="1000" dirty="0" err="1">
                <a:solidFill>
                  <a:srgbClr val="0B0080"/>
                </a:solidFill>
                <a:hlinkClick r:id="rId20" tooltip="George Mason University"/>
              </a:rPr>
              <a:t>University</a:t>
            </a:r>
            <a:endParaRPr lang="fr-BE" sz="1000" dirty="0">
              <a:solidFill>
                <a:srgbClr val="222222"/>
              </a:solidFill>
            </a:endParaRPr>
          </a:p>
          <a:p>
            <a:pPr>
              <a:buFont typeface="Arial" panose="020B0604020202020204" pitchFamily="34" charset="0"/>
              <a:buChar char="•"/>
            </a:pPr>
            <a:r>
              <a:rPr lang="fr-BE" sz="1000" dirty="0" err="1">
                <a:solidFill>
                  <a:srgbClr val="0B0080"/>
                </a:solidFill>
                <a:hlinkClick r:id="rId21" tooltip="Grover C. Gilmore"/>
              </a:rPr>
              <a:t>Grover</a:t>
            </a:r>
            <a:r>
              <a:rPr lang="fr-BE" sz="1000" dirty="0">
                <a:solidFill>
                  <a:srgbClr val="0B0080"/>
                </a:solidFill>
                <a:hlinkClick r:id="rId21" tooltip="Grover C. Gilmore"/>
              </a:rPr>
              <a:t> C. Gilmore</a:t>
            </a:r>
            <a:r>
              <a:rPr lang="fr-BE" sz="1000" dirty="0">
                <a:solidFill>
                  <a:srgbClr val="222222"/>
                </a:solidFill>
              </a:rPr>
              <a:t>, </a:t>
            </a:r>
            <a:r>
              <a:rPr lang="fr-BE" sz="1000" dirty="0">
                <a:solidFill>
                  <a:srgbClr val="0B0080"/>
                </a:solidFill>
                <a:hlinkClick r:id="rId13" tooltip="Case Western Reserve University"/>
              </a:rPr>
              <a:t>Case Western Reserve </a:t>
            </a:r>
            <a:r>
              <a:rPr lang="fr-BE" sz="1000" dirty="0" err="1">
                <a:solidFill>
                  <a:srgbClr val="0B0080"/>
                </a:solidFill>
                <a:hlinkClick r:id="rId13" tooltip="Case Western Reserve University"/>
              </a:rPr>
              <a:t>University</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22" tooltip="Robert A. Gordon"/>
              </a:rPr>
              <a:t>Robert A. Gordon</a:t>
            </a:r>
            <a:r>
              <a:rPr lang="fr-BE" sz="1000" dirty="0">
                <a:solidFill>
                  <a:srgbClr val="222222"/>
                </a:solidFill>
              </a:rPr>
              <a:t>, </a:t>
            </a:r>
            <a:r>
              <a:rPr lang="fr-BE" sz="1000" dirty="0">
                <a:solidFill>
                  <a:srgbClr val="0B0080"/>
                </a:solidFill>
                <a:hlinkClick r:id="rId23" tooltip="Johns Hopkins University"/>
              </a:rPr>
              <a:t>Johns Hopkins </a:t>
            </a:r>
            <a:r>
              <a:rPr lang="fr-BE" sz="1000" dirty="0" err="1">
                <a:solidFill>
                  <a:srgbClr val="0B0080"/>
                </a:solidFill>
                <a:hlinkClick r:id="rId23" tooltip="Johns Hopkins University"/>
              </a:rPr>
              <a:t>University</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24" tooltip="Linda Gottfredson"/>
              </a:rPr>
              <a:t>Linda S. </a:t>
            </a:r>
            <a:r>
              <a:rPr lang="fr-BE" sz="1000" dirty="0" err="1">
                <a:solidFill>
                  <a:srgbClr val="0B0080"/>
                </a:solidFill>
                <a:hlinkClick r:id="rId24" tooltip="Linda Gottfredson"/>
              </a:rPr>
              <a:t>Gottfredson</a:t>
            </a:r>
            <a:r>
              <a:rPr lang="fr-BE" sz="1000" dirty="0">
                <a:solidFill>
                  <a:srgbClr val="222222"/>
                </a:solidFill>
              </a:rPr>
              <a:t>, </a:t>
            </a:r>
            <a:r>
              <a:rPr lang="fr-BE" sz="1000" dirty="0" err="1">
                <a:solidFill>
                  <a:srgbClr val="0B0080"/>
                </a:solidFill>
                <a:hlinkClick r:id="rId25" tooltip="University of Delaware"/>
              </a:rPr>
              <a:t>University</a:t>
            </a:r>
            <a:r>
              <a:rPr lang="fr-BE" sz="1000" dirty="0">
                <a:solidFill>
                  <a:srgbClr val="0B0080"/>
                </a:solidFill>
                <a:hlinkClick r:id="rId25" tooltip="University of Delaware"/>
              </a:rPr>
              <a:t> of Delaware</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26" tooltip="Robert L. Greene"/>
              </a:rPr>
              <a:t>Robert L. Greene</a:t>
            </a:r>
            <a:r>
              <a:rPr lang="fr-BE" sz="1000" dirty="0">
                <a:solidFill>
                  <a:srgbClr val="222222"/>
                </a:solidFill>
              </a:rPr>
              <a:t>, </a:t>
            </a:r>
            <a:r>
              <a:rPr lang="fr-BE" sz="1000" dirty="0">
                <a:solidFill>
                  <a:srgbClr val="0B0080"/>
                </a:solidFill>
                <a:hlinkClick r:id="rId13" tooltip="Case Western Reserve University"/>
              </a:rPr>
              <a:t>Case Western Reserve </a:t>
            </a:r>
            <a:r>
              <a:rPr lang="fr-BE" sz="1000" dirty="0" err="1">
                <a:solidFill>
                  <a:srgbClr val="0B0080"/>
                </a:solidFill>
                <a:hlinkClick r:id="rId13" tooltip="Case Western Reserve University"/>
              </a:rPr>
              <a:t>University</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27" tooltip="Richard J. Haier"/>
              </a:rPr>
              <a:t>Richard J. </a:t>
            </a:r>
            <a:r>
              <a:rPr lang="fr-BE" sz="1000" dirty="0" err="1">
                <a:solidFill>
                  <a:srgbClr val="0B0080"/>
                </a:solidFill>
                <a:hlinkClick r:id="rId27" tooltip="Richard J. Haier"/>
              </a:rPr>
              <a:t>Haier</a:t>
            </a:r>
            <a:r>
              <a:rPr lang="fr-BE" sz="1000" dirty="0">
                <a:solidFill>
                  <a:srgbClr val="222222"/>
                </a:solidFill>
              </a:rPr>
              <a:t>, </a:t>
            </a:r>
            <a:r>
              <a:rPr lang="fr-BE" sz="1000" dirty="0" err="1">
                <a:solidFill>
                  <a:srgbClr val="0B0080"/>
                </a:solidFill>
                <a:hlinkClick r:id="rId28" tooltip="University of California, Irvine"/>
              </a:rPr>
              <a:t>University</a:t>
            </a:r>
            <a:r>
              <a:rPr lang="fr-BE" sz="1000" dirty="0">
                <a:solidFill>
                  <a:srgbClr val="0B0080"/>
                </a:solidFill>
                <a:hlinkClick r:id="rId28" tooltip="University of California, Irvine"/>
              </a:rPr>
              <a:t> of California, Irvine</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29" tooltip="Garrett Hardin"/>
              </a:rPr>
              <a:t>Garrett Hardin</a:t>
            </a:r>
            <a:r>
              <a:rPr lang="fr-BE" sz="1000" dirty="0">
                <a:solidFill>
                  <a:srgbClr val="222222"/>
                </a:solidFill>
              </a:rPr>
              <a:t>, </a:t>
            </a:r>
            <a:r>
              <a:rPr lang="fr-BE" sz="1000" dirty="0" err="1">
                <a:solidFill>
                  <a:srgbClr val="0B0080"/>
                </a:solidFill>
                <a:hlinkClick r:id="rId30" tooltip="University of California, Santa Barbara"/>
              </a:rPr>
              <a:t>University</a:t>
            </a:r>
            <a:r>
              <a:rPr lang="fr-BE" sz="1000" dirty="0">
                <a:solidFill>
                  <a:srgbClr val="0B0080"/>
                </a:solidFill>
                <a:hlinkClick r:id="rId30" tooltip="University of California, Santa Barbara"/>
              </a:rPr>
              <a:t> of California, Santa Barbara</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31" tooltip="Robert Hogan (psychologist)"/>
              </a:rPr>
              <a:t>Robert Hogan</a:t>
            </a:r>
            <a:r>
              <a:rPr lang="fr-BE" sz="1000" dirty="0">
                <a:solidFill>
                  <a:srgbClr val="222222"/>
                </a:solidFill>
              </a:rPr>
              <a:t>, </a:t>
            </a:r>
            <a:r>
              <a:rPr lang="fr-BE" sz="1000" dirty="0" err="1">
                <a:solidFill>
                  <a:srgbClr val="0B0080"/>
                </a:solidFill>
                <a:hlinkClick r:id="rId32" tooltip="University of Tulsa"/>
              </a:rPr>
              <a:t>University</a:t>
            </a:r>
            <a:r>
              <a:rPr lang="fr-BE" sz="1000" dirty="0">
                <a:solidFill>
                  <a:srgbClr val="0B0080"/>
                </a:solidFill>
                <a:hlinkClick r:id="rId32" tooltip="University of Tulsa"/>
              </a:rPr>
              <a:t> of Tulsa</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33" tooltip="Joseph M. Horn"/>
              </a:rPr>
              <a:t>Joseph M. Horn</a:t>
            </a:r>
            <a:r>
              <a:rPr lang="fr-BE" sz="1000" dirty="0">
                <a:solidFill>
                  <a:srgbClr val="222222"/>
                </a:solidFill>
              </a:rPr>
              <a:t>, </a:t>
            </a:r>
            <a:r>
              <a:rPr lang="fr-BE" sz="1000" dirty="0" err="1">
                <a:solidFill>
                  <a:srgbClr val="0B0080"/>
                </a:solidFill>
                <a:hlinkClick r:id="rId10" tooltip="University of Texas at Austin"/>
              </a:rPr>
              <a:t>University</a:t>
            </a:r>
            <a:r>
              <a:rPr lang="fr-BE" sz="1000" dirty="0">
                <a:solidFill>
                  <a:srgbClr val="0B0080"/>
                </a:solidFill>
                <a:hlinkClick r:id="rId10" tooltip="University of Texas at Austin"/>
              </a:rPr>
              <a:t> of Texas at Austin</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34" tooltip="Lloyd Humphreys"/>
              </a:rPr>
              <a:t>Lloyd G. </a:t>
            </a:r>
            <a:r>
              <a:rPr lang="fr-BE" sz="1000" dirty="0" err="1">
                <a:solidFill>
                  <a:srgbClr val="0B0080"/>
                </a:solidFill>
                <a:hlinkClick r:id="rId34" tooltip="Lloyd Humphreys"/>
              </a:rPr>
              <a:t>Humphreys</a:t>
            </a:r>
            <a:r>
              <a:rPr lang="fr-BE" sz="1000" dirty="0">
                <a:solidFill>
                  <a:srgbClr val="222222"/>
                </a:solidFill>
              </a:rPr>
              <a:t>, </a:t>
            </a:r>
            <a:r>
              <a:rPr lang="fr-BE" sz="1000" dirty="0" err="1">
                <a:solidFill>
                  <a:srgbClr val="0B0080"/>
                </a:solidFill>
                <a:hlinkClick r:id="rId35" tooltip="University of Illinois at Urbana–Champaign"/>
              </a:rPr>
              <a:t>University</a:t>
            </a:r>
            <a:r>
              <a:rPr lang="fr-BE" sz="1000" dirty="0">
                <a:solidFill>
                  <a:srgbClr val="0B0080"/>
                </a:solidFill>
                <a:hlinkClick r:id="rId35" tooltip="University of Illinois at Urbana–Champaign"/>
              </a:rPr>
              <a:t> of Illinois at Urbana–Champaign</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36" tooltip="John E. Hunter"/>
              </a:rPr>
              <a:t>John E. Hunter</a:t>
            </a:r>
            <a:r>
              <a:rPr lang="fr-BE" sz="1000" dirty="0">
                <a:solidFill>
                  <a:srgbClr val="222222"/>
                </a:solidFill>
              </a:rPr>
              <a:t>, </a:t>
            </a:r>
            <a:r>
              <a:rPr lang="fr-BE" sz="1000" dirty="0">
                <a:solidFill>
                  <a:srgbClr val="0B0080"/>
                </a:solidFill>
                <a:hlinkClick r:id="rId37" tooltip="Michigan State University"/>
              </a:rPr>
              <a:t>Michigan State </a:t>
            </a:r>
            <a:r>
              <a:rPr lang="fr-BE" sz="1000" dirty="0" err="1">
                <a:solidFill>
                  <a:srgbClr val="0B0080"/>
                </a:solidFill>
                <a:hlinkClick r:id="rId37" tooltip="Michigan State University"/>
              </a:rPr>
              <a:t>University</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38" tooltip="Seymour W. Itzkoff"/>
              </a:rPr>
              <a:t>Seymour W. </a:t>
            </a:r>
            <a:r>
              <a:rPr lang="fr-BE" sz="1000" dirty="0" err="1">
                <a:solidFill>
                  <a:srgbClr val="0B0080"/>
                </a:solidFill>
                <a:hlinkClick r:id="rId38" tooltip="Seymour W. Itzkoff"/>
              </a:rPr>
              <a:t>Itzkoff</a:t>
            </a:r>
            <a:r>
              <a:rPr lang="fr-BE" sz="1000" dirty="0">
                <a:solidFill>
                  <a:srgbClr val="222222"/>
                </a:solidFill>
              </a:rPr>
              <a:t>, </a:t>
            </a:r>
            <a:r>
              <a:rPr lang="fr-BE" sz="1000" dirty="0">
                <a:solidFill>
                  <a:srgbClr val="0B0080"/>
                </a:solidFill>
                <a:hlinkClick r:id="rId39" tooltip="Smith College"/>
              </a:rPr>
              <a:t>Smith </a:t>
            </a:r>
            <a:r>
              <a:rPr lang="fr-BE" sz="1000" dirty="0" err="1">
                <a:solidFill>
                  <a:srgbClr val="0B0080"/>
                </a:solidFill>
                <a:hlinkClick r:id="rId39" tooltip="Smith College"/>
              </a:rPr>
              <a:t>College</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40" tooltip="Douglas N. Jackson"/>
              </a:rPr>
              <a:t>Douglas N. Jackson</a:t>
            </a:r>
            <a:r>
              <a:rPr lang="fr-BE" sz="1000" dirty="0">
                <a:solidFill>
                  <a:srgbClr val="222222"/>
                </a:solidFill>
              </a:rPr>
              <a:t>, </a:t>
            </a:r>
            <a:r>
              <a:rPr lang="fr-BE" sz="1000" dirty="0" err="1">
                <a:solidFill>
                  <a:srgbClr val="0B0080"/>
                </a:solidFill>
                <a:hlinkClick r:id="rId41" tooltip="University of Western Ontario"/>
              </a:rPr>
              <a:t>University</a:t>
            </a:r>
            <a:r>
              <a:rPr lang="fr-BE" sz="1000" dirty="0">
                <a:solidFill>
                  <a:srgbClr val="0B0080"/>
                </a:solidFill>
                <a:hlinkClick r:id="rId41" tooltip="University of Western Ontario"/>
              </a:rPr>
              <a:t> of Western Ontario</a:t>
            </a:r>
            <a:endParaRPr lang="fr-BE" sz="1000" dirty="0">
              <a:solidFill>
                <a:srgbClr val="0B0080"/>
              </a:solidFill>
            </a:endParaRPr>
          </a:p>
          <a:p>
            <a:pPr>
              <a:buFont typeface="Arial" panose="020B0604020202020204" pitchFamily="34" charset="0"/>
              <a:buChar char="•"/>
            </a:pPr>
            <a:r>
              <a:rPr lang="fr-BE" sz="1000" dirty="0">
                <a:solidFill>
                  <a:srgbClr val="0B0080"/>
                </a:solidFill>
                <a:hlinkClick r:id="rId42" tooltip="James J. Jenkins"/>
              </a:rPr>
              <a:t>James J. Jenkins</a:t>
            </a:r>
            <a:r>
              <a:rPr lang="fr-BE" sz="1000" dirty="0">
                <a:solidFill>
                  <a:srgbClr val="222222"/>
                </a:solidFill>
              </a:rPr>
              <a:t>, </a:t>
            </a:r>
            <a:r>
              <a:rPr lang="fr-BE" sz="1000" dirty="0" err="1">
                <a:solidFill>
                  <a:srgbClr val="0B0080"/>
                </a:solidFill>
                <a:hlinkClick r:id="rId43" tooltip="University of South Florida"/>
              </a:rPr>
              <a:t>University</a:t>
            </a:r>
            <a:r>
              <a:rPr lang="fr-BE" sz="1000" dirty="0">
                <a:solidFill>
                  <a:srgbClr val="0B0080"/>
                </a:solidFill>
                <a:hlinkClick r:id="rId43" tooltip="University of South Florida"/>
              </a:rPr>
              <a:t> of South Florida</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44" tooltip="Arthur R. Jensen"/>
              </a:rPr>
              <a:t>Arthur R. Jensen</a:t>
            </a:r>
            <a:r>
              <a:rPr lang="fr-BE" sz="1000" dirty="0">
                <a:solidFill>
                  <a:srgbClr val="222222"/>
                </a:solidFill>
              </a:rPr>
              <a:t>, </a:t>
            </a:r>
            <a:r>
              <a:rPr lang="fr-BE" sz="1000" dirty="0" err="1">
                <a:solidFill>
                  <a:srgbClr val="0B0080"/>
                </a:solidFill>
                <a:hlinkClick r:id="rId45" tooltip="University of California, Berkeley"/>
              </a:rPr>
              <a:t>University</a:t>
            </a:r>
            <a:r>
              <a:rPr lang="fr-BE" sz="1000" dirty="0">
                <a:solidFill>
                  <a:srgbClr val="0B0080"/>
                </a:solidFill>
                <a:hlinkClick r:id="rId45" tooltip="University of California, Berkeley"/>
              </a:rPr>
              <a:t> of California, Berkeley</a:t>
            </a:r>
            <a:endParaRPr lang="fr-BE" sz="1000" dirty="0">
              <a:solidFill>
                <a:srgbClr val="222222"/>
              </a:solidFill>
            </a:endParaRPr>
          </a:p>
          <a:p>
            <a:pPr>
              <a:buFont typeface="Arial" panose="020B0604020202020204" pitchFamily="34" charset="0"/>
              <a:buChar char="•"/>
            </a:pPr>
            <a:r>
              <a:rPr lang="fr-BE" sz="1000" dirty="0">
                <a:solidFill>
                  <a:srgbClr val="0B0080"/>
                </a:solidFill>
                <a:hlinkClick r:id="rId46" tooltip="Alan S. Kaufman"/>
              </a:rPr>
              <a:t>Alan S. Kaufman</a:t>
            </a:r>
            <a:r>
              <a:rPr lang="fr-BE" sz="1000" dirty="0">
                <a:solidFill>
                  <a:srgbClr val="222222"/>
                </a:solidFill>
              </a:rPr>
              <a:t>, </a:t>
            </a:r>
            <a:r>
              <a:rPr lang="fr-BE" sz="1000" dirty="0" err="1">
                <a:solidFill>
                  <a:srgbClr val="0B0080"/>
                </a:solidFill>
                <a:hlinkClick r:id="rId47" tooltip="University of Alabama"/>
              </a:rPr>
              <a:t>University</a:t>
            </a:r>
            <a:r>
              <a:rPr lang="fr-BE" sz="1000" dirty="0">
                <a:solidFill>
                  <a:srgbClr val="0B0080"/>
                </a:solidFill>
                <a:hlinkClick r:id="rId47" tooltip="University of Alabama"/>
              </a:rPr>
              <a:t> of Alabama</a:t>
            </a:r>
            <a:endParaRPr lang="fr-BE" sz="1000" dirty="0">
              <a:solidFill>
                <a:srgbClr val="222222"/>
              </a:solidFill>
            </a:endParaRPr>
          </a:p>
          <a:p>
            <a:pPr>
              <a:buFont typeface="Arial" panose="020B0604020202020204" pitchFamily="34" charset="0"/>
              <a:buChar char="•"/>
            </a:pPr>
            <a:endParaRPr lang="fr-BE" sz="1000" b="0" i="0" dirty="0">
              <a:solidFill>
                <a:srgbClr val="222222"/>
              </a:solidFill>
              <a:effectLst/>
            </a:endParaRPr>
          </a:p>
        </p:txBody>
      </p:sp>
      <p:sp>
        <p:nvSpPr>
          <p:cNvPr id="7" name="ZoneTexte 6">
            <a:extLst>
              <a:ext uri="{FF2B5EF4-FFF2-40B4-BE49-F238E27FC236}">
                <a16:creationId xmlns:a16="http://schemas.microsoft.com/office/drawing/2014/main" id="{253760A7-D7D6-4D2A-BA4F-891D332C6D96}"/>
              </a:ext>
            </a:extLst>
          </p:cNvPr>
          <p:cNvSpPr txBox="1"/>
          <p:nvPr/>
        </p:nvSpPr>
        <p:spPr>
          <a:xfrm>
            <a:off x="4933020" y="802676"/>
            <a:ext cx="3240360" cy="5509200"/>
          </a:xfrm>
          <a:prstGeom prst="rect">
            <a:avLst/>
          </a:prstGeom>
          <a:noFill/>
        </p:spPr>
        <p:txBody>
          <a:bodyPr wrap="square" rtlCol="0">
            <a:spAutoFit/>
          </a:bodyPr>
          <a:lstStyle/>
          <a:p>
            <a:pPr>
              <a:buFont typeface="Arial" panose="020B0604020202020204" pitchFamily="34" charset="0"/>
              <a:buChar char="•"/>
            </a:pPr>
            <a:endParaRPr lang="fr-BE" sz="1100" dirty="0">
              <a:solidFill>
                <a:srgbClr val="222222"/>
              </a:solidFill>
              <a:latin typeface="+mn-lt"/>
            </a:endParaRPr>
          </a:p>
          <a:p>
            <a:pPr>
              <a:buFont typeface="Arial" panose="020B0604020202020204" pitchFamily="34" charset="0"/>
              <a:buChar char="•"/>
            </a:pPr>
            <a:r>
              <a:rPr lang="fr-BE" sz="1100" dirty="0" err="1">
                <a:solidFill>
                  <a:srgbClr val="0B0080"/>
                </a:solidFill>
                <a:latin typeface="+mn-lt"/>
                <a:hlinkClick r:id="rId48" tooltip="Nadeen L. Kaufman"/>
              </a:rPr>
              <a:t>Nadeen</a:t>
            </a:r>
            <a:r>
              <a:rPr lang="fr-BE" sz="1100" dirty="0">
                <a:solidFill>
                  <a:srgbClr val="0B0080"/>
                </a:solidFill>
                <a:latin typeface="+mn-lt"/>
                <a:hlinkClick r:id="rId48" tooltip="Nadeen L. Kaufman"/>
              </a:rPr>
              <a:t> L. Kaufman</a:t>
            </a:r>
            <a:r>
              <a:rPr lang="fr-BE" sz="1100" dirty="0">
                <a:solidFill>
                  <a:srgbClr val="222222"/>
                </a:solidFill>
                <a:latin typeface="+mn-lt"/>
              </a:rPr>
              <a:t>, </a:t>
            </a:r>
            <a:r>
              <a:rPr lang="fr-BE" sz="1100" dirty="0">
                <a:solidFill>
                  <a:srgbClr val="0B0080"/>
                </a:solidFill>
                <a:latin typeface="+mn-lt"/>
                <a:hlinkClick r:id="rId49" tooltip="California School of Professional Psychology"/>
              </a:rPr>
              <a:t>California </a:t>
            </a:r>
            <a:r>
              <a:rPr lang="fr-BE" sz="1100" dirty="0" err="1">
                <a:solidFill>
                  <a:srgbClr val="0B0080"/>
                </a:solidFill>
                <a:latin typeface="+mn-lt"/>
                <a:hlinkClick r:id="rId49" tooltip="California School of Professional Psychology"/>
              </a:rPr>
              <a:t>School</a:t>
            </a:r>
            <a:r>
              <a:rPr lang="fr-BE" sz="1100" dirty="0">
                <a:solidFill>
                  <a:srgbClr val="0B0080"/>
                </a:solidFill>
                <a:latin typeface="+mn-lt"/>
                <a:hlinkClick r:id="rId49" tooltip="California School of Professional Psychology"/>
              </a:rPr>
              <a:t> of Professional Psychology</a:t>
            </a:r>
            <a:r>
              <a:rPr lang="fr-BE" sz="1100" dirty="0">
                <a:solidFill>
                  <a:srgbClr val="222222"/>
                </a:solidFill>
                <a:latin typeface="+mn-lt"/>
              </a:rPr>
              <a:t> at San Diego</a:t>
            </a:r>
          </a:p>
          <a:p>
            <a:pPr>
              <a:buFont typeface="Arial" panose="020B0604020202020204" pitchFamily="34" charset="0"/>
              <a:buChar char="•"/>
            </a:pPr>
            <a:r>
              <a:rPr lang="fr-BE" sz="1100" dirty="0">
                <a:solidFill>
                  <a:srgbClr val="0B0080"/>
                </a:solidFill>
                <a:latin typeface="+mn-lt"/>
                <a:hlinkClick r:id="rId50" tooltip="Timothy Z. Keith"/>
              </a:rPr>
              <a:t>Timothy Z. Keith</a:t>
            </a:r>
            <a:r>
              <a:rPr lang="fr-BE" sz="1100" dirty="0">
                <a:solidFill>
                  <a:srgbClr val="222222"/>
                </a:solidFill>
                <a:latin typeface="+mn-lt"/>
              </a:rPr>
              <a:t>, </a:t>
            </a:r>
            <a:r>
              <a:rPr lang="fr-BE" sz="1100" dirty="0">
                <a:solidFill>
                  <a:srgbClr val="0B0080"/>
                </a:solidFill>
                <a:latin typeface="+mn-lt"/>
                <a:hlinkClick r:id="rId51" tooltip="Alfred University"/>
              </a:rPr>
              <a:t>Alfred </a:t>
            </a:r>
            <a:r>
              <a:rPr lang="fr-BE" sz="1100" dirty="0" err="1">
                <a:solidFill>
                  <a:srgbClr val="0B0080"/>
                </a:solidFill>
                <a:latin typeface="+mn-lt"/>
                <a:hlinkClick r:id="rId51" tooltip="Alfred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52" tooltip="Nadine Lambert"/>
              </a:rPr>
              <a:t>Nadine Lambert</a:t>
            </a:r>
            <a:r>
              <a:rPr lang="fr-BE" sz="1100" dirty="0">
                <a:solidFill>
                  <a:srgbClr val="222222"/>
                </a:solidFill>
                <a:latin typeface="+mn-lt"/>
              </a:rPr>
              <a:t>, </a:t>
            </a:r>
            <a:r>
              <a:rPr lang="fr-BE" sz="1100" dirty="0" err="1">
                <a:solidFill>
                  <a:srgbClr val="0B0080"/>
                </a:solidFill>
                <a:latin typeface="+mn-lt"/>
                <a:hlinkClick r:id="rId45" tooltip="University of California, Berkeley"/>
              </a:rPr>
              <a:t>University</a:t>
            </a:r>
            <a:r>
              <a:rPr lang="fr-BE" sz="1100" dirty="0">
                <a:solidFill>
                  <a:srgbClr val="0B0080"/>
                </a:solidFill>
                <a:latin typeface="+mn-lt"/>
                <a:hlinkClick r:id="rId45" tooltip="University of California, Berkeley"/>
              </a:rPr>
              <a:t> of California, Berkeley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53" tooltip="John C. Loehlin"/>
              </a:rPr>
              <a:t>John C. </a:t>
            </a:r>
            <a:r>
              <a:rPr lang="fr-BE" sz="1100" dirty="0" err="1">
                <a:solidFill>
                  <a:srgbClr val="0B0080"/>
                </a:solidFill>
                <a:latin typeface="+mn-lt"/>
                <a:hlinkClick r:id="rId53" tooltip="John C. Loehlin"/>
              </a:rPr>
              <a:t>Loehlin</a:t>
            </a:r>
            <a:r>
              <a:rPr lang="fr-BE" sz="1100" dirty="0">
                <a:solidFill>
                  <a:srgbClr val="222222"/>
                </a:solidFill>
                <a:latin typeface="+mn-lt"/>
              </a:rPr>
              <a:t>, </a:t>
            </a:r>
            <a:r>
              <a:rPr lang="fr-BE" sz="1100" dirty="0" err="1">
                <a:solidFill>
                  <a:srgbClr val="0B0080"/>
                </a:solidFill>
                <a:latin typeface="+mn-lt"/>
                <a:hlinkClick r:id="rId10" tooltip="University of Texas at Austin"/>
              </a:rPr>
              <a:t>University</a:t>
            </a:r>
            <a:r>
              <a:rPr lang="fr-BE" sz="1100" dirty="0">
                <a:solidFill>
                  <a:srgbClr val="0B0080"/>
                </a:solidFill>
                <a:latin typeface="+mn-lt"/>
                <a:hlinkClick r:id="rId10" tooltip="University of Texas at Austin"/>
              </a:rPr>
              <a:t> of Texas at Austin</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54" tooltip="David Lubinski"/>
              </a:rPr>
              <a:t>David </a:t>
            </a:r>
            <a:r>
              <a:rPr lang="fr-BE" sz="1100" dirty="0" err="1">
                <a:solidFill>
                  <a:srgbClr val="0B0080"/>
                </a:solidFill>
                <a:latin typeface="+mn-lt"/>
                <a:hlinkClick r:id="rId54" tooltip="David Lubinski"/>
              </a:rPr>
              <a:t>Lubinski</a:t>
            </a:r>
            <a:r>
              <a:rPr lang="fr-BE" sz="1100" dirty="0">
                <a:solidFill>
                  <a:srgbClr val="222222"/>
                </a:solidFill>
                <a:latin typeface="+mn-lt"/>
              </a:rPr>
              <a:t>, </a:t>
            </a:r>
            <a:r>
              <a:rPr lang="fr-BE" sz="1100" dirty="0">
                <a:solidFill>
                  <a:srgbClr val="0B0080"/>
                </a:solidFill>
                <a:latin typeface="+mn-lt"/>
                <a:hlinkClick r:id="rId55" tooltip="Iowa State University"/>
              </a:rPr>
              <a:t>Iowa State </a:t>
            </a:r>
            <a:r>
              <a:rPr lang="fr-BE" sz="1100" dirty="0" err="1">
                <a:solidFill>
                  <a:srgbClr val="0B0080"/>
                </a:solidFill>
                <a:latin typeface="+mn-lt"/>
                <a:hlinkClick r:id="rId55" tooltip="Iowa State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56" tooltip="David T. Lykken"/>
              </a:rPr>
              <a:t>David T. </a:t>
            </a:r>
            <a:r>
              <a:rPr lang="fr-BE" sz="1100" dirty="0" err="1">
                <a:solidFill>
                  <a:srgbClr val="0B0080"/>
                </a:solidFill>
                <a:latin typeface="+mn-lt"/>
                <a:hlinkClick r:id="rId56" tooltip="David T. Lykken"/>
              </a:rPr>
              <a:t>Lykken</a:t>
            </a:r>
            <a:r>
              <a:rPr lang="fr-BE" sz="1100" dirty="0">
                <a:solidFill>
                  <a:srgbClr val="222222"/>
                </a:solidFill>
                <a:latin typeface="+mn-lt"/>
              </a:rPr>
              <a:t>, </a:t>
            </a:r>
            <a:r>
              <a:rPr lang="fr-BE" sz="1100" dirty="0" err="1">
                <a:solidFill>
                  <a:srgbClr val="0B0080"/>
                </a:solidFill>
                <a:latin typeface="+mn-lt"/>
                <a:hlinkClick r:id="rId3" tooltip="University of Minnesota"/>
              </a:rPr>
              <a:t>University</a:t>
            </a:r>
            <a:r>
              <a:rPr lang="fr-BE" sz="1100" dirty="0">
                <a:solidFill>
                  <a:srgbClr val="0B0080"/>
                </a:solidFill>
                <a:latin typeface="+mn-lt"/>
                <a:hlinkClick r:id="rId3" tooltip="University of Minnesota"/>
              </a:rPr>
              <a:t> of Minnesota</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57" tooltip="Richard Lynn"/>
              </a:rPr>
              <a:t>Richard Lynn</a:t>
            </a:r>
            <a:r>
              <a:rPr lang="fr-BE" sz="1100" dirty="0">
                <a:solidFill>
                  <a:srgbClr val="222222"/>
                </a:solidFill>
                <a:latin typeface="+mn-lt"/>
              </a:rPr>
              <a:t>, </a:t>
            </a:r>
            <a:r>
              <a:rPr lang="fr-BE" sz="1100" dirty="0" err="1">
                <a:solidFill>
                  <a:srgbClr val="0B0080"/>
                </a:solidFill>
                <a:latin typeface="+mn-lt"/>
                <a:hlinkClick r:id="rId58" tooltip="University of Ulster at Coleraine"/>
              </a:rPr>
              <a:t>University</a:t>
            </a:r>
            <a:r>
              <a:rPr lang="fr-BE" sz="1100" dirty="0">
                <a:solidFill>
                  <a:srgbClr val="0B0080"/>
                </a:solidFill>
                <a:latin typeface="+mn-lt"/>
                <a:hlinkClick r:id="rId58" tooltip="University of Ulster at Coleraine"/>
              </a:rPr>
              <a:t> of Ulster at Coleraine</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59" tooltip="Paul E. Meehl"/>
              </a:rPr>
              <a:t>Paul E. </a:t>
            </a:r>
            <a:r>
              <a:rPr lang="fr-BE" sz="1100" dirty="0" err="1">
                <a:solidFill>
                  <a:srgbClr val="0B0080"/>
                </a:solidFill>
                <a:latin typeface="+mn-lt"/>
                <a:hlinkClick r:id="rId59" tooltip="Paul E. Meehl"/>
              </a:rPr>
              <a:t>Meehl</a:t>
            </a:r>
            <a:r>
              <a:rPr lang="fr-BE" sz="1100" dirty="0">
                <a:solidFill>
                  <a:srgbClr val="222222"/>
                </a:solidFill>
                <a:latin typeface="+mn-lt"/>
              </a:rPr>
              <a:t>, </a:t>
            </a:r>
            <a:r>
              <a:rPr lang="fr-BE" sz="1100" dirty="0" err="1">
                <a:solidFill>
                  <a:srgbClr val="0B0080"/>
                </a:solidFill>
                <a:latin typeface="+mn-lt"/>
                <a:hlinkClick r:id="rId3" tooltip="University of Minnesota"/>
              </a:rPr>
              <a:t>University</a:t>
            </a:r>
            <a:r>
              <a:rPr lang="fr-BE" sz="1100" dirty="0">
                <a:solidFill>
                  <a:srgbClr val="0B0080"/>
                </a:solidFill>
                <a:latin typeface="+mn-lt"/>
                <a:hlinkClick r:id="rId3" tooltip="University of Minnesota"/>
              </a:rPr>
              <a:t> of Minnesota</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60" tooltip="R. Travis Osborne"/>
              </a:rPr>
              <a:t>R. Travis Osborne</a:t>
            </a:r>
            <a:r>
              <a:rPr lang="fr-BE" sz="1100" dirty="0">
                <a:solidFill>
                  <a:srgbClr val="222222"/>
                </a:solidFill>
                <a:latin typeface="+mn-lt"/>
              </a:rPr>
              <a:t>, </a:t>
            </a:r>
            <a:r>
              <a:rPr lang="fr-BE" sz="1100" dirty="0" err="1">
                <a:solidFill>
                  <a:srgbClr val="0B0080"/>
                </a:solidFill>
                <a:latin typeface="+mn-lt"/>
                <a:hlinkClick r:id="rId61" tooltip="University of Georgia"/>
              </a:rPr>
              <a:t>University</a:t>
            </a:r>
            <a:r>
              <a:rPr lang="fr-BE" sz="1100" dirty="0">
                <a:solidFill>
                  <a:srgbClr val="0B0080"/>
                </a:solidFill>
                <a:latin typeface="+mn-lt"/>
                <a:hlinkClick r:id="rId61" tooltip="University of Georgia"/>
              </a:rPr>
              <a:t> of Georgia</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62" tooltip="Robert Perloff"/>
              </a:rPr>
              <a:t>Robert </a:t>
            </a:r>
            <a:r>
              <a:rPr lang="fr-BE" sz="1100" dirty="0" err="1">
                <a:solidFill>
                  <a:srgbClr val="0B0080"/>
                </a:solidFill>
                <a:latin typeface="+mn-lt"/>
                <a:hlinkClick r:id="rId62" tooltip="Robert Perloff"/>
              </a:rPr>
              <a:t>Perloff</a:t>
            </a:r>
            <a:r>
              <a:rPr lang="fr-BE" sz="1100" dirty="0">
                <a:solidFill>
                  <a:srgbClr val="222222"/>
                </a:solidFill>
                <a:latin typeface="+mn-lt"/>
              </a:rPr>
              <a:t>, </a:t>
            </a:r>
            <a:r>
              <a:rPr lang="fr-BE" sz="1100" dirty="0" err="1">
                <a:solidFill>
                  <a:srgbClr val="0B0080"/>
                </a:solidFill>
                <a:latin typeface="+mn-lt"/>
                <a:hlinkClick r:id="rId63" tooltip="University of Pittsburgh"/>
              </a:rPr>
              <a:t>University</a:t>
            </a:r>
            <a:r>
              <a:rPr lang="fr-BE" sz="1100" dirty="0">
                <a:solidFill>
                  <a:srgbClr val="0B0080"/>
                </a:solidFill>
                <a:latin typeface="+mn-lt"/>
                <a:hlinkClick r:id="rId63" tooltip="University of Pittsburgh"/>
              </a:rPr>
              <a:t> of Pittsburgh</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64" tooltip="Robert Plomin"/>
              </a:rPr>
              <a:t>Robert </a:t>
            </a:r>
            <a:r>
              <a:rPr lang="fr-BE" sz="1100" dirty="0" err="1">
                <a:solidFill>
                  <a:srgbClr val="0B0080"/>
                </a:solidFill>
                <a:latin typeface="+mn-lt"/>
                <a:hlinkClick r:id="rId64" tooltip="Robert Plomin"/>
              </a:rPr>
              <a:t>Plomin</a:t>
            </a:r>
            <a:r>
              <a:rPr lang="fr-BE" sz="1100" dirty="0">
                <a:solidFill>
                  <a:srgbClr val="222222"/>
                </a:solidFill>
                <a:latin typeface="+mn-lt"/>
              </a:rPr>
              <a:t>, </a:t>
            </a:r>
            <a:r>
              <a:rPr lang="fr-BE" sz="1100" dirty="0">
                <a:solidFill>
                  <a:srgbClr val="0B0080"/>
                </a:solidFill>
                <a:latin typeface="+mn-lt"/>
                <a:hlinkClick r:id="rId65" tooltip="Institute of Psychiatry"/>
              </a:rPr>
              <a:t>Institute of </a:t>
            </a:r>
            <a:r>
              <a:rPr lang="fr-BE" sz="1100" dirty="0" err="1">
                <a:solidFill>
                  <a:srgbClr val="0B0080"/>
                </a:solidFill>
                <a:latin typeface="+mn-lt"/>
                <a:hlinkClick r:id="rId65" tooltip="Institute of Psychiatry"/>
              </a:rPr>
              <a:t>Psychiatry</a:t>
            </a:r>
            <a:r>
              <a:rPr lang="fr-BE" sz="1100" dirty="0">
                <a:solidFill>
                  <a:srgbClr val="222222"/>
                </a:solidFill>
                <a:latin typeface="+mn-lt"/>
              </a:rPr>
              <a:t>, London</a:t>
            </a:r>
          </a:p>
          <a:p>
            <a:pPr>
              <a:buFont typeface="Arial" panose="020B0604020202020204" pitchFamily="34" charset="0"/>
              <a:buChar char="•"/>
            </a:pPr>
            <a:r>
              <a:rPr lang="fr-BE" sz="1100" dirty="0">
                <a:solidFill>
                  <a:srgbClr val="0B0080"/>
                </a:solidFill>
                <a:latin typeface="+mn-lt"/>
                <a:hlinkClick r:id="rId66" tooltip="Cecil R. Reynolds"/>
              </a:rPr>
              <a:t>Cecil R. Reynolds</a:t>
            </a:r>
            <a:r>
              <a:rPr lang="fr-BE" sz="1100" dirty="0">
                <a:solidFill>
                  <a:srgbClr val="222222"/>
                </a:solidFill>
                <a:latin typeface="+mn-lt"/>
              </a:rPr>
              <a:t>, </a:t>
            </a:r>
            <a:r>
              <a:rPr lang="fr-BE" sz="1100" dirty="0">
                <a:solidFill>
                  <a:srgbClr val="0B0080"/>
                </a:solidFill>
                <a:latin typeface="+mn-lt"/>
                <a:hlinkClick r:id="rId67" tooltip="Texas A&amp;M University"/>
              </a:rPr>
              <a:t>Texas A&amp;M </a:t>
            </a:r>
            <a:r>
              <a:rPr lang="fr-BE" sz="1100" dirty="0" err="1">
                <a:solidFill>
                  <a:srgbClr val="0B0080"/>
                </a:solidFill>
                <a:latin typeface="+mn-lt"/>
                <a:hlinkClick r:id="rId67" tooltip="Texas A&amp;M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68" tooltip="David C. Rowe"/>
              </a:rPr>
              <a:t>David C. Rowe</a:t>
            </a:r>
            <a:r>
              <a:rPr lang="fr-BE" sz="1100" dirty="0">
                <a:solidFill>
                  <a:srgbClr val="222222"/>
                </a:solidFill>
                <a:latin typeface="+mn-lt"/>
              </a:rPr>
              <a:t>, </a:t>
            </a:r>
            <a:r>
              <a:rPr lang="fr-BE" sz="1100" dirty="0" err="1">
                <a:solidFill>
                  <a:srgbClr val="0B0080"/>
                </a:solidFill>
                <a:latin typeface="+mn-lt"/>
                <a:hlinkClick r:id="rId69" tooltip="University of Arizona"/>
              </a:rPr>
              <a:t>University</a:t>
            </a:r>
            <a:r>
              <a:rPr lang="fr-BE" sz="1100" dirty="0">
                <a:solidFill>
                  <a:srgbClr val="0B0080"/>
                </a:solidFill>
                <a:latin typeface="+mn-lt"/>
                <a:hlinkClick r:id="rId69" tooltip="University of Arizona"/>
              </a:rPr>
              <a:t> of Arizona</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70" tooltip="J. Philippe Rushton"/>
              </a:rPr>
              <a:t>J. Philippe Rushton</a:t>
            </a:r>
            <a:r>
              <a:rPr lang="fr-BE" sz="1100" dirty="0">
                <a:solidFill>
                  <a:srgbClr val="222222"/>
                </a:solidFill>
                <a:latin typeface="+mn-lt"/>
              </a:rPr>
              <a:t>, </a:t>
            </a:r>
            <a:r>
              <a:rPr lang="fr-BE" sz="1100" dirty="0" err="1">
                <a:solidFill>
                  <a:srgbClr val="222222"/>
                </a:solidFill>
                <a:latin typeface="+mn-lt"/>
              </a:rPr>
              <a:t>psychologist</a:t>
            </a:r>
            <a:r>
              <a:rPr lang="fr-BE" sz="1100" dirty="0">
                <a:solidFill>
                  <a:srgbClr val="222222"/>
                </a:solidFill>
                <a:latin typeface="+mn-lt"/>
              </a:rPr>
              <a:t>, </a:t>
            </a:r>
            <a:r>
              <a:rPr lang="fr-BE" sz="1100" dirty="0" err="1">
                <a:solidFill>
                  <a:srgbClr val="0B0080"/>
                </a:solidFill>
                <a:latin typeface="+mn-lt"/>
                <a:hlinkClick r:id="rId41" tooltip="University of Western Ontario"/>
              </a:rPr>
              <a:t>University</a:t>
            </a:r>
            <a:r>
              <a:rPr lang="fr-BE" sz="1100" dirty="0">
                <a:solidFill>
                  <a:srgbClr val="0B0080"/>
                </a:solidFill>
                <a:latin typeface="+mn-lt"/>
                <a:hlinkClick r:id="rId41" tooltip="University of Western Ontario"/>
              </a:rPr>
              <a:t> of Western Ontario</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71" tooltip="Vincent Sarich"/>
              </a:rPr>
              <a:t>Vincent </a:t>
            </a:r>
            <a:r>
              <a:rPr lang="fr-BE" sz="1100" dirty="0" err="1">
                <a:solidFill>
                  <a:srgbClr val="0B0080"/>
                </a:solidFill>
                <a:latin typeface="+mn-lt"/>
                <a:hlinkClick r:id="rId71" tooltip="Vincent Sarich"/>
              </a:rPr>
              <a:t>Sarich</a:t>
            </a:r>
            <a:r>
              <a:rPr lang="fr-BE" sz="1100" dirty="0">
                <a:solidFill>
                  <a:srgbClr val="222222"/>
                </a:solidFill>
                <a:latin typeface="+mn-lt"/>
              </a:rPr>
              <a:t>, </a:t>
            </a:r>
            <a:r>
              <a:rPr lang="fr-BE" sz="1100" dirty="0" err="1">
                <a:solidFill>
                  <a:srgbClr val="0B0080"/>
                </a:solidFill>
                <a:latin typeface="+mn-lt"/>
                <a:hlinkClick r:id="rId72" tooltip="University of Auckland"/>
              </a:rPr>
              <a:t>University</a:t>
            </a:r>
            <a:r>
              <a:rPr lang="fr-BE" sz="1100" dirty="0">
                <a:solidFill>
                  <a:srgbClr val="0B0080"/>
                </a:solidFill>
                <a:latin typeface="+mn-lt"/>
                <a:hlinkClick r:id="rId72" tooltip="University of Auckland"/>
              </a:rPr>
              <a:t> of Auckland</a:t>
            </a:r>
            <a:r>
              <a:rPr lang="fr-BE" sz="1100" dirty="0">
                <a:solidFill>
                  <a:srgbClr val="222222"/>
                </a:solidFill>
                <a:latin typeface="+mn-lt"/>
              </a:rPr>
              <a:t> </a:t>
            </a:r>
            <a:r>
              <a:rPr lang="fr-BE" sz="1100" dirty="0">
                <a:solidFill>
                  <a:srgbClr val="0B0080"/>
                </a:solidFill>
                <a:latin typeface="+mn-lt"/>
                <a:hlinkClick r:id="rId73" tooltip="New Zealand"/>
              </a:rPr>
              <a:t>New </a:t>
            </a:r>
            <a:r>
              <a:rPr lang="fr-BE" sz="1100" dirty="0" err="1">
                <a:solidFill>
                  <a:srgbClr val="0B0080"/>
                </a:solidFill>
                <a:latin typeface="+mn-lt"/>
                <a:hlinkClick r:id="rId73" tooltip="New Zealand"/>
              </a:rPr>
              <a:t>Zealand</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74" tooltip="Sandra Scarr"/>
              </a:rPr>
              <a:t>Sandra </a:t>
            </a:r>
            <a:r>
              <a:rPr lang="fr-BE" sz="1100" dirty="0" err="1">
                <a:solidFill>
                  <a:srgbClr val="0B0080"/>
                </a:solidFill>
                <a:latin typeface="+mn-lt"/>
                <a:hlinkClick r:id="rId74" tooltip="Sandra Scarr"/>
              </a:rPr>
              <a:t>Scarr</a:t>
            </a:r>
            <a:r>
              <a:rPr lang="fr-BE" sz="1100" dirty="0">
                <a:solidFill>
                  <a:srgbClr val="222222"/>
                </a:solidFill>
                <a:latin typeface="+mn-lt"/>
              </a:rPr>
              <a:t>, </a:t>
            </a:r>
            <a:r>
              <a:rPr lang="fr-BE" sz="1100" dirty="0" err="1">
                <a:solidFill>
                  <a:srgbClr val="0B0080"/>
                </a:solidFill>
                <a:latin typeface="+mn-lt"/>
                <a:hlinkClick r:id="rId75" tooltip="University of Virginia"/>
              </a:rPr>
              <a:t>University</a:t>
            </a:r>
            <a:r>
              <a:rPr lang="fr-BE" sz="1100" dirty="0">
                <a:solidFill>
                  <a:srgbClr val="0B0080"/>
                </a:solidFill>
                <a:latin typeface="+mn-lt"/>
                <a:hlinkClick r:id="rId75" tooltip="University of Virginia"/>
              </a:rPr>
              <a:t> of Virginia</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76" tooltip="Frank L. Schmidt"/>
              </a:rPr>
              <a:t>Frank L. Schmidt</a:t>
            </a:r>
            <a:r>
              <a:rPr lang="fr-BE" sz="1100" dirty="0">
                <a:solidFill>
                  <a:srgbClr val="222222"/>
                </a:solidFill>
                <a:latin typeface="+mn-lt"/>
              </a:rPr>
              <a:t>, </a:t>
            </a:r>
            <a:r>
              <a:rPr lang="fr-BE" sz="1100" dirty="0" err="1">
                <a:solidFill>
                  <a:srgbClr val="0B0080"/>
                </a:solidFill>
                <a:latin typeface="+mn-lt"/>
                <a:hlinkClick r:id="rId77" tooltip="University of Iowa"/>
              </a:rPr>
              <a:t>University</a:t>
            </a:r>
            <a:r>
              <a:rPr lang="fr-BE" sz="1100" dirty="0">
                <a:solidFill>
                  <a:srgbClr val="0B0080"/>
                </a:solidFill>
                <a:latin typeface="+mn-lt"/>
                <a:hlinkClick r:id="rId77" tooltip="University of Iowa"/>
              </a:rPr>
              <a:t> of Iowa</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78" tooltip="Lyle F. Schoenfeldt"/>
              </a:rPr>
              <a:t>Lyle F. </a:t>
            </a:r>
            <a:r>
              <a:rPr lang="fr-BE" sz="1100" dirty="0" err="1">
                <a:solidFill>
                  <a:srgbClr val="0B0080"/>
                </a:solidFill>
                <a:latin typeface="+mn-lt"/>
                <a:hlinkClick r:id="rId78" tooltip="Lyle F. Schoenfeldt"/>
              </a:rPr>
              <a:t>Schoenfeldt</a:t>
            </a:r>
            <a:r>
              <a:rPr lang="fr-BE" sz="1100" dirty="0">
                <a:solidFill>
                  <a:srgbClr val="222222"/>
                </a:solidFill>
                <a:latin typeface="+mn-lt"/>
              </a:rPr>
              <a:t>, </a:t>
            </a:r>
            <a:r>
              <a:rPr lang="fr-BE" sz="1100" dirty="0">
                <a:solidFill>
                  <a:srgbClr val="0B0080"/>
                </a:solidFill>
                <a:latin typeface="+mn-lt"/>
                <a:hlinkClick r:id="rId67" tooltip="Texas A&amp;M University"/>
              </a:rPr>
              <a:t>Texas A&amp;M </a:t>
            </a:r>
            <a:r>
              <a:rPr lang="fr-BE" sz="1100" dirty="0" err="1">
                <a:solidFill>
                  <a:srgbClr val="0B0080"/>
                </a:solidFill>
                <a:latin typeface="+mn-lt"/>
                <a:hlinkClick r:id="rId67" tooltip="Texas A&amp;M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222222"/>
                </a:solidFill>
                <a:latin typeface="+mn-lt"/>
              </a:rPr>
              <a:t>James C. </a:t>
            </a:r>
            <a:r>
              <a:rPr lang="fr-BE" sz="1100" dirty="0" err="1">
                <a:solidFill>
                  <a:srgbClr val="222222"/>
                </a:solidFill>
                <a:latin typeface="+mn-lt"/>
              </a:rPr>
              <a:t>Sharf</a:t>
            </a:r>
            <a:r>
              <a:rPr lang="fr-BE" sz="1100" dirty="0">
                <a:solidFill>
                  <a:srgbClr val="222222"/>
                </a:solidFill>
                <a:latin typeface="+mn-lt"/>
              </a:rPr>
              <a:t>, </a:t>
            </a:r>
            <a:r>
              <a:rPr lang="fr-BE" sz="1100" dirty="0">
                <a:solidFill>
                  <a:srgbClr val="0B0080"/>
                </a:solidFill>
                <a:latin typeface="+mn-lt"/>
                <a:hlinkClick r:id="rId79" tooltip="George Washington University"/>
              </a:rPr>
              <a:t>George Washington </a:t>
            </a:r>
            <a:r>
              <a:rPr lang="fr-BE" sz="1100" dirty="0" err="1">
                <a:solidFill>
                  <a:srgbClr val="0B0080"/>
                </a:solidFill>
                <a:latin typeface="+mn-lt"/>
                <a:hlinkClick r:id="rId79" tooltip="George Washington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80" tooltip="Herman Spitz"/>
              </a:rPr>
              <a:t>Herman Spitz</a:t>
            </a:r>
            <a:r>
              <a:rPr lang="fr-BE" sz="1100" dirty="0">
                <a:solidFill>
                  <a:srgbClr val="222222"/>
                </a:solidFill>
                <a:latin typeface="+mn-lt"/>
              </a:rPr>
              <a:t>, former </a:t>
            </a:r>
            <a:r>
              <a:rPr lang="fr-BE" sz="1100" dirty="0" err="1">
                <a:solidFill>
                  <a:srgbClr val="222222"/>
                </a:solidFill>
                <a:latin typeface="+mn-lt"/>
              </a:rPr>
              <a:t>director</a:t>
            </a:r>
            <a:r>
              <a:rPr lang="fr-BE" sz="1100" dirty="0">
                <a:solidFill>
                  <a:srgbClr val="222222"/>
                </a:solidFill>
                <a:latin typeface="+mn-lt"/>
              </a:rPr>
              <a:t> </a:t>
            </a:r>
            <a:r>
              <a:rPr lang="fr-BE" sz="1100" dirty="0">
                <a:solidFill>
                  <a:srgbClr val="0B0080"/>
                </a:solidFill>
                <a:latin typeface="+mn-lt"/>
                <a:hlinkClick r:id="rId81" tooltip="E.R. Johnstone Training and Research Center"/>
              </a:rPr>
              <a:t>E.R. </a:t>
            </a:r>
            <a:r>
              <a:rPr lang="fr-BE" sz="1100" dirty="0" err="1">
                <a:solidFill>
                  <a:srgbClr val="0B0080"/>
                </a:solidFill>
                <a:latin typeface="+mn-lt"/>
                <a:hlinkClick r:id="rId81" tooltip="E.R. Johnstone Training and Research Center"/>
              </a:rPr>
              <a:t>Johnstone</a:t>
            </a:r>
            <a:r>
              <a:rPr lang="fr-BE" sz="1100" dirty="0">
                <a:solidFill>
                  <a:srgbClr val="0B0080"/>
                </a:solidFill>
                <a:latin typeface="+mn-lt"/>
                <a:hlinkClick r:id="rId81" tooltip="E.R. Johnstone Training and Research Center"/>
              </a:rPr>
              <a:t> Training and </a:t>
            </a:r>
            <a:r>
              <a:rPr lang="fr-BE" sz="1100" dirty="0" err="1">
                <a:solidFill>
                  <a:srgbClr val="0B0080"/>
                </a:solidFill>
                <a:latin typeface="+mn-lt"/>
                <a:hlinkClick r:id="rId81" tooltip="E.R. Johnstone Training and Research Center"/>
              </a:rPr>
              <a:t>Research</a:t>
            </a:r>
            <a:r>
              <a:rPr lang="fr-BE" sz="1100" dirty="0">
                <a:solidFill>
                  <a:srgbClr val="0B0080"/>
                </a:solidFill>
                <a:latin typeface="+mn-lt"/>
                <a:hlinkClick r:id="rId81" tooltip="E.R. Johnstone Training and Research Center"/>
              </a:rPr>
              <a:t> Center</a:t>
            </a:r>
            <a:r>
              <a:rPr lang="fr-BE" sz="1100" dirty="0">
                <a:solidFill>
                  <a:srgbClr val="222222"/>
                </a:solidFill>
                <a:latin typeface="+mn-lt"/>
              </a:rPr>
              <a:t>, </a:t>
            </a:r>
            <a:r>
              <a:rPr lang="fr-BE" sz="1100" dirty="0" err="1">
                <a:solidFill>
                  <a:srgbClr val="222222"/>
                </a:solidFill>
                <a:latin typeface="+mn-lt"/>
              </a:rPr>
              <a:t>Bordentown</a:t>
            </a:r>
            <a:r>
              <a:rPr lang="fr-BE" sz="1100" dirty="0">
                <a:solidFill>
                  <a:srgbClr val="222222"/>
                </a:solidFill>
                <a:latin typeface="+mn-lt"/>
              </a:rPr>
              <a:t>, N.J.</a:t>
            </a:r>
          </a:p>
          <a:p>
            <a:pPr>
              <a:buFont typeface="Arial" panose="020B0604020202020204" pitchFamily="34" charset="0"/>
              <a:buChar char="•"/>
            </a:pPr>
            <a:r>
              <a:rPr lang="fr-BE" sz="1100" dirty="0">
                <a:solidFill>
                  <a:srgbClr val="0B0080"/>
                </a:solidFill>
                <a:latin typeface="+mn-lt"/>
                <a:hlinkClick r:id="rId82" tooltip="Julian C. Stanley"/>
              </a:rPr>
              <a:t>Julian C. Stanley</a:t>
            </a:r>
            <a:r>
              <a:rPr lang="fr-BE" sz="1100" dirty="0">
                <a:solidFill>
                  <a:srgbClr val="222222"/>
                </a:solidFill>
                <a:latin typeface="+mn-lt"/>
              </a:rPr>
              <a:t>, </a:t>
            </a:r>
            <a:r>
              <a:rPr lang="fr-BE" sz="1100" dirty="0">
                <a:solidFill>
                  <a:srgbClr val="0B0080"/>
                </a:solidFill>
                <a:latin typeface="+mn-lt"/>
                <a:hlinkClick r:id="rId23" tooltip="Johns Hopkins University"/>
              </a:rPr>
              <a:t>Johns Hopkins </a:t>
            </a:r>
            <a:r>
              <a:rPr lang="fr-BE" sz="1100" dirty="0" err="1">
                <a:solidFill>
                  <a:srgbClr val="0B0080"/>
                </a:solidFill>
                <a:latin typeface="+mn-lt"/>
                <a:hlinkClick r:id="rId23" tooltip="Johns Hopkins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83" tooltip="Del Thiessen"/>
              </a:rPr>
              <a:t>Del </a:t>
            </a:r>
            <a:r>
              <a:rPr lang="fr-BE" sz="1100" dirty="0" err="1">
                <a:solidFill>
                  <a:srgbClr val="0B0080"/>
                </a:solidFill>
                <a:latin typeface="+mn-lt"/>
                <a:hlinkClick r:id="rId83" tooltip="Del Thiessen"/>
              </a:rPr>
              <a:t>Thiessen</a:t>
            </a:r>
            <a:r>
              <a:rPr lang="fr-BE" sz="1100" dirty="0">
                <a:solidFill>
                  <a:srgbClr val="222222"/>
                </a:solidFill>
                <a:latin typeface="+mn-lt"/>
              </a:rPr>
              <a:t>, </a:t>
            </a:r>
            <a:r>
              <a:rPr lang="fr-BE" sz="1100" dirty="0" err="1">
                <a:solidFill>
                  <a:srgbClr val="0B0080"/>
                </a:solidFill>
                <a:latin typeface="+mn-lt"/>
                <a:hlinkClick r:id="rId10" tooltip="University of Texas at Austin"/>
              </a:rPr>
              <a:t>University</a:t>
            </a:r>
            <a:r>
              <a:rPr lang="fr-BE" sz="1100" dirty="0">
                <a:solidFill>
                  <a:srgbClr val="0B0080"/>
                </a:solidFill>
                <a:latin typeface="+mn-lt"/>
                <a:hlinkClick r:id="rId10" tooltip="University of Texas at Austin"/>
              </a:rPr>
              <a:t> of Texas at Austin</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84" tooltip="Lee A. Thompson"/>
              </a:rPr>
              <a:t>Lee A. Thompson</a:t>
            </a:r>
            <a:r>
              <a:rPr lang="fr-BE" sz="1100" dirty="0">
                <a:solidFill>
                  <a:srgbClr val="222222"/>
                </a:solidFill>
                <a:latin typeface="+mn-lt"/>
              </a:rPr>
              <a:t>, </a:t>
            </a:r>
            <a:r>
              <a:rPr lang="fr-BE" sz="1100" dirty="0">
                <a:solidFill>
                  <a:srgbClr val="0B0080"/>
                </a:solidFill>
                <a:latin typeface="+mn-lt"/>
                <a:hlinkClick r:id="rId13" tooltip="Case Western Reserve University"/>
              </a:rPr>
              <a:t>Case Western Reserve </a:t>
            </a:r>
            <a:r>
              <a:rPr lang="fr-BE" sz="1100" dirty="0" err="1">
                <a:solidFill>
                  <a:srgbClr val="0B0080"/>
                </a:solidFill>
                <a:latin typeface="+mn-lt"/>
                <a:hlinkClick r:id="rId13" tooltip="Case Western Reserve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85" tooltip="Robert M. Thorndike"/>
              </a:rPr>
              <a:t>Robert M. Thorndike</a:t>
            </a:r>
            <a:r>
              <a:rPr lang="fr-BE" sz="1100" dirty="0">
                <a:solidFill>
                  <a:srgbClr val="222222"/>
                </a:solidFill>
                <a:latin typeface="+mn-lt"/>
              </a:rPr>
              <a:t>, </a:t>
            </a:r>
            <a:r>
              <a:rPr lang="fr-BE" sz="1100" dirty="0">
                <a:solidFill>
                  <a:srgbClr val="0B0080"/>
                </a:solidFill>
                <a:latin typeface="+mn-lt"/>
                <a:hlinkClick r:id="rId86" tooltip="Western Washington University"/>
              </a:rPr>
              <a:t>Western Washington </a:t>
            </a:r>
            <a:r>
              <a:rPr lang="fr-BE" sz="1100" dirty="0" err="1">
                <a:solidFill>
                  <a:srgbClr val="0B0080"/>
                </a:solidFill>
                <a:latin typeface="+mn-lt"/>
                <a:hlinkClick r:id="rId86" tooltip="Western Washington University"/>
              </a:rPr>
              <a:t>University</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87" tooltip="Philip A. Vernon"/>
              </a:rPr>
              <a:t>Philip Anthony Vernon</a:t>
            </a:r>
            <a:r>
              <a:rPr lang="fr-BE" sz="1100" dirty="0">
                <a:solidFill>
                  <a:srgbClr val="222222"/>
                </a:solidFill>
                <a:latin typeface="+mn-lt"/>
              </a:rPr>
              <a:t>, </a:t>
            </a:r>
            <a:r>
              <a:rPr lang="fr-BE" sz="1100" dirty="0" err="1">
                <a:solidFill>
                  <a:srgbClr val="0B0080"/>
                </a:solidFill>
                <a:latin typeface="+mn-lt"/>
                <a:hlinkClick r:id="rId41" tooltip="University of Western Ontario"/>
              </a:rPr>
              <a:t>University</a:t>
            </a:r>
            <a:r>
              <a:rPr lang="fr-BE" sz="1100" dirty="0">
                <a:solidFill>
                  <a:srgbClr val="0B0080"/>
                </a:solidFill>
                <a:latin typeface="+mn-lt"/>
                <a:hlinkClick r:id="rId41" tooltip="University of Western Ontario"/>
              </a:rPr>
              <a:t> of Western Ontario</a:t>
            </a:r>
            <a:endParaRPr lang="fr-BE" sz="1100" dirty="0">
              <a:solidFill>
                <a:srgbClr val="222222"/>
              </a:solidFill>
              <a:latin typeface="+mn-lt"/>
            </a:endParaRPr>
          </a:p>
          <a:p>
            <a:pPr>
              <a:buFont typeface="Arial" panose="020B0604020202020204" pitchFamily="34" charset="0"/>
              <a:buChar char="•"/>
            </a:pPr>
            <a:r>
              <a:rPr lang="fr-BE" sz="1100" dirty="0">
                <a:solidFill>
                  <a:srgbClr val="0B0080"/>
                </a:solidFill>
                <a:latin typeface="+mn-lt"/>
                <a:hlinkClick r:id="rId88" tooltip="Lee Willerman"/>
              </a:rPr>
              <a:t>Lee </a:t>
            </a:r>
            <a:r>
              <a:rPr lang="fr-BE" sz="1100" dirty="0" err="1">
                <a:solidFill>
                  <a:srgbClr val="0B0080"/>
                </a:solidFill>
                <a:latin typeface="+mn-lt"/>
                <a:hlinkClick r:id="rId88" tooltip="Lee Willerman"/>
              </a:rPr>
              <a:t>Willerman</a:t>
            </a:r>
            <a:r>
              <a:rPr lang="fr-BE" sz="1100" dirty="0">
                <a:solidFill>
                  <a:srgbClr val="222222"/>
                </a:solidFill>
                <a:latin typeface="+mn-lt"/>
              </a:rPr>
              <a:t>, </a:t>
            </a:r>
            <a:r>
              <a:rPr lang="fr-BE" sz="1100" dirty="0" err="1">
                <a:solidFill>
                  <a:srgbClr val="0B0080"/>
                </a:solidFill>
                <a:latin typeface="+mn-lt"/>
                <a:hlinkClick r:id="rId10" tooltip="University of Texas at Austin"/>
              </a:rPr>
              <a:t>University</a:t>
            </a:r>
            <a:r>
              <a:rPr lang="fr-BE" sz="1100" dirty="0">
                <a:solidFill>
                  <a:srgbClr val="0B0080"/>
                </a:solidFill>
                <a:latin typeface="+mn-lt"/>
                <a:hlinkClick r:id="rId10" tooltip="University of Texas at Austin"/>
              </a:rPr>
              <a:t> of Texas at Austin</a:t>
            </a:r>
            <a:endParaRPr lang="fr-BE" sz="1100" dirty="0">
              <a:solidFill>
                <a:srgbClr val="222222"/>
              </a:solidFill>
              <a:latin typeface="+mn-lt"/>
            </a:endParaRPr>
          </a:p>
        </p:txBody>
      </p:sp>
      <p:sp>
        <p:nvSpPr>
          <p:cNvPr id="8" name="ZoneTexte 7">
            <a:extLst>
              <a:ext uri="{FF2B5EF4-FFF2-40B4-BE49-F238E27FC236}">
                <a16:creationId xmlns:a16="http://schemas.microsoft.com/office/drawing/2014/main" id="{61D52C9C-5DD5-4BAC-89E7-C67CB4175A67}"/>
              </a:ext>
            </a:extLst>
          </p:cNvPr>
          <p:cNvSpPr txBox="1"/>
          <p:nvPr/>
        </p:nvSpPr>
        <p:spPr>
          <a:xfrm>
            <a:off x="2511748" y="316266"/>
            <a:ext cx="4842544" cy="646331"/>
          </a:xfrm>
          <a:prstGeom prst="rect">
            <a:avLst/>
          </a:prstGeom>
          <a:noFill/>
        </p:spPr>
        <p:txBody>
          <a:bodyPr wrap="none" rtlCol="0">
            <a:spAutoFit/>
          </a:bodyPr>
          <a:lstStyle/>
          <a:p>
            <a:r>
              <a:rPr lang="fr-BE" dirty="0" err="1">
                <a:solidFill>
                  <a:srgbClr val="000000"/>
                </a:solidFill>
              </a:rPr>
              <a:t>Signatories</a:t>
            </a:r>
            <a:r>
              <a:rPr lang="fr-BE" dirty="0">
                <a:solidFill>
                  <a:srgbClr val="000000"/>
                </a:solidFill>
              </a:rPr>
              <a:t> of Mainstream Science on Intelligence</a:t>
            </a:r>
          </a:p>
          <a:p>
            <a:endParaRPr lang="fr-BE" dirty="0"/>
          </a:p>
        </p:txBody>
      </p:sp>
    </p:spTree>
    <p:extLst>
      <p:ext uri="{BB962C8B-B14F-4D97-AF65-F5344CB8AC3E}">
        <p14:creationId xmlns:p14="http://schemas.microsoft.com/office/powerpoint/2010/main" val="2569202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F415F1-E570-41A8-820E-57F785FA0152}"/>
              </a:ext>
            </a:extLst>
          </p:cNvPr>
          <p:cNvSpPr>
            <a:spLocks noGrp="1"/>
          </p:cNvSpPr>
          <p:nvPr>
            <p:ph type="title"/>
          </p:nvPr>
        </p:nvSpPr>
        <p:spPr>
          <a:xfrm>
            <a:off x="-828600" y="78909"/>
            <a:ext cx="8229600" cy="1143000"/>
          </a:xfrm>
        </p:spPr>
        <p:txBody>
          <a:bodyPr/>
          <a:lstStyle/>
          <a:p>
            <a:br>
              <a:rPr lang="en-US" dirty="0"/>
            </a:br>
            <a:r>
              <a:rPr lang="en-US" sz="3600" dirty="0"/>
              <a:t>3. Studies on the subject </a:t>
            </a:r>
            <a:br>
              <a:rPr lang="en-US" dirty="0"/>
            </a:br>
            <a:endParaRPr lang="fr-BE" dirty="0"/>
          </a:p>
        </p:txBody>
      </p:sp>
      <p:sp>
        <p:nvSpPr>
          <p:cNvPr id="4" name="Espace réservé du numéro de diapositive 3">
            <a:extLst>
              <a:ext uri="{FF2B5EF4-FFF2-40B4-BE49-F238E27FC236}">
                <a16:creationId xmlns:a16="http://schemas.microsoft.com/office/drawing/2014/main" id="{160E2C82-5F74-4A4E-9DDD-DA15DDEDA5A1}"/>
              </a:ext>
            </a:extLst>
          </p:cNvPr>
          <p:cNvSpPr>
            <a:spLocks noGrp="1"/>
          </p:cNvSpPr>
          <p:nvPr>
            <p:ph type="sldNum" sz="quarter" idx="12"/>
          </p:nvPr>
        </p:nvSpPr>
        <p:spPr/>
        <p:txBody>
          <a:bodyPr/>
          <a:lstStyle/>
          <a:p>
            <a:pPr>
              <a:defRPr/>
            </a:pPr>
            <a:fld id="{C961D413-C80E-4040-8C95-0A8BAAE2541B}" type="slidenum">
              <a:rPr lang="fr-BE" smtClean="0"/>
              <a:pPr>
                <a:defRPr/>
              </a:pPr>
              <a:t>218</a:t>
            </a:fld>
            <a:endParaRPr lang="fr-BE" dirty="0"/>
          </a:p>
        </p:txBody>
      </p:sp>
      <p:sp>
        <p:nvSpPr>
          <p:cNvPr id="5" name="Espace réservé du contenu 4">
            <a:extLst>
              <a:ext uri="{FF2B5EF4-FFF2-40B4-BE49-F238E27FC236}">
                <a16:creationId xmlns:a16="http://schemas.microsoft.com/office/drawing/2014/main" id="{A87943F3-A0B5-4BAE-891C-09BE313D1E08}"/>
              </a:ext>
            </a:extLst>
          </p:cNvPr>
          <p:cNvSpPr txBox="1">
            <a:spLocks noGrp="1" noChangeArrowheads="1"/>
          </p:cNvSpPr>
          <p:nvPr>
            <p:ph idx="1"/>
          </p:nvPr>
        </p:nvSpPr>
        <p:spPr bwMode="auto">
          <a:xfrm>
            <a:off x="210344" y="1140987"/>
            <a:ext cx="785921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buNone/>
            </a:pPr>
            <a:r>
              <a:rPr lang="en-US" sz="1800" dirty="0"/>
              <a:t>If it’s the first time you read on the subject you could be surprised by all these </a:t>
            </a:r>
            <a:r>
              <a:rPr lang="en-US" sz="1800" dirty="0" err="1"/>
              <a:t>informations</a:t>
            </a:r>
            <a:r>
              <a:rPr lang="en-US" sz="1800" dirty="0"/>
              <a:t> because they do not circulate much in the media (Not at all) because medias typically emphasize equality. </a:t>
            </a:r>
            <a:br>
              <a:rPr lang="en-US" sz="1800" dirty="0"/>
            </a:br>
            <a:r>
              <a:rPr lang="en-US" sz="1800" dirty="0"/>
              <a:t>If you search by yourself in the US scientific database (like NCBI or more simply with google scholar) about human intelligence and race differences, you will notice that almost all studies support what is here.</a:t>
            </a:r>
            <a:endParaRPr lang="fr-BE" sz="1800" dirty="0"/>
          </a:p>
        </p:txBody>
      </p:sp>
      <p:sp>
        <p:nvSpPr>
          <p:cNvPr id="6" name="ZoneTexte 5">
            <a:extLst>
              <a:ext uri="{FF2B5EF4-FFF2-40B4-BE49-F238E27FC236}">
                <a16:creationId xmlns:a16="http://schemas.microsoft.com/office/drawing/2014/main" id="{2F1D2B40-72CB-4ECF-8D1F-AB64A0EB7F4E}"/>
              </a:ext>
            </a:extLst>
          </p:cNvPr>
          <p:cNvSpPr txBox="1"/>
          <p:nvPr/>
        </p:nvSpPr>
        <p:spPr>
          <a:xfrm>
            <a:off x="210664" y="3703843"/>
            <a:ext cx="7858896" cy="2308324"/>
          </a:xfrm>
          <a:prstGeom prst="rect">
            <a:avLst/>
          </a:prstGeom>
          <a:noFill/>
        </p:spPr>
        <p:txBody>
          <a:bodyPr wrap="square" rtlCol="0">
            <a:spAutoFit/>
          </a:bodyPr>
          <a:lstStyle/>
          <a:p>
            <a:endParaRPr lang="fr-BE" dirty="0"/>
          </a:p>
          <a:p>
            <a:pPr marL="285750" indent="-285750">
              <a:buFontTx/>
              <a:buChar char="-"/>
            </a:pPr>
            <a:r>
              <a:rPr lang="fr-BE" dirty="0"/>
              <a:t>In 2014, 69% of </a:t>
            </a:r>
            <a:r>
              <a:rPr lang="fr-BE" dirty="0" err="1"/>
              <a:t>eperts</a:t>
            </a:r>
            <a:r>
              <a:rPr lang="fr-BE" dirty="0"/>
              <a:t> on Intelligence (people </a:t>
            </a:r>
            <a:r>
              <a:rPr lang="fr-BE" dirty="0" err="1"/>
              <a:t>who</a:t>
            </a:r>
            <a:r>
              <a:rPr lang="fr-BE" dirty="0"/>
              <a:t> </a:t>
            </a:r>
            <a:r>
              <a:rPr lang="fr-BE" dirty="0" err="1"/>
              <a:t>published</a:t>
            </a:r>
            <a:r>
              <a:rPr lang="fr-BE" dirty="0"/>
              <a:t> in the </a:t>
            </a:r>
            <a:r>
              <a:rPr lang="fr-BE" dirty="0" err="1"/>
              <a:t>field</a:t>
            </a:r>
            <a:r>
              <a:rPr lang="fr-BE" dirty="0"/>
              <a:t> in the last 3 </a:t>
            </a:r>
            <a:r>
              <a:rPr lang="fr-BE" dirty="0" err="1"/>
              <a:t>years</a:t>
            </a:r>
            <a:r>
              <a:rPr lang="fr-BE" dirty="0"/>
              <a:t>) </a:t>
            </a:r>
            <a:r>
              <a:rPr lang="fr-BE" dirty="0" err="1"/>
              <a:t>considered</a:t>
            </a:r>
            <a:r>
              <a:rPr lang="fr-BE" dirty="0"/>
              <a:t> </a:t>
            </a:r>
            <a:r>
              <a:rPr lang="fr-BE" dirty="0" err="1"/>
              <a:t>that</a:t>
            </a:r>
            <a:r>
              <a:rPr lang="fr-BE" dirty="0"/>
              <a:t> 30 to 90% of race </a:t>
            </a:r>
            <a:r>
              <a:rPr lang="fr-BE" dirty="0" err="1"/>
              <a:t>differences</a:t>
            </a:r>
            <a:r>
              <a:rPr lang="fr-BE" dirty="0"/>
              <a:t> in intelligence </a:t>
            </a:r>
            <a:r>
              <a:rPr lang="fr-BE" dirty="0" err="1"/>
              <a:t>were</a:t>
            </a:r>
            <a:r>
              <a:rPr lang="fr-BE" dirty="0"/>
              <a:t> due to </a:t>
            </a:r>
            <a:r>
              <a:rPr lang="fr-BE" dirty="0" err="1"/>
              <a:t>genetic</a:t>
            </a:r>
            <a:r>
              <a:rPr lang="fr-BE" dirty="0"/>
              <a:t> </a:t>
            </a:r>
            <a:r>
              <a:rPr lang="fr-BE" dirty="0" err="1"/>
              <a:t>factors</a:t>
            </a:r>
            <a:r>
              <a:rPr lang="fr-BE" dirty="0"/>
              <a:t>. </a:t>
            </a:r>
          </a:p>
          <a:p>
            <a:pPr marL="285750" indent="-285750">
              <a:buFontTx/>
              <a:buChar char="-"/>
            </a:pPr>
            <a:r>
              <a:rPr lang="fr-BE" dirty="0"/>
              <a:t>For 55% of experts, </a:t>
            </a:r>
            <a:r>
              <a:rPr lang="fr-BE" dirty="0" err="1"/>
              <a:t>genetic</a:t>
            </a:r>
            <a:r>
              <a:rPr lang="fr-BE" dirty="0"/>
              <a:t> </a:t>
            </a:r>
            <a:r>
              <a:rPr lang="fr-BE" dirty="0" err="1"/>
              <a:t>plays</a:t>
            </a:r>
            <a:r>
              <a:rPr lang="fr-BE" dirty="0"/>
              <a:t> a </a:t>
            </a:r>
            <a:r>
              <a:rPr lang="fr-BE" dirty="0" err="1"/>
              <a:t>role</a:t>
            </a:r>
            <a:r>
              <a:rPr lang="fr-BE" dirty="0"/>
              <a:t> </a:t>
            </a:r>
            <a:r>
              <a:rPr lang="fr-BE" dirty="0" err="1"/>
              <a:t>higher</a:t>
            </a:r>
            <a:r>
              <a:rPr lang="fr-BE" dirty="0"/>
              <a:t> </a:t>
            </a:r>
            <a:r>
              <a:rPr lang="fr-BE" dirty="0" err="1"/>
              <a:t>than</a:t>
            </a:r>
            <a:r>
              <a:rPr lang="fr-BE" dirty="0"/>
              <a:t> 50%.</a:t>
            </a:r>
          </a:p>
          <a:p>
            <a:pPr marL="285750" indent="-285750">
              <a:buFontTx/>
              <a:buChar char="-"/>
            </a:pPr>
            <a:endParaRPr lang="fr-BE" dirty="0"/>
          </a:p>
          <a:p>
            <a:r>
              <a:rPr lang="en-US" dirty="0"/>
              <a:t>“Survey of Expert Opinion on Intelligence: Intelligence research in the media, the public and their self-reflection” 2014.</a:t>
            </a:r>
            <a:r>
              <a:rPr lang="fr-BE" dirty="0"/>
              <a:t> </a:t>
            </a:r>
          </a:p>
        </p:txBody>
      </p:sp>
      <p:sp>
        <p:nvSpPr>
          <p:cNvPr id="7" name="ZoneTexte 6">
            <a:extLst>
              <a:ext uri="{FF2B5EF4-FFF2-40B4-BE49-F238E27FC236}">
                <a16:creationId xmlns:a16="http://schemas.microsoft.com/office/drawing/2014/main" id="{559663F2-31C8-473F-B954-4559D248E959}"/>
              </a:ext>
            </a:extLst>
          </p:cNvPr>
          <p:cNvSpPr txBox="1"/>
          <p:nvPr/>
        </p:nvSpPr>
        <p:spPr>
          <a:xfrm>
            <a:off x="1259632" y="3218327"/>
            <a:ext cx="5760640" cy="646331"/>
          </a:xfrm>
          <a:prstGeom prst="rect">
            <a:avLst/>
          </a:prstGeom>
          <a:noFill/>
        </p:spPr>
        <p:txBody>
          <a:bodyPr wrap="square" rtlCol="0">
            <a:spAutoFit/>
          </a:bodyPr>
          <a:lstStyle/>
          <a:p>
            <a:r>
              <a:rPr lang="fr-BE" sz="3600" dirty="0"/>
              <a:t>4. </a:t>
            </a:r>
            <a:r>
              <a:rPr lang="fr-BE" sz="3600" dirty="0" err="1"/>
              <a:t>Studies</a:t>
            </a:r>
            <a:r>
              <a:rPr lang="fr-BE" sz="3600" dirty="0"/>
              <a:t> on Expert Opinions</a:t>
            </a:r>
          </a:p>
        </p:txBody>
      </p:sp>
    </p:spTree>
    <p:extLst>
      <p:ext uri="{BB962C8B-B14F-4D97-AF65-F5344CB8AC3E}">
        <p14:creationId xmlns:p14="http://schemas.microsoft.com/office/powerpoint/2010/main" val="115118077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428DE-ADD9-48DB-9F56-F85641CA8F6B}"/>
              </a:ext>
            </a:extLst>
          </p:cNvPr>
          <p:cNvSpPr>
            <a:spLocks noGrp="1"/>
          </p:cNvSpPr>
          <p:nvPr>
            <p:ph type="title"/>
          </p:nvPr>
        </p:nvSpPr>
        <p:spPr>
          <a:xfrm>
            <a:off x="457200" y="-99392"/>
            <a:ext cx="8229600" cy="1143000"/>
          </a:xfrm>
        </p:spPr>
        <p:txBody>
          <a:bodyPr/>
          <a:lstStyle/>
          <a:p>
            <a:r>
              <a:rPr lang="fr-BE" sz="2400" b="1" dirty="0">
                <a:hlinkClick r:id="rId2">
                  <a:extLst>
                    <a:ext uri="{A12FA001-AC4F-418D-AE19-62706E023703}">
                      <ahyp:hlinkClr xmlns:ahyp="http://schemas.microsoft.com/office/drawing/2018/hyperlinkcolor" val="tx"/>
                    </a:ext>
                  </a:extLst>
                </a:hlinkClick>
              </a:rPr>
              <a:t>5. Conclusions of D. Reich, Harvard </a:t>
            </a:r>
            <a:r>
              <a:rPr lang="fr-BE" sz="2400" b="1" dirty="0" err="1">
                <a:hlinkClick r:id="rId2">
                  <a:extLst>
                    <a:ext uri="{A12FA001-AC4F-418D-AE19-62706E023703}">
                      <ahyp:hlinkClr xmlns:ahyp="http://schemas.microsoft.com/office/drawing/2018/hyperlinkcolor" val="tx"/>
                    </a:ext>
                  </a:extLst>
                </a:hlinkClick>
              </a:rPr>
              <a:t>Genetic</a:t>
            </a:r>
            <a:r>
              <a:rPr lang="fr-BE" sz="2400" b="1" dirty="0">
                <a:hlinkClick r:id="rId2">
                  <a:extLst>
                    <a:ext uri="{A12FA001-AC4F-418D-AE19-62706E023703}">
                      <ahyp:hlinkClr xmlns:ahyp="http://schemas.microsoft.com/office/drawing/2018/hyperlinkcolor" val="tx"/>
                    </a:ext>
                  </a:extLst>
                </a:hlinkClick>
              </a:rPr>
              <a:t> Professor (2018)</a:t>
            </a:r>
            <a:br>
              <a:rPr lang="fr-BE" sz="2400" b="1" dirty="0"/>
            </a:br>
            <a:r>
              <a:rPr lang="en-US" sz="1400" dirty="0"/>
              <a:t>(In 2015, Nature magazine placed David Reich in his list of 10 researchers of the year)</a:t>
            </a:r>
            <a:endParaRPr lang="fr-BE" sz="1400" dirty="0"/>
          </a:p>
        </p:txBody>
      </p:sp>
      <p:sp>
        <p:nvSpPr>
          <p:cNvPr id="4" name="Espace réservé du numéro de diapositive 3">
            <a:extLst>
              <a:ext uri="{FF2B5EF4-FFF2-40B4-BE49-F238E27FC236}">
                <a16:creationId xmlns:a16="http://schemas.microsoft.com/office/drawing/2014/main" id="{6F2AD8BB-73D6-465B-B147-442AA9B59D2A}"/>
              </a:ext>
            </a:extLst>
          </p:cNvPr>
          <p:cNvSpPr>
            <a:spLocks noGrp="1"/>
          </p:cNvSpPr>
          <p:nvPr>
            <p:ph type="sldNum" sz="quarter" idx="12"/>
          </p:nvPr>
        </p:nvSpPr>
        <p:spPr/>
        <p:txBody>
          <a:bodyPr/>
          <a:lstStyle/>
          <a:p>
            <a:pPr>
              <a:defRPr/>
            </a:pPr>
            <a:fld id="{C961D413-C80E-4040-8C95-0A8BAAE2541B}" type="slidenum">
              <a:rPr lang="fr-BE" smtClean="0"/>
              <a:pPr>
                <a:defRPr/>
              </a:pPr>
              <a:t>219</a:t>
            </a:fld>
            <a:endParaRPr lang="fr-BE" dirty="0"/>
          </a:p>
        </p:txBody>
      </p:sp>
      <p:sp>
        <p:nvSpPr>
          <p:cNvPr id="7" name="Rectangle 2">
            <a:extLst>
              <a:ext uri="{FF2B5EF4-FFF2-40B4-BE49-F238E27FC236}">
                <a16:creationId xmlns:a16="http://schemas.microsoft.com/office/drawing/2014/main" id="{78FCB4FB-79F3-4340-BAB4-95A3841F3684}"/>
              </a:ext>
            </a:extLst>
          </p:cNvPr>
          <p:cNvSpPr>
            <a:spLocks noGrp="1" noChangeArrowheads="1"/>
          </p:cNvSpPr>
          <p:nvPr>
            <p:ph idx="1"/>
          </p:nvPr>
        </p:nvSpPr>
        <p:spPr bwMode="auto">
          <a:xfrm>
            <a:off x="539552" y="1334184"/>
            <a:ext cx="8064896" cy="46905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212121"/>
                </a:solidFill>
                <a:effectLst/>
              </a:rPr>
              <a:t>In a </a:t>
            </a:r>
            <a:r>
              <a:rPr kumimoji="0" lang="fr-FR" altLang="fr-FR" sz="1200" b="0" i="0" u="none" strike="noStrike" cap="none" normalizeH="0" baseline="0" dirty="0" err="1">
                <a:ln>
                  <a:noFill/>
                </a:ln>
                <a:solidFill>
                  <a:srgbClr val="212121"/>
                </a:solidFill>
                <a:effectLst/>
              </a:rPr>
              <a:t>highly</a:t>
            </a:r>
            <a:r>
              <a:rPr kumimoji="0" lang="fr-FR" altLang="fr-FR" sz="1200" b="0" i="0" u="none" strike="noStrike" cap="none" normalizeH="0" baseline="0" dirty="0">
                <a:ln>
                  <a:noFill/>
                </a:ln>
                <a:solidFill>
                  <a:srgbClr val="212121"/>
                </a:solidFill>
                <a:effectLst/>
              </a:rPr>
              <a:t> </a:t>
            </a:r>
            <a:r>
              <a:rPr kumimoji="0" lang="fr-FR" altLang="fr-FR" sz="1200" b="0" i="0" u="none" strike="noStrike" cap="none" normalizeH="0" baseline="0" dirty="0" err="1">
                <a:ln>
                  <a:noFill/>
                </a:ln>
                <a:solidFill>
                  <a:srgbClr val="212121"/>
                </a:solidFill>
                <a:effectLst/>
              </a:rPr>
              <a:t>commented</a:t>
            </a:r>
            <a:r>
              <a:rPr kumimoji="0" lang="fr-FR" altLang="fr-FR" sz="1200" b="0" i="0" u="none" strike="noStrike" cap="none" normalizeH="0" baseline="0" dirty="0">
                <a:ln>
                  <a:noFill/>
                </a:ln>
                <a:solidFill>
                  <a:srgbClr val="212121"/>
                </a:solidFill>
                <a:effectLst/>
              </a:rPr>
              <a:t> New York Times article of March 2018, David Reich, </a:t>
            </a:r>
            <a:r>
              <a:rPr lang="fr-FR" altLang="fr-FR" sz="1200" dirty="0" err="1">
                <a:solidFill>
                  <a:srgbClr val="212121"/>
                </a:solidFill>
              </a:rPr>
              <a:t>genetic</a:t>
            </a:r>
            <a:r>
              <a:rPr lang="fr-FR" altLang="fr-FR" sz="1200" dirty="0">
                <a:solidFill>
                  <a:srgbClr val="212121"/>
                </a:solidFill>
              </a:rPr>
              <a:t> </a:t>
            </a:r>
            <a:r>
              <a:rPr kumimoji="0" lang="fr-FR" altLang="fr-FR" sz="1200" b="0" i="0" u="none" strike="noStrike" cap="none" normalizeH="0" baseline="0" dirty="0" err="1">
                <a:ln>
                  <a:noFill/>
                </a:ln>
                <a:solidFill>
                  <a:srgbClr val="212121"/>
                </a:solidFill>
                <a:effectLst/>
              </a:rPr>
              <a:t>professor</a:t>
            </a:r>
            <a:r>
              <a:rPr kumimoji="0" lang="fr-FR" altLang="fr-FR" sz="1200" b="0" i="0" u="none" strike="noStrike" cap="none" normalizeH="0" baseline="0" dirty="0">
                <a:ln>
                  <a:noFill/>
                </a:ln>
                <a:solidFill>
                  <a:srgbClr val="212121"/>
                </a:solidFill>
                <a:effectLst/>
              </a:rPr>
              <a:t> at Harvard, </a:t>
            </a:r>
            <a:r>
              <a:rPr kumimoji="0" lang="fr-FR" altLang="fr-FR" sz="1200" b="0" i="0" u="none" strike="noStrike" cap="none" normalizeH="0" baseline="0" dirty="0" err="1">
                <a:ln>
                  <a:noFill/>
                </a:ln>
                <a:solidFill>
                  <a:srgbClr val="212121"/>
                </a:solidFill>
                <a:effectLst/>
              </a:rPr>
              <a:t>explains</a:t>
            </a:r>
            <a:r>
              <a:rPr kumimoji="0" lang="fr-FR" altLang="fr-FR" sz="1200" b="0" i="0" u="none" strike="noStrike" cap="none" normalizeH="0" baseline="0" dirty="0">
                <a:ln>
                  <a:noFill/>
                </a:ln>
                <a:solidFill>
                  <a:srgbClr val="212121"/>
                </a:solidFill>
                <a:effectLst/>
              </a:rPr>
              <a:t> ...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200" dirty="0">
              <a:solidFill>
                <a:srgbClr val="212121"/>
              </a:solidFill>
            </a:endParaRPr>
          </a:p>
          <a:p>
            <a:pPr marL="0" indent="0">
              <a:buNone/>
            </a:pPr>
            <a:r>
              <a:rPr lang="en-US" sz="1200" dirty="0"/>
              <a:t>“As a geneticist I know that it is simply no longer possible to ignore average genetic differences among races.</a:t>
            </a:r>
            <a:endParaRPr lang="fr-BE" sz="1200" dirty="0"/>
          </a:p>
          <a:p>
            <a:pPr marL="0" indent="0">
              <a:buNone/>
            </a:pPr>
            <a:r>
              <a:rPr lang="en-US" sz="1200" dirty="0"/>
              <a:t>Groundbreaking advances in DNA sequencing technology have been made over the last two decades. These advances enable us to measure with exquisite accuracy what fraction of an individual’s genetic ancestry traces back to, say, West Africa 500 years ago — before the mixing in the Americas of the West African and European gene pools that were almost completely isolated for the last 70,000 years. With the help of these tools, we are learning that differences in genetic ancestry that happen to correlate to many of today’s racial constructs are real.</a:t>
            </a:r>
            <a:endParaRPr lang="fr-BE" sz="1200" dirty="0"/>
          </a:p>
          <a:p>
            <a:pPr marL="0" indent="0">
              <a:buNone/>
            </a:pPr>
            <a:r>
              <a:rPr lang="en-US" sz="1200" dirty="0"/>
              <a:t>Recent genetic studies have demonstrated differences across populations not just in the genetic determinants of simple traits such as skin color, but also in more complex traits like bodily dimensions and susceptibility to diseases. For example, we now know that genetic factors help explain why northern Europeans are taller on average than southern Europeans, why multiple sclerosis is more common in European-Americans than in African-Americans, and why the reverse is true for end-stage kidney disease.</a:t>
            </a:r>
            <a:endParaRPr lang="fr-BE" sz="1200" dirty="0"/>
          </a:p>
          <a:p>
            <a:pPr marL="0" indent="0">
              <a:buNone/>
            </a:pPr>
            <a:r>
              <a:rPr lang="en-US" sz="1200" dirty="0"/>
              <a:t>People who deny the possibility of substantial biological differences among human populations are digging themselves into an indefensible position, one that will not survive the onslaught of science. </a:t>
            </a:r>
          </a:p>
          <a:p>
            <a:pPr marL="0" indent="0">
              <a:buNone/>
            </a:pPr>
            <a:r>
              <a:rPr lang="en-US" sz="1200" dirty="0"/>
              <a:t>This is important, even urgent, that we develop a candid and scientifically up-to-date way of discussing any such differences, instead of sticking our heads in the sand.</a:t>
            </a:r>
          </a:p>
          <a:p>
            <a:pPr marL="0" indent="0">
              <a:buNone/>
            </a:pPr>
            <a:r>
              <a:rPr lang="en-US" sz="1200" dirty="0"/>
              <a:t>While most people will agree that finding a genetic explanation for an elevated rate of disease is important, they often draw the line there. Finding genetic influences on a propensity for disease is one thing, they argue, but looking for such influences on behavior and cognition is another.</a:t>
            </a:r>
            <a:endParaRPr lang="fr-BE" sz="1200" dirty="0"/>
          </a:p>
          <a:p>
            <a:pPr marL="0" indent="0">
              <a:buNone/>
            </a:pPr>
            <a:r>
              <a:rPr lang="en-US" sz="1200" dirty="0"/>
              <a:t>But whether we like it or not, that line has already been crossed. A recent study led by the economist Daniel Benjamin compiled information on the number of years of education from more than 400,000 people, almost all of whom were of European ancestry. After controlling for differences in socioeconomic background, he and his colleagues identified 74 genetic variations that are over-represented in genes known to be important in neurological development, each of which is incontrovertibly more common in Europeans with more years of education than in Europeans with fewer years of education.</a:t>
            </a:r>
            <a:endParaRPr lang="fr-BE" sz="1200" dirty="0"/>
          </a:p>
        </p:txBody>
      </p:sp>
    </p:spTree>
    <p:extLst>
      <p:ext uri="{BB962C8B-B14F-4D97-AF65-F5344CB8AC3E}">
        <p14:creationId xmlns:p14="http://schemas.microsoft.com/office/powerpoint/2010/main" val="407740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A2802750-53CF-4B85-9B28-15B4EE088555}" type="slidenum">
              <a:rPr lang="fr-BE" smtClean="0"/>
              <a:pPr>
                <a:defRPr/>
              </a:pPr>
              <a:t>22</a:t>
            </a:fld>
            <a:endParaRPr lang="fr-BE" dirty="0"/>
          </a:p>
        </p:txBody>
      </p:sp>
      <p:sp>
        <p:nvSpPr>
          <p:cNvPr id="2" name="Rectangle 1">
            <a:extLst>
              <a:ext uri="{FF2B5EF4-FFF2-40B4-BE49-F238E27FC236}">
                <a16:creationId xmlns:a16="http://schemas.microsoft.com/office/drawing/2014/main" id="{67821D7A-4D34-42B0-8291-32FFBA70EA06}"/>
              </a:ext>
            </a:extLst>
          </p:cNvPr>
          <p:cNvSpPr>
            <a:spLocks noChangeArrowheads="1"/>
          </p:cNvSpPr>
          <p:nvPr/>
        </p:nvSpPr>
        <p:spPr bwMode="auto">
          <a:xfrm>
            <a:off x="562140" y="1213008"/>
            <a:ext cx="8124660" cy="44319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lvl="0" eaLnBrk="0" hangingPunct="0"/>
            <a:r>
              <a:rPr lang="fr-FR" altLang="fr-FR" sz="3200" dirty="0">
                <a:solidFill>
                  <a:srgbClr val="212121"/>
                </a:solidFill>
                <a:latin typeface="inherit"/>
              </a:rPr>
              <a:t>" </a:t>
            </a:r>
            <a:r>
              <a:rPr kumimoji="0" lang="fr-FR" altLang="fr-FR" sz="3200" b="0" i="0" u="none" strike="noStrike" cap="none" normalizeH="0" baseline="0" dirty="0">
                <a:ln>
                  <a:noFill/>
                </a:ln>
                <a:solidFill>
                  <a:srgbClr val="212121"/>
                </a:solidFill>
                <a:effectLst/>
                <a:latin typeface="inherit"/>
              </a:rPr>
              <a:t>g </a:t>
            </a:r>
            <a:r>
              <a:rPr kumimoji="0" lang="fr-FR" altLang="fr-FR" sz="3200" b="0" i="0" u="none" strike="noStrike" cap="none" normalizeH="0" baseline="0" dirty="0" err="1">
                <a:ln>
                  <a:noFill/>
                </a:ln>
                <a:solidFill>
                  <a:srgbClr val="212121"/>
                </a:solidFill>
                <a:effectLst/>
                <a:latin typeface="inherit"/>
              </a:rPr>
              <a:t>is</a:t>
            </a:r>
            <a:r>
              <a:rPr kumimoji="0" lang="fr-FR" altLang="fr-FR" sz="3200" b="0" i="0" u="none" strike="noStrike" cap="none" normalizeH="0" baseline="0" dirty="0">
                <a:ln>
                  <a:noFill/>
                </a:ln>
                <a:solidFill>
                  <a:srgbClr val="212121"/>
                </a:solidFill>
                <a:effectLst/>
                <a:latin typeface="inherit"/>
              </a:rPr>
              <a:t> to </a:t>
            </a:r>
            <a:r>
              <a:rPr kumimoji="0" lang="fr-FR" altLang="fr-FR" sz="3200" b="0" i="0" u="none" strike="noStrike" cap="none" normalizeH="0" baseline="0" dirty="0" err="1">
                <a:ln>
                  <a:noFill/>
                </a:ln>
                <a:solidFill>
                  <a:srgbClr val="212121"/>
                </a:solidFill>
                <a:effectLst/>
                <a:latin typeface="inherit"/>
              </a:rPr>
              <a:t>psychology</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what</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carbon</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is</a:t>
            </a:r>
            <a:r>
              <a:rPr kumimoji="0" lang="fr-FR" altLang="fr-FR" sz="3200" b="0" i="0" u="none" strike="noStrike" cap="none" normalizeH="0" baseline="0" dirty="0">
                <a:ln>
                  <a:noFill/>
                </a:ln>
                <a:solidFill>
                  <a:srgbClr val="212121"/>
                </a:solidFill>
                <a:effectLst/>
                <a:latin typeface="inherit"/>
              </a:rPr>
              <a:t> to </a:t>
            </a:r>
            <a:r>
              <a:rPr kumimoji="0" lang="fr-FR" altLang="fr-FR" sz="3200" b="0" i="0" u="none" strike="noStrike" cap="none" normalizeH="0" baseline="0" dirty="0" err="1">
                <a:ln>
                  <a:noFill/>
                </a:ln>
                <a:solidFill>
                  <a:srgbClr val="212121"/>
                </a:solidFill>
                <a:effectLst/>
                <a:latin typeface="inherit"/>
              </a:rPr>
              <a:t>physics</a:t>
            </a:r>
            <a:r>
              <a:rPr kumimoji="0" lang="fr-FR" altLang="fr-FR" sz="3200" b="0" i="0" u="none" strike="noStrike" cap="none" normalizeH="0" baseline="0" dirty="0">
                <a:ln>
                  <a:noFill/>
                </a:ln>
                <a:solidFill>
                  <a:srgbClr val="212121"/>
                </a:solidFill>
                <a:effectLst/>
                <a:latin typeface="inherit"/>
              </a:rPr>
              <a:t>" </a:t>
            </a:r>
          </a:p>
          <a:p>
            <a:pPr lvl="0" eaLnBrk="0" hangingPunct="0"/>
            <a:r>
              <a:rPr kumimoji="0" lang="fr-FR" altLang="fr-FR" sz="3200" b="0" i="0" u="none" strike="noStrike" cap="none" normalizeH="0" baseline="0" dirty="0">
                <a:ln>
                  <a:noFill/>
                </a:ln>
                <a:solidFill>
                  <a:srgbClr val="212121"/>
                </a:solidFill>
                <a:effectLst/>
                <a:latin typeface="inherit"/>
              </a:rPr>
              <a:t>- C. Brand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rgbClr val="212121"/>
              </a:solidFill>
              <a:effectLst/>
              <a:latin typeface="inherit"/>
            </a:endParaRPr>
          </a:p>
          <a:p>
            <a:pPr lvl="0" eaLnBrk="0" hangingPunct="0"/>
            <a:r>
              <a:rPr lang="fr-FR" altLang="fr-FR" sz="3200" dirty="0">
                <a:solidFill>
                  <a:srgbClr val="212121"/>
                </a:solidFill>
                <a:latin typeface="inherit"/>
              </a:rPr>
              <a:t>" </a:t>
            </a:r>
            <a:r>
              <a:rPr kumimoji="0" lang="fr-FR" altLang="fr-FR" sz="3200" b="0" i="0" u="none" strike="noStrike" cap="none" normalizeH="0" baseline="0" dirty="0">
                <a:ln>
                  <a:noFill/>
                </a:ln>
                <a:solidFill>
                  <a:srgbClr val="212121"/>
                </a:solidFill>
                <a:effectLst/>
                <a:latin typeface="inherit"/>
              </a:rPr>
              <a:t>IQ </a:t>
            </a:r>
            <a:r>
              <a:rPr kumimoji="0" lang="fr-FR" altLang="fr-FR" sz="3200" b="0" i="0" u="none" strike="noStrike" cap="none" normalizeH="0" baseline="0" dirty="0" err="1">
                <a:ln>
                  <a:noFill/>
                </a:ln>
                <a:solidFill>
                  <a:srgbClr val="212121"/>
                </a:solidFill>
                <a:effectLst/>
                <a:latin typeface="inherit"/>
              </a:rPr>
              <a:t>is</a:t>
            </a:r>
            <a:r>
              <a:rPr kumimoji="0" lang="fr-FR" altLang="fr-FR" sz="3200" b="0" i="0" u="none" strike="noStrike" cap="none" normalizeH="0" baseline="0" dirty="0">
                <a:ln>
                  <a:noFill/>
                </a:ln>
                <a:solidFill>
                  <a:srgbClr val="212121"/>
                </a:solidFill>
                <a:effectLst/>
                <a:latin typeface="inherit"/>
              </a:rPr>
              <a:t> to </a:t>
            </a:r>
            <a:r>
              <a:rPr kumimoji="0" lang="fr-FR" altLang="fr-FR" sz="3200" b="0" i="0" u="none" strike="noStrike" cap="none" normalizeH="0" baseline="0" dirty="0" err="1">
                <a:ln>
                  <a:noFill/>
                </a:ln>
                <a:solidFill>
                  <a:srgbClr val="212121"/>
                </a:solidFill>
                <a:effectLst/>
                <a:latin typeface="inherit"/>
              </a:rPr>
              <a:t>sociology</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what</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gravity</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is</a:t>
            </a:r>
            <a:r>
              <a:rPr kumimoji="0" lang="fr-FR" altLang="fr-FR" sz="3200" b="0" i="0" u="none" strike="noStrike" cap="none" normalizeH="0" baseline="0" dirty="0">
                <a:ln>
                  <a:noFill/>
                </a:ln>
                <a:solidFill>
                  <a:srgbClr val="212121"/>
                </a:solidFill>
                <a:effectLst/>
                <a:latin typeface="inherit"/>
              </a:rPr>
              <a:t> to </a:t>
            </a:r>
            <a:r>
              <a:rPr kumimoji="0" lang="fr-FR" altLang="fr-FR" sz="3200" b="0" i="0" u="none" strike="noStrike" cap="none" normalizeH="0" baseline="0" dirty="0" err="1">
                <a:ln>
                  <a:noFill/>
                </a:ln>
                <a:solidFill>
                  <a:srgbClr val="212121"/>
                </a:solidFill>
                <a:effectLst/>
                <a:latin typeface="inherit"/>
              </a:rPr>
              <a:t>physics</a:t>
            </a:r>
            <a:r>
              <a:rPr kumimoji="0" lang="fr-FR" altLang="fr-FR" sz="3200" b="0" i="0" u="none" strike="noStrike" cap="none" normalizeH="0" baseline="0" dirty="0">
                <a:ln>
                  <a:noFill/>
                </a:ln>
                <a:solidFill>
                  <a:srgbClr val="212121"/>
                </a:solidFill>
                <a:effectLst/>
                <a:latin typeface="inherit"/>
              </a:rPr>
              <a:t>" </a:t>
            </a:r>
            <a:br>
              <a:rPr kumimoji="0" lang="fr-FR" altLang="fr-FR" sz="3200" b="0" i="0" u="none" strike="noStrike" cap="none" normalizeH="0" baseline="0" dirty="0">
                <a:ln>
                  <a:noFill/>
                </a:ln>
                <a:solidFill>
                  <a:srgbClr val="212121"/>
                </a:solidFill>
                <a:effectLst/>
                <a:latin typeface="inherit"/>
              </a:rPr>
            </a:br>
            <a:r>
              <a:rPr kumimoji="0" lang="fr-FR" altLang="fr-FR" sz="3200" b="0" i="0" u="none" strike="noStrike" cap="none" normalizeH="0" baseline="0" dirty="0">
                <a:ln>
                  <a:noFill/>
                </a:ln>
                <a:solidFill>
                  <a:srgbClr val="212121"/>
                </a:solidFill>
                <a:effectLst/>
                <a:latin typeface="inherit"/>
              </a:rPr>
              <a:t>- R. Lynn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rgbClr val="212121"/>
              </a:solidFill>
              <a:effectLst/>
              <a:latin typeface="inherit"/>
            </a:endParaRPr>
          </a:p>
          <a:p>
            <a:pPr lvl="0" eaLnBrk="0" hangingPunct="0"/>
            <a:r>
              <a:rPr kumimoji="0" lang="fr-FR" altLang="fr-FR" sz="3200" b="0" i="0" u="none" strike="noStrike" cap="none" normalizeH="0" baseline="0" dirty="0">
                <a:ln>
                  <a:noFill/>
                </a:ln>
                <a:solidFill>
                  <a:srgbClr val="212121"/>
                </a:solidFill>
                <a:effectLst/>
                <a:latin typeface="inherit"/>
              </a:rPr>
              <a:t> </a:t>
            </a:r>
            <a:r>
              <a:rPr lang="fr-FR" altLang="fr-FR" sz="3200" dirty="0">
                <a:solidFill>
                  <a:srgbClr val="212121"/>
                </a:solidFill>
                <a:latin typeface="inherit"/>
              </a:rPr>
              <a:t>" </a:t>
            </a:r>
            <a:r>
              <a:rPr kumimoji="0" lang="fr-FR" altLang="fr-FR" sz="3200" b="0" i="0" u="none" strike="noStrike" cap="none" normalizeH="0" baseline="0" dirty="0">
                <a:ln>
                  <a:noFill/>
                </a:ln>
                <a:solidFill>
                  <a:srgbClr val="212121"/>
                </a:solidFill>
                <a:effectLst/>
                <a:latin typeface="inherit"/>
              </a:rPr>
              <a:t>IQ </a:t>
            </a:r>
            <a:r>
              <a:rPr kumimoji="0" lang="fr-FR" altLang="fr-FR" sz="3200" b="0" i="0" u="none" strike="noStrike" cap="none" normalizeH="0" baseline="0" dirty="0" err="1">
                <a:ln>
                  <a:noFill/>
                </a:ln>
                <a:solidFill>
                  <a:srgbClr val="212121"/>
                </a:solidFill>
                <a:effectLst/>
                <a:latin typeface="inherit"/>
              </a:rPr>
              <a:t>is</a:t>
            </a:r>
            <a:r>
              <a:rPr kumimoji="0" lang="fr-FR" altLang="fr-FR" sz="3200" b="0" i="0" u="none" strike="noStrike" cap="none" normalizeH="0" baseline="0" dirty="0">
                <a:ln>
                  <a:noFill/>
                </a:ln>
                <a:solidFill>
                  <a:srgbClr val="212121"/>
                </a:solidFill>
                <a:effectLst/>
                <a:latin typeface="inherit"/>
              </a:rPr>
              <a:t> a </a:t>
            </a:r>
            <a:r>
              <a:rPr kumimoji="0" lang="fr-FR" altLang="fr-FR" sz="3200" b="0" i="0" u="none" strike="noStrike" cap="none" normalizeH="0" baseline="0" dirty="0" err="1">
                <a:ln>
                  <a:noFill/>
                </a:ln>
                <a:solidFill>
                  <a:srgbClr val="212121"/>
                </a:solidFill>
                <a:effectLst/>
                <a:latin typeface="inherit"/>
              </a:rPr>
              <a:t>fundamental</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characteristic</a:t>
            </a:r>
            <a:r>
              <a:rPr kumimoji="0" lang="fr-FR" altLang="fr-FR" sz="3200" b="0" i="0" u="none" strike="noStrike" cap="none" normalizeH="0" baseline="0" dirty="0">
                <a:ln>
                  <a:noFill/>
                </a:ln>
                <a:solidFill>
                  <a:srgbClr val="212121"/>
                </a:solidFill>
                <a:effectLst/>
                <a:latin typeface="inherit"/>
              </a:rPr>
              <a:t> of a society.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err="1">
                <a:ln>
                  <a:noFill/>
                </a:ln>
                <a:solidFill>
                  <a:srgbClr val="212121"/>
                </a:solidFill>
                <a:effectLst/>
                <a:latin typeface="inherit"/>
              </a:rPr>
              <a:t>We</a:t>
            </a:r>
            <a:r>
              <a:rPr kumimoji="0" lang="fr-FR" altLang="fr-FR" sz="3200" b="0" i="0" u="none" strike="noStrike" cap="none" normalizeH="0" baseline="0" dirty="0">
                <a:ln>
                  <a:noFill/>
                </a:ln>
                <a:solidFill>
                  <a:srgbClr val="212121"/>
                </a:solidFill>
                <a:effectLst/>
                <a:latin typeface="inherit"/>
              </a:rPr>
              <a:t> must stop the </a:t>
            </a:r>
            <a:r>
              <a:rPr kumimoji="0" lang="fr-FR" altLang="fr-FR" sz="3200" b="0" i="0" u="none" strike="noStrike" cap="none" normalizeH="0" baseline="0" dirty="0" err="1">
                <a:ln>
                  <a:noFill/>
                </a:ln>
                <a:solidFill>
                  <a:srgbClr val="212121"/>
                </a:solidFill>
                <a:effectLst/>
                <a:latin typeface="inherit"/>
              </a:rPr>
              <a:t>dysgenic</a:t>
            </a:r>
            <a:r>
              <a:rPr kumimoji="0" lang="fr-FR" altLang="fr-FR" sz="3200" b="0" i="0" u="none" strike="noStrike" cap="none" normalizeH="0" baseline="0" dirty="0">
                <a:ln>
                  <a:noFill/>
                </a:ln>
                <a:solidFill>
                  <a:srgbClr val="212121"/>
                </a:solidFill>
                <a:effectLst/>
                <a:latin typeface="inherit"/>
              </a:rPr>
              <a:t> trend in America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rgbClr val="212121"/>
                </a:solidFill>
                <a:effectLst/>
                <a:latin typeface="inherit"/>
              </a:rPr>
              <a:t>William </a:t>
            </a:r>
            <a:r>
              <a:rPr kumimoji="0" lang="fr-FR" altLang="fr-FR" sz="3200" b="0" i="0" u="none" strike="noStrike" cap="none" normalizeH="0" baseline="0" dirty="0" err="1">
                <a:ln>
                  <a:noFill/>
                </a:ln>
                <a:solidFill>
                  <a:srgbClr val="212121"/>
                </a:solidFill>
                <a:effectLst/>
                <a:latin typeface="inherit"/>
              </a:rPr>
              <a:t>Shockley</a:t>
            </a:r>
            <a:r>
              <a:rPr kumimoji="0" lang="fr-FR" altLang="fr-FR" sz="3200" b="0" i="0" u="none" strike="noStrike" cap="none" normalizeH="0" baseline="0" dirty="0">
                <a:ln>
                  <a:noFill/>
                </a:ln>
                <a:solidFill>
                  <a:srgbClr val="212121"/>
                </a:solidFill>
                <a:effectLst/>
                <a:latin typeface="inherit"/>
              </a:rPr>
              <a:t>, Nobel </a:t>
            </a:r>
            <a:r>
              <a:rPr kumimoji="0" lang="fr-FR" altLang="fr-FR" sz="3200" b="0" i="0" u="none" strike="noStrike" cap="none" normalizeH="0" baseline="0" dirty="0" err="1">
                <a:ln>
                  <a:noFill/>
                </a:ln>
                <a:solidFill>
                  <a:srgbClr val="212121"/>
                </a:solidFill>
                <a:effectLst/>
                <a:latin typeface="inherit"/>
              </a:rPr>
              <a:t>Prize</a:t>
            </a:r>
            <a:r>
              <a:rPr kumimoji="0" lang="fr-FR" altLang="fr-FR" sz="3200" b="0" i="0" u="none" strike="noStrike" cap="none" normalizeH="0" baseline="0" dirty="0">
                <a:ln>
                  <a:noFill/>
                </a:ln>
                <a:solidFill>
                  <a:srgbClr val="212121"/>
                </a:solidFill>
                <a:effectLst/>
                <a:latin typeface="inherit"/>
              </a:rPr>
              <a:t> (</a:t>
            </a:r>
            <a:r>
              <a:rPr kumimoji="0" lang="fr-FR" altLang="fr-FR" sz="3200" b="0" i="0" u="none" strike="noStrike" cap="none" normalizeH="0" baseline="0" dirty="0" err="1">
                <a:ln>
                  <a:noFill/>
                </a:ln>
                <a:solidFill>
                  <a:srgbClr val="212121"/>
                </a:solidFill>
                <a:effectLst/>
                <a:latin typeface="inherit"/>
              </a:rPr>
              <a:t>Physics</a:t>
            </a:r>
            <a:r>
              <a:rPr kumimoji="0" lang="fr-FR" altLang="fr-FR" sz="3200" b="0" i="0" u="none" strike="noStrike" cap="none" normalizeH="0" baseline="0" dirty="0">
                <a:ln>
                  <a:noFill/>
                </a:ln>
                <a:solidFill>
                  <a:srgbClr val="212121"/>
                </a:solidFill>
                <a:effectLst/>
                <a:latin typeface="inherit"/>
              </a:rPr>
              <a:t>).</a:t>
            </a:r>
            <a:r>
              <a:rPr kumimoji="0" lang="fr-FR" altLang="fr-FR" sz="3200" b="0" i="0" u="none" strike="noStrike" cap="none" normalizeH="0" baseline="0" dirty="0">
                <a:ln>
                  <a:noFill/>
                </a:ln>
                <a:solidFill>
                  <a:schemeClr val="tx1"/>
                </a:solidFill>
                <a:effectLst/>
              </a:rPr>
              <a:t> </a:t>
            </a:r>
            <a:endParaRPr kumimoji="0" lang="fr-FR" altLang="fr-FR" sz="32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9F62350-06D3-48A6-880B-0F2D1577E5CC}"/>
              </a:ext>
            </a:extLst>
          </p:cNvPr>
          <p:cNvSpPr>
            <a:spLocks noGrp="1"/>
          </p:cNvSpPr>
          <p:nvPr>
            <p:ph idx="1"/>
          </p:nvPr>
        </p:nvSpPr>
        <p:spPr>
          <a:xfrm>
            <a:off x="179512" y="188640"/>
            <a:ext cx="8229600" cy="4525963"/>
          </a:xfrm>
        </p:spPr>
        <p:txBody>
          <a:bodyPr/>
          <a:lstStyle/>
          <a:p>
            <a:pPr marL="0" indent="0">
              <a:buNone/>
            </a:pPr>
            <a:endParaRPr lang="en-US" sz="1000" dirty="0"/>
          </a:p>
          <a:p>
            <a:pPr marL="0" indent="0">
              <a:buNone/>
            </a:pPr>
            <a:endParaRPr lang="en-US" sz="1000" dirty="0"/>
          </a:p>
          <a:p>
            <a:pPr marL="0" indent="0">
              <a:buNone/>
            </a:pPr>
            <a:r>
              <a:rPr lang="en-US" sz="1200" dirty="0"/>
              <a:t>It is not yet clear how these genetic variations operate. A follow-up study of Icelanders led by the geneticist Augustine Kong showed that these genetic variations also nudge people who carry them to delay having children. So these variations may be explaining longer times at school by affecting a behavior that has nothing to do with intelligence.</a:t>
            </a:r>
          </a:p>
          <a:p>
            <a:pPr marL="0" indent="0">
              <a:buNone/>
            </a:pPr>
            <a:r>
              <a:rPr lang="en-US" sz="1200" dirty="0"/>
              <a:t>This study has been joined by others finding genetic predictors of behavior. One of these, led by the geneticist Danielle </a:t>
            </a:r>
            <a:r>
              <a:rPr lang="en-US" sz="1200" dirty="0" err="1"/>
              <a:t>Posthuma</a:t>
            </a:r>
            <a:r>
              <a:rPr lang="en-US" sz="1200" dirty="0"/>
              <a:t>, studied more than 70,000 people and found genetic variations in more than 20 genes that were predictive of performance on intelligence tests.</a:t>
            </a:r>
            <a:endParaRPr lang="fr-BE" sz="1200" dirty="0"/>
          </a:p>
          <a:p>
            <a:pPr marL="0" indent="0">
              <a:buNone/>
            </a:pPr>
            <a:r>
              <a:rPr lang="en-US" sz="1200" dirty="0"/>
              <a:t>Is performance on an intelligence test or the number of years of school a person attends shaped by the way a person is brought up? Yes. But does it measure something having to do with some aspect of behavior or cognition? Almost certainly. And since all traits influenced by genetics are expected to differ across populations, the genetic influences on behavior and cognition will differ across populations, too.</a:t>
            </a:r>
            <a:endParaRPr lang="fr-BE" sz="1200" dirty="0"/>
          </a:p>
          <a:p>
            <a:pPr marL="0" indent="0">
              <a:buNone/>
            </a:pPr>
            <a:r>
              <a:rPr lang="en-US" sz="1200" dirty="0"/>
              <a:t>You will sometimes hear that any biological differences among populations are likely to be small, because humans have diverged too recently from common ancestors for substantial differences to have arisen under the pressure of natural selection. This is not true. The ancestors of East Asians, Europeans, West Africans and Australians were, until recently, almost completely isolated from one another for 40,000 years or longer, which is more than sufficient time for the forces of evolution to work. Indeed, the study led by Dr. Kong showed that in Iceland, there has been measurable genetic selection against the genetic variations that predict more years of education in that population just within the last century.</a:t>
            </a:r>
            <a:br>
              <a:rPr lang="en-US" sz="1200" dirty="0"/>
            </a:br>
            <a:br>
              <a:rPr lang="en-US" sz="1200" dirty="0"/>
            </a:br>
            <a:r>
              <a:rPr lang="en-US" sz="1200" dirty="0"/>
              <a:t>So how should we prepare for the likelihood that in the coming years, genetic studies will show that many traits are influenced by genetic variations, and that these traits will differ on average across human populations? It will be impossible — indeed, anti-scientific, foolish and absurd — to deny those differences.</a:t>
            </a:r>
            <a:endParaRPr lang="fr-BE" sz="1200" dirty="0"/>
          </a:p>
          <a:p>
            <a:pPr marL="0" indent="0">
              <a:buNone/>
            </a:pPr>
            <a:r>
              <a:rPr lang="en-US" sz="1200" dirty="0"/>
              <a:t>It is important to face whatever science will reveal without prejudging the outcome and with the confidence that we can be mature enough to handle any findings. </a:t>
            </a:r>
            <a:br>
              <a:rPr lang="en-US" sz="1200" dirty="0"/>
            </a:br>
            <a:br>
              <a:rPr lang="fr-FR" altLang="fr-FR" sz="1200" dirty="0"/>
            </a:br>
            <a:r>
              <a:rPr lang="fr-FR" altLang="fr-FR" sz="1200" dirty="0"/>
              <a:t>« </a:t>
            </a:r>
            <a:r>
              <a:rPr lang="en-US" altLang="fr-FR" sz="1200" dirty="0"/>
              <a:t>How Genetics Is Changing Our Understanding of Race” D. Reich, New York Times, 2018.</a:t>
            </a:r>
            <a:br>
              <a:rPr lang="en-US" altLang="fr-FR" sz="1200" dirty="0"/>
            </a:br>
            <a:endParaRPr lang="fr-FR" altLang="fr-FR" sz="1200" dirty="0"/>
          </a:p>
          <a:p>
            <a:endParaRPr lang="fr-BE" dirty="0"/>
          </a:p>
        </p:txBody>
      </p:sp>
      <p:sp>
        <p:nvSpPr>
          <p:cNvPr id="4" name="Espace réservé du numéro de diapositive 3">
            <a:extLst>
              <a:ext uri="{FF2B5EF4-FFF2-40B4-BE49-F238E27FC236}">
                <a16:creationId xmlns:a16="http://schemas.microsoft.com/office/drawing/2014/main" id="{D8E578EE-0E16-44A3-B526-8CDB2A80C2DA}"/>
              </a:ext>
            </a:extLst>
          </p:cNvPr>
          <p:cNvSpPr>
            <a:spLocks noGrp="1"/>
          </p:cNvSpPr>
          <p:nvPr>
            <p:ph type="sldNum" sz="quarter" idx="12"/>
          </p:nvPr>
        </p:nvSpPr>
        <p:spPr/>
        <p:txBody>
          <a:bodyPr/>
          <a:lstStyle/>
          <a:p>
            <a:pPr>
              <a:defRPr/>
            </a:pPr>
            <a:fld id="{C961D413-C80E-4040-8C95-0A8BAAE2541B}" type="slidenum">
              <a:rPr lang="fr-BE" smtClean="0"/>
              <a:pPr>
                <a:defRPr/>
              </a:pPr>
              <a:t>220</a:t>
            </a:fld>
            <a:endParaRPr lang="fr-BE" dirty="0"/>
          </a:p>
        </p:txBody>
      </p:sp>
    </p:spTree>
    <p:extLst>
      <p:ext uri="{BB962C8B-B14F-4D97-AF65-F5344CB8AC3E}">
        <p14:creationId xmlns:p14="http://schemas.microsoft.com/office/powerpoint/2010/main" val="128142260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t>6. Cause of Racial </a:t>
            </a:r>
            <a:r>
              <a:rPr lang="fr-BE" dirty="0" err="1"/>
              <a:t>Differences</a:t>
            </a:r>
            <a:endParaRPr lang="fr-BE" dirty="0"/>
          </a:p>
          <a:p>
            <a:pPr marL="0" indent="0" eaLnBrk="1" fontAlgn="auto" hangingPunct="1">
              <a:spcAft>
                <a:spcPts val="0"/>
              </a:spcAft>
              <a:buFont typeface="Arial" pitchFamily="34" charset="0"/>
              <a:buNone/>
              <a:defRPr/>
            </a:pPr>
            <a:r>
              <a:rPr lang="fr-BE" dirty="0"/>
              <a:t>7. </a:t>
            </a:r>
            <a:r>
              <a:rPr lang="en-US" dirty="0"/>
              <a:t>Why Is not the Whole World Developed?</a:t>
            </a:r>
          </a:p>
          <a:p>
            <a:pPr marL="0" indent="0" eaLnBrk="1" fontAlgn="auto" hangingPunct="1">
              <a:spcAft>
                <a:spcPts val="0"/>
              </a:spcAft>
              <a:buFont typeface="Arial" pitchFamily="34" charset="0"/>
              <a:buNone/>
              <a:defRPr/>
            </a:pPr>
            <a:r>
              <a:rPr lang="fr-BE" dirty="0"/>
              <a:t>8. The Worldwide </a:t>
            </a:r>
            <a:r>
              <a:rPr lang="fr-BE" dirty="0" err="1"/>
              <a:t>Hierarchy</a:t>
            </a:r>
            <a:endParaRPr lang="fr-BE" dirty="0"/>
          </a:p>
          <a:p>
            <a:pPr marL="0" indent="0" eaLnBrk="1" fontAlgn="auto" hangingPunct="1">
              <a:spcAft>
                <a:spcPts val="0"/>
              </a:spcAft>
              <a:buFont typeface="Arial" pitchFamily="34" charset="0"/>
              <a:buNone/>
              <a:defRPr/>
            </a:pPr>
            <a:r>
              <a:rPr lang="fr-BE" dirty="0"/>
              <a:t>9. Scientific </a:t>
            </a:r>
            <a:r>
              <a:rPr lang="fr-BE" dirty="0" err="1"/>
              <a:t>Accreditation</a:t>
            </a:r>
            <a:endParaRPr lang="fr-BE" dirty="0"/>
          </a:p>
          <a:p>
            <a:pPr marL="0" indent="0" eaLnBrk="1" fontAlgn="auto" hangingPunct="1">
              <a:spcAft>
                <a:spcPts val="0"/>
              </a:spcAft>
              <a:buFont typeface="Arial" pitchFamily="34" charset="0"/>
              <a:buNone/>
              <a:defRPr/>
            </a:pPr>
            <a:r>
              <a:rPr lang="fr-BE" dirty="0">
                <a:solidFill>
                  <a:srgbClr val="FF0000"/>
                </a:solidFill>
              </a:rPr>
              <a:t>10. Western Twilight and General Conclusion</a:t>
            </a: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221</a:t>
            </a:fld>
            <a:endParaRPr lang="fr-BE" dirty="0"/>
          </a:p>
        </p:txBody>
      </p:sp>
    </p:spTree>
    <p:extLst>
      <p:ext uri="{BB962C8B-B14F-4D97-AF65-F5344CB8AC3E}">
        <p14:creationId xmlns:p14="http://schemas.microsoft.com/office/powerpoint/2010/main" val="3539893381"/>
      </p:ext>
    </p:extLst>
  </p:cSld>
  <p:clrMapOvr>
    <a:masterClrMapping/>
  </p:clrMapOvr>
  <p:transition spd="slow" advTm="17345"/>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rtlCol="0">
            <a:normAutofit fontScale="90000"/>
          </a:bodyPr>
          <a:lstStyle/>
          <a:p>
            <a:pPr eaLnBrk="1" fontAlgn="auto" hangingPunct="1">
              <a:spcAft>
                <a:spcPts val="0"/>
              </a:spcAft>
              <a:defRPr/>
            </a:pPr>
            <a:r>
              <a:rPr lang="fr-BE" dirty="0"/>
              <a:t>Conclusion: </a:t>
            </a:r>
            <a:br>
              <a:rPr lang="en-US" dirty="0"/>
            </a:br>
            <a:r>
              <a:rPr lang="en-US" dirty="0"/>
              <a:t>The Twilight of the West</a:t>
            </a:r>
            <a:endParaRPr lang="fr-BE" dirty="0"/>
          </a:p>
        </p:txBody>
      </p:sp>
      <p:sp>
        <p:nvSpPr>
          <p:cNvPr id="3" name="Espace réservé du contenu 2"/>
          <p:cNvSpPr>
            <a:spLocks noGrp="1"/>
          </p:cNvSpPr>
          <p:nvPr>
            <p:ph idx="1"/>
          </p:nvPr>
        </p:nvSpPr>
        <p:spPr>
          <a:xfrm>
            <a:off x="457200" y="1600200"/>
            <a:ext cx="8229600" cy="4525963"/>
          </a:xfrm>
        </p:spPr>
        <p:txBody>
          <a:bodyPr rtlCol="0">
            <a:normAutofit fontScale="70000" lnSpcReduction="20000"/>
          </a:bodyPr>
          <a:lstStyle/>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en-US" dirty="0"/>
              <a:t>Only one conclusion is possible: at some point in the foreseeable future, whites will become minorities throughout the economy of developed countries. (2043 in America, in the second half of the 21st century in Europe, Africans and </a:t>
            </a:r>
            <a:r>
              <a:rPr lang="en-US" dirty="0" err="1"/>
              <a:t>Maghrebians</a:t>
            </a:r>
            <a:r>
              <a:rPr lang="en-US" dirty="0"/>
              <a:t> already made 40% of the newborns in France, </a:t>
            </a:r>
            <a:r>
              <a:rPr lang="en-US" dirty="0" err="1"/>
              <a:t>Obertone</a:t>
            </a:r>
            <a:r>
              <a:rPr lang="en-US" dirty="0"/>
              <a:t> 2018) </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en-US" dirty="0"/>
              <a:t>As the proportion of non-Europeans grows in Europe and the United States (and also in Canada and Australia) and will become the majority, intelligence of the population will decrease. The strength of the economy will also inevitably be impaired, with a decline in the level of development.</a:t>
            </a:r>
            <a:br>
              <a:rPr lang="fr-BE" dirty="0"/>
            </a:br>
            <a:endParaRPr lang="fr-BE" dirty="0"/>
          </a:p>
        </p:txBody>
      </p:sp>
      <p:sp>
        <p:nvSpPr>
          <p:cNvPr id="4" name="Espace réservé du numéro de diapositive 3"/>
          <p:cNvSpPr>
            <a:spLocks noGrp="1"/>
          </p:cNvSpPr>
          <p:nvPr>
            <p:ph type="sldNum" sz="quarter" idx="12"/>
          </p:nvPr>
        </p:nvSpPr>
        <p:spPr>
          <a:xfrm>
            <a:off x="6553200" y="6356350"/>
            <a:ext cx="2133600" cy="365125"/>
          </a:xfrm>
        </p:spPr>
        <p:txBody>
          <a:bodyPr/>
          <a:lstStyle/>
          <a:p>
            <a:pPr>
              <a:defRPr/>
            </a:pPr>
            <a:fld id="{D3D50E49-3276-46DF-B965-0CAAD1F9816A}" type="slidenum">
              <a:rPr lang="fr-BE" smtClean="0"/>
              <a:pPr>
                <a:defRPr/>
              </a:pPr>
              <a:t>222</a:t>
            </a:fld>
            <a:endParaRPr lang="fr-BE" dirty="0"/>
          </a:p>
        </p:txBody>
      </p:sp>
    </p:spTree>
  </p:cSld>
  <p:clrMapOvr>
    <a:masterClrMapping/>
  </p:clrMapOvr>
  <p:transition spd="slow" advTm="37984"/>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388" y="188913"/>
            <a:ext cx="8856662" cy="6669087"/>
          </a:xfrm>
        </p:spPr>
        <p:txBody>
          <a:bodyPr rtlCol="0">
            <a:normAutofit fontScale="62500" lnSpcReduction="20000"/>
          </a:bodyPr>
          <a:lstStyle/>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en-US" dirty="0"/>
              <a:t>World leaders will move to China and Japan, if they manage to resist the invasion of non-European peoples. </a:t>
            </a:r>
          </a:p>
          <a:p>
            <a:pPr eaLnBrk="1" fontAlgn="auto" hangingPunct="1">
              <a:spcAft>
                <a:spcPts val="0"/>
              </a:spcAft>
              <a:buFont typeface="Arial" pitchFamily="34" charset="0"/>
              <a:buChar char="•"/>
              <a:defRPr/>
            </a:pPr>
            <a:r>
              <a:rPr lang="en-US" dirty="0"/>
              <a:t>We live in an extraordinary time. None of this has ever happened in human history. The massive immigration of non-Europeans will inevitably lead the European peoples to become minorities and then smaller and smaller minorities in their own country, as they are in most countries of Latin America and the Caribbean. In the Western world, Europeans accept to be replaced in their own homeland by non-Europeans. </a:t>
            </a:r>
          </a:p>
          <a:p>
            <a:pPr eaLnBrk="1" fontAlgn="auto" hangingPunct="1">
              <a:spcAft>
                <a:spcPts val="0"/>
              </a:spcAft>
              <a:buFont typeface="Arial" pitchFamily="34" charset="0"/>
              <a:buChar char="•"/>
              <a:defRPr/>
            </a:pPr>
            <a:r>
              <a:rPr lang="en-US" dirty="0"/>
              <a:t>What is even more remarkable is that the European peoples have become quite satisfied with their own elimination. Some are even happy to welcome him. It is rare for a week to pass without some intellectuals or politicians declaring that immigration has been good for the country and that "our diversity is our strength" or that "we must celebrate our differences". Others announce that they look forward to the day when whites will become a minority. It is the first time in the whole human history that a people has voluntarily conceived its own destruction. </a:t>
            </a:r>
          </a:p>
          <a:p>
            <a:pPr eaLnBrk="1" fontAlgn="auto" hangingPunct="1">
              <a:spcAft>
                <a:spcPts val="0"/>
              </a:spcAft>
              <a:buFont typeface="Arial" pitchFamily="34" charset="0"/>
              <a:buChar char="•"/>
              <a:defRPr/>
            </a:pPr>
            <a:r>
              <a:rPr lang="en-US" dirty="0"/>
              <a:t>We will pass the torch of civilization to East Asians.</a:t>
            </a:r>
            <a:endParaRPr lang="fr-BE" dirty="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Sic transic gloria mundi.</a:t>
            </a:r>
          </a:p>
          <a:p>
            <a:pPr marL="0" indent="0" eaLnBrk="1" fontAlgn="auto" hangingPunct="1">
              <a:spcAft>
                <a:spcPts val="0"/>
              </a:spcAft>
              <a:buFont typeface="Arial" pitchFamily="34" charset="0"/>
              <a:buNone/>
              <a:defRPr/>
            </a:pP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D498DC4F-9B4F-4606-9660-6D1997D1D047}" type="slidenum">
              <a:rPr lang="fr-BE"/>
              <a:pPr>
                <a:defRPr/>
              </a:pPr>
              <a:t>223</a:t>
            </a:fld>
            <a:endParaRPr lang="fr-BE" dirty="0"/>
          </a:p>
        </p:txBody>
      </p:sp>
      <p:pic>
        <p:nvPicPr>
          <p:cNvPr id="106500" name="Picture 2" descr="C:\Users\Baptiste\Pictures\DSCF6792_PV_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4905375"/>
            <a:ext cx="2411412"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0088"/>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EF76D124-79FF-4920-ADFE-1ACAB53F23AD}" type="slidenum">
              <a:rPr lang="fr-BE" smtClean="0"/>
              <a:pPr>
                <a:defRPr/>
              </a:pPr>
              <a:t>224</a:t>
            </a:fld>
            <a:endParaRPr lang="fr-BE" dirty="0"/>
          </a:p>
        </p:txBody>
      </p:sp>
      <p:sp>
        <p:nvSpPr>
          <p:cNvPr id="2" name="Rectangle 1">
            <a:extLst>
              <a:ext uri="{FF2B5EF4-FFF2-40B4-BE49-F238E27FC236}">
                <a16:creationId xmlns:a16="http://schemas.microsoft.com/office/drawing/2014/main" id="{4C9529A2-EC93-40F3-B2D6-446815A0F024}"/>
              </a:ext>
            </a:extLst>
          </p:cNvPr>
          <p:cNvSpPr>
            <a:spLocks noChangeArrowheads="1"/>
          </p:cNvSpPr>
          <p:nvPr/>
        </p:nvSpPr>
        <p:spPr bwMode="auto">
          <a:xfrm>
            <a:off x="486172" y="1231885"/>
            <a:ext cx="7992888" cy="538609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400" dirty="0" err="1">
                <a:solidFill>
                  <a:srgbClr val="212121"/>
                </a:solidFill>
                <a:latin typeface="+mn-lt"/>
              </a:rPr>
              <a:t>Let’si</a:t>
            </a:r>
            <a:r>
              <a:rPr lang="fr-FR" altLang="fr-FR" sz="1400" dirty="0">
                <a:solidFill>
                  <a:srgbClr val="212121"/>
                </a:solidFill>
                <a:latin typeface="+mn-lt"/>
              </a:rPr>
              <a:t> </a:t>
            </a:r>
            <a:r>
              <a:rPr kumimoji="0" lang="fr-FR" altLang="fr-FR" sz="1400" b="0" i="0" u="none" strike="noStrike" cap="none" normalizeH="0" baseline="0" dirty="0" err="1">
                <a:ln>
                  <a:noFill/>
                </a:ln>
                <a:solidFill>
                  <a:srgbClr val="212121"/>
                </a:solidFill>
                <a:effectLst/>
                <a:latin typeface="+mn-lt"/>
              </a:rPr>
              <a:t>magine</a:t>
            </a:r>
            <a:r>
              <a:rPr kumimoji="0" lang="fr-FR" altLang="fr-FR" sz="1400" b="0" i="0" u="none" strike="noStrike" cap="none" normalizeH="0" baseline="0" dirty="0">
                <a:ln>
                  <a:noFill/>
                </a:ln>
                <a:solidFill>
                  <a:srgbClr val="212121"/>
                </a:solidFill>
                <a:effectLst/>
                <a:latin typeface="+mn-lt"/>
              </a:rPr>
              <a:t> a society of intelligent violet men. This society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much</a:t>
            </a:r>
            <a:r>
              <a:rPr kumimoji="0" lang="fr-FR" altLang="fr-FR" sz="1400" b="0" i="0" u="none" strike="noStrike" cap="none" normalizeH="0" baseline="0" dirty="0">
                <a:ln>
                  <a:noFill/>
                </a:ln>
                <a:solidFill>
                  <a:srgbClr val="212121"/>
                </a:solidFill>
                <a:effectLst/>
                <a:latin typeface="+mn-lt"/>
              </a:rPr>
              <a:t> more </a:t>
            </a:r>
            <a:r>
              <a:rPr kumimoji="0" lang="fr-FR" altLang="fr-FR" sz="1400" b="0" i="0" u="none" strike="noStrike" cap="none" normalizeH="0" baseline="0" dirty="0" err="1">
                <a:ln>
                  <a:noFill/>
                </a:ln>
                <a:solidFill>
                  <a:srgbClr val="212121"/>
                </a:solidFill>
                <a:effectLst/>
                <a:latin typeface="+mn-lt"/>
              </a:rPr>
              <a:t>developed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than</a:t>
            </a:r>
            <a:r>
              <a:rPr kumimoji="0" lang="fr-FR" altLang="fr-FR" sz="1400" b="0" i="0" u="none" strike="noStrike" cap="none" normalizeH="0" baseline="0" dirty="0">
                <a:ln>
                  <a:noFill/>
                </a:ln>
                <a:solidFill>
                  <a:srgbClr val="212121"/>
                </a:solidFill>
                <a:effectLst/>
                <a:latin typeface="+mn-lt"/>
              </a:rPr>
              <a:t> a society of </a:t>
            </a:r>
            <a:r>
              <a:rPr lang="fr-FR" altLang="fr-FR" sz="1400" dirty="0" err="1">
                <a:solidFill>
                  <a:srgbClr val="212121"/>
                </a:solidFill>
                <a:latin typeface="+mn-lt"/>
              </a:rPr>
              <a:t>blue</a:t>
            </a:r>
            <a:r>
              <a:rPr lang="fr-FR" altLang="fr-FR" sz="1400" dirty="0">
                <a:solidFill>
                  <a:srgbClr val="212121"/>
                </a:solidFill>
                <a:latin typeface="+mn-lt"/>
              </a:rPr>
              <a:t> </a:t>
            </a:r>
            <a:r>
              <a:rPr kumimoji="0" lang="fr-FR" altLang="fr-FR" sz="1400" b="0" i="0" u="none" strike="noStrike" cap="none" normalizeH="0" baseline="0" dirty="0">
                <a:ln>
                  <a:noFill/>
                </a:ln>
                <a:solidFill>
                  <a:srgbClr val="212121"/>
                </a:solidFill>
                <a:effectLst/>
                <a:latin typeface="+mn-lt"/>
              </a:rPr>
              <a:t>men, </a:t>
            </a:r>
            <a:r>
              <a:rPr kumimoji="0" lang="fr-FR" altLang="fr-FR" sz="1400" b="0" i="0" u="none" strike="noStrike" cap="none" normalizeH="0" baseline="0" dirty="0" err="1">
                <a:ln>
                  <a:noFill/>
                </a:ln>
                <a:solidFill>
                  <a:srgbClr val="212121"/>
                </a:solidFill>
                <a:effectLst/>
                <a:latin typeface="+mn-lt"/>
              </a:rPr>
              <a:t>less</a:t>
            </a:r>
            <a:r>
              <a:rPr kumimoji="0" lang="fr-FR" altLang="fr-FR" sz="1400" b="0" i="0" u="none" strike="noStrike" cap="none" normalizeH="0" baseline="0" dirty="0">
                <a:ln>
                  <a:noFill/>
                </a:ln>
                <a:solidFill>
                  <a:srgbClr val="212121"/>
                </a:solidFill>
                <a:effectLst/>
                <a:latin typeface="+mn-lt"/>
              </a:rPr>
              <a:t> intelligent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The violet society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much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richer</a:t>
            </a:r>
            <a:r>
              <a:rPr kumimoji="0" lang="fr-FR" altLang="fr-FR" sz="1400" b="0" i="0" u="none" strike="noStrike" cap="none" normalizeH="0" baseline="0" dirty="0">
                <a:ln>
                  <a:noFill/>
                </a:ln>
                <a:solidFill>
                  <a:srgbClr val="212121"/>
                </a:solidFill>
                <a:effectLst/>
                <a:latin typeface="+mn-lt"/>
              </a:rPr>
              <a:t>. It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much</a:t>
            </a:r>
            <a:r>
              <a:rPr kumimoji="0" lang="fr-FR" altLang="fr-FR" sz="1400" b="0" i="0" u="none" strike="noStrike" cap="none" normalizeH="0" baseline="0" dirty="0">
                <a:ln>
                  <a:noFill/>
                </a:ln>
                <a:solidFill>
                  <a:srgbClr val="212121"/>
                </a:solidFill>
                <a:effectLst/>
                <a:latin typeface="+mn-lt"/>
              </a:rPr>
              <a:t> more </a:t>
            </a:r>
            <a:r>
              <a:rPr kumimoji="0" lang="fr-FR" altLang="fr-FR" sz="1400" b="0" i="0" u="none" strike="noStrike" cap="none" normalizeH="0" baseline="0" dirty="0" err="1">
                <a:ln>
                  <a:noFill/>
                </a:ln>
                <a:solidFill>
                  <a:srgbClr val="212121"/>
                </a:solidFill>
                <a:effectLst/>
                <a:latin typeface="+mn-lt"/>
              </a:rPr>
              <a:t>prosperous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from</a:t>
            </a:r>
            <a:r>
              <a:rPr kumimoji="0" lang="fr-FR" altLang="fr-FR" sz="1400" b="0" i="0" u="none" strike="noStrike" cap="none" normalizeH="0" baseline="0" dirty="0">
                <a:ln>
                  <a:noFill/>
                </a:ln>
                <a:solidFill>
                  <a:srgbClr val="212121"/>
                </a:solidFill>
                <a:effectLst/>
                <a:latin typeface="+mn-lt"/>
              </a:rPr>
              <a:t> a world </a:t>
            </a:r>
            <a:r>
              <a:rPr kumimoji="0" lang="fr-FR" altLang="fr-FR" sz="1400" b="0" i="0" u="none" strike="noStrike" cap="none" normalizeH="0" baseline="0" dirty="0" err="1">
                <a:ln>
                  <a:noFill/>
                </a:ln>
                <a:solidFill>
                  <a:srgbClr val="212121"/>
                </a:solidFill>
                <a:effectLst/>
                <a:latin typeface="+mn-lt"/>
              </a:rPr>
              <a:t>economic</a:t>
            </a:r>
            <a:r>
              <a:rPr kumimoji="0" lang="fr-FR" altLang="fr-FR" sz="1400" b="0" i="0" u="none" strike="noStrike" cap="none" normalizeH="0" baseline="0" dirty="0">
                <a:ln>
                  <a:noFill/>
                </a:ln>
                <a:solidFill>
                  <a:srgbClr val="212121"/>
                </a:solidFill>
                <a:effectLst/>
                <a:latin typeface="+mn-lt"/>
              </a:rPr>
              <a:t> point of </a:t>
            </a:r>
            <a:r>
              <a:rPr kumimoji="0" lang="fr-FR" altLang="fr-FR" sz="1400" b="0" i="0" u="none" strike="noStrike" cap="none" normalizeH="0" baseline="0" dirty="0" err="1">
                <a:ln>
                  <a:noFill/>
                </a:ln>
                <a:solidFill>
                  <a:srgbClr val="212121"/>
                </a:solidFill>
                <a:effectLst/>
                <a:latin typeface="+mn-lt"/>
              </a:rPr>
              <a:t>view</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possible for </a:t>
            </a:r>
            <a:r>
              <a:rPr kumimoji="0" lang="fr-FR" altLang="fr-FR" sz="1400" b="0" i="0" u="none" strike="noStrike" cap="none" normalizeH="0" baseline="0" dirty="0" err="1">
                <a:ln>
                  <a:noFill/>
                </a:ln>
                <a:solidFill>
                  <a:srgbClr val="212121"/>
                </a:solidFill>
                <a:effectLst/>
                <a:latin typeface="+mn-lt"/>
              </a:rPr>
              <a:t>it</a:t>
            </a:r>
            <a:r>
              <a:rPr kumimoji="0" lang="fr-FR" altLang="fr-FR" sz="1400" b="0" i="0" u="none" strike="noStrike" cap="none" normalizeH="0" baseline="0" dirty="0">
                <a:ln>
                  <a:noFill/>
                </a:ln>
                <a:solidFill>
                  <a:srgbClr val="212121"/>
                </a:solidFill>
                <a:effectLst/>
                <a:latin typeface="+mn-lt"/>
              </a:rPr>
              <a:t> to </a:t>
            </a:r>
            <a:r>
              <a:rPr kumimoji="0" lang="fr-FR" altLang="fr-FR" sz="1400" b="0" i="0" u="none" strike="noStrike" cap="none" normalizeH="0" baseline="0" dirty="0" err="1">
                <a:ln>
                  <a:noFill/>
                </a:ln>
                <a:solidFill>
                  <a:srgbClr val="212121"/>
                </a:solidFill>
                <a:effectLst/>
                <a:latin typeface="+mn-lt"/>
              </a:rPr>
              <a:t>invent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many</a:t>
            </a:r>
            <a:r>
              <a:rPr kumimoji="0" lang="fr-FR" altLang="fr-FR" sz="1400" b="0" i="0" u="none" strike="noStrike" cap="none" normalizeH="0" baseline="0" dirty="0">
                <a:ln>
                  <a:noFill/>
                </a:ln>
                <a:solidFill>
                  <a:srgbClr val="212121"/>
                </a:solidFill>
                <a:effectLst/>
                <a:latin typeface="+mn-lt"/>
              </a:rPr>
              <a:t> more </a:t>
            </a:r>
            <a:r>
              <a:rPr kumimoji="0" lang="fr-FR" altLang="fr-FR" sz="1400" b="0" i="0" u="none" strike="noStrike" cap="none" normalizeH="0" baseline="0" dirty="0" err="1">
                <a:ln>
                  <a:noFill/>
                </a:ln>
                <a:solidFill>
                  <a:srgbClr val="212121"/>
                </a:solidFill>
                <a:effectLst/>
                <a:latin typeface="+mn-lt"/>
              </a:rPr>
              <a:t>things</a:t>
            </a:r>
            <a:r>
              <a:rPr kumimoji="0" lang="fr-FR" altLang="fr-FR" sz="1400" b="0" i="0" u="none" strike="noStrike" cap="none" normalizeH="0" baseline="0" dirty="0">
                <a:ln>
                  <a:noFill/>
                </a:ln>
                <a:solidFill>
                  <a:srgbClr val="212121"/>
                </a:solidFill>
                <a:effectLst/>
                <a:latin typeface="+mn-lt"/>
              </a:rPr>
              <a:t> and put on the </a:t>
            </a:r>
            <a:r>
              <a:rPr kumimoji="0" lang="fr-FR" altLang="fr-FR" sz="1400" b="0" i="0" u="none" strike="noStrike" cap="none" normalizeH="0" baseline="0" dirty="0" err="1">
                <a:ln>
                  <a:noFill/>
                </a:ln>
                <a:solidFill>
                  <a:srgbClr val="212121"/>
                </a:solidFill>
                <a:effectLst/>
                <a:latin typeface="+mn-lt"/>
              </a:rPr>
              <a:t>market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elements</a:t>
            </a:r>
            <a:r>
              <a:rPr kumimoji="0" lang="fr-FR" altLang="fr-FR" sz="14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high </a:t>
            </a:r>
            <a:r>
              <a:rPr kumimoji="0" lang="fr-FR" altLang="fr-FR" sz="1400" b="0" i="0" u="none" strike="noStrike" cap="none" normalizeH="0" baseline="0" dirty="0" err="1">
                <a:ln>
                  <a:noFill/>
                </a:ln>
                <a:solidFill>
                  <a:srgbClr val="212121"/>
                </a:solidFill>
                <a:effectLst/>
                <a:latin typeface="+mn-lt"/>
              </a:rPr>
              <a:t>added</a:t>
            </a:r>
            <a:r>
              <a:rPr kumimoji="0" lang="fr-FR" altLang="fr-FR" sz="1400" b="0" i="0" u="none" strike="noStrike" cap="none" normalizeH="0" baseline="0" dirty="0">
                <a:ln>
                  <a:noFill/>
                </a:ln>
                <a:solidFill>
                  <a:srgbClr val="212121"/>
                </a:solidFill>
                <a:effectLst/>
                <a:latin typeface="+mn-lt"/>
              </a:rPr>
              <a:t> value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technologically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superior</a:t>
            </a:r>
            <a:r>
              <a:rPr kumimoji="0" lang="fr-FR" altLang="fr-FR" sz="1400" b="0" i="0" u="none" strike="noStrike" cap="none" normalizeH="0" baseline="0" dirty="0">
                <a:ln>
                  <a:noFill/>
                </a:ln>
                <a:solidFill>
                  <a:srgbClr val="212121"/>
                </a:solidFill>
                <a:effectLst/>
                <a:latin typeface="+mn-lt"/>
              </a:rPr>
              <a:t>: planes, computers, </a:t>
            </a:r>
            <a:r>
              <a:rPr kumimoji="0" lang="fr-FR" altLang="fr-FR" sz="1400" b="0" i="0" u="none" strike="noStrike" cap="none" normalizeH="0" baseline="0" dirty="0" err="1">
                <a:ln>
                  <a:noFill/>
                </a:ln>
                <a:solidFill>
                  <a:srgbClr val="212121"/>
                </a:solidFill>
                <a:effectLst/>
                <a:latin typeface="+mn-lt"/>
              </a:rPr>
              <a:t>porcelain</a:t>
            </a:r>
            <a:r>
              <a:rPr kumimoji="0" lang="fr-FR" altLang="fr-FR" sz="1400" b="0" i="0" u="none" strike="noStrike" cap="none" normalizeH="0" baseline="0" dirty="0">
                <a:ln>
                  <a:noFill/>
                </a:ln>
                <a:solidFill>
                  <a:srgbClr val="212121"/>
                </a:solidFill>
                <a:effectLst/>
                <a:latin typeface="+mn-lt"/>
              </a:rPr>
              <a:t>, fine </a:t>
            </a:r>
            <a:r>
              <a:rPr kumimoji="0" lang="fr-FR" altLang="fr-FR" sz="1400" b="0" i="0" u="none" strike="noStrike" cap="none" normalizeH="0" baseline="0" dirty="0" err="1">
                <a:ln>
                  <a:noFill/>
                </a:ln>
                <a:solidFill>
                  <a:srgbClr val="212121"/>
                </a:solidFill>
                <a:effectLst/>
                <a:latin typeface="+mn-lt"/>
              </a:rPr>
              <a:t>wines</a:t>
            </a:r>
            <a:r>
              <a:rPr kumimoji="0" lang="fr-FR" altLang="fr-FR" sz="1400" b="0" i="0" u="none" strike="noStrike" cap="none" normalizeH="0" baseline="0" dirty="0">
                <a:ln>
                  <a:noFill/>
                </a:ln>
                <a:solidFill>
                  <a:srgbClr val="212121"/>
                </a:solidFill>
                <a:effectLst/>
                <a:latin typeface="+mn-lt"/>
              </a:rPr>
              <a:t> ...). </a:t>
            </a:r>
            <a:br>
              <a:rPr kumimoji="0" lang="fr-FR" altLang="fr-FR" sz="1400" b="0" i="0" u="none" strike="noStrike" cap="none" normalizeH="0" baseline="0" dirty="0">
                <a:ln>
                  <a:noFill/>
                </a:ln>
                <a:solidFill>
                  <a:srgbClr val="212121"/>
                </a:solidFill>
                <a:effectLst/>
                <a:latin typeface="+mn-lt"/>
              </a:rPr>
            </a:br>
            <a:endParaRPr kumimoji="0" lang="fr-FR" altLang="fr-FR" sz="1400"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400" dirty="0">
                <a:solidFill>
                  <a:srgbClr val="212121"/>
                </a:solidFill>
                <a:latin typeface="+mn-lt"/>
              </a:rPr>
              <a:t>On the o</a:t>
            </a:r>
            <a:r>
              <a:rPr kumimoji="0" lang="fr-FR" altLang="fr-FR" sz="1400" b="0" i="0" u="none" strike="noStrike" cap="none" normalizeH="0" baseline="0" dirty="0">
                <a:ln>
                  <a:noFill/>
                </a:ln>
                <a:solidFill>
                  <a:srgbClr val="212121"/>
                </a:solidFill>
                <a:effectLst/>
                <a:latin typeface="+mn-lt"/>
              </a:rPr>
              <a:t>pposite the </a:t>
            </a:r>
            <a:r>
              <a:rPr kumimoji="0" lang="fr-FR" altLang="fr-FR" sz="1400" b="0" i="0" u="none" strike="noStrike" cap="none" normalizeH="0" baseline="0" dirty="0" err="1">
                <a:ln>
                  <a:noFill/>
                </a:ln>
                <a:solidFill>
                  <a:srgbClr val="212121"/>
                </a:solidFill>
                <a:effectLst/>
                <a:latin typeface="+mn-lt"/>
              </a:rPr>
              <a:t>blue</a:t>
            </a:r>
            <a:r>
              <a:rPr kumimoji="0" lang="fr-FR" altLang="fr-FR" sz="1400" b="0" i="0" u="none" strike="noStrike" cap="none" normalizeH="0" baseline="0" dirty="0">
                <a:ln>
                  <a:noFill/>
                </a:ln>
                <a:solidFill>
                  <a:srgbClr val="212121"/>
                </a:solidFill>
                <a:effectLst/>
                <a:latin typeface="+mn-lt"/>
              </a:rPr>
              <a:t> society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compared</a:t>
            </a:r>
            <a:r>
              <a:rPr lang="fr-FR" altLang="fr-FR" sz="1400" dirty="0">
                <a:solidFill>
                  <a:srgbClr val="212121"/>
                </a:solidFill>
                <a:latin typeface="+mn-lt"/>
              </a:rPr>
              <a:t> </a:t>
            </a:r>
            <a:r>
              <a:rPr kumimoji="0" lang="fr-FR" altLang="fr-FR" sz="1400" b="0" i="0" u="none" strike="noStrike" cap="none" normalizeH="0" baseline="0" dirty="0">
                <a:ln>
                  <a:noFill/>
                </a:ln>
                <a:solidFill>
                  <a:srgbClr val="212121"/>
                </a:solidFill>
                <a:effectLst/>
                <a:latin typeface="+mn-lt"/>
              </a:rPr>
              <a:t>to the violet, </a:t>
            </a:r>
            <a:r>
              <a:rPr kumimoji="0" lang="fr-FR" altLang="fr-FR" sz="1400" b="0" i="0" u="none" strike="noStrike" cap="none" normalizeH="0" baseline="0" dirty="0" err="1">
                <a:ln>
                  <a:noFill/>
                </a:ln>
                <a:solidFill>
                  <a:srgbClr val="212121"/>
                </a:solidFill>
                <a:effectLst/>
                <a:latin typeface="+mn-lt"/>
              </a:rPr>
              <a:t>poorer</a:t>
            </a:r>
            <a:r>
              <a:rPr kumimoji="0" lang="fr-FR" altLang="fr-FR" sz="1400" b="0" i="0" u="none" strike="noStrike" cap="none" normalizeH="0" baseline="0" dirty="0">
                <a:ln>
                  <a:noFill/>
                </a:ln>
                <a:solidFill>
                  <a:srgbClr val="212121"/>
                </a:solidFill>
                <a:effectLst/>
                <a:latin typeface="+mn-lt"/>
              </a:rPr>
              <a:t> and </a:t>
            </a:r>
            <a:r>
              <a:rPr kumimoji="0" lang="fr-FR" altLang="fr-FR" sz="1400" b="0" i="0" u="none" strike="noStrike" cap="none" normalizeH="0" baseline="0" dirty="0" err="1">
                <a:ln>
                  <a:noFill/>
                </a:ln>
                <a:solidFill>
                  <a:srgbClr val="212121"/>
                </a:solidFill>
                <a:effectLst/>
                <a:latin typeface="+mn-lt"/>
              </a:rPr>
              <a:t>less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developed</a:t>
            </a:r>
            <a:r>
              <a:rPr kumimoji="0" lang="fr-FR" altLang="fr-FR" sz="1400" b="0" i="0" u="none" strike="noStrike" cap="none" normalizeH="0" baseline="0" dirty="0">
                <a:ln>
                  <a:noFill/>
                </a:ln>
                <a:solidFill>
                  <a:srgbClr val="212121"/>
                </a:solidFill>
                <a:effectLst/>
                <a:latin typeface="+mn-lt"/>
              </a:rPr>
              <a:t>. It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more </a:t>
            </a:r>
            <a:r>
              <a:rPr kumimoji="0" lang="fr-FR" altLang="fr-FR" sz="1400" b="0" i="0" u="none" strike="noStrike" cap="none" normalizeH="0" baseline="0" dirty="0" err="1">
                <a:ln>
                  <a:noFill/>
                </a:ln>
                <a:solidFill>
                  <a:srgbClr val="212121"/>
                </a:solidFill>
                <a:effectLst/>
                <a:latin typeface="+mn-lt"/>
              </a:rPr>
              <a:t>religious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intelligence </a:t>
            </a:r>
            <a:r>
              <a:rPr kumimoji="0" lang="fr-FR" altLang="fr-FR" sz="1400" b="0" i="0" u="none" strike="noStrike" cap="none" normalizeH="0" baseline="0" dirty="0" err="1">
                <a:ln>
                  <a:noFill/>
                </a:ln>
                <a:solidFill>
                  <a:srgbClr val="212121"/>
                </a:solidFill>
                <a:effectLst/>
                <a:latin typeface="+mn-lt"/>
              </a:rPr>
              <a:t>correlates</a:t>
            </a:r>
            <a:r>
              <a:rPr kumimoji="0" lang="fr-FR" altLang="fr-FR" sz="1400" b="0" i="0" u="none" strike="noStrike" cap="none" normalizeH="0" baseline="0" dirty="0">
                <a:ln>
                  <a:noFill/>
                </a:ln>
                <a:solidFill>
                  <a:srgbClr val="212121"/>
                </a:solidFill>
                <a:effectLst/>
                <a:latin typeface="+mn-lt"/>
              </a:rPr>
              <a:t> to -0.88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the </a:t>
            </a:r>
            <a:r>
              <a:rPr kumimoji="0" lang="fr-FR" altLang="fr-FR" sz="1400" b="0" i="0" u="none" strike="noStrike" cap="none" normalizeH="0" baseline="0" dirty="0" err="1">
                <a:ln>
                  <a:noFill/>
                </a:ln>
                <a:solidFill>
                  <a:srgbClr val="212121"/>
                </a:solidFill>
                <a:effectLst/>
                <a:latin typeface="+mn-lt"/>
              </a:rPr>
              <a:t>religious</a:t>
            </a:r>
            <a:r>
              <a:rPr kumimoji="0" lang="fr-FR" altLang="fr-FR" sz="1400" b="0" i="0" u="none" strike="noStrike" cap="none" normalizeH="0" baseline="0" dirty="0">
                <a:ln>
                  <a:noFill/>
                </a:ln>
                <a:solidFill>
                  <a:srgbClr val="212121"/>
                </a:solidFill>
                <a:effectLst/>
                <a:latin typeface="+mn-lt"/>
              </a:rPr>
              <a:t> inclination (</a:t>
            </a:r>
            <a:r>
              <a:rPr kumimoji="0" lang="fr-FR" altLang="fr-FR" sz="1400" b="0" i="0" u="none" strike="noStrike" cap="none" normalizeH="0" baseline="0" dirty="0" err="1">
                <a:ln>
                  <a:noFill/>
                </a:ln>
                <a:solidFill>
                  <a:srgbClr val="212121"/>
                </a:solidFill>
                <a:effectLst/>
                <a:latin typeface="+mn-lt"/>
              </a:rPr>
              <a:t>especially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dogmatism</a:t>
            </a:r>
            <a:r>
              <a:rPr kumimoji="0" lang="fr-FR" altLang="fr-FR" sz="1400" b="0" i="0" u="none" strike="noStrike" cap="none" normalizeH="0" baseline="0" dirty="0">
                <a:ln>
                  <a:noFill/>
                </a:ln>
                <a:solidFill>
                  <a:srgbClr val="212121"/>
                </a:solidFill>
                <a:effectLst/>
                <a:latin typeface="+mn-lt"/>
              </a:rPr>
              <a:t> and </a:t>
            </a:r>
            <a:r>
              <a:rPr kumimoji="0" lang="fr-FR" altLang="fr-FR" sz="1400" b="0" i="0" u="none" strike="noStrike" cap="none" normalizeH="0" baseline="0" dirty="0" err="1">
                <a:ln>
                  <a:noFill/>
                </a:ln>
                <a:solidFill>
                  <a:srgbClr val="212121"/>
                </a:solidFill>
                <a:effectLst/>
                <a:latin typeface="+mn-lt"/>
              </a:rPr>
              <a:t>integrism</a:t>
            </a:r>
            <a:r>
              <a:rPr kumimoji="0" lang="fr-FR" altLang="fr-FR" sz="1400" b="0" i="0" u="none" strike="noStrike" cap="none" normalizeH="0" baseline="0" dirty="0">
                <a:ln>
                  <a:noFill/>
                </a:ln>
                <a:solidFill>
                  <a:srgbClr val="212121"/>
                </a:solidFill>
                <a:effectLst/>
                <a:latin typeface="+mn-lt"/>
              </a:rPr>
              <a:t>). It </a:t>
            </a:r>
            <a:r>
              <a:rPr kumimoji="0" lang="fr-FR" altLang="fr-FR" sz="1400" b="0" i="0" u="none" strike="noStrike" cap="none" normalizeH="0" baseline="0" dirty="0" err="1">
                <a:ln>
                  <a:noFill/>
                </a:ln>
                <a:solidFill>
                  <a:srgbClr val="212121"/>
                </a:solidFill>
                <a:effectLst/>
                <a:latin typeface="+mn-lt"/>
              </a:rPr>
              <a:t>would</a:t>
            </a:r>
            <a:r>
              <a:rPr lang="fr-FR" altLang="fr-FR" sz="1400" dirty="0">
                <a:solidFill>
                  <a:srgbClr val="212121"/>
                </a:solidFill>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more violent </a:t>
            </a:r>
            <a:r>
              <a:rPr kumimoji="0" lang="fr-FR" altLang="fr-FR" sz="1400" b="0" i="0" u="none" strike="noStrike" cap="none" normalizeH="0" baseline="0" dirty="0" err="1">
                <a:ln>
                  <a:noFill/>
                </a:ln>
                <a:solidFill>
                  <a:srgbClr val="212121"/>
                </a:solidFill>
                <a:effectLst/>
                <a:latin typeface="+mn-lt"/>
              </a:rPr>
              <a:t>also</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lang="fr-FR" altLang="fr-FR" sz="1400" dirty="0">
                <a:solidFill>
                  <a:srgbClr val="212121"/>
                </a:solidFill>
                <a:latin typeface="+mn-lt"/>
              </a:rPr>
              <a:t> </a:t>
            </a:r>
            <a:r>
              <a:rPr kumimoji="0" lang="fr-FR" altLang="fr-FR" sz="1400" b="0" i="0" u="none" strike="noStrike" cap="none" normalizeH="0" baseline="0" dirty="0">
                <a:ln>
                  <a:noFill/>
                </a:ln>
                <a:solidFill>
                  <a:srgbClr val="212121"/>
                </a:solidFill>
                <a:effectLst/>
                <a:latin typeface="+mn-lt"/>
              </a:rPr>
              <a:t>intelligence </a:t>
            </a:r>
            <a:r>
              <a:rPr kumimoji="0" lang="fr-FR" altLang="fr-FR" sz="1400" b="0" i="0" u="none" strike="noStrike" cap="none" normalizeH="0" baseline="0" dirty="0" err="1">
                <a:ln>
                  <a:noFill/>
                </a:ln>
                <a:solidFill>
                  <a:srgbClr val="212121"/>
                </a:solidFill>
                <a:effectLst/>
                <a:latin typeface="+mn-lt"/>
              </a:rPr>
              <a:t>correlates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negatively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crime and </a:t>
            </a:r>
            <a:r>
              <a:rPr kumimoji="0" lang="fr-FR" altLang="fr-FR" sz="1400" b="0" i="0" u="none" strike="noStrike" cap="none" normalizeH="0" baseline="0" dirty="0" err="1">
                <a:ln>
                  <a:noFill/>
                </a:ln>
                <a:solidFill>
                  <a:srgbClr val="212121"/>
                </a:solidFill>
                <a:effectLst/>
                <a:latin typeface="+mn-lt"/>
              </a:rPr>
              <a:t>offenses.It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more </a:t>
            </a:r>
            <a:r>
              <a:rPr kumimoji="0" lang="fr-FR" altLang="fr-FR" sz="1400" b="0" i="0" u="none" strike="noStrike" cap="none" normalizeH="0" baseline="0" dirty="0" err="1">
                <a:ln>
                  <a:noFill/>
                </a:ln>
                <a:solidFill>
                  <a:srgbClr val="212121"/>
                </a:solidFill>
                <a:effectLst/>
                <a:latin typeface="+mn-lt"/>
              </a:rPr>
              <a:t>corrupted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lower</a:t>
            </a:r>
            <a:r>
              <a:rPr kumimoji="0" lang="fr-FR" altLang="fr-FR" sz="1400" b="0" i="0" u="none" strike="noStrike" cap="none" normalizeH="0" baseline="0" dirty="0">
                <a:ln>
                  <a:noFill/>
                </a:ln>
                <a:solidFill>
                  <a:srgbClr val="212121"/>
                </a:solidFill>
                <a:effectLst/>
                <a:latin typeface="+mn-lt"/>
              </a:rPr>
              <a:t> intelligence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correlated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corruption and short-</a:t>
            </a:r>
            <a:r>
              <a:rPr kumimoji="0" lang="fr-FR" altLang="fr-FR" sz="1400" b="0" i="0" u="none" strike="noStrike" cap="none" normalizeH="0" baseline="0" dirty="0" err="1">
                <a:ln>
                  <a:noFill/>
                </a:ln>
                <a:solidFill>
                  <a:srgbClr val="212121"/>
                </a:solidFill>
                <a:effectLst/>
                <a:latin typeface="+mn-lt"/>
              </a:rPr>
              <a:t>term</a:t>
            </a:r>
            <a:r>
              <a:rPr kumimoji="0" lang="fr-FR" altLang="fr-FR" sz="1400" b="0" i="0" u="none" strike="noStrike" cap="none" normalizeH="0" baseline="0" dirty="0">
                <a:ln>
                  <a:noFill/>
                </a:ln>
                <a:solidFill>
                  <a:srgbClr val="212121"/>
                </a:solidFill>
                <a:effectLst/>
                <a:latin typeface="+mn-lt"/>
              </a:rPr>
              <a:t> actions.</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400"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The </a:t>
            </a:r>
            <a:r>
              <a:rPr kumimoji="0" lang="fr-FR" altLang="fr-FR" sz="1400" b="0" i="0" u="none" strike="noStrike" cap="none" normalizeH="0" baseline="0" dirty="0" err="1">
                <a:ln>
                  <a:noFill/>
                </a:ln>
                <a:solidFill>
                  <a:srgbClr val="212121"/>
                </a:solidFill>
                <a:effectLst/>
                <a:latin typeface="+mn-lt"/>
              </a:rPr>
              <a:t>only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things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this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blue</a:t>
            </a:r>
            <a:r>
              <a:rPr kumimoji="0" lang="fr-FR" altLang="fr-FR" sz="1400" b="0" i="0" u="none" strike="noStrike" cap="none" normalizeH="0" baseline="0" dirty="0">
                <a:ln>
                  <a:noFill/>
                </a:ln>
                <a:solidFill>
                  <a:srgbClr val="212121"/>
                </a:solidFill>
                <a:effectLst/>
                <a:latin typeface="+mn-lt"/>
              </a:rPr>
              <a:t> society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able to </a:t>
            </a:r>
            <a:r>
              <a:rPr kumimoji="0" lang="fr-FR" altLang="fr-FR" sz="1400" b="0" i="0" u="none" strike="noStrike" cap="none" normalizeH="0" baseline="0" dirty="0" err="1">
                <a:ln>
                  <a:noFill/>
                </a:ln>
                <a:solidFill>
                  <a:srgbClr val="212121"/>
                </a:solidFill>
                <a:effectLst/>
                <a:latin typeface="+mn-lt"/>
              </a:rPr>
              <a:t>bring</a:t>
            </a:r>
            <a:r>
              <a:rPr kumimoji="0" lang="fr-FR" altLang="fr-FR" sz="1400" b="0" i="0" u="none" strike="noStrike" cap="none" normalizeH="0" baseline="0" dirty="0">
                <a:ln>
                  <a:noFill/>
                </a:ln>
                <a:solidFill>
                  <a:srgbClr val="212121"/>
                </a:solidFill>
                <a:effectLst/>
                <a:latin typeface="+mn-lt"/>
              </a:rPr>
              <a:t> to the world </a:t>
            </a:r>
            <a:r>
              <a:rPr kumimoji="0" lang="fr-FR" altLang="fr-FR" sz="1400" b="0" i="0" u="none" strike="noStrike" cap="none" normalizeH="0" baseline="0" dirty="0" err="1">
                <a:ln>
                  <a:noFill/>
                </a:ln>
                <a:solidFill>
                  <a:srgbClr val="212121"/>
                </a:solidFill>
                <a:effectLst/>
                <a:latin typeface="+mn-lt"/>
              </a:rPr>
              <a:t>market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low</a:t>
            </a:r>
            <a:r>
              <a:rPr kumimoji="0" lang="fr-FR" altLang="fr-FR" sz="1400" b="0" i="0" u="none" strike="noStrike" cap="none" normalizeH="0" baseline="0" dirty="0">
                <a:ln>
                  <a:noFill/>
                </a:ln>
                <a:solidFill>
                  <a:srgbClr val="212121"/>
                </a:solidFill>
                <a:effectLst/>
                <a:latin typeface="+mn-lt"/>
              </a:rPr>
              <a:t> value-</a:t>
            </a:r>
            <a:r>
              <a:rPr kumimoji="0" lang="fr-FR" altLang="fr-FR" sz="1400" b="0" i="0" u="none" strike="noStrike" cap="none" normalizeH="0" baseline="0" dirty="0" err="1">
                <a:ln>
                  <a:noFill/>
                </a:ln>
                <a:solidFill>
                  <a:srgbClr val="212121"/>
                </a:solidFill>
                <a:effectLst/>
                <a:latin typeface="+mn-lt"/>
              </a:rPr>
              <a:t>added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elements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essentially</a:t>
            </a:r>
            <a:r>
              <a:rPr kumimoji="0" lang="fr-FR" altLang="fr-FR" sz="1400" b="0" i="0" u="none" strike="noStrike" cap="none" normalizeH="0" baseline="0" dirty="0">
                <a:ln>
                  <a:noFill/>
                </a:ln>
                <a:solidFill>
                  <a:srgbClr val="212121"/>
                </a:solidFill>
                <a:effectLst/>
                <a:latin typeface="+mn-lt"/>
              </a:rPr>
              <a:t> agriculture or </a:t>
            </a:r>
            <a:r>
              <a:rPr kumimoji="0" lang="fr-FR" altLang="fr-FR" sz="1400" b="0" i="0" u="none" strike="noStrike" cap="none" normalizeH="0" baseline="0" dirty="0" err="1">
                <a:ln>
                  <a:noFill/>
                </a:ln>
                <a:solidFill>
                  <a:srgbClr val="212121"/>
                </a:solidFill>
                <a:effectLst/>
                <a:latin typeface="+mn-lt"/>
              </a:rPr>
              <a:t>other</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elements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that</a:t>
            </a:r>
            <a:r>
              <a:rPr kumimoji="0" lang="fr-FR" altLang="fr-FR" sz="1400" b="0" i="0" u="none" strike="noStrike" cap="none" normalizeH="0" baseline="0" dirty="0">
                <a:ln>
                  <a:noFill/>
                </a:ln>
                <a:solidFill>
                  <a:srgbClr val="212121"/>
                </a:solidFill>
                <a:effectLst/>
                <a:latin typeface="+mn-lt"/>
              </a:rPr>
              <a:t> are surplus in the world. The violet society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have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mn-lt"/>
              </a:rPr>
              <a:t>a </a:t>
            </a:r>
            <a:r>
              <a:rPr kumimoji="0" lang="fr-FR" altLang="fr-FR" sz="1400" b="0" i="0" u="none" strike="noStrike" cap="none" normalizeH="0" baseline="0" dirty="0" err="1">
                <a:ln>
                  <a:noFill/>
                </a:ln>
                <a:solidFill>
                  <a:srgbClr val="212121"/>
                </a:solidFill>
                <a:effectLst/>
                <a:latin typeface="+mn-lt"/>
              </a:rPr>
              <a:t>glorious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history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if </a:t>
            </a:r>
            <a:r>
              <a:rPr kumimoji="0" lang="fr-FR" altLang="fr-FR" sz="1400" b="0" i="0" u="none" strike="noStrike" cap="none" normalizeH="0" baseline="0" dirty="0" err="1">
                <a:ln>
                  <a:noFill/>
                </a:ln>
                <a:solidFill>
                  <a:srgbClr val="212121"/>
                </a:solidFill>
                <a:effectLst/>
                <a:latin typeface="+mn-lt"/>
              </a:rPr>
              <a:t>it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smarter</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than</a:t>
            </a:r>
            <a:r>
              <a:rPr kumimoji="0" lang="fr-FR" altLang="fr-FR" sz="1400" b="0" i="0" u="none" strike="noStrike" cap="none" normalizeH="0" baseline="0" dirty="0">
                <a:ln>
                  <a:noFill/>
                </a:ln>
                <a:solidFill>
                  <a:srgbClr val="212121"/>
                </a:solidFill>
                <a:effectLst/>
                <a:latin typeface="+mn-lt"/>
              </a:rPr>
              <a:t> the </a:t>
            </a:r>
            <a:r>
              <a:rPr kumimoji="0" lang="fr-FR" altLang="fr-FR" sz="1400" b="0" i="0" u="none" strike="noStrike" cap="none" normalizeH="0" baseline="0" dirty="0" err="1">
                <a:ln>
                  <a:noFill/>
                </a:ln>
                <a:solidFill>
                  <a:srgbClr val="212121"/>
                </a:solidFill>
                <a:effectLst/>
                <a:latin typeface="+mn-lt"/>
              </a:rPr>
              <a:t>purple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does</a:t>
            </a:r>
            <a:r>
              <a:rPr kumimoji="0" lang="fr-FR" altLang="fr-FR" sz="1400" b="0" i="0" u="none" strike="noStrike" cap="none" normalizeH="0" baseline="0" dirty="0">
                <a:ln>
                  <a:noFill/>
                </a:ln>
                <a:solidFill>
                  <a:srgbClr val="212121"/>
                </a:solidFill>
                <a:effectLst/>
                <a:latin typeface="+mn-lt"/>
              </a:rPr>
              <a:t> not date </a:t>
            </a:r>
            <a:r>
              <a:rPr kumimoji="0" lang="fr-FR" altLang="fr-FR" sz="1400" b="0" i="0" u="none" strike="noStrike" cap="none" normalizeH="0" baseline="0" dirty="0" err="1">
                <a:ln>
                  <a:noFill/>
                </a:ln>
                <a:solidFill>
                  <a:srgbClr val="212121"/>
                </a:solidFill>
                <a:effectLst/>
                <a:latin typeface="+mn-lt"/>
              </a:rPr>
              <a:t>from</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yesterday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marked</a:t>
            </a:r>
            <a:r>
              <a:rPr kumimoji="0" lang="fr-FR" altLang="fr-FR" sz="1400" b="0" i="0" u="none" strike="noStrike" cap="none" normalizeH="0" baseline="0" dirty="0">
                <a:ln>
                  <a:noFill/>
                </a:ln>
                <a:solidFill>
                  <a:srgbClr val="212121"/>
                </a:solidFill>
                <a:effectLst/>
                <a:latin typeface="+mn-lt"/>
              </a:rPr>
              <a:t> in </a:t>
            </a:r>
            <a:r>
              <a:rPr kumimoji="0" lang="fr-FR" altLang="fr-FR" sz="1400" b="0" i="0" u="none" strike="noStrike" cap="none" normalizeH="0" baseline="0" dirty="0" err="1">
                <a:ln>
                  <a:noFill/>
                </a:ln>
                <a:solidFill>
                  <a:srgbClr val="212121"/>
                </a:solidFill>
                <a:effectLst/>
                <a:latin typeface="+mn-lt"/>
              </a:rPr>
              <a:t>its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genes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since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thousands</a:t>
            </a:r>
            <a:r>
              <a:rPr kumimoji="0" lang="fr-FR" altLang="fr-FR" sz="1400" b="0" i="0" u="none" strike="noStrike" cap="none" normalizeH="0" baseline="0" dirty="0">
                <a:ln>
                  <a:noFill/>
                </a:ln>
                <a:solidFill>
                  <a:srgbClr val="212121"/>
                </a:solidFill>
                <a:effectLst/>
                <a:latin typeface="+mn-lt"/>
              </a:rPr>
              <a:t> of </a:t>
            </a:r>
            <a:r>
              <a:rPr kumimoji="0" lang="fr-FR" altLang="fr-FR" sz="1400" b="0" i="0" u="none" strike="noStrike" cap="none" normalizeH="0" baseline="0" dirty="0" err="1">
                <a:ln>
                  <a:noFill/>
                </a:ln>
                <a:solidFill>
                  <a:srgbClr val="212121"/>
                </a:solidFill>
                <a:effectLst/>
                <a:latin typeface="+mn-lt"/>
              </a:rPr>
              <a:t>year</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reason</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why</a:t>
            </a:r>
            <a:r>
              <a:rPr lang="fr-FR" altLang="fr-FR" sz="1400" dirty="0">
                <a:solidFill>
                  <a:srgbClr val="212121"/>
                </a:solidFill>
                <a:latin typeface="+mn-lt"/>
              </a:rPr>
              <a:t> </a:t>
            </a:r>
            <a:r>
              <a:rPr kumimoji="0" lang="fr-FR" altLang="fr-FR" sz="1400" b="0" i="0" u="none" strike="noStrike" cap="none" normalizeH="0" baseline="0" dirty="0">
                <a:ln>
                  <a:noFill/>
                </a:ln>
                <a:solidFill>
                  <a:srgbClr val="212121"/>
                </a:solidFill>
                <a:effectLst/>
                <a:latin typeface="+mn-lt"/>
              </a:rPr>
              <a:t>the violet society can count in </a:t>
            </a:r>
            <a:r>
              <a:rPr kumimoji="0" lang="fr-FR" altLang="fr-FR" sz="1400" b="0" i="0" u="none" strike="noStrike" cap="none" normalizeH="0" baseline="0" dirty="0" err="1">
                <a:ln>
                  <a:noFill/>
                </a:ln>
                <a:solidFill>
                  <a:srgbClr val="212121"/>
                </a:solidFill>
                <a:effectLst/>
                <a:latin typeface="+mn-lt"/>
              </a:rPr>
              <a:t>its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dictionaries</a:t>
            </a:r>
            <a:r>
              <a:rPr kumimoji="0" lang="fr-FR" altLang="fr-FR" sz="1400" b="0" i="0" u="none" strike="noStrike" cap="none" normalizeH="0" baseline="0" dirty="0">
                <a:ln>
                  <a:noFill/>
                </a:ln>
                <a:solidFill>
                  <a:srgbClr val="212121"/>
                </a:solidFill>
                <a:effectLst/>
                <a:latin typeface="+mn-lt"/>
              </a:rPr>
              <a:t> a </a:t>
            </a:r>
            <a:r>
              <a:rPr kumimoji="0" lang="fr-FR" altLang="fr-FR" sz="1400" b="0" i="0" u="none" strike="noStrike" cap="none" normalizeH="0" baseline="0" dirty="0" err="1">
                <a:ln>
                  <a:noFill/>
                </a:ln>
                <a:solidFill>
                  <a:srgbClr val="212121"/>
                </a:solidFill>
                <a:effectLst/>
                <a:latin typeface="+mn-lt"/>
              </a:rPr>
              <a:t>considerable</a:t>
            </a:r>
            <a:r>
              <a:rPr kumimoji="0" lang="fr-FR" altLang="fr-FR" sz="1400" b="0" i="0" u="none" strike="noStrike" cap="none" normalizeH="0" baseline="0" dirty="0">
                <a:ln>
                  <a:noFill/>
                </a:ln>
                <a:solidFill>
                  <a:srgbClr val="212121"/>
                </a:solidFill>
                <a:effectLst/>
                <a:latin typeface="+mn-lt"/>
              </a:rPr>
              <a:t> part of </a:t>
            </a:r>
            <a:r>
              <a:rPr kumimoji="0" lang="fr-FR" altLang="fr-FR" sz="1400" b="0" i="0" u="none" strike="noStrike" cap="none" normalizeH="0" baseline="0" dirty="0" err="1">
                <a:ln>
                  <a:noFill/>
                </a:ln>
                <a:solidFill>
                  <a:srgbClr val="212121"/>
                </a:solidFill>
                <a:effectLst/>
                <a:latin typeface="+mn-lt"/>
              </a:rPr>
              <a:t>great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artistic</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geniuses</a:t>
            </a:r>
            <a:r>
              <a:rPr kumimoji="0" lang="fr-FR" altLang="fr-FR" sz="1400" b="0" i="0" u="none" strike="noStrike" cap="none" normalizeH="0" baseline="0" dirty="0">
                <a:ln>
                  <a:noFill/>
                </a:ln>
                <a:solidFill>
                  <a:srgbClr val="212121"/>
                </a:solidFill>
                <a:effectLst/>
                <a:latin typeface="+mn-lt"/>
              </a:rPr>
              <a:t>, scholars, </a:t>
            </a:r>
            <a:r>
              <a:rPr kumimoji="0" lang="fr-FR" altLang="fr-FR" sz="1400" b="0" i="0" u="none" strike="noStrike" cap="none" normalizeH="0" baseline="0" dirty="0" err="1">
                <a:ln>
                  <a:noFill/>
                </a:ln>
                <a:solidFill>
                  <a:srgbClr val="212121"/>
                </a:solidFill>
                <a:effectLst/>
                <a:latin typeface="+mn-lt"/>
              </a:rPr>
              <a:t>politicians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soldiers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writers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composers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philosophers</a:t>
            </a:r>
            <a:r>
              <a:rPr kumimoji="0" lang="fr-FR" altLang="fr-FR" sz="1400" b="0" i="0" u="none" strike="noStrike" cap="none" normalizeH="0" baseline="0" dirty="0">
                <a:ln>
                  <a:noFill/>
                </a:ln>
                <a:solidFill>
                  <a:srgbClr val="212121"/>
                </a:solidFill>
                <a:effectLst/>
                <a:latin typeface="+mn-lt"/>
              </a:rPr>
              <a:t> ... The </a:t>
            </a:r>
            <a:r>
              <a:rPr kumimoji="0" lang="fr-FR" altLang="fr-FR" sz="1400" b="0" i="0" u="none" strike="noStrike" cap="none" normalizeH="0" baseline="0" dirty="0" err="1">
                <a:ln>
                  <a:noFill/>
                </a:ln>
                <a:solidFill>
                  <a:srgbClr val="212121"/>
                </a:solidFill>
                <a:effectLst/>
                <a:latin typeface="+mn-lt"/>
              </a:rPr>
              <a:t>blue</a:t>
            </a:r>
            <a:r>
              <a:rPr kumimoji="0" lang="fr-FR" altLang="fr-FR" sz="1400" b="0" i="0" u="none" strike="noStrike" cap="none" normalizeH="0" baseline="0" dirty="0">
                <a:ln>
                  <a:noFill/>
                </a:ln>
                <a:solidFill>
                  <a:srgbClr val="212121"/>
                </a:solidFill>
                <a:effectLst/>
                <a:latin typeface="+mn-lt"/>
              </a:rPr>
              <a:t> society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not have a </a:t>
            </a:r>
            <a:r>
              <a:rPr kumimoji="0" lang="fr-FR" altLang="fr-FR" sz="1400" b="0" i="0" u="none" strike="noStrike" cap="none" normalizeH="0" baseline="0" dirty="0" err="1">
                <a:ln>
                  <a:noFill/>
                </a:ln>
                <a:solidFill>
                  <a:srgbClr val="212121"/>
                </a:solidFill>
                <a:effectLst/>
                <a:latin typeface="+mn-lt"/>
              </a:rPr>
              <a:t>dictionary</a:t>
            </a:r>
            <a:r>
              <a:rPr kumimoji="0" lang="fr-FR" altLang="fr-FR" sz="1400" b="0" i="0" u="none" strike="noStrike" cap="none" normalizeH="0" baseline="0" dirty="0">
                <a:ln>
                  <a:noFill/>
                </a:ln>
                <a:solidFill>
                  <a:srgbClr val="212121"/>
                </a:solidFill>
                <a:effectLst/>
                <a:latin typeface="+mn-lt"/>
              </a:rPr>
              <a:t>. In </a:t>
            </a:r>
            <a:r>
              <a:rPr kumimoji="0" lang="fr-FR" altLang="fr-FR" sz="1400" b="0" i="0" u="none" strike="noStrike" cap="none" normalizeH="0" baseline="0" dirty="0" err="1">
                <a:ln>
                  <a:noFill/>
                </a:ln>
                <a:solidFill>
                  <a:srgbClr val="212121"/>
                </a:solidFill>
                <a:effectLst/>
                <a:latin typeface="+mn-lt"/>
              </a:rPr>
              <a:t>any</a:t>
            </a:r>
            <a:r>
              <a:rPr kumimoji="0" lang="fr-FR" altLang="fr-FR" sz="1400" b="0" i="0" u="none" strike="noStrike" cap="none" normalizeH="0" baseline="0" dirty="0">
                <a:ln>
                  <a:noFill/>
                </a:ln>
                <a:solidFill>
                  <a:srgbClr val="212121"/>
                </a:solidFill>
                <a:effectLst/>
                <a:latin typeface="+mn-lt"/>
              </a:rPr>
              <a:t> faction </a:t>
            </a:r>
            <a:r>
              <a:rPr kumimoji="0" lang="fr-FR" altLang="fr-FR" sz="1400" b="0" i="0" u="none" strike="noStrike" cap="none" normalizeH="0" baseline="0" dirty="0" err="1">
                <a:ln>
                  <a:noFill/>
                </a:ln>
                <a:solidFill>
                  <a:srgbClr val="212121"/>
                </a:solidFill>
                <a:effectLst/>
                <a:latin typeface="+mn-lt"/>
              </a:rPr>
              <a:t>there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not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many</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great</a:t>
            </a:r>
            <a:r>
              <a:rPr kumimoji="0" lang="fr-FR" altLang="fr-FR" sz="1400" b="0" i="0" u="none" strike="noStrike" cap="none" normalizeH="0" baseline="0" dirty="0">
                <a:ln>
                  <a:noFill/>
                </a:ln>
                <a:solidFill>
                  <a:srgbClr val="212121"/>
                </a:solidFill>
                <a:effectLst/>
                <a:latin typeface="+mn-lt"/>
              </a:rPr>
              <a:t> men to put </a:t>
            </a:r>
            <a:r>
              <a:rPr kumimoji="0" lang="fr-FR" altLang="fr-FR" sz="1400" b="0" i="0" u="none" strike="noStrike" cap="none" normalizeH="0" baseline="0" dirty="0" err="1">
                <a:ln>
                  <a:noFill/>
                </a:ln>
                <a:solidFill>
                  <a:srgbClr val="212121"/>
                </a:solidFill>
                <a:effectLst/>
                <a:latin typeface="+mn-lt"/>
              </a:rPr>
              <a:t>it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the </a:t>
            </a:r>
            <a:r>
              <a:rPr kumimoji="0" lang="fr-FR" altLang="fr-FR" sz="1400" b="0" i="0" u="none" strike="noStrike" cap="none" normalizeH="0" baseline="0" dirty="0" err="1">
                <a:ln>
                  <a:noFill/>
                </a:ln>
                <a:solidFill>
                  <a:srgbClr val="212121"/>
                </a:solidFill>
                <a:effectLst/>
                <a:latin typeface="+mn-lt"/>
              </a:rPr>
              <a:t>frequency</a:t>
            </a:r>
            <a:r>
              <a:rPr kumimoji="0" lang="fr-FR" altLang="fr-FR" sz="1400" b="0" i="0" u="none" strike="noStrike" cap="none" normalizeH="0" baseline="0" dirty="0">
                <a:ln>
                  <a:noFill/>
                </a:ln>
                <a:solidFill>
                  <a:srgbClr val="212121"/>
                </a:solidFill>
                <a:effectLst/>
                <a:latin typeface="+mn-lt"/>
              </a:rPr>
              <a:t> of </a:t>
            </a:r>
            <a:r>
              <a:rPr kumimoji="0" lang="fr-FR" altLang="fr-FR" sz="1400" b="0" i="0" u="none" strike="noStrike" cap="none" normalizeH="0" baseline="0" dirty="0" err="1">
                <a:ln>
                  <a:noFill/>
                </a:ln>
                <a:solidFill>
                  <a:srgbClr val="212121"/>
                </a:solidFill>
                <a:effectLst/>
                <a:latin typeface="+mn-lt"/>
              </a:rPr>
              <a:t>geniuses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would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much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lower</a:t>
            </a:r>
            <a:r>
              <a:rPr kumimoji="0" lang="fr-FR" altLang="fr-FR" sz="14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err="1">
                <a:ln>
                  <a:noFill/>
                </a:ln>
                <a:solidFill>
                  <a:srgbClr val="212121"/>
                </a:solidFill>
                <a:effectLst/>
                <a:latin typeface="+mn-lt"/>
              </a:rPr>
              <a:t>Now</a:t>
            </a:r>
            <a:r>
              <a:rPr kumimoji="0" lang="fr-FR" altLang="fr-FR" sz="1400" b="0" i="0" u="none" strike="noStrike" cap="none" normalizeH="0" baseline="0" dirty="0">
                <a:ln>
                  <a:noFill/>
                </a:ln>
                <a:solidFill>
                  <a:srgbClr val="212121"/>
                </a:solidFill>
                <a:effectLst/>
                <a:latin typeface="+mn-lt"/>
              </a:rPr>
              <a:t>, the </a:t>
            </a:r>
            <a:r>
              <a:rPr kumimoji="0" lang="fr-FR" altLang="fr-FR" sz="1400" b="0" i="0" u="none" strike="noStrike" cap="none" normalizeH="0" baseline="0" dirty="0" err="1">
                <a:ln>
                  <a:noFill/>
                </a:ln>
                <a:solidFill>
                  <a:srgbClr val="212121"/>
                </a:solidFill>
                <a:effectLst/>
                <a:latin typeface="+mn-lt"/>
              </a:rPr>
              <a:t>blue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discover</a:t>
            </a:r>
            <a:r>
              <a:rPr kumimoji="0" lang="fr-FR" altLang="fr-FR" sz="1400" b="0" i="0" u="none" strike="noStrike" cap="none" normalizeH="0" baseline="0" dirty="0">
                <a:ln>
                  <a:noFill/>
                </a:ln>
                <a:solidFill>
                  <a:srgbClr val="212121"/>
                </a:solidFill>
                <a:effectLst/>
                <a:latin typeface="+mn-lt"/>
              </a:rPr>
              <a:t>, by a </a:t>
            </a:r>
            <a:r>
              <a:rPr kumimoji="0" lang="fr-FR" altLang="fr-FR" sz="1400" b="0" i="0" u="none" strike="noStrike" cap="none" normalizeH="0" baseline="0" dirty="0" err="1">
                <a:ln>
                  <a:noFill/>
                </a:ln>
                <a:solidFill>
                  <a:srgbClr val="212121"/>
                </a:solidFill>
                <a:effectLst/>
                <a:latin typeface="+mn-lt"/>
              </a:rPr>
              <a:t>recent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globalization</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that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is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obviously</a:t>
            </a:r>
            <a:r>
              <a:rPr kumimoji="0" lang="fr-FR" altLang="fr-FR" sz="1400" b="0" i="0" u="none" strike="noStrike" cap="none" normalizeH="0" baseline="0" dirty="0">
                <a:ln>
                  <a:noFill/>
                </a:ln>
                <a:solidFill>
                  <a:srgbClr val="212121"/>
                </a:solidFill>
                <a:effectLst/>
                <a:latin typeface="+mn-lt"/>
              </a:rPr>
              <a:t> more </a:t>
            </a:r>
            <a:r>
              <a:rPr kumimoji="0" lang="fr-FR" altLang="fr-FR" sz="1400" b="0" i="0" u="none" strike="noStrike" cap="none" normalizeH="0" baseline="0" dirty="0" err="1">
                <a:ln>
                  <a:noFill/>
                </a:ln>
                <a:solidFill>
                  <a:srgbClr val="212121"/>
                </a:solidFill>
                <a:effectLst/>
                <a:latin typeface="+mn-lt"/>
              </a:rPr>
              <a:t>pleasant</a:t>
            </a:r>
            <a:r>
              <a:rPr kumimoji="0" lang="fr-FR" altLang="fr-FR" sz="1400" b="0" i="0" u="none" strike="noStrike" cap="none" normalizeH="0" baseline="0" dirty="0">
                <a:ln>
                  <a:noFill/>
                </a:ln>
                <a:solidFill>
                  <a:srgbClr val="212121"/>
                </a:solidFill>
                <a:effectLst/>
                <a:latin typeface="+mn-lt"/>
              </a:rPr>
              <a:t> to live in the violet society. An </a:t>
            </a:r>
            <a:r>
              <a:rPr kumimoji="0" lang="fr-FR" altLang="fr-FR" sz="1400" b="0" i="0" u="none" strike="noStrike" cap="none" normalizeH="0" baseline="0" dirty="0" err="1">
                <a:ln>
                  <a:noFill/>
                </a:ln>
                <a:solidFill>
                  <a:srgbClr val="212121"/>
                </a:solidFill>
                <a:effectLst/>
                <a:latin typeface="+mn-lt"/>
              </a:rPr>
              <a:t>uninterrupted</a:t>
            </a:r>
            <a:r>
              <a:rPr kumimoji="0" lang="fr-FR" altLang="fr-FR" sz="1400" b="0" i="0" u="none" strike="noStrike" cap="none" normalizeH="0" baseline="0" dirty="0">
                <a:ln>
                  <a:noFill/>
                </a:ln>
                <a:solidFill>
                  <a:srgbClr val="212121"/>
                </a:solidFill>
                <a:effectLst/>
                <a:latin typeface="+mn-lt"/>
              </a:rPr>
              <a:t> influx of </a:t>
            </a:r>
            <a:r>
              <a:rPr kumimoji="0" lang="fr-FR" altLang="fr-FR" sz="1400" b="0" i="0" u="none" strike="noStrike" cap="none" normalizeH="0" baseline="0" dirty="0" err="1">
                <a:ln>
                  <a:noFill/>
                </a:ln>
                <a:solidFill>
                  <a:srgbClr val="212121"/>
                </a:solidFill>
                <a:effectLst/>
                <a:latin typeface="+mn-lt"/>
              </a:rPr>
              <a:t>blue</a:t>
            </a:r>
            <a:r>
              <a:rPr kumimoji="0" lang="fr-FR" altLang="fr-FR" sz="1400" b="0" i="0" u="none" strike="noStrike" cap="none" normalizeH="0" baseline="0" dirty="0">
                <a:ln>
                  <a:noFill/>
                </a:ln>
                <a:solidFill>
                  <a:srgbClr val="212121"/>
                </a:solidFill>
                <a:effectLst/>
                <a:latin typeface="+mn-lt"/>
              </a:rPr>
              <a:t> people to the violet </a:t>
            </a:r>
            <a:r>
              <a:rPr kumimoji="0" lang="fr-FR" altLang="fr-FR" sz="1400" b="0" i="0" u="none" strike="noStrike" cap="none" normalizeH="0" baseline="0" dirty="0" err="1">
                <a:ln>
                  <a:noFill/>
                </a:ln>
                <a:solidFill>
                  <a:srgbClr val="212121"/>
                </a:solidFill>
                <a:effectLst/>
                <a:latin typeface="+mn-lt"/>
              </a:rPr>
              <a:t>geographical</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regions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happens</a:t>
            </a:r>
            <a:r>
              <a:rPr kumimoji="0" lang="fr-FR" altLang="fr-FR" sz="1400" b="0" i="0" u="none" strike="noStrike" cap="none" normalizeH="0" baseline="0" dirty="0">
                <a:ln>
                  <a:noFill/>
                </a:ln>
                <a:solidFill>
                  <a:srgbClr val="212121"/>
                </a:solidFill>
                <a:effectLst/>
                <a:latin typeface="+mn-lt"/>
              </a:rPr>
              <a:t> . This </a:t>
            </a:r>
            <a:r>
              <a:rPr kumimoji="0" lang="fr-FR" altLang="fr-FR" sz="1400" b="0" i="0" u="none" strike="noStrike" cap="none" normalizeH="0" baseline="0" dirty="0" err="1">
                <a:ln>
                  <a:noFill/>
                </a:ln>
                <a:solidFill>
                  <a:srgbClr val="212121"/>
                </a:solidFill>
                <a:effectLst/>
                <a:latin typeface="+mn-lt"/>
              </a:rPr>
              <a:t>begins</a:t>
            </a:r>
            <a:r>
              <a:rPr kumimoji="0" lang="fr-FR" altLang="fr-FR" sz="1400" b="0" i="0" u="none" strike="noStrike" cap="none" normalizeH="0" baseline="0" dirty="0">
                <a:ln>
                  <a:noFill/>
                </a:ln>
                <a:solidFill>
                  <a:srgbClr val="212121"/>
                </a:solidFill>
                <a:effectLst/>
                <a:latin typeface="+mn-lt"/>
              </a:rPr>
              <a:t> to pose social </a:t>
            </a:r>
            <a:r>
              <a:rPr kumimoji="0" lang="fr-FR" altLang="fr-FR" sz="1400" b="0" i="0" u="none" strike="noStrike" cap="none" normalizeH="0" baseline="0" dirty="0" err="1">
                <a:ln>
                  <a:noFill/>
                </a:ln>
                <a:solidFill>
                  <a:srgbClr val="212121"/>
                </a:solidFill>
                <a:effectLst/>
                <a:latin typeface="+mn-lt"/>
              </a:rPr>
              <a:t>problems</a:t>
            </a:r>
            <a:r>
              <a:rPr kumimoji="0" lang="fr-FR" altLang="fr-FR" sz="1400" b="0" i="0" u="none" strike="noStrike" cap="none" normalizeH="0" baseline="0" dirty="0">
                <a:ln>
                  <a:noFill/>
                </a:ln>
                <a:solidFill>
                  <a:srgbClr val="212121"/>
                </a:solidFill>
                <a:effectLst/>
                <a:latin typeface="+mn-lt"/>
              </a:rPr>
              <a:t> in the violet society, </a:t>
            </a:r>
            <a:r>
              <a:rPr kumimoji="0" lang="fr-FR" altLang="fr-FR" sz="1400" b="0" i="0" u="none" strike="noStrike" cap="none" normalizeH="0" baseline="0" dirty="0" err="1">
                <a:ln>
                  <a:noFill/>
                </a:ln>
                <a:solidFill>
                  <a:srgbClr val="212121"/>
                </a:solidFill>
                <a:effectLst/>
                <a:latin typeface="+mn-lt"/>
              </a:rPr>
              <a:t>which</a:t>
            </a:r>
            <a:r>
              <a:rPr kumimoji="0" lang="fr-FR" altLang="fr-FR" sz="1400" b="0" i="0" u="none" strike="noStrike" cap="none" normalizeH="0" baseline="0" dirty="0">
                <a:ln>
                  <a:noFill/>
                </a:ln>
                <a:solidFill>
                  <a:srgbClr val="212121"/>
                </a:solidFill>
                <a:effectLst/>
                <a:latin typeface="+mn-lt"/>
              </a:rPr>
              <a:t> has </a:t>
            </a:r>
            <a:r>
              <a:rPr kumimoji="0" lang="fr-FR" altLang="fr-FR" sz="1400" b="0" i="0" u="none" strike="noStrike" cap="none" normalizeH="0" baseline="0" dirty="0" err="1">
                <a:ln>
                  <a:noFill/>
                </a:ln>
                <a:solidFill>
                  <a:srgbClr val="212121"/>
                </a:solidFill>
                <a:effectLst/>
                <a:latin typeface="+mn-lt"/>
              </a:rPr>
              <a:t>never</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had</a:t>
            </a:r>
            <a:r>
              <a:rPr kumimoji="0" lang="fr-FR" altLang="fr-FR" sz="1400" b="0" i="0" u="none" strike="noStrike" cap="none" normalizeH="0" baseline="0" dirty="0">
                <a:ln>
                  <a:noFill/>
                </a:ln>
                <a:solidFill>
                  <a:srgbClr val="212121"/>
                </a:solidFill>
                <a:effectLst/>
                <a:latin typeface="+mn-lt"/>
              </a:rPr>
              <a:t> in </a:t>
            </a:r>
            <a:r>
              <a:rPr kumimoji="0" lang="fr-FR" altLang="fr-FR" sz="1400" b="0" i="0" u="none" strike="noStrike" cap="none" normalizeH="0" baseline="0" dirty="0" err="1">
                <a:ln>
                  <a:noFill/>
                </a:ln>
                <a:solidFill>
                  <a:srgbClr val="212121"/>
                </a:solidFill>
                <a:effectLst/>
                <a:latin typeface="+mn-lt"/>
              </a:rPr>
              <a:t>its</a:t>
            </a:r>
            <a:r>
              <a:rPr kumimoji="0" lang="fr-FR" altLang="fr-FR" sz="1400" b="0" i="0" u="none" strike="noStrike" cap="none" normalizeH="0" baseline="0" dirty="0">
                <a:ln>
                  <a:noFill/>
                </a:ln>
                <a:solidFill>
                  <a:srgbClr val="212121"/>
                </a:solidFill>
                <a:effectLst/>
                <a:latin typeface="+mn-lt"/>
              </a:rPr>
              <a:t> population </a:t>
            </a:r>
            <a:r>
              <a:rPr kumimoji="0" lang="fr-FR" altLang="fr-FR" sz="1400" b="0" i="0" u="none" strike="noStrike" cap="none" normalizeH="0" baseline="0" dirty="0" err="1">
                <a:ln>
                  <a:noFill/>
                </a:ln>
                <a:solidFill>
                  <a:srgbClr val="212121"/>
                </a:solidFill>
                <a:effectLst/>
                <a:latin typeface="+mn-lt"/>
              </a:rPr>
              <a:t>such</a:t>
            </a:r>
            <a:r>
              <a:rPr kumimoji="0" lang="fr-FR" altLang="fr-FR" sz="1400" b="0" i="0" u="none" strike="noStrike" cap="none" normalizeH="0" baseline="0" dirty="0">
                <a:ln>
                  <a:noFill/>
                </a:ln>
                <a:solidFill>
                  <a:srgbClr val="212121"/>
                </a:solidFill>
                <a:effectLst/>
                <a:latin typeface="+mn-lt"/>
              </a:rPr>
              <a:t> a part of people </a:t>
            </a:r>
            <a:r>
              <a:rPr kumimoji="0" lang="fr-FR" altLang="fr-FR" sz="1400" b="0" i="0" u="none" strike="noStrike" cap="none" normalizeH="0" baseline="0" dirty="0" err="1">
                <a:ln>
                  <a:noFill/>
                </a:ln>
                <a:solidFill>
                  <a:srgbClr val="212121"/>
                </a:solidFill>
                <a:effectLst/>
                <a:latin typeface="+mn-lt"/>
              </a:rPr>
              <a:t>with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such</a:t>
            </a:r>
            <a:r>
              <a:rPr kumimoji="0" lang="fr-FR" altLang="fr-FR" sz="1400" b="0" i="0" u="none" strike="noStrike" cap="none" normalizeH="0" baseline="0" dirty="0">
                <a:ln>
                  <a:noFill/>
                </a:ln>
                <a:solidFill>
                  <a:srgbClr val="212121"/>
                </a:solidFill>
                <a:effectLst/>
                <a:latin typeface="+mn-lt"/>
              </a:rPr>
              <a:t> a </a:t>
            </a:r>
            <a:r>
              <a:rPr kumimoji="0" lang="fr-FR" altLang="fr-FR" sz="1400" b="0" i="0" u="none" strike="noStrike" cap="none" normalizeH="0" baseline="0" dirty="0" err="1">
                <a:ln>
                  <a:noFill/>
                </a:ln>
                <a:solidFill>
                  <a:srgbClr val="212121"/>
                </a:solidFill>
                <a:effectLst/>
                <a:latin typeface="+mn-lt"/>
              </a:rPr>
              <a:t>low</a:t>
            </a:r>
            <a:r>
              <a:rPr kumimoji="0" lang="fr-FR" altLang="fr-FR" sz="1400" b="0" i="0" u="none" strike="noStrike" cap="none" normalizeH="0" baseline="0" dirty="0">
                <a:ln>
                  <a:noFill/>
                </a:ln>
                <a:solidFill>
                  <a:srgbClr val="212121"/>
                </a:solidFill>
                <a:effectLst/>
                <a:latin typeface="+mn-lt"/>
              </a:rPr>
              <a:t> intelligence, </a:t>
            </a:r>
            <a:r>
              <a:rPr kumimoji="0" lang="fr-FR" altLang="fr-FR" sz="1400" b="0" i="0" u="none" strike="noStrike" cap="none" normalizeH="0" baseline="0" dirty="0" err="1">
                <a:ln>
                  <a:noFill/>
                </a:ln>
                <a:solidFill>
                  <a:srgbClr val="212121"/>
                </a:solidFill>
                <a:effectLst/>
                <a:latin typeface="+mn-lt"/>
              </a:rPr>
              <a:t>which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consequently</a:t>
            </a:r>
            <a:r>
              <a:rPr kumimoji="0" lang="fr-FR" altLang="fr-FR" sz="1400" b="0" i="0" u="none" strike="noStrike" cap="none" normalizeH="0" baseline="0" dirty="0">
                <a:ln>
                  <a:noFill/>
                </a:ln>
                <a:solidFill>
                  <a:srgbClr val="212121"/>
                </a:solidFill>
                <a:effectLst/>
                <a:latin typeface="+mn-lt"/>
              </a:rPr>
              <a:t> do not </a:t>
            </a:r>
            <a:r>
              <a:rPr kumimoji="0" lang="fr-FR" altLang="fr-FR" sz="1400" b="0" i="0" u="none" strike="noStrike" cap="none" normalizeH="0" baseline="0" dirty="0" err="1">
                <a:ln>
                  <a:noFill/>
                </a:ln>
                <a:solidFill>
                  <a:srgbClr val="212121"/>
                </a:solidFill>
                <a:effectLst/>
                <a:latin typeface="+mn-lt"/>
              </a:rPr>
              <a:t>integrate</a:t>
            </a:r>
            <a:r>
              <a:rPr kumimoji="0" lang="fr-FR" altLang="fr-FR" sz="1400" b="0" i="0" u="none" strike="noStrike" cap="none" normalizeH="0" baseline="0" dirty="0">
                <a:ln>
                  <a:noFill/>
                </a:ln>
                <a:solidFill>
                  <a:srgbClr val="212121"/>
                </a:solidFill>
                <a:effectLst/>
                <a:latin typeface="+mn-lt"/>
              </a:rPr>
              <a:t>, have </a:t>
            </a:r>
            <a:r>
              <a:rPr kumimoji="0" lang="fr-FR" altLang="fr-FR" sz="1400" b="0" i="0" u="none" strike="noStrike" cap="none" normalizeH="0" baseline="0" dirty="0" err="1">
                <a:ln>
                  <a:noFill/>
                </a:ln>
                <a:solidFill>
                  <a:srgbClr val="212121"/>
                </a:solidFill>
                <a:effectLst/>
                <a:latin typeface="+mn-lt"/>
              </a:rPr>
              <a:t>low</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education</a:t>
            </a:r>
            <a:r>
              <a:rPr kumimoji="0" lang="fr-FR" altLang="fr-FR" sz="1400" b="0" i="0" u="none" strike="noStrike" cap="none" normalizeH="0" baseline="0" dirty="0">
                <a:ln>
                  <a:noFill/>
                </a:ln>
                <a:solidFill>
                  <a:srgbClr val="212121"/>
                </a:solidFill>
                <a:effectLst/>
                <a:latin typeface="+mn-lt"/>
              </a:rPr>
              <a:t>, high crime rate, high </a:t>
            </a:r>
            <a:r>
              <a:rPr kumimoji="0" lang="fr-FR" altLang="fr-FR" sz="1400" b="0" i="0" u="none" strike="noStrike" cap="none" normalizeH="0" baseline="0" dirty="0" err="1">
                <a:ln>
                  <a:noFill/>
                </a:ln>
                <a:solidFill>
                  <a:srgbClr val="212121"/>
                </a:solidFill>
                <a:effectLst/>
                <a:latin typeface="+mn-lt"/>
              </a:rPr>
              <a:t>unemployment</a:t>
            </a:r>
            <a:r>
              <a:rPr kumimoji="0" lang="fr-FR" altLang="fr-FR" sz="1400" b="0" i="0" u="none" strike="noStrike" cap="none" normalizeH="0" baseline="0" dirty="0">
                <a:ln>
                  <a:noFill/>
                </a:ln>
                <a:solidFill>
                  <a:srgbClr val="212121"/>
                </a:solidFill>
                <a:effectLst/>
                <a:latin typeface="+mn-lt"/>
              </a:rPr>
              <a:t> rate, high social </a:t>
            </a:r>
            <a:r>
              <a:rPr kumimoji="0" lang="fr-FR" altLang="fr-FR" sz="1400" b="0" i="0" u="none" strike="noStrike" cap="none" normalizeH="0" baseline="0" dirty="0" err="1">
                <a:ln>
                  <a:noFill/>
                </a:ln>
                <a:solidFill>
                  <a:srgbClr val="212121"/>
                </a:solidFill>
                <a:effectLst/>
                <a:latin typeface="+mn-lt"/>
              </a:rPr>
              <a:t>dependency</a:t>
            </a:r>
            <a:r>
              <a:rPr kumimoji="0" lang="fr-FR" altLang="fr-FR" sz="1400" b="0" i="0" u="none" strike="noStrike" cap="none" normalizeH="0" baseline="0" dirty="0">
                <a:ln>
                  <a:noFill/>
                </a:ln>
                <a:solidFill>
                  <a:srgbClr val="212121"/>
                </a:solidFill>
                <a:effectLst/>
                <a:latin typeface="+mn-lt"/>
              </a:rPr>
              <a:t>. Blue </a:t>
            </a:r>
            <a:r>
              <a:rPr kumimoji="0" lang="fr-FR" altLang="fr-FR" sz="1400" b="0" i="0" u="none" strike="noStrike" cap="none" normalizeH="0" baseline="0" dirty="0" err="1">
                <a:ln>
                  <a:noFill/>
                </a:ln>
                <a:solidFill>
                  <a:srgbClr val="212121"/>
                </a:solidFill>
                <a:effectLst/>
                <a:latin typeface="+mn-lt"/>
              </a:rPr>
              <a:t>accumulate</a:t>
            </a:r>
            <a:r>
              <a:rPr kumimoji="0" lang="fr-FR" altLang="fr-FR" sz="1400" b="0" i="0" u="none" strike="noStrike" cap="none" normalizeH="0" baseline="0" dirty="0">
                <a:ln>
                  <a:noFill/>
                </a:ln>
                <a:solidFill>
                  <a:srgbClr val="212121"/>
                </a:solidFill>
                <a:effectLst/>
                <a:latin typeface="+mn-lt"/>
              </a:rPr>
              <a:t> in </a:t>
            </a:r>
            <a:r>
              <a:rPr kumimoji="0" lang="fr-FR" altLang="fr-FR" sz="1400" b="0" i="0" u="none" strike="noStrike" cap="none" normalizeH="0" baseline="0" dirty="0" err="1">
                <a:ln>
                  <a:noFill/>
                </a:ln>
                <a:solidFill>
                  <a:srgbClr val="212121"/>
                </a:solidFill>
                <a:effectLst/>
                <a:latin typeface="+mn-lt"/>
              </a:rPr>
              <a:t>neighborhoods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that</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become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bad</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they</a:t>
            </a:r>
            <a:r>
              <a:rPr kumimoji="0" lang="fr-FR" altLang="fr-FR" sz="1400" b="0" i="0" u="none" strike="noStrike" cap="none" normalizeH="0" baseline="0" dirty="0">
                <a:ln>
                  <a:noFill/>
                </a:ln>
                <a:solidFill>
                  <a:srgbClr val="212121"/>
                </a:solidFill>
                <a:effectLst/>
                <a:latin typeface="+mn-lt"/>
              </a:rPr>
              <a:t> are more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err="1">
                <a:ln>
                  <a:noFill/>
                </a:ln>
                <a:solidFill>
                  <a:srgbClr val="212121"/>
                </a:solidFill>
                <a:effectLst/>
                <a:latin typeface="+mn-lt"/>
              </a:rPr>
              <a:t>criminal</a:t>
            </a:r>
            <a:r>
              <a:rPr kumimoji="0" lang="fr-FR" altLang="fr-FR" sz="1400" b="0" i="0" u="none" strike="noStrike" cap="none" normalizeH="0" baseline="0" dirty="0">
                <a:ln>
                  <a:noFill/>
                </a:ln>
                <a:solidFill>
                  <a:srgbClr val="212121"/>
                </a:solidFill>
                <a:effectLst/>
                <a:latin typeface="+mn-lt"/>
              </a:rPr>
              <a:t>, more </a:t>
            </a:r>
            <a:r>
              <a:rPr kumimoji="0" lang="fr-FR" altLang="fr-FR" sz="1400" b="0" i="0" u="none" strike="noStrike" cap="none" normalizeH="0" baseline="0" dirty="0" err="1">
                <a:ln>
                  <a:noFill/>
                </a:ln>
                <a:solidFill>
                  <a:srgbClr val="212121"/>
                </a:solidFill>
                <a:effectLst/>
                <a:latin typeface="+mn-lt"/>
              </a:rPr>
              <a:t>religious</a:t>
            </a:r>
            <a:r>
              <a:rPr kumimoji="0" lang="fr-FR" altLang="fr-FR" sz="1400" b="0" i="0" u="none" strike="noStrike" cap="none" normalizeH="0" baseline="0" dirty="0">
                <a:ln>
                  <a:noFill/>
                </a:ln>
                <a:solidFill>
                  <a:srgbClr val="212121"/>
                </a:solidFill>
                <a:effectLst/>
                <a:latin typeface="+mn-lt"/>
              </a:rPr>
              <a:t> and </a:t>
            </a:r>
            <a:r>
              <a:rPr kumimoji="0" lang="fr-FR" altLang="fr-FR" sz="1400" b="0" i="0" u="none" strike="noStrike" cap="none" normalizeH="0" baseline="0" dirty="0" err="1">
                <a:ln>
                  <a:noFill/>
                </a:ln>
                <a:solidFill>
                  <a:srgbClr val="212121"/>
                </a:solidFill>
                <a:effectLst/>
                <a:latin typeface="+mn-lt"/>
              </a:rPr>
              <a:t>less</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prosperous</a:t>
            </a:r>
            <a:r>
              <a:rPr kumimoji="0" lang="fr-FR" altLang="fr-FR" sz="1400" b="0" i="0" u="none" strike="noStrike" cap="none" normalizeH="0" baseline="0" dirty="0">
                <a:ln>
                  <a:noFill/>
                </a:ln>
                <a:solidFill>
                  <a:srgbClr val="212121"/>
                </a:solidFill>
                <a:effectLst/>
                <a:latin typeface="+mn-lt"/>
              </a:rPr>
              <a:t>. </a:t>
            </a:r>
            <a:r>
              <a:rPr lang="fr-FR" altLang="fr-FR" sz="1400" dirty="0">
                <a:solidFill>
                  <a:srgbClr val="212121"/>
                </a:solidFill>
                <a:latin typeface="+mn-lt"/>
              </a:rPr>
              <a:t>Blue</a:t>
            </a:r>
            <a:r>
              <a:rPr kumimoji="0" lang="fr-FR" altLang="fr-FR" sz="1400" b="0" i="0" u="none" strike="noStrike" cap="none" normalizeH="0" baseline="0" dirty="0">
                <a:ln>
                  <a:noFill/>
                </a:ln>
                <a:solidFill>
                  <a:srgbClr val="212121"/>
                </a:solidFill>
                <a:effectLst/>
                <a:latin typeface="+mn-lt"/>
              </a:rPr>
              <a:t> have a </a:t>
            </a:r>
            <a:r>
              <a:rPr kumimoji="0" lang="fr-FR" altLang="fr-FR" sz="1400" b="0" i="0" u="none" strike="noStrike" cap="none" normalizeH="0" baseline="0" dirty="0" err="1">
                <a:ln>
                  <a:noFill/>
                </a:ln>
                <a:solidFill>
                  <a:srgbClr val="212121"/>
                </a:solidFill>
                <a:effectLst/>
                <a:latin typeface="+mn-lt"/>
              </a:rPr>
              <a:t>much</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lower</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level</a:t>
            </a:r>
            <a:r>
              <a:rPr kumimoji="0" lang="fr-FR" altLang="fr-FR" sz="1400" b="0" i="0" u="none" strike="noStrike" cap="none" normalizeH="0" baseline="0" dirty="0">
                <a:ln>
                  <a:noFill/>
                </a:ln>
                <a:solidFill>
                  <a:srgbClr val="212121"/>
                </a:solidFill>
                <a:effectLst/>
                <a:latin typeface="+mn-lt"/>
              </a:rPr>
              <a:t> of </a:t>
            </a:r>
            <a:r>
              <a:rPr kumimoji="0" lang="fr-FR" altLang="fr-FR" sz="1400" b="0" i="0" u="none" strike="noStrike" cap="none" normalizeH="0" baseline="0" dirty="0" err="1">
                <a:ln>
                  <a:noFill/>
                </a:ln>
                <a:solidFill>
                  <a:srgbClr val="212121"/>
                </a:solidFill>
                <a:effectLst/>
                <a:latin typeface="+mn-lt"/>
              </a:rPr>
              <a:t>education</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because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they</a:t>
            </a:r>
            <a:r>
              <a:rPr kumimoji="0" lang="fr-FR" altLang="fr-FR" sz="1400" b="0" i="0" u="none" strike="noStrike" cap="none" normalizeH="0" baseline="0" dirty="0">
                <a:ln>
                  <a:noFill/>
                </a:ln>
                <a:solidFill>
                  <a:srgbClr val="212121"/>
                </a:solidFill>
                <a:effectLst/>
                <a:latin typeface="+mn-lt"/>
              </a:rPr>
              <a:t> are </a:t>
            </a:r>
            <a:r>
              <a:rPr kumimoji="0" lang="fr-FR" altLang="fr-FR" sz="1400" b="0" i="0" u="none" strike="noStrike" cap="none" normalizeH="0" baseline="0" dirty="0" err="1">
                <a:ln>
                  <a:noFill/>
                </a:ln>
                <a:solidFill>
                  <a:srgbClr val="212121"/>
                </a:solidFill>
                <a:effectLst/>
                <a:latin typeface="+mn-lt"/>
              </a:rPr>
              <a:t>less</a:t>
            </a:r>
            <a:r>
              <a:rPr kumimoji="0" lang="fr-FR" altLang="fr-FR" sz="1400" b="0" i="0" u="none" strike="noStrike" cap="none" normalizeH="0" baseline="0" dirty="0">
                <a:ln>
                  <a:noFill/>
                </a:ln>
                <a:solidFill>
                  <a:srgbClr val="212121"/>
                </a:solidFill>
                <a:effectLst/>
                <a:latin typeface="+mn-lt"/>
              </a:rPr>
              <a:t> intelligent. </a:t>
            </a:r>
            <a:r>
              <a:rPr kumimoji="0" lang="fr-FR" altLang="fr-FR" sz="1400" b="0" i="0" u="none" strike="noStrike" cap="none" normalizeH="0" baseline="0" dirty="0" err="1">
                <a:ln>
                  <a:noFill/>
                </a:ln>
                <a:solidFill>
                  <a:srgbClr val="212121"/>
                </a:solidFill>
                <a:effectLst/>
                <a:latin typeface="+mn-lt"/>
              </a:rPr>
              <a:t>Their</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average</a:t>
            </a:r>
            <a:r>
              <a:rPr kumimoji="0" lang="fr-FR" altLang="fr-FR" sz="1400" b="0" i="0" u="none" strike="noStrike" cap="none" normalizeH="0" baseline="0" dirty="0">
                <a:ln>
                  <a:noFill/>
                </a:ln>
                <a:solidFill>
                  <a:srgbClr val="212121"/>
                </a:solidFill>
                <a:effectLst/>
                <a:latin typeface="+mn-lt"/>
              </a:rPr>
              <a:t> </a:t>
            </a:r>
            <a:r>
              <a:rPr kumimoji="0" lang="fr-FR" altLang="fr-FR" sz="1400" b="0" i="0" u="none" strike="noStrike" cap="none" normalizeH="0" baseline="0" dirty="0" err="1">
                <a:ln>
                  <a:noFill/>
                </a:ln>
                <a:solidFill>
                  <a:srgbClr val="212121"/>
                </a:solidFill>
                <a:effectLst/>
                <a:latin typeface="+mn-lt"/>
              </a:rPr>
              <a:t>wages</a:t>
            </a:r>
            <a:r>
              <a:rPr kumimoji="0" lang="fr-FR" altLang="fr-FR" sz="1400" b="0" i="0" u="none" strike="noStrike" cap="none" normalizeH="0" baseline="0" dirty="0">
                <a:ln>
                  <a:noFill/>
                </a:ln>
                <a:solidFill>
                  <a:srgbClr val="212121"/>
                </a:solidFill>
                <a:effectLst/>
                <a:latin typeface="+mn-lt"/>
              </a:rPr>
              <a:t> are </a:t>
            </a:r>
            <a:r>
              <a:rPr kumimoji="0" lang="fr-FR" altLang="fr-FR" sz="1400" b="0" i="0" u="none" strike="noStrike" cap="none" normalizeH="0" baseline="0" dirty="0" err="1">
                <a:ln>
                  <a:noFill/>
                </a:ln>
                <a:solidFill>
                  <a:srgbClr val="212121"/>
                </a:solidFill>
                <a:effectLst/>
                <a:latin typeface="+mn-lt"/>
              </a:rPr>
              <a:t>lower</a:t>
            </a:r>
            <a:r>
              <a:rPr kumimoji="0" lang="fr-FR" altLang="fr-FR" sz="1400" b="0" i="0" u="none" strike="noStrike" cap="none" normalizeH="0" baseline="0" dirty="0">
                <a:ln>
                  <a:noFill/>
                </a:ln>
                <a:solidFill>
                  <a:srgbClr val="212121"/>
                </a:solidFill>
                <a:effectLst/>
                <a:latin typeface="+mn-lt"/>
              </a:rPr>
              <a:t>. It </a:t>
            </a:r>
            <a:r>
              <a:rPr kumimoji="0" lang="fr-FR" altLang="fr-FR" sz="1400" b="0" i="0" u="none" strike="noStrike" cap="none" normalizeH="0" baseline="0" dirty="0" err="1">
                <a:ln>
                  <a:noFill/>
                </a:ln>
                <a:solidFill>
                  <a:srgbClr val="212121"/>
                </a:solidFill>
                <a:effectLst/>
                <a:latin typeface="+mn-lt"/>
              </a:rPr>
              <a:t>creates</a:t>
            </a:r>
            <a:r>
              <a:rPr kumimoji="0" lang="fr-FR" altLang="fr-FR" sz="1400" b="0" i="0" u="none" strike="noStrike" cap="none" normalizeH="0" baseline="0" dirty="0">
                <a:ln>
                  <a:noFill/>
                </a:ln>
                <a:solidFill>
                  <a:srgbClr val="212121"/>
                </a:solidFill>
                <a:effectLst/>
                <a:latin typeface="+mn-lt"/>
              </a:rPr>
              <a:t> a </a:t>
            </a:r>
            <a:r>
              <a:rPr kumimoji="0" lang="fr-FR" altLang="fr-FR" sz="1400" b="0" i="0" u="none" strike="noStrike" cap="none" normalizeH="0" baseline="0" dirty="0" err="1">
                <a:ln>
                  <a:noFill/>
                </a:ln>
                <a:solidFill>
                  <a:srgbClr val="212121"/>
                </a:solidFill>
                <a:effectLst/>
                <a:latin typeface="+mn-lt"/>
              </a:rPr>
              <a:t>resentment</a:t>
            </a:r>
            <a:r>
              <a:rPr kumimoji="0" lang="fr-FR" altLang="fr-FR" sz="1400" b="0" i="0" u="none" strike="noStrike" cap="none" normalizeH="0" baseline="0" dirty="0">
                <a:ln>
                  <a:noFill/>
                </a:ln>
                <a:solidFill>
                  <a:srgbClr val="212121"/>
                </a:solidFill>
                <a:effectLst/>
                <a:latin typeface="+mn-lt"/>
              </a:rPr>
              <a:t> of the </a:t>
            </a:r>
            <a:r>
              <a:rPr kumimoji="0" lang="fr-FR" altLang="fr-FR" sz="1400" b="0" i="0" u="none" strike="noStrike" cap="none" normalizeH="0" baseline="0" dirty="0" err="1">
                <a:ln>
                  <a:noFill/>
                </a:ln>
                <a:solidFill>
                  <a:srgbClr val="212121"/>
                </a:solidFill>
                <a:effectLst/>
                <a:latin typeface="+mn-lt"/>
              </a:rPr>
              <a:t>blue</a:t>
            </a:r>
            <a:r>
              <a:rPr kumimoji="0" lang="fr-FR" altLang="fr-FR" sz="1400" b="0" i="0" u="none" strike="noStrike" cap="none" normalizeH="0" baseline="0" dirty="0">
                <a:ln>
                  <a:noFill/>
                </a:ln>
                <a:solidFill>
                  <a:srgbClr val="212121"/>
                </a:solidFill>
                <a:effectLst/>
                <a:latin typeface="+mn-lt"/>
              </a:rPr>
              <a:t> for the viole</a:t>
            </a:r>
            <a:r>
              <a:rPr lang="fr-FR" altLang="fr-FR" sz="1400" dirty="0">
                <a:solidFill>
                  <a:srgbClr val="212121"/>
                </a:solidFill>
                <a:latin typeface="+mn-lt"/>
              </a:rPr>
              <a:t>ts</a:t>
            </a:r>
            <a:r>
              <a:rPr kumimoji="0" lang="fr-FR" altLang="fr-FR" sz="1400" b="0" i="0" u="none" strike="noStrike" cap="none" normalizeH="0" baseline="0" dirty="0">
                <a:ln>
                  <a:noFill/>
                </a:ln>
                <a:solidFill>
                  <a:srgbClr val="212121"/>
                </a:solidFill>
                <a:effectLst/>
                <a:latin typeface="+mn-lt"/>
              </a:rPr>
              <a:t>.</a:t>
            </a:r>
            <a:r>
              <a:rPr kumimoji="0" lang="fr-FR" altLang="fr-FR" sz="1400" b="0" i="0" u="none" strike="noStrike" cap="none" normalizeH="0" baseline="0" dirty="0">
                <a:ln>
                  <a:noFill/>
                </a:ln>
                <a:solidFill>
                  <a:schemeClr val="tx1"/>
                </a:solidFill>
                <a:effectLst/>
                <a:latin typeface="+mn-lt"/>
              </a:rPr>
              <a:t> </a:t>
            </a:r>
          </a:p>
        </p:txBody>
      </p:sp>
      <p:sp>
        <p:nvSpPr>
          <p:cNvPr id="6" name="ZoneTexte 5">
            <a:extLst>
              <a:ext uri="{FF2B5EF4-FFF2-40B4-BE49-F238E27FC236}">
                <a16:creationId xmlns:a16="http://schemas.microsoft.com/office/drawing/2014/main" id="{75652218-C848-4FA9-9143-9E407A356AD4}"/>
              </a:ext>
            </a:extLst>
          </p:cNvPr>
          <p:cNvSpPr txBox="1"/>
          <p:nvPr/>
        </p:nvSpPr>
        <p:spPr>
          <a:xfrm>
            <a:off x="3826026" y="260648"/>
            <a:ext cx="1313180" cy="461665"/>
          </a:xfrm>
          <a:prstGeom prst="rect">
            <a:avLst/>
          </a:prstGeom>
          <a:noFill/>
        </p:spPr>
        <p:txBody>
          <a:bodyPr wrap="none" rtlCol="0">
            <a:spAutoFit/>
          </a:bodyPr>
          <a:lstStyle/>
          <a:p>
            <a:r>
              <a:rPr lang="fr-BE" sz="2400" dirty="0"/>
              <a:t>Epilogue</a:t>
            </a:r>
            <a:r>
              <a:rPr lang="fr-BE" dirty="0"/>
              <a:t>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188913"/>
            <a:ext cx="8928100" cy="6553200"/>
          </a:xfrm>
        </p:spPr>
        <p:txBody>
          <a:bodyPr/>
          <a:lstStyle/>
          <a:p>
            <a:pPr marL="0" indent="0">
              <a:buNone/>
              <a:defRPr/>
            </a:pPr>
            <a:br>
              <a:rPr lang="en-US" sz="1400" dirty="0"/>
            </a:br>
            <a:r>
              <a:rPr lang="en-US" sz="1400" dirty="0"/>
              <a:t>These blue pockets in the violet society grow more and more because immigration continues and the birth rate of blue which is significantly higher than that of purple (IQ is correlated negatively with fertility rate). </a:t>
            </a:r>
          </a:p>
          <a:p>
            <a:pPr marL="0" indent="0">
              <a:buNone/>
              <a:defRPr/>
            </a:pPr>
            <a:r>
              <a:rPr lang="en-US" sz="1400" dirty="0"/>
              <a:t>The miscegenation occurs little by little in the violet society which becomes a violet society with a blue part more and more important. The intelligence in the violet society diminishes little by little. The violet society, prosperous by its high intelligence, sees its level of development gradually diminish and tend towards the blue standard of life in many regions. The frequency of geniuses in the violet society decreases. The average salary goes down. The frequency of crime is increasing. Development is decreasing. </a:t>
            </a:r>
          </a:p>
          <a:p>
            <a:pPr marL="0" indent="0">
              <a:buNone/>
              <a:defRPr/>
            </a:pPr>
            <a:r>
              <a:rPr lang="en-US" sz="1400" dirty="0"/>
              <a:t>One of those days not so long ago, the yellows, a third population of intelligence close to that of the old violet, takes power over the world. The violets are totally out-of-games by the decrease in their average intelligence consequent of massive blue immigration. </a:t>
            </a:r>
          </a:p>
          <a:p>
            <a:pPr marL="0" indent="0">
              <a:buNone/>
              <a:defRPr/>
            </a:pPr>
            <a:r>
              <a:rPr lang="en-US" sz="1400" dirty="0"/>
              <a:t>Sic transit </a:t>
            </a:r>
            <a:r>
              <a:rPr lang="en-US" sz="1400" dirty="0" err="1"/>
              <a:t>gloria</a:t>
            </a:r>
            <a:r>
              <a:rPr lang="en-US" sz="1400" dirty="0"/>
              <a:t> mundi.</a:t>
            </a:r>
          </a:p>
          <a:p>
            <a:pPr marL="0" indent="0">
              <a:buNone/>
              <a:defRPr/>
            </a:pPr>
            <a:endParaRPr lang="en-US" sz="1400" dirty="0"/>
          </a:p>
          <a:p>
            <a:pPr marL="0" indent="0">
              <a:buNone/>
              <a:defRPr/>
            </a:pPr>
            <a:r>
              <a:rPr lang="en-US" sz="1400" dirty="0"/>
              <a:t>What is quite ironical too is that Violets are genetically more altruists and because of some historical events, their mainstream ideology is today focus on equality. They cannot even think about populations differences in intelligence. </a:t>
            </a:r>
            <a:endParaRPr lang="fr-BE" sz="1400" dirty="0"/>
          </a:p>
        </p:txBody>
      </p:sp>
      <p:sp>
        <p:nvSpPr>
          <p:cNvPr id="4" name="Espace réservé du numéro de diapositive 3"/>
          <p:cNvSpPr>
            <a:spLocks noGrp="1"/>
          </p:cNvSpPr>
          <p:nvPr>
            <p:ph type="sldNum" sz="quarter" idx="12"/>
          </p:nvPr>
        </p:nvSpPr>
        <p:spPr/>
        <p:txBody>
          <a:bodyPr/>
          <a:lstStyle/>
          <a:p>
            <a:pPr>
              <a:defRPr/>
            </a:pPr>
            <a:fld id="{2F0C020F-62AB-4FC6-9270-1F909B03402B}" type="slidenum">
              <a:rPr lang="fr-BE" smtClean="0"/>
              <a:pPr>
                <a:defRPr/>
              </a:pPr>
              <a:t>225</a:t>
            </a:fld>
            <a:endParaRPr lang="fr-BE"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4" name="Image 2">
            <a:extLst>
              <a:ext uri="{FF2B5EF4-FFF2-40B4-BE49-F238E27FC236}">
                <a16:creationId xmlns:a16="http://schemas.microsoft.com/office/drawing/2014/main" id="{B9D0D0EA-06C0-49F7-923D-AC25E447A1C2}"/>
              </a:ext>
            </a:extLst>
          </p:cNvPr>
          <p:cNvPicPr>
            <a:picLocks noGrp="1" noChangeAspect="1"/>
          </p:cNvPicPr>
          <p:nvPr>
            <p:ph idx="1"/>
          </p:nvPr>
        </p:nvPicPr>
        <p:blipFill rotWithShape="1">
          <a:blip r:embed="rId3"/>
          <a:srcRect b="3226"/>
          <a:stretch/>
        </p:blipFill>
        <p:spPr>
          <a:xfrm>
            <a:off x="323528" y="192217"/>
            <a:ext cx="8700439" cy="6525334"/>
          </a:xfrm>
          <a:prstGeom prst="rect">
            <a:avLst/>
          </a:prstGeom>
        </p:spPr>
      </p:pic>
      <p:sp>
        <p:nvSpPr>
          <p:cNvPr id="4" name="Espace réservé du numéro de diapositive 3"/>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0AC4A53F-5544-4763-8EAB-8C4452355384}" type="slidenum">
              <a:rPr lang="en-US">
                <a:solidFill>
                  <a:srgbClr val="FFFFFF"/>
                </a:solidFill>
                <a:latin typeface="+mn-lt"/>
                <a:cs typeface="+mn-cs"/>
              </a:rPr>
              <a:pPr>
                <a:spcAft>
                  <a:spcPts val="600"/>
                </a:spcAft>
                <a:defRPr/>
              </a:pPr>
              <a:t>226</a:t>
            </a:fld>
            <a:endParaRPr lang="en-US">
              <a:solidFill>
                <a:srgbClr val="FFFFFF"/>
              </a:solidFill>
              <a:latin typeface="+mn-lt"/>
              <a:cs typeface="+mn-cs"/>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553200" y="6356350"/>
            <a:ext cx="2133600" cy="365125"/>
          </a:xfrm>
        </p:spPr>
        <p:txBody>
          <a:bodyPr/>
          <a:lstStyle/>
          <a:p>
            <a:pPr>
              <a:defRPr/>
            </a:pPr>
            <a:fld id="{359604A4-070D-4FDB-842D-ECCD8B3FF479}" type="slidenum">
              <a:rPr lang="fr-BE" smtClean="0"/>
              <a:pPr>
                <a:defRPr/>
              </a:pPr>
              <a:t>227</a:t>
            </a:fld>
            <a:endParaRPr lang="fr-BE" dirty="0"/>
          </a:p>
        </p:txBody>
      </p:sp>
      <p:pic>
        <p:nvPicPr>
          <p:cNvPr id="2" name="Image 1">
            <a:extLst>
              <a:ext uri="{FF2B5EF4-FFF2-40B4-BE49-F238E27FC236}">
                <a16:creationId xmlns:a16="http://schemas.microsoft.com/office/drawing/2014/main" id="{EBDDCDFC-9D77-40DF-A33B-002C229192D5}"/>
              </a:ext>
            </a:extLst>
          </p:cNvPr>
          <p:cNvPicPr>
            <a:picLocks noChangeAspect="1"/>
          </p:cNvPicPr>
          <p:nvPr/>
        </p:nvPicPr>
        <p:blipFill>
          <a:blip r:embed="rId3"/>
          <a:stretch>
            <a:fillRect/>
          </a:stretch>
        </p:blipFill>
        <p:spPr>
          <a:xfrm>
            <a:off x="-180528" y="1052736"/>
            <a:ext cx="9478278" cy="4680520"/>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57D31161-3538-44FC-AB2D-6FD240E0651D}" type="slidenum">
              <a:rPr lang="en-US" smtClean="0">
                <a:latin typeface="+mn-lt"/>
                <a:cs typeface="+mn-cs"/>
              </a:rPr>
              <a:pPr>
                <a:spcAft>
                  <a:spcPts val="600"/>
                </a:spcAft>
                <a:defRPr/>
              </a:pPr>
              <a:t>228</a:t>
            </a:fld>
            <a:endParaRPr lang="en-US">
              <a:latin typeface="+mn-lt"/>
              <a:cs typeface="+mn-cs"/>
            </a:endParaRPr>
          </a:p>
        </p:txBody>
      </p:sp>
      <p:pic>
        <p:nvPicPr>
          <p:cNvPr id="2" name="Image 1">
            <a:extLst>
              <a:ext uri="{FF2B5EF4-FFF2-40B4-BE49-F238E27FC236}">
                <a16:creationId xmlns:a16="http://schemas.microsoft.com/office/drawing/2014/main" id="{B7EA2C4A-712B-437A-9C95-7DEFFF683E41}"/>
              </a:ext>
            </a:extLst>
          </p:cNvPr>
          <p:cNvPicPr>
            <a:picLocks noChangeAspect="1"/>
          </p:cNvPicPr>
          <p:nvPr/>
        </p:nvPicPr>
        <p:blipFill>
          <a:blip r:embed="rId3"/>
          <a:stretch>
            <a:fillRect/>
          </a:stretch>
        </p:blipFill>
        <p:spPr>
          <a:xfrm>
            <a:off x="320937" y="1592796"/>
            <a:ext cx="8502126" cy="3672408"/>
          </a:xfrm>
          <a:prstGeom prst="rect">
            <a:avLst/>
          </a:prstGeo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Titre 1"/>
          <p:cNvSpPr>
            <a:spLocks noGrp="1"/>
          </p:cNvSpPr>
          <p:nvPr>
            <p:ph type="title"/>
          </p:nvPr>
        </p:nvSpPr>
        <p:spPr>
          <a:xfrm>
            <a:off x="491490" y="365125"/>
            <a:ext cx="3840085" cy="1692794"/>
          </a:xfrm>
        </p:spPr>
        <p:txBody>
          <a:bodyPr>
            <a:normAutofit/>
          </a:bodyPr>
          <a:lstStyle/>
          <a:p>
            <a:r>
              <a:rPr lang="fr-BE" dirty="0"/>
              <a:t>General Conclusion</a:t>
            </a:r>
          </a:p>
        </p:txBody>
      </p:sp>
      <p:cxnSp>
        <p:nvCxnSpPr>
          <p:cNvPr id="72"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2643" name="Espace réservé du contenu 2"/>
          <p:cNvSpPr>
            <a:spLocks noGrp="1"/>
          </p:cNvSpPr>
          <p:nvPr>
            <p:ph idx="1"/>
          </p:nvPr>
        </p:nvSpPr>
        <p:spPr>
          <a:xfrm>
            <a:off x="491490" y="2575034"/>
            <a:ext cx="3840085" cy="3462228"/>
          </a:xfrm>
        </p:spPr>
        <p:txBody>
          <a:bodyPr>
            <a:normAutofit/>
          </a:bodyPr>
          <a:lstStyle/>
          <a:p>
            <a:r>
              <a:rPr lang="fr-BE" sz="1600" dirty="0"/>
              <a:t>1. </a:t>
            </a:r>
            <a:r>
              <a:rPr lang="en-US" sz="1600" dirty="0"/>
              <a:t>There is a g factor (= IQ).</a:t>
            </a:r>
          </a:p>
          <a:p>
            <a:r>
              <a:rPr lang="fr-BE" sz="1600" dirty="0"/>
              <a:t>2. </a:t>
            </a:r>
            <a:r>
              <a:rPr lang="en-US" sz="1600" dirty="0"/>
              <a:t>The average g level in a population is causally related to the level of development and the quality of life in modern societies.</a:t>
            </a:r>
          </a:p>
          <a:p>
            <a:r>
              <a:rPr lang="fr-BE" sz="1600" dirty="0"/>
              <a:t>3. g </a:t>
            </a:r>
            <a:r>
              <a:rPr lang="fr-BE" sz="1600" dirty="0" err="1"/>
              <a:t>is</a:t>
            </a:r>
            <a:r>
              <a:rPr lang="fr-BE" sz="1600" dirty="0"/>
              <a:t> </a:t>
            </a:r>
            <a:r>
              <a:rPr lang="fr-BE" sz="1600" dirty="0" err="1"/>
              <a:t>highly</a:t>
            </a:r>
            <a:r>
              <a:rPr lang="fr-BE" sz="1600" dirty="0"/>
              <a:t> </a:t>
            </a:r>
            <a:r>
              <a:rPr lang="fr-BE" sz="1600" dirty="0" err="1"/>
              <a:t>heritable</a:t>
            </a:r>
            <a:r>
              <a:rPr lang="fr-BE" sz="1600" dirty="0"/>
              <a:t> (</a:t>
            </a:r>
            <a:r>
              <a:rPr lang="fr-BE" sz="1600" dirty="0" err="1"/>
              <a:t>caused</a:t>
            </a:r>
            <a:r>
              <a:rPr lang="fr-BE" sz="1600" dirty="0"/>
              <a:t> by </a:t>
            </a:r>
            <a:r>
              <a:rPr lang="fr-BE" sz="1600" dirty="0" err="1"/>
              <a:t>genetic</a:t>
            </a:r>
            <a:r>
              <a:rPr lang="fr-BE" sz="1600" dirty="0"/>
              <a:t> </a:t>
            </a:r>
            <a:r>
              <a:rPr lang="fr-BE" sz="1600" dirty="0" err="1"/>
              <a:t>factors</a:t>
            </a:r>
            <a:r>
              <a:rPr lang="fr-BE" sz="1600" dirty="0"/>
              <a:t>).</a:t>
            </a:r>
            <a:br>
              <a:rPr lang="fr-BE" sz="1600" dirty="0"/>
            </a:br>
            <a:br>
              <a:rPr lang="fr-BE" sz="1600" dirty="0"/>
            </a:br>
            <a:endParaRPr lang="fr-BE" sz="1600" dirty="0"/>
          </a:p>
        </p:txBody>
      </p:sp>
      <p:sp>
        <p:nvSpPr>
          <p:cNvPr id="4" name="Espace réservé du numéro de diapositive 3"/>
          <p:cNvSpPr>
            <a:spLocks noGrp="1"/>
          </p:cNvSpPr>
          <p:nvPr>
            <p:ph type="sldNum" sz="quarter" idx="12"/>
          </p:nvPr>
        </p:nvSpPr>
        <p:spPr>
          <a:xfrm>
            <a:off x="5206365" y="6356350"/>
            <a:ext cx="874395" cy="365125"/>
          </a:xfrm>
        </p:spPr>
        <p:txBody>
          <a:bodyPr>
            <a:normAutofit/>
          </a:bodyPr>
          <a:lstStyle/>
          <a:p>
            <a:pPr>
              <a:spcAft>
                <a:spcPts val="600"/>
              </a:spcAft>
              <a:defRPr/>
            </a:pPr>
            <a:fld id="{5F5A83AF-8D35-47A1-A8BD-ED714FAADB6A}" type="slidenum">
              <a:rPr lang="fr-BE" smtClean="0"/>
              <a:pPr>
                <a:spcAft>
                  <a:spcPts val="600"/>
                </a:spcAft>
                <a:defRPr/>
              </a:pPr>
              <a:t>229</a:t>
            </a:fld>
            <a:endParaRPr lang="fr-BE"/>
          </a:p>
        </p:txBody>
      </p:sp>
      <p:pic>
        <p:nvPicPr>
          <p:cNvPr id="3" name="Image 2">
            <a:extLst>
              <a:ext uri="{FF2B5EF4-FFF2-40B4-BE49-F238E27FC236}">
                <a16:creationId xmlns:a16="http://schemas.microsoft.com/office/drawing/2014/main" id="{B28673D4-6239-4796-8696-576E100ABB4C}"/>
              </a:ext>
            </a:extLst>
          </p:cNvPr>
          <p:cNvPicPr>
            <a:picLocks noChangeAspect="1"/>
          </p:cNvPicPr>
          <p:nvPr/>
        </p:nvPicPr>
        <p:blipFill rotWithShape="1">
          <a:blip r:embed="rId3">
            <a:extLst>
              <a:ext uri="{28A0092B-C50C-407E-A947-70E740481C1C}">
                <a14:useLocalDpi xmlns:a14="http://schemas.microsoft.com/office/drawing/2010/main" val="0"/>
              </a:ext>
            </a:extLst>
          </a:blip>
          <a:srcRect l="106" r="1615"/>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85B1D35D-E4EE-42EB-BDDE-01DEB9E41A0A}" type="slidenum">
              <a:rPr lang="fr-BE" smtClean="0"/>
              <a:pPr>
                <a:defRPr/>
              </a:pPr>
              <a:t>23</a:t>
            </a:fld>
            <a:endParaRPr lang="fr-BE" dirty="0"/>
          </a:p>
        </p:txBody>
      </p:sp>
      <p:sp>
        <p:nvSpPr>
          <p:cNvPr id="2" name="ZoneTexte 1"/>
          <p:cNvSpPr txBox="1"/>
          <p:nvPr/>
        </p:nvSpPr>
        <p:spPr>
          <a:xfrm>
            <a:off x="200980" y="6239256"/>
            <a:ext cx="4544706" cy="369332"/>
          </a:xfrm>
          <a:prstGeom prst="rect">
            <a:avLst/>
          </a:prstGeom>
          <a:noFill/>
        </p:spPr>
        <p:txBody>
          <a:bodyPr wrap="none" rtlCol="0">
            <a:spAutoFit/>
          </a:bodyPr>
          <a:lstStyle/>
          <a:p>
            <a:r>
              <a:rPr lang="fr-BE" dirty="0" err="1"/>
              <a:t>See</a:t>
            </a:r>
            <a:r>
              <a:rPr lang="fr-BE" dirty="0"/>
              <a:t> </a:t>
            </a:r>
            <a:r>
              <a:rPr lang="fr-BE" dirty="0" err="1"/>
              <a:t>next</a:t>
            </a:r>
            <a:r>
              <a:rPr lang="fr-BE" dirty="0"/>
              <a:t> </a:t>
            </a:r>
            <a:r>
              <a:rPr lang="fr-BE" dirty="0" err="1"/>
              <a:t>chapter</a:t>
            </a:r>
            <a:r>
              <a:rPr lang="fr-BE" dirty="0"/>
              <a:t> for a discussion on IQ </a:t>
            </a:r>
            <a:r>
              <a:rPr lang="fr-BE" dirty="0" err="1"/>
              <a:t>validity</a:t>
            </a:r>
            <a:endParaRPr lang="fr-BE" dirty="0"/>
          </a:p>
        </p:txBody>
      </p:sp>
      <p:sp>
        <p:nvSpPr>
          <p:cNvPr id="3" name="Rectangle 1">
            <a:extLst>
              <a:ext uri="{FF2B5EF4-FFF2-40B4-BE49-F238E27FC236}">
                <a16:creationId xmlns:a16="http://schemas.microsoft.com/office/drawing/2014/main" id="{34F1C66E-ACEE-4BA0-97B6-5B8FE9DE58D1}"/>
              </a:ext>
            </a:extLst>
          </p:cNvPr>
          <p:cNvSpPr>
            <a:spLocks noGrp="1" noChangeArrowheads="1"/>
          </p:cNvSpPr>
          <p:nvPr>
            <p:ph idx="1"/>
          </p:nvPr>
        </p:nvSpPr>
        <p:spPr bwMode="auto">
          <a:xfrm>
            <a:off x="461166" y="476672"/>
            <a:ext cx="8569040" cy="49859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err="1">
                <a:ln>
                  <a:noFill/>
                </a:ln>
                <a:solidFill>
                  <a:srgbClr val="212121"/>
                </a:solidFill>
                <a:effectLst/>
              </a:rPr>
              <a:t>Absolutely</a:t>
            </a:r>
            <a:r>
              <a:rPr kumimoji="0" lang="fr-FR" altLang="fr-FR" sz="1800" b="0" i="0" u="none" strike="noStrike" cap="none" normalizeH="0" baseline="0" dirty="0">
                <a:ln>
                  <a:noFill/>
                </a:ln>
                <a:solidFill>
                  <a:srgbClr val="212121"/>
                </a:solidFill>
                <a:effectLst/>
              </a:rPr>
              <a:t> all cognitive </a:t>
            </a:r>
            <a:r>
              <a:rPr kumimoji="0" lang="fr-FR" altLang="fr-FR" sz="1800" b="0" i="0" u="none" strike="noStrike" cap="none" normalizeH="0" baseline="0" dirty="0" err="1">
                <a:ln>
                  <a:noFill/>
                </a:ln>
                <a:solidFill>
                  <a:srgbClr val="212121"/>
                </a:solidFill>
                <a:effectLst/>
              </a:rPr>
              <a:t>activities</a:t>
            </a:r>
            <a:r>
              <a:rPr kumimoji="0" lang="fr-FR" altLang="fr-FR" sz="1800" b="0" i="0" u="none" strike="noStrike" cap="none" normalizeH="0" baseline="0" dirty="0">
                <a:ln>
                  <a:noFill/>
                </a:ln>
                <a:solidFill>
                  <a:srgbClr val="212121"/>
                </a:solidFill>
                <a:effectLst/>
              </a:rPr>
              <a:t> have a certain saturation in g (= IQ </a:t>
            </a:r>
            <a:r>
              <a:rPr kumimoji="0" lang="fr-FR" altLang="fr-FR" sz="1800" b="0" i="0" u="none" strike="noStrike" cap="none" normalizeH="0" baseline="0" dirty="0" err="1">
                <a:ln>
                  <a:noFill/>
                </a:ln>
                <a:solidFill>
                  <a:srgbClr val="212121"/>
                </a:solidFill>
                <a:effectLst/>
              </a:rPr>
              <a:t>correlation</a:t>
            </a:r>
            <a:r>
              <a:rPr kumimoji="0" lang="fr-FR" altLang="fr-FR" sz="1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err="1">
                <a:ln>
                  <a:noFill/>
                </a:ln>
                <a:solidFill>
                  <a:srgbClr val="212121"/>
                </a:solidFill>
                <a:effectLst/>
              </a:rPr>
              <a:t>even</a:t>
            </a:r>
            <a:r>
              <a:rPr kumimoji="0" lang="fr-FR" altLang="fr-FR" sz="1800" b="0" i="0" u="none" strike="noStrike" cap="none" normalizeH="0" baseline="0" dirty="0">
                <a:ln>
                  <a:noFill/>
                </a:ln>
                <a:solidFill>
                  <a:srgbClr val="212121"/>
                </a:solidFill>
                <a:effectLst/>
              </a:rPr>
              <a:t> the </a:t>
            </a:r>
            <a:r>
              <a:rPr kumimoji="0" lang="fr-FR" altLang="fr-FR" sz="1800" b="0" i="0" u="none" strike="noStrike" cap="none" normalizeH="0" baseline="0" dirty="0" err="1">
                <a:ln>
                  <a:noFill/>
                </a:ln>
                <a:solidFill>
                  <a:srgbClr val="212121"/>
                </a:solidFill>
                <a:effectLst/>
              </a:rPr>
              <a:t>most</a:t>
            </a:r>
            <a:r>
              <a:rPr kumimoji="0" lang="fr-FR" altLang="fr-FR" sz="1800" b="0" i="0" u="none" strike="noStrike" cap="none" normalizeH="0" baseline="0" dirty="0">
                <a:ln>
                  <a:noFill/>
                </a:ln>
                <a:solidFill>
                  <a:srgbClr val="212121"/>
                </a:solidFill>
                <a:effectLst/>
              </a:rPr>
              <a:t> basic </a:t>
            </a:r>
            <a:r>
              <a:rPr kumimoji="0" lang="fr-FR" altLang="fr-FR" sz="1800" b="0" i="0" u="none" strike="noStrike" cap="none" normalizeH="0" baseline="0" dirty="0" err="1">
                <a:ln>
                  <a:noFill/>
                </a:ln>
                <a:solidFill>
                  <a:srgbClr val="212121"/>
                </a:solidFill>
                <a:effectLst/>
              </a:rPr>
              <a:t>ones</a:t>
            </a:r>
            <a:r>
              <a:rPr kumimoji="0" lang="fr-FR" altLang="fr-FR" sz="1800" b="0" i="0" u="none" strike="noStrike" cap="none" normalizeH="0" baseline="0" dirty="0">
                <a:ln>
                  <a:noFill/>
                </a:ln>
                <a:solidFill>
                  <a:srgbClr val="212121"/>
                </a:solidFill>
                <a:effectLst/>
              </a:rPr>
              <a:t> (g </a:t>
            </a:r>
            <a:r>
              <a:rPr kumimoji="0" lang="fr-FR" altLang="fr-FR" sz="1800" b="0" i="0" u="none" strike="noStrike" cap="none" normalizeH="0" baseline="0" dirty="0" err="1">
                <a:ln>
                  <a:noFill/>
                </a:ln>
                <a:solidFill>
                  <a:srgbClr val="212121"/>
                </a:solidFill>
                <a:effectLst/>
              </a:rPr>
              <a:t>is</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ubiquitous</a:t>
            </a:r>
            <a:r>
              <a:rPr kumimoji="0" lang="fr-FR" altLang="fr-FR" sz="1800" b="0" i="0" u="none" strike="noStrike" cap="none" normalizeH="0" baseline="0" dirty="0">
                <a:ln>
                  <a:noFill/>
                </a:ln>
                <a:solidFill>
                  <a:srgbClr val="212121"/>
                </a:solidFill>
                <a:effectLst/>
              </a:rPr>
              <a:t> of </a:t>
            </a:r>
            <a:r>
              <a:rPr kumimoji="0" lang="fr-FR" altLang="fr-FR" sz="1800" b="0" i="0" u="none" strike="noStrike" cap="none" normalizeH="0" baseline="0" dirty="0" err="1">
                <a:ln>
                  <a:noFill/>
                </a:ln>
                <a:solidFill>
                  <a:srgbClr val="212121"/>
                </a:solidFill>
                <a:effectLst/>
              </a:rPr>
              <a:t>higher</a:t>
            </a:r>
            <a:r>
              <a:rPr kumimoji="0" lang="fr-FR" altLang="fr-FR" sz="1800" b="0" i="0" u="none" strike="noStrike" cap="none" normalizeH="0" baseline="0" dirty="0">
                <a:ln>
                  <a:noFill/>
                </a:ln>
                <a:solidFill>
                  <a:srgbClr val="212121"/>
                </a:solidFill>
                <a:effectLst/>
              </a:rPr>
              <a:t> cognitive </a:t>
            </a:r>
            <a:r>
              <a:rPr kumimoji="0" lang="fr-FR" altLang="fr-FR" sz="1800" b="0" i="0" u="none" strike="noStrike" cap="none" normalizeH="0" baseline="0" dirty="0" err="1">
                <a:ln>
                  <a:noFill/>
                </a:ln>
                <a:solidFill>
                  <a:srgbClr val="212121"/>
                </a:solidFill>
                <a:effectLst/>
              </a:rPr>
              <a:t>functions</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Higher</a:t>
            </a:r>
            <a:r>
              <a:rPr kumimoji="0" lang="fr-FR" altLang="fr-FR" sz="1800" b="0" i="0" u="none" strike="noStrike" cap="none" normalizeH="0" baseline="0" dirty="0">
                <a:ln>
                  <a:noFill/>
                </a:ln>
                <a:solidFill>
                  <a:srgbClr val="212121"/>
                </a:solidFill>
                <a:effectLst/>
              </a:rPr>
              <a:t> IQ people </a:t>
            </a:r>
            <a:r>
              <a:rPr kumimoji="0" lang="fr-FR" altLang="fr-FR" sz="1800" b="0" i="0" u="none" strike="noStrike" cap="none" normalizeH="0" baseline="0" dirty="0" err="1">
                <a:ln>
                  <a:noFill/>
                </a:ln>
                <a:solidFill>
                  <a:srgbClr val="212121"/>
                </a:solidFill>
                <a:effectLst/>
              </a:rPr>
              <a:t>will</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perform</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better</a:t>
            </a:r>
            <a:r>
              <a:rPr kumimoji="0" lang="fr-FR" altLang="fr-FR" sz="1800" b="0" i="0" u="none" strike="noStrike" cap="none" normalizeH="0" baseline="0" dirty="0">
                <a:ln>
                  <a:noFill/>
                </a:ln>
                <a:solidFill>
                  <a:srgbClr val="212121"/>
                </a:solidFill>
                <a:effectLst/>
              </a:rPr>
              <a:t> on… </a:t>
            </a:r>
            <a:r>
              <a:rPr kumimoji="0" lang="fr-FR" altLang="fr-FR" sz="1800" b="0" i="0" u="none" strike="noStrike" cap="none" normalizeH="0" baseline="0" dirty="0" err="1">
                <a:ln>
                  <a:noFill/>
                </a:ln>
                <a:solidFill>
                  <a:srgbClr val="212121"/>
                </a:solidFill>
                <a:effectLst/>
              </a:rPr>
              <a:t>nearly</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everything</a:t>
            </a:r>
            <a:r>
              <a:rPr kumimoji="0" lang="fr-FR" altLang="fr-FR" sz="1800" b="0" i="0" u="none" strike="noStrike" cap="none" normalizeH="0" baseline="0" dirty="0">
                <a:ln>
                  <a:noFill/>
                </a:ln>
                <a:solidFill>
                  <a:srgbClr val="212121"/>
                </a:solidFill>
                <a:effectLst/>
              </a:rPr>
              <a:t>.  </a:t>
            </a:r>
            <a:br>
              <a:rPr kumimoji="0" lang="fr-FR" altLang="fr-FR" sz="1800" b="0" i="0" u="none" strike="noStrike" cap="none" normalizeH="0" baseline="0" dirty="0">
                <a:ln>
                  <a:noFill/>
                </a:ln>
                <a:solidFill>
                  <a:srgbClr val="212121"/>
                </a:solidFill>
                <a:effectLst/>
              </a:rPr>
            </a:br>
            <a:r>
              <a:rPr kumimoji="0" lang="fr-FR" altLang="fr-FR" sz="1800" b="0" i="0" u="none" strike="noStrike" cap="none" normalizeH="0" baseline="0" dirty="0">
                <a:ln>
                  <a:noFill/>
                </a:ln>
                <a:solidFill>
                  <a:srgbClr val="212121"/>
                </a:solidFill>
                <a:effectLst/>
              </a:rPr>
              <a:t>-</a:t>
            </a:r>
            <a:r>
              <a:rPr kumimoji="0" lang="fr-FR" altLang="fr-FR" sz="1800" b="0" i="0" u="none" strike="noStrike" cap="none" normalizeH="0" baseline="0" dirty="0" err="1">
                <a:ln>
                  <a:noFill/>
                </a:ln>
                <a:solidFill>
                  <a:srgbClr val="212121"/>
                </a:solidFill>
                <a:effectLst/>
              </a:rPr>
              <a:t>Reasoning</a:t>
            </a:r>
            <a:r>
              <a:rPr kumimoji="0" lang="fr-FR" altLang="fr-FR" sz="1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a:t>
            </a:r>
            <a:r>
              <a:rPr kumimoji="0" lang="fr-FR" altLang="fr-FR" sz="1800" b="0" i="0" u="none" strike="noStrike" cap="none" normalizeH="0" baseline="0" dirty="0" err="1">
                <a:ln>
                  <a:noFill/>
                </a:ln>
                <a:solidFill>
                  <a:srgbClr val="212121"/>
                </a:solidFill>
                <a:effectLst/>
              </a:rPr>
              <a:t>Space</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visualization</a:t>
            </a:r>
            <a:r>
              <a:rPr kumimoji="0" lang="fr-FR" altLang="fr-FR" sz="1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-Memory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-Music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a:t>
            </a:r>
            <a:r>
              <a:rPr kumimoji="0" lang="fr-FR" altLang="fr-FR" sz="1800" b="0" i="0" u="none" strike="noStrike" cap="none" normalizeH="0" baseline="0" dirty="0" err="1">
                <a:ln>
                  <a:noFill/>
                </a:ln>
                <a:solidFill>
                  <a:srgbClr val="212121"/>
                </a:solidFill>
                <a:effectLst/>
              </a:rPr>
              <a:t>Languages</a:t>
            </a:r>
            <a:r>
              <a:rPr kumimoji="0" lang="fr-FR" altLang="fr-FR" sz="1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a:t>
            </a:r>
            <a:r>
              <a:rPr kumimoji="0" lang="fr-FR" altLang="fr-FR" sz="1800" b="0" i="0" u="none" strike="noStrike" cap="none" normalizeH="0" baseline="0" dirty="0" err="1">
                <a:ln>
                  <a:noFill/>
                </a:ln>
                <a:solidFill>
                  <a:srgbClr val="212121"/>
                </a:solidFill>
                <a:effectLst/>
              </a:rPr>
              <a:t>Vocabulary</a:t>
            </a:r>
            <a:r>
              <a:rPr kumimoji="0" lang="fr-FR" altLang="fr-FR" sz="1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-Basic cognitive </a:t>
            </a:r>
            <a:r>
              <a:rPr kumimoji="0" lang="fr-FR" altLang="fr-FR" sz="1800" b="0" i="0" u="none" strike="noStrike" cap="none" normalizeH="0" baseline="0" dirty="0" err="1">
                <a:ln>
                  <a:noFill/>
                </a:ln>
                <a:solidFill>
                  <a:srgbClr val="212121"/>
                </a:solidFill>
                <a:effectLst/>
              </a:rPr>
              <a:t>tasks</a:t>
            </a:r>
            <a:r>
              <a:rPr kumimoji="0" lang="fr-FR" altLang="fr-FR" sz="1800" b="0" i="0" u="none" strike="noStrike" cap="none" normalizeH="0" baseline="0" dirty="0">
                <a:ln>
                  <a:noFill/>
                </a:ln>
                <a:solidFill>
                  <a:srgbClr val="212121"/>
                </a:solidFill>
                <a:effectLst/>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But </a:t>
            </a:r>
            <a:r>
              <a:rPr kumimoji="0" lang="fr-FR" altLang="fr-FR" sz="1800" b="0" i="0" u="none" strike="noStrike" cap="none" normalizeH="0" baseline="0" dirty="0" err="1">
                <a:ln>
                  <a:noFill/>
                </a:ln>
                <a:solidFill>
                  <a:srgbClr val="212121"/>
                </a:solidFill>
                <a:effectLst/>
              </a:rPr>
              <a:t>also</a:t>
            </a:r>
            <a:r>
              <a:rPr kumimoji="0" lang="fr-FR" altLang="fr-FR" sz="1800" b="0" i="0" u="none" strike="noStrike" cap="none" normalizeH="0" baseline="0" dirty="0">
                <a:ln>
                  <a:noFill/>
                </a:ln>
                <a:solidFill>
                  <a:srgbClr val="212121"/>
                </a:solidFill>
                <a:effectLst/>
              </a:rPr>
              <a:t> for </a:t>
            </a:r>
            <a:r>
              <a:rPr kumimoji="0" lang="fr-FR" altLang="fr-FR" sz="1800" b="0" i="0" u="none" strike="noStrike" cap="none" normalizeH="0" baseline="0" dirty="0" err="1">
                <a:ln>
                  <a:noFill/>
                </a:ln>
                <a:solidFill>
                  <a:srgbClr val="212121"/>
                </a:solidFill>
                <a:effectLst/>
              </a:rPr>
              <a:t>example</a:t>
            </a:r>
            <a:r>
              <a:rPr kumimoji="0" lang="fr-FR" altLang="fr-FR" sz="1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-distinction of </a:t>
            </a:r>
            <a:r>
              <a:rPr kumimoji="0" lang="fr-FR" altLang="fr-FR" sz="1800" b="0" i="0" u="none" strike="noStrike" cap="none" normalizeH="0" baseline="0" dirty="0" err="1">
                <a:ln>
                  <a:noFill/>
                </a:ln>
                <a:solidFill>
                  <a:srgbClr val="212121"/>
                </a:solidFill>
                <a:effectLst/>
              </a:rPr>
              <a:t>colors</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proportional</a:t>
            </a:r>
            <a:r>
              <a:rPr kumimoji="0" lang="fr-FR" altLang="fr-FR" sz="1800" b="0" i="0" u="none" strike="noStrike" cap="none" normalizeH="0" baseline="0" dirty="0">
                <a:ln>
                  <a:noFill/>
                </a:ln>
                <a:solidFill>
                  <a:srgbClr val="212121"/>
                </a:solidFill>
                <a:effectLst/>
              </a:rPr>
              <a:t> to g (</a:t>
            </a:r>
            <a:r>
              <a:rPr lang="fr-FR" altLang="fr-FR" sz="1800" dirty="0" err="1">
                <a:solidFill>
                  <a:srgbClr val="212121"/>
                </a:solidFill>
              </a:rPr>
              <a:t>higher</a:t>
            </a:r>
            <a:r>
              <a:rPr lang="fr-FR" altLang="fr-FR" sz="1800" dirty="0">
                <a:solidFill>
                  <a:srgbClr val="212121"/>
                </a:solidFill>
              </a:rPr>
              <a:t> IQ </a:t>
            </a:r>
            <a:r>
              <a:rPr kumimoji="0" lang="fr-FR" altLang="fr-FR" sz="1800" b="0" i="0" u="none" strike="noStrike" cap="none" normalizeH="0" baseline="0" dirty="0" err="1">
                <a:ln>
                  <a:noFill/>
                </a:ln>
                <a:solidFill>
                  <a:srgbClr val="212121"/>
                </a:solidFill>
                <a:effectLst/>
              </a:rPr>
              <a:t>distinguish</a:t>
            </a:r>
            <a:r>
              <a:rPr kumimoji="0" lang="fr-FR" altLang="fr-FR" sz="1800" b="0" i="0" u="none" strike="noStrike" cap="none" normalizeH="0" baseline="0" dirty="0">
                <a:ln>
                  <a:noFill/>
                </a:ln>
                <a:solidFill>
                  <a:srgbClr val="212121"/>
                </a:solidFill>
                <a:effectLst/>
              </a:rPr>
              <a:t> </a:t>
            </a:r>
            <a:r>
              <a:rPr lang="fr-FR" altLang="fr-FR" sz="1800" dirty="0" err="1">
                <a:solidFill>
                  <a:srgbClr val="212121"/>
                </a:solidFill>
              </a:rPr>
              <a:t>closer</a:t>
            </a:r>
            <a:r>
              <a:rPr lang="fr-FR" altLang="fr-FR" sz="1800" dirty="0">
                <a:solidFill>
                  <a:srgbClr val="212121"/>
                </a:solidFill>
              </a:rPr>
              <a:t> </a:t>
            </a:r>
            <a:r>
              <a:rPr lang="fr-FR" altLang="fr-FR" sz="1800" dirty="0" err="1">
                <a:solidFill>
                  <a:srgbClr val="212121"/>
                </a:solidFill>
              </a:rPr>
              <a:t>colors</a:t>
            </a:r>
            <a:r>
              <a:rPr lang="fr-FR" altLang="fr-FR" sz="1800" dirty="0">
                <a:solidFill>
                  <a:srgbClr val="212121"/>
                </a:solidFill>
              </a:rPr>
              <a:t> </a:t>
            </a:r>
            <a:r>
              <a:rPr kumimoji="0" lang="fr-FR" altLang="fr-FR" sz="1800" b="0" i="0" u="none" strike="noStrike" cap="none" normalizeH="0" baseline="0" dirty="0" err="1">
                <a:ln>
                  <a:noFill/>
                </a:ln>
                <a:solidFill>
                  <a:srgbClr val="212121"/>
                </a:solidFill>
                <a:effectLst/>
              </a:rPr>
              <a:t>tones</a:t>
            </a:r>
            <a:r>
              <a:rPr kumimoji="0" lang="fr-FR" altLang="fr-FR" sz="1800" b="0" i="0" u="none" strike="noStrike" cap="none" normalizeH="0" baseline="0" dirty="0">
                <a:ln>
                  <a:noFill/>
                </a:ln>
                <a:solidFill>
                  <a:srgbClr val="212121"/>
                </a:solidFill>
                <a:effectLst/>
              </a:rPr>
              <a:t>) simple </a:t>
            </a:r>
            <a:r>
              <a:rPr kumimoji="0" lang="fr-FR" altLang="fr-FR" sz="1800" b="0" i="0" u="none" strike="noStrike" cap="none" normalizeH="0" baseline="0" dirty="0" err="1">
                <a:ln>
                  <a:noFill/>
                </a:ln>
                <a:solidFill>
                  <a:srgbClr val="212121"/>
                </a:solidFill>
                <a:effectLst/>
              </a:rPr>
              <a:t>reaction</a:t>
            </a:r>
            <a:r>
              <a:rPr kumimoji="0" lang="fr-FR" altLang="fr-FR" sz="1800" b="0" i="0" u="none" strike="noStrike" cap="none" normalizeH="0" baseline="0" dirty="0">
                <a:ln>
                  <a:noFill/>
                </a:ln>
                <a:solidFill>
                  <a:srgbClr val="212121"/>
                </a:solidFill>
                <a:effectLst/>
              </a:rPr>
              <a:t> time to a stimulus…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800" dirty="0">
                <a:solidFill>
                  <a:srgbClr val="212121"/>
                </a:solidFill>
              </a:rPr>
              <a:t>-</a:t>
            </a:r>
            <a:r>
              <a:rPr kumimoji="0" lang="fr-FR" altLang="fr-FR" sz="1800" b="0" i="0" u="none" strike="noStrike" cap="none" normalizeH="0" baseline="0" dirty="0">
                <a:ln>
                  <a:noFill/>
                </a:ln>
                <a:solidFill>
                  <a:srgbClr val="212121"/>
                </a:solidFill>
                <a:effectLst/>
              </a:rPr>
              <a:t>Sound distinction aptitude (high Q.I </a:t>
            </a:r>
            <a:r>
              <a:rPr kumimoji="0" lang="fr-FR" altLang="fr-FR" sz="1800" b="0" i="0" u="none" strike="noStrike" cap="none" normalizeH="0" baseline="0" dirty="0" err="1">
                <a:ln>
                  <a:noFill/>
                </a:ln>
                <a:solidFill>
                  <a:srgbClr val="212121"/>
                </a:solidFill>
                <a:effectLst/>
              </a:rPr>
              <a:t>distinguish</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closer</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sound</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tones</a:t>
            </a:r>
            <a:r>
              <a:rPr kumimoji="0" lang="fr-FR" altLang="fr-FR" sz="18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-&gt; All cognitive </a:t>
            </a:r>
            <a:r>
              <a:rPr kumimoji="0" lang="fr-FR" altLang="fr-FR" sz="1800" b="0" i="0" u="none" strike="noStrike" cap="none" normalizeH="0" baseline="0" dirty="0" err="1">
                <a:ln>
                  <a:noFill/>
                </a:ln>
                <a:solidFill>
                  <a:srgbClr val="212121"/>
                </a:solidFill>
                <a:effectLst/>
              </a:rPr>
              <a:t>activities</a:t>
            </a:r>
            <a:r>
              <a:rPr kumimoji="0" lang="fr-FR" altLang="fr-FR" sz="1800" b="0" i="0" u="none" strike="noStrike" cap="none" normalizeH="0" baseline="0" dirty="0">
                <a:ln>
                  <a:noFill/>
                </a:ln>
                <a:solidFill>
                  <a:srgbClr val="212121"/>
                </a:solidFill>
                <a:effectLst/>
              </a:rPr>
              <a:t> have a certain </a:t>
            </a:r>
            <a:r>
              <a:rPr kumimoji="0" lang="fr-FR" altLang="fr-FR" sz="1800" b="0" i="0" u="none" strike="noStrike" cap="none" normalizeH="0" baseline="0" dirty="0" err="1">
                <a:ln>
                  <a:noFill/>
                </a:ln>
                <a:solidFill>
                  <a:srgbClr val="212121"/>
                </a:solidFill>
                <a:effectLst/>
              </a:rPr>
              <a:t>correlation</a:t>
            </a:r>
            <a:r>
              <a:rPr kumimoji="0" lang="fr-FR" altLang="fr-FR" sz="1800" b="0" i="0" u="none" strike="noStrike" cap="none" normalizeH="0" baseline="0" dirty="0">
                <a:ln>
                  <a:noFill/>
                </a:ln>
                <a:solidFill>
                  <a:srgbClr val="212121"/>
                </a:solidFill>
                <a:effectLst/>
              </a:rPr>
              <a:t> </a:t>
            </a:r>
            <a:r>
              <a:rPr kumimoji="0" lang="fr-FR" altLang="fr-FR" sz="1800" b="0" i="0" u="none" strike="noStrike" cap="none" normalizeH="0" baseline="0" dirty="0" err="1">
                <a:ln>
                  <a:noFill/>
                </a:ln>
                <a:solidFill>
                  <a:srgbClr val="212121"/>
                </a:solidFill>
                <a:effectLst/>
              </a:rPr>
              <a:t>with</a:t>
            </a:r>
            <a:r>
              <a:rPr kumimoji="0" lang="fr-FR" altLang="fr-FR" sz="1800" b="0" i="0" u="none" strike="noStrike" cap="none" normalizeH="0" baseline="0" dirty="0">
                <a:ln>
                  <a:noFill/>
                </a:ln>
                <a:solidFill>
                  <a:srgbClr val="212121"/>
                </a:solidFill>
                <a:effectLst/>
              </a:rPr>
              <a:t> the IQ</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12121"/>
                </a:solidFill>
                <a:effectLst/>
              </a:rPr>
              <a:t> (= saturation in g, </a:t>
            </a:r>
            <a:r>
              <a:rPr kumimoji="0" lang="fr-FR" altLang="fr-FR" sz="1800" b="0" i="0" u="none" strike="noStrike" cap="none" normalizeH="0" baseline="0" dirty="0" err="1">
                <a:ln>
                  <a:noFill/>
                </a:ln>
                <a:solidFill>
                  <a:srgbClr val="212121"/>
                </a:solidFill>
                <a:effectLst/>
              </a:rPr>
              <a:t>equivalent</a:t>
            </a:r>
            <a:r>
              <a:rPr kumimoji="0" lang="fr-FR" altLang="fr-FR" sz="1800" b="0" i="0" u="none" strike="noStrike" cap="none" normalizeH="0" baseline="0" dirty="0">
                <a:ln>
                  <a:noFill/>
                </a:ln>
                <a:solidFill>
                  <a:srgbClr val="212121"/>
                </a:solidFill>
                <a:effectLst/>
              </a:rPr>
              <a:t> to the implication of the processor of a computer in a program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FF0000"/>
                </a:solidFill>
                <a:effectLst/>
              </a:rPr>
              <a:t>-&gt; </a:t>
            </a:r>
            <a:r>
              <a:rPr kumimoji="0" lang="fr-FR" altLang="fr-FR" sz="1800" b="0" i="0" u="none" strike="noStrike" cap="none" normalizeH="0" baseline="0" dirty="0" err="1">
                <a:ln>
                  <a:noFill/>
                </a:ln>
                <a:solidFill>
                  <a:srgbClr val="FF0000"/>
                </a:solidFill>
                <a:effectLst/>
              </a:rPr>
              <a:t>Some</a:t>
            </a:r>
            <a:r>
              <a:rPr kumimoji="0" lang="fr-FR" altLang="fr-FR" sz="1800" b="0" i="0" u="none" strike="noStrike" cap="none" normalizeH="0" baseline="0" dirty="0">
                <a:ln>
                  <a:noFill/>
                </a:ln>
                <a:solidFill>
                  <a:srgbClr val="FF0000"/>
                </a:solidFill>
                <a:effectLst/>
              </a:rPr>
              <a:t> programs are more </a:t>
            </a:r>
            <a:r>
              <a:rPr kumimoji="0" lang="fr-FR" altLang="fr-FR" sz="1800" b="0" i="0" u="none" strike="noStrike" cap="none" normalizeH="0" baseline="0" dirty="0" err="1">
                <a:ln>
                  <a:noFill/>
                </a:ln>
                <a:solidFill>
                  <a:srgbClr val="FF0000"/>
                </a:solidFill>
                <a:effectLst/>
              </a:rPr>
              <a:t>greedy</a:t>
            </a:r>
            <a:r>
              <a:rPr kumimoji="0" lang="fr-FR" altLang="fr-FR" sz="1800" b="0" i="0" u="none" strike="noStrike" cap="none" normalizeH="0" baseline="0" dirty="0">
                <a:ln>
                  <a:noFill/>
                </a:ln>
                <a:solidFill>
                  <a:srgbClr val="FF0000"/>
                </a:solidFill>
                <a:effectLst/>
              </a:rPr>
              <a:t> in speed of processor but all show a </a:t>
            </a:r>
            <a:r>
              <a:rPr kumimoji="0" lang="fr-FR" altLang="fr-FR" sz="1800" b="0" i="0" u="none" strike="noStrike" cap="none" normalizeH="0" baseline="0" dirty="0" err="1">
                <a:ln>
                  <a:noFill/>
                </a:ln>
                <a:solidFill>
                  <a:srgbClr val="FF0000"/>
                </a:solidFill>
                <a:effectLst/>
              </a:rPr>
              <a:t>proportionality</a:t>
            </a:r>
            <a:r>
              <a:rPr kumimoji="0" lang="fr-FR" altLang="fr-FR" sz="1800" b="0" i="0" u="none" strike="noStrike" cap="none" normalizeH="0" baseline="0" dirty="0">
                <a:ln>
                  <a:noFill/>
                </a:ln>
                <a:solidFill>
                  <a:srgbClr val="FF0000"/>
                </a:solidFill>
                <a:effectLst/>
              </a:rPr>
              <a:t> to the </a:t>
            </a:r>
            <a:r>
              <a:rPr kumimoji="0" lang="fr-FR" altLang="fr-FR" sz="1800" b="0" i="0" u="none" strike="noStrike" cap="none" normalizeH="0" baseline="0" dirty="0" err="1">
                <a:ln>
                  <a:noFill/>
                </a:ln>
                <a:solidFill>
                  <a:srgbClr val="FF0000"/>
                </a:solidFill>
                <a:effectLst/>
              </a:rPr>
              <a:t>clock</a:t>
            </a:r>
            <a:r>
              <a:rPr kumimoji="0" lang="fr-FR" altLang="fr-FR" sz="1800" b="0" i="0" u="none" strike="noStrike" cap="none" normalizeH="0" baseline="0" dirty="0">
                <a:ln>
                  <a:noFill/>
                </a:ln>
                <a:solidFill>
                  <a:srgbClr val="FF0000"/>
                </a:solidFill>
                <a:effectLst/>
              </a:rPr>
              <a:t> speed) </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700808"/>
            <a:ext cx="3529013"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112197"/>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re 1"/>
          <p:cNvSpPr>
            <a:spLocks noGrp="1"/>
          </p:cNvSpPr>
          <p:nvPr>
            <p:ph type="title"/>
          </p:nvPr>
        </p:nvSpPr>
        <p:spPr>
          <a:xfrm>
            <a:off x="395288" y="115888"/>
            <a:ext cx="8229600" cy="1143000"/>
          </a:xfrm>
        </p:spPr>
        <p:txBody>
          <a:bodyPr/>
          <a:lstStyle/>
          <a:p>
            <a:pPr eaLnBrk="1" hangingPunct="1"/>
            <a:r>
              <a:rPr lang="fr-BE" dirty="0"/>
              <a:t>Bibliography</a:t>
            </a:r>
          </a:p>
        </p:txBody>
      </p:sp>
      <p:sp>
        <p:nvSpPr>
          <p:cNvPr id="3" name="Espace réservé du contenu 2"/>
          <p:cNvSpPr>
            <a:spLocks noGrp="1"/>
          </p:cNvSpPr>
          <p:nvPr>
            <p:ph idx="1"/>
          </p:nvPr>
        </p:nvSpPr>
        <p:spPr>
          <a:xfrm>
            <a:off x="395288" y="1196975"/>
            <a:ext cx="8641208" cy="5472385"/>
          </a:xfrm>
        </p:spPr>
        <p:txBody>
          <a:bodyPr rtlCol="0">
            <a:normAutofit fontScale="40000" lnSpcReduction="20000"/>
          </a:bodyPr>
          <a:lstStyle/>
          <a:p>
            <a:pPr marL="0" indent="0" eaLnBrk="1" fontAlgn="auto" hangingPunct="1">
              <a:spcAft>
                <a:spcPts val="0"/>
              </a:spcAft>
              <a:buFont typeface="Arial" pitchFamily="34" charset="0"/>
              <a:buNone/>
              <a:defRPr/>
            </a:pPr>
            <a:endParaRPr lang="fr-BE" dirty="0">
              <a:hlinkClick r:id="rId3"/>
            </a:endParaRPr>
          </a:p>
          <a:p>
            <a:pPr eaLnBrk="1" fontAlgn="auto" hangingPunct="1">
              <a:spcAft>
                <a:spcPts val="0"/>
              </a:spcAft>
              <a:buFont typeface="Arial" pitchFamily="34" charset="0"/>
              <a:buChar char="•"/>
              <a:defRPr/>
            </a:pPr>
            <a:r>
              <a:rPr lang="fr-BE" dirty="0">
                <a:hlinkClick r:id="rId3"/>
              </a:rPr>
              <a:t>https://www.human-intelligence.org</a:t>
            </a:r>
          </a:p>
          <a:p>
            <a:pPr eaLnBrk="1" fontAlgn="auto" hangingPunct="1">
              <a:spcAft>
                <a:spcPts val="0"/>
              </a:spcAft>
              <a:buFont typeface="Arial" pitchFamily="34" charset="0"/>
              <a:buChar char="•"/>
              <a:defRPr/>
            </a:pPr>
            <a:endParaRPr lang="fr-BE" dirty="0">
              <a:hlinkClick r:id="rId3"/>
            </a:endParaRPr>
          </a:p>
          <a:p>
            <a:pPr eaLnBrk="1" fontAlgn="auto" hangingPunct="1">
              <a:spcAft>
                <a:spcPts val="0"/>
              </a:spcAft>
              <a:buFont typeface="Arial" pitchFamily="34" charset="0"/>
              <a:buChar char="•"/>
              <a:defRPr/>
            </a:pPr>
            <a:r>
              <a:rPr lang="fr-BE" dirty="0">
                <a:hlinkClick r:id="rId3"/>
              </a:rPr>
              <a:t>https://www.human-intelligence.org/bibliography.html</a:t>
            </a:r>
          </a:p>
          <a:p>
            <a:pPr marL="0" indent="0" eaLnBrk="1" fontAlgn="auto" hangingPunct="1">
              <a:spcAft>
                <a:spcPts val="0"/>
              </a:spcAft>
              <a:buNone/>
              <a:defRPr/>
            </a:pPr>
            <a:br>
              <a:rPr lang="fr-BE" dirty="0"/>
            </a:br>
            <a:br>
              <a:rPr lang="fr-BE" dirty="0"/>
            </a:br>
            <a:endParaRPr lang="fr-BE" dirty="0"/>
          </a:p>
          <a:p>
            <a:pPr eaLnBrk="1" fontAlgn="auto" hangingPunct="1">
              <a:spcAft>
                <a:spcPts val="0"/>
              </a:spcAft>
              <a:buFont typeface="Arial" pitchFamily="34" charset="0"/>
              <a:buChar char="•"/>
              <a:defRPr/>
            </a:pPr>
            <a:r>
              <a:rPr lang="fr-BE" dirty="0"/>
              <a:t>« Races differences in intelligence » Richard Lynn, 2006 and 2</a:t>
            </a:r>
            <a:r>
              <a:rPr lang="fr-BE" baseline="30000" dirty="0"/>
              <a:t>nd</a:t>
            </a:r>
            <a:r>
              <a:rPr lang="fr-BE" dirty="0"/>
              <a:t> </a:t>
            </a:r>
            <a:r>
              <a:rPr lang="fr-BE" dirty="0" err="1"/>
              <a:t>edition</a:t>
            </a:r>
            <a:r>
              <a:rPr lang="fr-BE" dirty="0"/>
              <a:t> 2015. </a:t>
            </a:r>
            <a:r>
              <a:rPr lang="fr-BE" dirty="0">
                <a:hlinkClick r:id="rId4"/>
              </a:rPr>
              <a:t>http://www.velesova-sloboda.org/antrop/lynn-race-differences-in-intelligence.html#_pdf</a:t>
            </a:r>
            <a:r>
              <a:rPr lang="fr-BE" dirty="0"/>
              <a:t> </a:t>
            </a:r>
            <a:r>
              <a:rPr lang="fr-BE" dirty="0">
                <a:solidFill>
                  <a:srgbClr val="3A3C3F"/>
                </a:solidFill>
                <a:latin typeface="Trebuchet MS"/>
              </a:rPr>
              <a:t> </a:t>
            </a:r>
            <a:r>
              <a:rPr lang="fr-BE" dirty="0"/>
              <a:t> </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a:t>
            </a:r>
            <a:r>
              <a:rPr lang="en-US" dirty="0"/>
              <a:t>The Global Bell Curve, race, I.Q and inequality </a:t>
            </a:r>
            <a:r>
              <a:rPr lang="en-US" dirty="0" err="1"/>
              <a:t>worlwide</a:t>
            </a:r>
            <a:r>
              <a:rPr lang="fr-BE" dirty="0"/>
              <a:t> »</a:t>
            </a:r>
            <a:r>
              <a:rPr lang="en-US" dirty="0"/>
              <a:t> Richard Lynn, 2009. </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a:t>
            </a:r>
            <a:r>
              <a:rPr lang="en-US" dirty="0"/>
              <a:t>Race, Evolution and Behavior</a:t>
            </a:r>
            <a:r>
              <a:rPr lang="fr-BE" dirty="0"/>
              <a:t> »</a:t>
            </a:r>
            <a:r>
              <a:rPr lang="en-US" dirty="0"/>
              <a:t> J.P Rushton, 2000. </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fr-BE" dirty="0"/>
              <a:t>« </a:t>
            </a:r>
            <a:r>
              <a:rPr lang="en-US" dirty="0"/>
              <a:t>Intelligence, an unifying construct for the social sciences</a:t>
            </a:r>
            <a:r>
              <a:rPr lang="fr-BE" dirty="0"/>
              <a:t> » R. Lynn and T. </a:t>
            </a:r>
            <a:r>
              <a:rPr lang="fr-BE" dirty="0" err="1"/>
              <a:t>Vanhanen</a:t>
            </a:r>
            <a:r>
              <a:rPr lang="fr-BE" dirty="0"/>
              <a:t>,</a:t>
            </a:r>
            <a:r>
              <a:rPr lang="en-US" dirty="0"/>
              <a:t> 2012.</a:t>
            </a:r>
          </a:p>
          <a:p>
            <a:pPr marL="0" indent="0"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Char char="•"/>
              <a:defRPr/>
            </a:pPr>
            <a:r>
              <a:rPr lang="fr-BE" dirty="0"/>
              <a:t>« I.Q and Global </a:t>
            </a:r>
            <a:r>
              <a:rPr lang="fr-BE" dirty="0" err="1"/>
              <a:t>inequality</a:t>
            </a:r>
            <a:r>
              <a:rPr lang="fr-BE" dirty="0"/>
              <a:t> » R. Lynn et T. Vanhanen, 2006 </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a:t>
            </a:r>
            <a:r>
              <a:rPr lang="en-US" dirty="0"/>
              <a:t>The perils of diversity. Immigration and human nature</a:t>
            </a:r>
            <a:r>
              <a:rPr lang="fr-BE" dirty="0"/>
              <a:t> »</a:t>
            </a:r>
            <a:r>
              <a:rPr lang="en-US" dirty="0"/>
              <a:t> Byron M. Roth, 2010</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fr-BE" dirty="0"/>
              <a:t>« Race » John R. Baker, Oxford </a:t>
            </a:r>
            <a:r>
              <a:rPr lang="fr-BE" dirty="0" err="1"/>
              <a:t>Biology</a:t>
            </a:r>
            <a:r>
              <a:rPr lang="fr-BE" dirty="0"/>
              <a:t> </a:t>
            </a:r>
            <a:r>
              <a:rPr lang="fr-BE" dirty="0" err="1"/>
              <a:t>professor</a:t>
            </a:r>
            <a:r>
              <a:rPr lang="fr-BE" dirty="0"/>
              <a:t>, 1974. </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Eugenics, a </a:t>
            </a:r>
            <a:r>
              <a:rPr lang="fr-BE" dirty="0" err="1"/>
              <a:t>reassessment</a:t>
            </a:r>
            <a:r>
              <a:rPr lang="fr-BE" dirty="0"/>
              <a:t> » Richard Lynn, 2001</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Le quotient intellectuel, ses déterminants et son avenir » Serge Larivée, 2008</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a:t>
            </a:r>
            <a:r>
              <a:rPr lang="fr-BE" dirty="0" err="1"/>
              <a:t>Dysgenics</a:t>
            </a:r>
            <a:r>
              <a:rPr lang="fr-BE" dirty="0"/>
              <a:t>. </a:t>
            </a:r>
            <a:r>
              <a:rPr lang="fr-BE" dirty="0" err="1"/>
              <a:t>Genetic</a:t>
            </a:r>
            <a:r>
              <a:rPr lang="fr-BE" dirty="0"/>
              <a:t> </a:t>
            </a:r>
            <a:r>
              <a:rPr lang="fr-BE" dirty="0" err="1"/>
              <a:t>deterioration</a:t>
            </a:r>
            <a:r>
              <a:rPr lang="fr-BE" dirty="0"/>
              <a:t> in modern population » Richard Lynn, 2</a:t>
            </a:r>
            <a:r>
              <a:rPr lang="fr-BE" baseline="30000" dirty="0"/>
              <a:t>nd</a:t>
            </a:r>
            <a:r>
              <a:rPr lang="fr-BE" dirty="0"/>
              <a:t> </a:t>
            </a:r>
            <a:r>
              <a:rPr lang="fr-BE" dirty="0" err="1"/>
              <a:t>edition</a:t>
            </a:r>
            <a:r>
              <a:rPr lang="fr-BE" dirty="0"/>
              <a:t>, 2011.</a:t>
            </a:r>
          </a:p>
        </p:txBody>
      </p:sp>
      <p:sp>
        <p:nvSpPr>
          <p:cNvPr id="4" name="Espace réservé du numéro de diapositive 3"/>
          <p:cNvSpPr>
            <a:spLocks noGrp="1"/>
          </p:cNvSpPr>
          <p:nvPr>
            <p:ph type="sldNum" sz="quarter" idx="12"/>
          </p:nvPr>
        </p:nvSpPr>
        <p:spPr/>
        <p:txBody>
          <a:bodyPr/>
          <a:lstStyle/>
          <a:p>
            <a:pPr>
              <a:defRPr/>
            </a:pPr>
            <a:fld id="{186D266E-F2E3-4C83-9727-2ED8568B3562}" type="slidenum">
              <a:rPr lang="fr-BE"/>
              <a:pPr>
                <a:defRPr/>
              </a:pPr>
              <a:t>230</a:t>
            </a:fld>
            <a:endParaRPr lang="fr-BE" dirty="0"/>
          </a:p>
        </p:txBody>
      </p:sp>
      <p:sp>
        <p:nvSpPr>
          <p:cNvPr id="5" name="ZoneTexte 4"/>
          <p:cNvSpPr txBox="1"/>
          <p:nvPr/>
        </p:nvSpPr>
        <p:spPr>
          <a:xfrm>
            <a:off x="914176" y="2060848"/>
            <a:ext cx="1123769" cy="369332"/>
          </a:xfrm>
          <a:prstGeom prst="rect">
            <a:avLst/>
          </a:prstGeom>
          <a:noFill/>
        </p:spPr>
        <p:txBody>
          <a:bodyPr wrap="none" rtlCol="0">
            <a:spAutoFit/>
          </a:bodyPr>
          <a:lstStyle/>
          <a:p>
            <a:r>
              <a:rPr lang="fr-BE" dirty="0"/>
              <a:t>Ouvrages:</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598" y="2996952"/>
            <a:ext cx="190500" cy="3333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444103"/>
            <a:ext cx="190500" cy="33337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750" y="3419965"/>
            <a:ext cx="190500" cy="33337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3776493"/>
            <a:ext cx="190500" cy="333375"/>
          </a:xfrm>
          <a:prstGeom prst="rect">
            <a:avLst/>
          </a:prstGeom>
        </p:spPr>
      </p:pic>
    </p:spTree>
  </p:cSld>
  <p:clrMapOvr>
    <a:masterClrMapping/>
  </p:clrMapOvr>
  <p:transition spd="slow" advTm="5950"/>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1"/>
          <p:cNvSpPr>
            <a:spLocks noGrp="1"/>
          </p:cNvSpPr>
          <p:nvPr>
            <p:ph type="title"/>
          </p:nvPr>
        </p:nvSpPr>
        <p:spPr>
          <a:xfrm>
            <a:off x="323850" y="188913"/>
            <a:ext cx="8229600" cy="1143000"/>
          </a:xfrm>
        </p:spPr>
        <p:txBody>
          <a:bodyPr/>
          <a:lstStyle/>
          <a:p>
            <a:r>
              <a:rPr lang="fr-BE" dirty="0"/>
              <a:t>Bibliography</a:t>
            </a:r>
          </a:p>
        </p:txBody>
      </p:sp>
      <p:sp>
        <p:nvSpPr>
          <p:cNvPr id="101379" name="Espace réservé du contenu 2"/>
          <p:cNvSpPr>
            <a:spLocks noGrp="1"/>
          </p:cNvSpPr>
          <p:nvPr>
            <p:ph idx="1"/>
          </p:nvPr>
        </p:nvSpPr>
        <p:spPr>
          <a:xfrm>
            <a:off x="539750" y="1412875"/>
            <a:ext cx="8604250" cy="5300663"/>
          </a:xfrm>
        </p:spPr>
        <p:txBody>
          <a:bodyPr/>
          <a:lstStyle/>
          <a:p>
            <a:pPr>
              <a:defRPr/>
            </a:pPr>
            <a:r>
              <a:rPr lang="fr-BE" sz="1400" dirty="0"/>
              <a:t>« The g Factor », Arthur Jensen, 1998.</a:t>
            </a:r>
          </a:p>
          <a:p>
            <a:pPr>
              <a:defRPr/>
            </a:pPr>
            <a:endParaRPr lang="fr-BE" sz="1400" dirty="0"/>
          </a:p>
          <a:p>
            <a:pPr>
              <a:defRPr/>
            </a:pPr>
            <a:r>
              <a:rPr lang="fr-BE" sz="1400" dirty="0"/>
              <a:t>« Discussion on genius and intelligence. Mega fundation interview with Arthur Jensen », Christopher Langan, Arthur Jensen and Dr Gina LoSasso, 2002. </a:t>
            </a:r>
            <a:r>
              <a:rPr lang="fr-BE" sz="1400" dirty="0">
                <a:hlinkClick r:id="rId3"/>
              </a:rPr>
              <a:t>http://www.slideshare.net/usavel/genius-intelligents</a:t>
            </a:r>
            <a:endParaRPr lang="fr-BE" sz="1400" dirty="0"/>
          </a:p>
          <a:p>
            <a:pPr>
              <a:defRPr/>
            </a:pPr>
            <a:endParaRPr lang="fr-BE" sz="1400" dirty="0"/>
          </a:p>
          <a:p>
            <a:pPr>
              <a:defRPr/>
            </a:pPr>
            <a:r>
              <a:rPr lang="fr-BE" sz="1400" dirty="0"/>
              <a:t>« </a:t>
            </a:r>
            <a:r>
              <a:rPr lang="fr-BE" sz="1400" dirty="0" err="1"/>
              <a:t>Behavior</a:t>
            </a:r>
            <a:r>
              <a:rPr lang="fr-BE" sz="1400" dirty="0"/>
              <a:t> </a:t>
            </a:r>
            <a:r>
              <a:rPr lang="fr-BE" sz="1400" dirty="0" err="1"/>
              <a:t>Genetic</a:t>
            </a:r>
            <a:r>
              <a:rPr lang="fr-BE" sz="1400" dirty="0"/>
              <a:t> », Plomin, de Fries, McCleran, Rutter, 2013.</a:t>
            </a:r>
          </a:p>
          <a:p>
            <a:pPr>
              <a:defRPr/>
            </a:pPr>
            <a:endParaRPr lang="fr-BE" sz="1400" dirty="0"/>
          </a:p>
          <a:p>
            <a:pPr>
              <a:defRPr/>
            </a:pPr>
            <a:r>
              <a:rPr lang="fr-BE" sz="1400" dirty="0"/>
              <a:t>« IQ and Human intelligence » de N.J Mackintosh, 1999.</a:t>
            </a:r>
          </a:p>
          <a:p>
            <a:pPr>
              <a:defRPr/>
            </a:pPr>
            <a:endParaRPr lang="fr-BE" sz="1400" dirty="0"/>
          </a:p>
          <a:p>
            <a:pPr>
              <a:defRPr/>
            </a:pPr>
            <a:r>
              <a:rPr lang="fr-BE" sz="1400" dirty="0"/>
              <a:t>« </a:t>
            </a:r>
            <a:r>
              <a:rPr lang="en-US" sz="1400" dirty="0"/>
              <a:t>I.Q and the Wealth of Nations</a:t>
            </a:r>
            <a:r>
              <a:rPr lang="fr-BE" sz="1400" dirty="0"/>
              <a:t> »</a:t>
            </a:r>
            <a:r>
              <a:rPr lang="en-US" sz="1400" dirty="0"/>
              <a:t> Richard Lynn and Tatu Vanhanen, 2002</a:t>
            </a:r>
          </a:p>
          <a:p>
            <a:pPr>
              <a:defRPr/>
            </a:pPr>
            <a:endParaRPr lang="en-US" sz="1400" dirty="0"/>
          </a:p>
          <a:p>
            <a:pPr>
              <a:defRPr/>
            </a:pPr>
            <a:r>
              <a:rPr lang="fr-BE" sz="1400" dirty="0"/>
              <a:t>« Us et abus de la psychologie » by Hans Eysenck.</a:t>
            </a:r>
          </a:p>
          <a:p>
            <a:pPr marL="0" indent="0">
              <a:buNone/>
              <a:defRPr/>
            </a:pPr>
            <a:endParaRPr lang="fr-BE" sz="1400" dirty="0"/>
          </a:p>
          <a:p>
            <a:pPr>
              <a:defRPr/>
            </a:pPr>
            <a:r>
              <a:rPr lang="fr-BE" sz="1400" dirty="0"/>
              <a:t>« </a:t>
            </a:r>
            <a:r>
              <a:rPr lang="en-US" sz="1400" dirty="0"/>
              <a:t>The Bell Curve, Intelligence and Class Structure in American Life</a:t>
            </a:r>
            <a:r>
              <a:rPr lang="fr-BE" sz="1400" dirty="0"/>
              <a:t> »</a:t>
            </a:r>
            <a:r>
              <a:rPr lang="en-US" sz="1400" dirty="0"/>
              <a:t> by Richard J.Hernstein et Charles Murray, 1994. </a:t>
            </a:r>
          </a:p>
          <a:p>
            <a:pPr>
              <a:defRPr/>
            </a:pPr>
            <a:endParaRPr lang="en-US" sz="1400" dirty="0"/>
          </a:p>
          <a:p>
            <a:pPr>
              <a:defRPr/>
            </a:pPr>
            <a:r>
              <a:rPr lang="fr-BE" sz="1400" dirty="0"/>
              <a:t>« </a:t>
            </a:r>
            <a:r>
              <a:rPr lang="en-US" sz="1400" dirty="0"/>
              <a:t>The Limits of </a:t>
            </a:r>
            <a:r>
              <a:rPr lang="en-US" sz="1400" dirty="0" err="1"/>
              <a:t>Democratisation</a:t>
            </a:r>
            <a:r>
              <a:rPr lang="fr-BE" sz="1400" dirty="0"/>
              <a:t> »</a:t>
            </a:r>
            <a:r>
              <a:rPr lang="en-US" sz="1400" dirty="0"/>
              <a:t> Tatu Vanhanen, 2009.</a:t>
            </a:r>
          </a:p>
          <a:p>
            <a:pPr marL="0" indent="0">
              <a:buNone/>
              <a:defRPr/>
            </a:pPr>
            <a:endParaRPr lang="fr-BE" sz="1400" dirty="0"/>
          </a:p>
          <a:p>
            <a:pPr>
              <a:defRPr/>
            </a:pPr>
            <a:endParaRPr lang="en-US" sz="1400" dirty="0"/>
          </a:p>
          <a:p>
            <a:pPr>
              <a:defRPr/>
            </a:pPr>
            <a:endParaRPr lang="en-US" sz="1400" dirty="0"/>
          </a:p>
          <a:p>
            <a:pPr>
              <a:defRPr/>
            </a:pPr>
            <a:endParaRPr lang="fr-BE" sz="1400" dirty="0"/>
          </a:p>
          <a:p>
            <a:pPr marL="0" indent="0">
              <a:buFont typeface="Arial" charset="0"/>
              <a:buNone/>
              <a:defRPr/>
            </a:pPr>
            <a:endParaRPr lang="fr-BE" sz="1600" dirty="0"/>
          </a:p>
          <a:p>
            <a:pPr marL="0" indent="0">
              <a:buFont typeface="Arial" charset="0"/>
              <a:buNone/>
              <a:defRPr/>
            </a:pPr>
            <a:br>
              <a:rPr lang="fr-BE" sz="1600" dirty="0"/>
            </a:br>
            <a:endParaRPr lang="fr-BE" sz="1500" dirty="0"/>
          </a:p>
          <a:p>
            <a:pPr>
              <a:defRPr/>
            </a:pPr>
            <a:endParaRPr lang="fr-BE" sz="1500" dirty="0"/>
          </a:p>
        </p:txBody>
      </p:sp>
      <p:sp>
        <p:nvSpPr>
          <p:cNvPr id="4" name="Espace réservé du numéro de diapositive 3"/>
          <p:cNvSpPr>
            <a:spLocks noGrp="1"/>
          </p:cNvSpPr>
          <p:nvPr>
            <p:ph type="sldNum" sz="quarter" idx="12"/>
          </p:nvPr>
        </p:nvSpPr>
        <p:spPr/>
        <p:txBody>
          <a:bodyPr/>
          <a:lstStyle/>
          <a:p>
            <a:pPr>
              <a:defRPr/>
            </a:pPr>
            <a:fld id="{54035205-F0B3-4264-AE61-12CA4204B728}" type="slidenum">
              <a:rPr lang="fr-BE" smtClean="0"/>
              <a:pPr>
                <a:defRPr/>
              </a:pPr>
              <a:t>231</a:t>
            </a:fld>
            <a:endParaRPr lang="fr-BE" dirty="0"/>
          </a:p>
        </p:txBody>
      </p:sp>
    </p:spTree>
  </p:cSld>
  <p:clrMapOvr>
    <a:masterClrMapping/>
  </p:clrMapOvr>
  <p:transition spd="slow" advTm="1684"/>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Bibliography</a:t>
            </a:r>
          </a:p>
        </p:txBody>
      </p:sp>
      <p:sp>
        <p:nvSpPr>
          <p:cNvPr id="3" name="Espace réservé du contenu 2"/>
          <p:cNvSpPr>
            <a:spLocks noGrp="1"/>
          </p:cNvSpPr>
          <p:nvPr>
            <p:ph idx="1"/>
          </p:nvPr>
        </p:nvSpPr>
        <p:spPr/>
        <p:txBody>
          <a:bodyPr/>
          <a:lstStyle/>
          <a:p>
            <a:r>
              <a:rPr lang="fr-BE" sz="1400" dirty="0"/>
              <a:t>« </a:t>
            </a:r>
            <a:r>
              <a:rPr lang="en-US" sz="1400" dirty="0"/>
              <a:t>The history and geography of human genes</a:t>
            </a:r>
            <a:r>
              <a:rPr lang="fr-BE" sz="1400" dirty="0"/>
              <a:t> »</a:t>
            </a:r>
            <a:r>
              <a:rPr lang="en-US" sz="1400" dirty="0"/>
              <a:t> de L. </a:t>
            </a:r>
            <a:r>
              <a:rPr lang="en-US" sz="1400" dirty="0" err="1"/>
              <a:t>Cavali</a:t>
            </a:r>
            <a:r>
              <a:rPr lang="en-US" sz="1400" dirty="0"/>
              <a:t>-Sforza, </a:t>
            </a:r>
            <a:r>
              <a:rPr lang="en-US" sz="1400" dirty="0" err="1"/>
              <a:t>Menozzi</a:t>
            </a:r>
            <a:r>
              <a:rPr lang="en-US" sz="1400" dirty="0"/>
              <a:t> and Piazza, 2000. </a:t>
            </a:r>
          </a:p>
          <a:p>
            <a:endParaRPr lang="en-US" sz="1400" dirty="0"/>
          </a:p>
          <a:p>
            <a:r>
              <a:rPr lang="fr-BE" sz="1400" dirty="0"/>
              <a:t>« </a:t>
            </a:r>
            <a:r>
              <a:rPr lang="en-US" sz="1400" dirty="0"/>
              <a:t>The inequality of man</a:t>
            </a:r>
            <a:r>
              <a:rPr lang="fr-BE" sz="1400" dirty="0"/>
              <a:t> »</a:t>
            </a:r>
            <a:r>
              <a:rPr lang="en-US" sz="1400" dirty="0"/>
              <a:t> Hans Eysenck, 1973.</a:t>
            </a:r>
          </a:p>
          <a:p>
            <a:endParaRPr lang="en-US" sz="1400" dirty="0"/>
          </a:p>
          <a:p>
            <a:endParaRPr lang="fr-BE" sz="1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232</a:t>
            </a:fld>
            <a:endParaRPr lang="fr-BE" dirty="0"/>
          </a:p>
        </p:txBody>
      </p:sp>
    </p:spTree>
    <p:extLst>
      <p:ext uri="{BB962C8B-B14F-4D97-AF65-F5344CB8AC3E}">
        <p14:creationId xmlns:p14="http://schemas.microsoft.com/office/powerpoint/2010/main" val="422965950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0"/>
            <a:ext cx="8229600" cy="1143000"/>
          </a:xfrm>
        </p:spPr>
        <p:txBody>
          <a:bodyPr/>
          <a:lstStyle/>
          <a:p>
            <a:r>
              <a:rPr lang="fr-BE" dirty="0"/>
              <a:t>Bibliography</a:t>
            </a:r>
          </a:p>
        </p:txBody>
      </p:sp>
      <p:sp>
        <p:nvSpPr>
          <p:cNvPr id="3" name="Espace réservé du contenu 2"/>
          <p:cNvSpPr>
            <a:spLocks noGrp="1"/>
          </p:cNvSpPr>
          <p:nvPr>
            <p:ph idx="1"/>
          </p:nvPr>
        </p:nvSpPr>
        <p:spPr>
          <a:xfrm>
            <a:off x="179512" y="1124744"/>
            <a:ext cx="8784976" cy="6120680"/>
          </a:xfrm>
        </p:spPr>
        <p:txBody>
          <a:bodyPr/>
          <a:lstStyle/>
          <a:p>
            <a:pPr marL="0" indent="0">
              <a:buNone/>
            </a:pPr>
            <a:r>
              <a:rPr lang="en-US" sz="1100" dirty="0"/>
              <a:t>"A conversation with Richard Lynn", </a:t>
            </a:r>
            <a:r>
              <a:rPr lang="en-US" sz="1100" dirty="0" err="1"/>
              <a:t>Nyborg</a:t>
            </a:r>
            <a:r>
              <a:rPr lang="en-US" sz="1100" dirty="0"/>
              <a:t>, H., Personality and Individual Differences (2011), doi:10.1016/j.paid.2011.02.03  </a:t>
            </a:r>
          </a:p>
          <a:p>
            <a:pPr marL="0" indent="0">
              <a:buNone/>
            </a:pPr>
            <a:r>
              <a:rPr lang="en-US" sz="1100" dirty="0"/>
              <a:t>"A life history model of the Lynn–Flynn effect", Woodley, M. A.  Personality and Individual Differences (2011), doi:10.1016/j.paid.2011.03.028</a:t>
            </a:r>
          </a:p>
          <a:p>
            <a:pPr marL="0" indent="0">
              <a:buNone/>
            </a:pPr>
            <a:r>
              <a:rPr lang="en-US" sz="1100" dirty="0"/>
              <a:t>“A longitudinal study of sex differences in intelligence at ages 7, 11 and 16 years” R. Lynn, S. Kanazawa / Personality and Individual Differences 51 (2011) 321–324</a:t>
            </a:r>
          </a:p>
          <a:p>
            <a:pPr marL="0" indent="0">
              <a:buNone/>
            </a:pPr>
            <a:r>
              <a:rPr lang="en-US" sz="1100" dirty="0"/>
              <a:t>“Average state IQ, state wealth and racial composition as predictors of state health statistics: Partial support for ‘g’ as a fundamental cause of health disparities », C.L. Reeve, D. </a:t>
            </a:r>
            <a:r>
              <a:rPr lang="en-US" sz="1100" dirty="0" err="1"/>
              <a:t>Basalik</a:t>
            </a:r>
            <a:r>
              <a:rPr lang="en-US" sz="1100" dirty="0"/>
              <a:t>, Intelligence 38 (2010) 282–289. </a:t>
            </a:r>
            <a:br>
              <a:rPr lang="en-US" sz="1100" dirty="0"/>
            </a:br>
            <a:r>
              <a:rPr lang="en-US" sz="1100" dirty="0"/>
              <a:t> “BOOK REVIEW: A frontal approach to intelligence”, Michael C. </a:t>
            </a:r>
            <a:r>
              <a:rPr lang="en-US" sz="1100" dirty="0" err="1"/>
              <a:t>Corballis</a:t>
            </a:r>
            <a:r>
              <a:rPr lang="en-US" sz="1100" dirty="0"/>
              <a:t>, Brain 2011</a:t>
            </a:r>
            <a:br>
              <a:rPr lang="en-US" sz="1100" dirty="0"/>
            </a:br>
            <a:r>
              <a:rPr lang="en-US" sz="1100" dirty="0"/>
              <a:t> “Cortical thickness correlates of specific cognitive performance accounted for by the general factor of intelligence in healthy children aged 6 to 18”, S. </a:t>
            </a:r>
            <a:r>
              <a:rPr lang="en-US" sz="1100" dirty="0" err="1"/>
              <a:t>Karama</a:t>
            </a:r>
            <a:r>
              <a:rPr lang="en-US" sz="1100" dirty="0"/>
              <a:t> et al. / </a:t>
            </a:r>
            <a:r>
              <a:rPr lang="en-US" sz="1100" dirty="0" err="1"/>
              <a:t>NeuroImage</a:t>
            </a:r>
            <a:r>
              <a:rPr lang="en-US" sz="1100" dirty="0"/>
              <a:t> 55 (2011) 1443–1453</a:t>
            </a:r>
          </a:p>
          <a:p>
            <a:pPr marL="0" indent="0">
              <a:buNone/>
            </a:pPr>
            <a:r>
              <a:rPr lang="en-US" sz="1100" dirty="0"/>
              <a:t>"Correlation between general factors for personality and cognitive skills in the National Merit twin sample", </a:t>
            </a:r>
            <a:r>
              <a:rPr lang="en-US" sz="1100" dirty="0" err="1"/>
              <a:t>Loehlin</a:t>
            </a:r>
            <a:r>
              <a:rPr lang="en-US" sz="1100" dirty="0"/>
              <a:t>, J. C. Journal of Research in Personality (2011), doi:10.1016/j.jrp.2011.06.011</a:t>
            </a:r>
          </a:p>
          <a:p>
            <a:pPr marL="0" indent="0">
              <a:buNone/>
            </a:pPr>
            <a:r>
              <a:rPr lang="en-US" sz="1100" dirty="0"/>
              <a:t>“Correlational and factor analytic support for Rushton’s differential K life history theory”, D.I. </a:t>
            </a:r>
            <a:r>
              <a:rPr lang="en-US" sz="1100" dirty="0" err="1"/>
              <a:t>Templer</a:t>
            </a:r>
            <a:r>
              <a:rPr lang="en-US" sz="1100" dirty="0"/>
              <a:t>, Personality and Individual Differences 45 (2008) 440–444.</a:t>
            </a:r>
            <a:br>
              <a:rPr lang="en-US" sz="1100" dirty="0"/>
            </a:br>
            <a:r>
              <a:rPr lang="en-US" sz="1100" dirty="0"/>
              <a:t> “Cortical thickness correlates of specific cognitive performance accounted for by the general factor of intelligence in healthy children aged 6 to 18”, </a:t>
            </a:r>
            <a:r>
              <a:rPr lang="en-US" sz="1100" dirty="0" err="1"/>
              <a:t>Karama</a:t>
            </a:r>
            <a:r>
              <a:rPr lang="en-US" sz="1100" dirty="0"/>
              <a:t>, S., et al., </a:t>
            </a:r>
            <a:r>
              <a:rPr lang="en-US" sz="1100" dirty="0" err="1"/>
              <a:t>NeuroImage</a:t>
            </a:r>
            <a:r>
              <a:rPr lang="en-US" sz="1100" dirty="0"/>
              <a:t> (2011), doi:10.1016/j.neuroimage.2011.01.016</a:t>
            </a:r>
          </a:p>
          <a:p>
            <a:pPr marL="0" indent="0">
              <a:buNone/>
            </a:pPr>
            <a:r>
              <a:rPr lang="en-US" sz="1100" i="1" dirty="0"/>
              <a:t>“Factor structure and sex differences on the Wechsler Preschool and Primary Scale of Intelligence in China, Japan and United States”, Liu et Lynn, Personality and Individual Differences 50 (2011) 1222–1226</a:t>
            </a:r>
            <a:br>
              <a:rPr lang="en-US" sz="1100" dirty="0"/>
            </a:br>
            <a:r>
              <a:rPr lang="en-US" sz="1100" dirty="0"/>
              <a:t> “</a:t>
            </a:r>
            <a:r>
              <a:rPr lang="en-US" sz="1100" dirty="0" err="1"/>
              <a:t>Focussing</a:t>
            </a:r>
            <a:r>
              <a:rPr lang="en-US" sz="1100" dirty="0"/>
              <a:t> on </a:t>
            </a:r>
            <a:r>
              <a:rPr lang="en-US" sz="1100" dirty="0" err="1"/>
              <a:t>overexcitabilities</a:t>
            </a:r>
            <a:r>
              <a:rPr lang="en-US" sz="1100" dirty="0"/>
              <a:t>: Studies with intellectually gifted and academically talented adults”, L. </a:t>
            </a:r>
            <a:r>
              <a:rPr lang="en-US" sz="1100" dirty="0" err="1"/>
              <a:t>Wirthwein</a:t>
            </a:r>
            <a:r>
              <a:rPr lang="en-US" sz="1100" dirty="0"/>
              <a:t>, D.H. </a:t>
            </a:r>
            <a:r>
              <a:rPr lang="en-US" sz="1100" dirty="0" err="1"/>
              <a:t>Rost</a:t>
            </a:r>
            <a:r>
              <a:rPr lang="en-US" sz="1100" dirty="0"/>
              <a:t> / Personality and Individual Differences 51 (2011) 337–342</a:t>
            </a:r>
            <a:br>
              <a:rPr lang="en-US" sz="1100" dirty="0"/>
            </a:br>
            <a:r>
              <a:rPr lang="en-US" sz="1100" dirty="0"/>
              <a:t>"Generational gains on the Draw-a-Person IQ scores: A three-decade comparison from Turkey", </a:t>
            </a:r>
            <a:r>
              <a:rPr lang="en-US" sz="1100" dirty="0" err="1"/>
              <a:t>Kagitcibasi</a:t>
            </a:r>
            <a:r>
              <a:rPr lang="en-US" sz="1100" dirty="0"/>
              <a:t>, C., &amp; </a:t>
            </a:r>
            <a:r>
              <a:rPr lang="en-US" sz="1100" dirty="0" err="1"/>
              <a:t>Biricik</a:t>
            </a:r>
            <a:r>
              <a:rPr lang="en-US" sz="1100" dirty="0"/>
              <a:t>, D., Intelligence (2011), doi:10.1016/j.intell.2011.06.001</a:t>
            </a:r>
            <a:br>
              <a:rPr lang="en-US" sz="1100" dirty="0"/>
            </a:br>
            <a:r>
              <a:rPr lang="en-US" sz="1100" i="1" dirty="0"/>
              <a:t>"Height, Health and Cognitive Function at Older Ages: Cross-National Evidence from Europe", </a:t>
            </a:r>
            <a:r>
              <a:rPr lang="en-US" sz="1100" i="1" dirty="0" err="1"/>
              <a:t>Cahit</a:t>
            </a:r>
            <a:r>
              <a:rPr lang="en-US" sz="1100" i="1" dirty="0"/>
              <a:t> </a:t>
            </a:r>
            <a:r>
              <a:rPr lang="en-US" sz="1100" i="1" dirty="0" err="1"/>
              <a:t>Guven</a:t>
            </a:r>
            <a:r>
              <a:rPr lang="en-US" sz="1100" i="1" dirty="0"/>
              <a:t>, 2011. </a:t>
            </a:r>
            <a:endParaRPr lang="en-US" sz="1100" dirty="0"/>
          </a:p>
          <a:p>
            <a:pPr marL="0" indent="0">
              <a:buNone/>
            </a:pPr>
            <a:r>
              <a:rPr lang="en-US" sz="1100" dirty="0"/>
              <a:t>“Home country national intelligence and self-employment rates among immigrants in Norway », E. </a:t>
            </a:r>
            <a:r>
              <a:rPr lang="en-US" sz="1100" dirty="0" err="1"/>
              <a:t>Vinogradov</a:t>
            </a:r>
            <a:r>
              <a:rPr lang="en-US" sz="1100" dirty="0"/>
              <a:t>, L. </a:t>
            </a:r>
            <a:r>
              <a:rPr lang="en-US" sz="1100" dirty="0" err="1"/>
              <a:t>Kolvereid</a:t>
            </a:r>
            <a:r>
              <a:rPr lang="en-US" sz="1100" dirty="0"/>
              <a:t>, Intelligence 38 (2010) 151–159. </a:t>
            </a:r>
            <a:br>
              <a:rPr lang="en-US" sz="1100" dirty="0"/>
            </a:br>
            <a:r>
              <a:rPr lang="en-US" sz="1100" i="1" dirty="0"/>
              <a:t> "Human Capital in the Creation of Social Capital: Evidence from Diplomatic Parking Tickets" </a:t>
            </a:r>
            <a:r>
              <a:rPr lang="en-US" sz="1100" i="1" dirty="0" err="1"/>
              <a:t>Garett</a:t>
            </a:r>
            <a:r>
              <a:rPr lang="en-US" sz="1100" i="1" dirty="0"/>
              <a:t> J</a:t>
            </a:r>
            <a:r>
              <a:rPr lang="en-US" sz="1100" dirty="0"/>
              <a:t>« The theory of intelligence and its measurement” A.R. Jensen / Intelligence 39 (2011) 171–177</a:t>
            </a:r>
            <a:br>
              <a:rPr lang="en-US" sz="1100" dirty="0"/>
            </a:br>
            <a:r>
              <a:rPr lang="en-US" sz="1100" dirty="0"/>
              <a:t> “Individual Differences in Animal Intelligence: Learning, Reasoning, Selective Attention and Inter-Species Conservation of a Cognitive Trait”, Louis D. </a:t>
            </a:r>
            <a:r>
              <a:rPr lang="en-US" sz="1100" dirty="0" err="1"/>
              <a:t>Matzel</a:t>
            </a:r>
            <a:r>
              <a:rPr lang="en-US" sz="1100" dirty="0"/>
              <a:t>, Christopher </a:t>
            </a:r>
            <a:r>
              <a:rPr lang="en-US" sz="1100" dirty="0" err="1"/>
              <a:t>Wass</a:t>
            </a:r>
            <a:r>
              <a:rPr lang="en-US" sz="1100" dirty="0"/>
              <a:t> and Stefan </a:t>
            </a:r>
            <a:r>
              <a:rPr lang="en-US" sz="1100" dirty="0" err="1"/>
              <a:t>Kolata</a:t>
            </a:r>
            <a:r>
              <a:rPr lang="en-US" sz="1100" dirty="0"/>
              <a:t>,  International Journal of Comparative Psychology, 2011, 24, 36-59.</a:t>
            </a:r>
            <a:br>
              <a:rPr lang="en-US" sz="1000" dirty="0"/>
            </a:br>
            <a:r>
              <a:rPr lang="en-US" sz="1100" dirty="0" err="1"/>
              <a:t>Rindermann</a:t>
            </a:r>
            <a:r>
              <a:rPr lang="en-US" sz="1100" dirty="0"/>
              <a:t>, H. "Intellectual classes, technological progress and economic development: The rise of cognitive capitalism." Personality and Individual Differences (2011), doi:10.1016/j.paid.2011.07.001.</a:t>
            </a:r>
            <a:endParaRPr lang="fr-BE" sz="11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233</a:t>
            </a:fld>
            <a:endParaRPr lang="fr-BE" dirty="0"/>
          </a:p>
        </p:txBody>
      </p:sp>
      <p:pic>
        <p:nvPicPr>
          <p:cNvPr id="614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119675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162880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198884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227687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285293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49289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321297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7301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93305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29309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494116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458112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515719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8"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544522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74" name="Picture 30"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580526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6165304"/>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50410" y="765837"/>
            <a:ext cx="931665" cy="369332"/>
          </a:xfrm>
          <a:prstGeom prst="rect">
            <a:avLst/>
          </a:prstGeom>
          <a:noFill/>
        </p:spPr>
        <p:txBody>
          <a:bodyPr wrap="none" rtlCol="0">
            <a:spAutoFit/>
          </a:bodyPr>
          <a:lstStyle/>
          <a:p>
            <a:r>
              <a:rPr lang="fr-BE" dirty="0" err="1"/>
              <a:t>Studies</a:t>
            </a:r>
            <a:r>
              <a:rPr lang="fr-BE" dirty="0"/>
              <a:t>:</a:t>
            </a:r>
          </a:p>
        </p:txBody>
      </p:sp>
    </p:spTree>
    <p:extLst>
      <p:ext uri="{BB962C8B-B14F-4D97-AF65-F5344CB8AC3E}">
        <p14:creationId xmlns:p14="http://schemas.microsoft.com/office/powerpoint/2010/main" val="179501911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7134"/>
            <a:ext cx="8229600" cy="1143000"/>
          </a:xfrm>
        </p:spPr>
        <p:txBody>
          <a:bodyPr/>
          <a:lstStyle/>
          <a:p>
            <a:r>
              <a:rPr lang="fr-BE" dirty="0"/>
              <a:t>Bibliography</a:t>
            </a:r>
          </a:p>
        </p:txBody>
      </p:sp>
      <p:sp>
        <p:nvSpPr>
          <p:cNvPr id="3" name="Espace réservé du contenu 2"/>
          <p:cNvSpPr>
            <a:spLocks noGrp="1"/>
          </p:cNvSpPr>
          <p:nvPr>
            <p:ph idx="1"/>
          </p:nvPr>
        </p:nvSpPr>
        <p:spPr>
          <a:xfrm>
            <a:off x="94334" y="845113"/>
            <a:ext cx="8784976" cy="5616624"/>
          </a:xfrm>
        </p:spPr>
        <p:txBody>
          <a:bodyPr/>
          <a:lstStyle/>
          <a:p>
            <a:pPr marL="0" indent="0">
              <a:buNone/>
            </a:pPr>
            <a:r>
              <a:rPr lang="en-US" sz="1100" dirty="0"/>
              <a:t>  “Intelligence tests with higher g-loadings show higher correlations with body symmetry: Evidence for a general fitness factor mediated by developmental stability”, M.D. </a:t>
            </a:r>
            <a:r>
              <a:rPr lang="en-US" sz="1100" dirty="0" err="1"/>
              <a:t>Prokosch</a:t>
            </a:r>
            <a:r>
              <a:rPr lang="en-US" sz="1100" dirty="0"/>
              <a:t> et al., Intelligence 33 (2005) 203–213. </a:t>
            </a:r>
            <a:br>
              <a:rPr lang="en-US" sz="1100" dirty="0"/>
            </a:br>
            <a:r>
              <a:rPr lang="en-US" sz="1100" dirty="0"/>
              <a:t> “IQ differences between the north and south of Italy: A reply to </a:t>
            </a:r>
            <a:r>
              <a:rPr lang="en-US" sz="1100" dirty="0" err="1"/>
              <a:t>Beraldo</a:t>
            </a:r>
            <a:r>
              <a:rPr lang="en-US" sz="1100" dirty="0"/>
              <a:t> and </a:t>
            </a:r>
            <a:r>
              <a:rPr lang="en-US" sz="1100" dirty="0" err="1"/>
              <a:t>Cornoldi</a:t>
            </a:r>
            <a:r>
              <a:rPr lang="en-US" sz="1100" dirty="0"/>
              <a:t>, </a:t>
            </a:r>
            <a:r>
              <a:rPr lang="en-US" sz="1100" dirty="0" err="1"/>
              <a:t>Belacchi</a:t>
            </a:r>
            <a:r>
              <a:rPr lang="en-US" sz="1100" dirty="0"/>
              <a:t>, </a:t>
            </a:r>
            <a:r>
              <a:rPr lang="en-US" sz="1100" dirty="0" err="1"/>
              <a:t>Giofre</a:t>
            </a:r>
            <a:r>
              <a:rPr lang="en-US" sz="1100" dirty="0"/>
              <a:t>, Martini, and </a:t>
            </a:r>
            <a:r>
              <a:rPr lang="en-US" sz="1100" dirty="0" err="1"/>
              <a:t>Tressoldi</a:t>
            </a:r>
            <a:r>
              <a:rPr lang="en-US" sz="1100" dirty="0"/>
              <a:t> », R. Lynn, Intelligence 38 (2010) 451–455. </a:t>
            </a:r>
            <a:br>
              <a:rPr lang="en-US" sz="1100" dirty="0"/>
            </a:br>
            <a:r>
              <a:rPr lang="en-US" sz="1100" dirty="0"/>
              <a:t> "Life history theory and race differences: An appreciation of Richard Lynn’s contributions to science", Rushton, J. P., Personality and Individual Differences (2011), doi:10.1016/j.paid.2011.03.012  </a:t>
            </a:r>
            <a:br>
              <a:rPr lang="en-US" sz="1100" dirty="0"/>
            </a:br>
            <a:r>
              <a:rPr lang="en-US" sz="1100" dirty="0"/>
              <a:t> "National differences in personality", </a:t>
            </a:r>
            <a:r>
              <a:rPr lang="en-US" sz="1100" dirty="0" err="1"/>
              <a:t>Allik</a:t>
            </a:r>
            <a:r>
              <a:rPr lang="en-US" sz="1100" dirty="0"/>
              <a:t>, J., Personality and Individual Differences (2011), doi:10.1016/j.paid.2011.05.011</a:t>
            </a:r>
            <a:br>
              <a:rPr lang="en-US" sz="1100" dirty="0"/>
            </a:br>
            <a:r>
              <a:rPr lang="en-US" sz="1100" dirty="0"/>
              <a:t> "National IQ and economic outcomes", </a:t>
            </a:r>
            <a:r>
              <a:rPr lang="en-US" sz="1100" dirty="0" err="1"/>
              <a:t>Meisenberg</a:t>
            </a:r>
            <a:r>
              <a:rPr lang="en-US" sz="1100" dirty="0"/>
              <a:t>, G., Personality and Individual Differences (2011), doi:10.1016/j.paid.2011.06.022  </a:t>
            </a:r>
            <a:br>
              <a:rPr lang="en-US" sz="1100" dirty="0"/>
            </a:br>
            <a:r>
              <a:rPr lang="en-US" sz="1100" dirty="0"/>
              <a:t> “National IQs calculated and validated for 108 nations”, R. Lynn, G. </a:t>
            </a:r>
            <a:r>
              <a:rPr lang="en-US" sz="1100" dirty="0" err="1"/>
              <a:t>Meisenberg</a:t>
            </a:r>
            <a:r>
              <a:rPr lang="en-US" sz="1100" dirty="0"/>
              <a:t>, Intelligence 38 (2010) 353–360. </a:t>
            </a:r>
            <a:br>
              <a:rPr lang="en-US" sz="1100" dirty="0"/>
            </a:br>
            <a:r>
              <a:rPr lang="en-US" sz="1100" dirty="0"/>
              <a:t> “National IQs predict educational attainment in math, reading and science across 56 nations », R. Lynn, J. </a:t>
            </a:r>
            <a:r>
              <a:rPr lang="en-US" sz="1100" dirty="0" err="1"/>
              <a:t>Mikk</a:t>
            </a:r>
            <a:r>
              <a:rPr lang="en-US" sz="1100" dirty="0"/>
              <a:t>, Intelligence 37 (2009) 305–310. </a:t>
            </a:r>
            <a:br>
              <a:rPr lang="en-US" sz="1100" dirty="0"/>
            </a:br>
            <a:r>
              <a:rPr lang="en-US" sz="1100" dirty="0"/>
              <a:t> “On the high intelligence and cognitive achievements of Jews in Britain”, R. Lynn, D. Longley, Intelligence 34 (2006) 541–547. </a:t>
            </a:r>
          </a:p>
          <a:p>
            <a:pPr marL="0" indent="0">
              <a:buNone/>
            </a:pPr>
            <a:r>
              <a:rPr lang="en-US" sz="1100" dirty="0"/>
              <a:t>"RELATIONSHIP BETWEEN EMPATHY, IQ AND PERSPECTIVE-TAKING IN YOUNG CHILDREN", JANICE K. STRAND, B. S.A THESIS IN HOME AND FAMILY LIFE, 1982.</a:t>
            </a:r>
          </a:p>
          <a:p>
            <a:pPr marL="0" indent="0">
              <a:buNone/>
            </a:pPr>
            <a:r>
              <a:rPr lang="en-US" sz="1100" dirty="0"/>
              <a:t>"Richard Lynn’s contributions to personality and intelligence", Thompson, J. Personality and Individual Differences (2011), doi:10.1016/j.paid.2011.03.013  </a:t>
            </a:r>
            <a:br>
              <a:rPr lang="en-US" sz="1100" dirty="0"/>
            </a:br>
            <a:r>
              <a:rPr lang="en-US" sz="1100" dirty="0"/>
              <a:t> </a:t>
            </a:r>
            <a:r>
              <a:rPr lang="en-US" sz="1100" dirty="0" err="1"/>
              <a:t>Templer</a:t>
            </a:r>
            <a:r>
              <a:rPr lang="en-US" sz="1100" dirty="0"/>
              <a:t>, D. I. "Richard Lynn and the evolution of conscientiousness", Personality and Individual Differences (2011), doi:10.1016/j.paid.2011.05.023  </a:t>
            </a:r>
            <a:br>
              <a:rPr lang="en-US" sz="1100" dirty="0"/>
            </a:br>
            <a:r>
              <a:rPr lang="en-US" sz="1100" dirty="0"/>
              <a:t> “School-level genetic variation predicts school-level verbal IQ scores: Results from a sample of American middle and high schools”, K.M. Beaver, J.P. Wright, Intelligence 39 (2011) 193–197.</a:t>
            </a:r>
            <a:br>
              <a:rPr lang="en-US" sz="1100" dirty="0"/>
            </a:br>
            <a:r>
              <a:rPr lang="en-US" sz="1100" dirty="0"/>
              <a:t> “Sex differences in educational attainment”, </a:t>
            </a:r>
            <a:r>
              <a:rPr lang="en-US" sz="1100" dirty="0" err="1"/>
              <a:t>Mikk</a:t>
            </a:r>
            <a:r>
              <a:rPr lang="en-US" sz="1100" dirty="0"/>
              <a:t> J. et al., Personality and Individual Differences (2011), doi:10.1016/j.paid.2011.06.003</a:t>
            </a:r>
            <a:br>
              <a:rPr lang="en-US" sz="1100" dirty="0"/>
            </a:br>
            <a:r>
              <a:rPr lang="en-US" sz="1100" dirty="0"/>
              <a:t> ”Studies of socioeconomic and ethnic differences in intelligence in the former Soviet Union in the early twentieth century”, A. </a:t>
            </a:r>
            <a:r>
              <a:rPr lang="en-US" sz="1100" dirty="0" err="1"/>
              <a:t>Grigoriev</a:t>
            </a:r>
            <a:r>
              <a:rPr lang="en-US" sz="1100" dirty="0"/>
              <a:t>, R. Lynn, Intelligence 37 (2009) 447–452.</a:t>
            </a:r>
          </a:p>
          <a:p>
            <a:pPr marL="0" indent="0">
              <a:buNone/>
            </a:pPr>
            <a:r>
              <a:rPr lang="en-US" sz="1100" dirty="0"/>
              <a:t>“The Brain as a Distributed Intelligent Processing System: An EEG Study”, Armando </a:t>
            </a:r>
            <a:r>
              <a:rPr lang="en-US" sz="1100" dirty="0" err="1"/>
              <a:t>Freitas</a:t>
            </a:r>
            <a:r>
              <a:rPr lang="en-US" sz="1100" dirty="0"/>
              <a:t> da Rocha, Fabio </a:t>
            </a:r>
            <a:r>
              <a:rPr lang="en-US" sz="1100" dirty="0" err="1"/>
              <a:t>Theoto</a:t>
            </a:r>
            <a:r>
              <a:rPr lang="en-US" sz="1100" dirty="0"/>
              <a:t> Rocha, Eduardo </a:t>
            </a:r>
            <a:r>
              <a:rPr lang="en-US" sz="1100" dirty="0" err="1"/>
              <a:t>Massad</a:t>
            </a:r>
            <a:r>
              <a:rPr lang="en-US" sz="1100" dirty="0"/>
              <a:t>, </a:t>
            </a:r>
            <a:r>
              <a:rPr lang="en-US" sz="1100" dirty="0" err="1"/>
              <a:t>PLoS</a:t>
            </a:r>
            <a:r>
              <a:rPr lang="en-US" sz="1100" dirty="0"/>
              <a:t> ONE, March 2011, Volume 6, Issue 3, e17355.</a:t>
            </a:r>
          </a:p>
          <a:p>
            <a:pPr marL="0" indent="0">
              <a:buNone/>
            </a:pPr>
            <a:r>
              <a:rPr lang="en-US" sz="1100" dirty="0"/>
              <a:t>“The decline of the world's IQ”, R. Lynn, J. Harvey, Intelligence 36 (2008) 112–120. </a:t>
            </a:r>
            <a:br>
              <a:rPr lang="en-US" sz="1100" dirty="0"/>
            </a:br>
            <a:r>
              <a:rPr lang="en-US" sz="1100" i="1" dirty="0"/>
              <a:t> "The evolution of general intelligence", Kanazawa, S.,  Personality and Individual Differences (2011), doi:10.1016/j.paid.2011.05.015</a:t>
            </a:r>
            <a:br>
              <a:rPr lang="en-US" sz="1100" dirty="0"/>
            </a:br>
            <a:r>
              <a:rPr lang="en-US" sz="1100" dirty="0"/>
              <a:t> “The Neglected Role of Adolescent Emotional Well-Being in National Educational Achievement: Bridging the Gap Between Education and Mental Health Policies”, </a:t>
            </a:r>
            <a:r>
              <a:rPr lang="en-US" sz="1100" i="1" dirty="0"/>
              <a:t>S.R. </a:t>
            </a:r>
            <a:r>
              <a:rPr lang="en-US" sz="1100" i="1" dirty="0" err="1"/>
              <a:t>Sznitman</a:t>
            </a:r>
            <a:r>
              <a:rPr lang="en-US" sz="1100" i="1" dirty="0"/>
              <a:t> et al. / Journal of Adolescent Health 48 (2011) 135–142.</a:t>
            </a:r>
            <a:br>
              <a:rPr lang="en-US" sz="1100" dirty="0"/>
            </a:br>
            <a:r>
              <a:rPr lang="en-US" sz="1100" dirty="0"/>
              <a:t> "The Flynn effect in Korea: Large gains", </a:t>
            </a:r>
            <a:r>
              <a:rPr lang="en-US" sz="1100" dirty="0" err="1"/>
              <a:t>Te</a:t>
            </a:r>
            <a:r>
              <a:rPr lang="en-US" sz="1100" dirty="0"/>
              <a:t> </a:t>
            </a:r>
            <a:r>
              <a:rPr lang="en-US" sz="1100" dirty="0" err="1"/>
              <a:t>Nijenhuis</a:t>
            </a:r>
            <a:r>
              <a:rPr lang="en-US" sz="1100" dirty="0"/>
              <a:t>, J., et al. Personality and Individual Differences (2011), doi:10.1016/j.paid.2011.03.022</a:t>
            </a:r>
            <a:br>
              <a:rPr lang="en-US" sz="1100" dirty="0"/>
            </a:br>
            <a:r>
              <a:rPr lang="en-US" sz="1100" dirty="0"/>
              <a:t> «The geography of IQ», G.A. </a:t>
            </a:r>
            <a:r>
              <a:rPr lang="en-US" sz="1100" dirty="0" err="1"/>
              <a:t>Gelade</a:t>
            </a:r>
            <a:r>
              <a:rPr lang="en-US" sz="1100" dirty="0"/>
              <a:t>, Intelligence 36 (2008) 495–501.</a:t>
            </a:r>
            <a:br>
              <a:rPr lang="en-US" sz="1100" dirty="0"/>
            </a:br>
            <a:r>
              <a:rPr lang="en-US" sz="1100" dirty="0"/>
              <a:t> « The reproduction of intelligence », G. </a:t>
            </a:r>
            <a:r>
              <a:rPr lang="en-US" sz="1100" dirty="0" err="1"/>
              <a:t>Meisenberg</a:t>
            </a:r>
            <a:r>
              <a:rPr lang="en-US" sz="1100" dirty="0"/>
              <a:t>, Intelligence 38 (2010) 220–230.</a:t>
            </a:r>
            <a:br>
              <a:rPr lang="en-US" sz="1100" dirty="0"/>
            </a:br>
            <a:r>
              <a:rPr lang="en-US" sz="1100" dirty="0"/>
              <a:t> “The evolution of primate general and cultural intelligence”, Simon M. Reader, </a:t>
            </a:r>
            <a:r>
              <a:rPr lang="en-US" sz="1100" dirty="0" err="1"/>
              <a:t>Yfke</a:t>
            </a:r>
            <a:r>
              <a:rPr lang="en-US" sz="1100" dirty="0"/>
              <a:t> Hager and Kevin N. </a:t>
            </a:r>
            <a:r>
              <a:rPr lang="en-US" sz="1100" dirty="0" err="1"/>
              <a:t>Laland</a:t>
            </a:r>
            <a:r>
              <a:rPr lang="en-US" sz="1100" dirty="0"/>
              <a:t>, Phil. Trans. R. Soc. B (2011) 366, 1017–1027, doi:10.1098/rstb.2010.0342</a:t>
            </a:r>
          </a:p>
          <a:p>
            <a:pPr marL="0" indent="0">
              <a:buNone/>
            </a:pPr>
            <a:r>
              <a:rPr lang="en-US" sz="1100" dirty="0"/>
              <a:t>“What has caused the Flynn effect ? Secular increases in the Development Quotients of infants”, R. Lynn, Intelligence 37 (2009) 16–24. </a:t>
            </a:r>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234</a:t>
            </a:fld>
            <a:endParaRPr lang="fr-BE" dirty="0"/>
          </a:p>
        </p:txBody>
      </p:sp>
      <p:pic>
        <p:nvPicPr>
          <p:cNvPr id="5"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93310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126876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155679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191683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06084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229247"/>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42121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60603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78092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319255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350100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365342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00506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190337"/>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56034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89354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05531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525358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58924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783131"/>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94928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609329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6453336"/>
            <a:ext cx="9525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7271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235</a:t>
            </a:fld>
            <a:endParaRPr lang="fr-BE" dirty="0"/>
          </a:p>
        </p:txBody>
      </p:sp>
      <p:pic>
        <p:nvPicPr>
          <p:cNvPr id="7170" name="Picture 2" descr="C:\Users\Baptiste\Downloads\28927229-jpeg_preview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908720"/>
            <a:ext cx="4896544"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800200" y="5096663"/>
            <a:ext cx="6264696" cy="369332"/>
          </a:xfrm>
          <a:prstGeom prst="rect">
            <a:avLst/>
          </a:prstGeom>
          <a:noFill/>
        </p:spPr>
        <p:txBody>
          <a:bodyPr wrap="square" rtlCol="0">
            <a:spAutoFit/>
          </a:bodyPr>
          <a:lstStyle/>
          <a:p>
            <a:r>
              <a:rPr lang="fr-BE" dirty="0"/>
              <a:t>To Richard Lynn</a:t>
            </a:r>
            <a:r>
              <a:rPr lang="en-US" dirty="0"/>
              <a:t>, the Man Who Revolutionized Social Science.</a:t>
            </a:r>
            <a:endParaRPr lang="fr-BE" dirty="0"/>
          </a:p>
        </p:txBody>
      </p:sp>
      <p:sp>
        <p:nvSpPr>
          <p:cNvPr id="8" name="ZoneTexte 7"/>
          <p:cNvSpPr txBox="1"/>
          <p:nvPr/>
        </p:nvSpPr>
        <p:spPr>
          <a:xfrm>
            <a:off x="5611038" y="4581128"/>
            <a:ext cx="1301959" cy="246221"/>
          </a:xfrm>
          <a:prstGeom prst="rect">
            <a:avLst/>
          </a:prstGeom>
          <a:noFill/>
        </p:spPr>
        <p:txBody>
          <a:bodyPr wrap="none" rtlCol="0">
            <a:spAutoFit/>
          </a:bodyPr>
          <a:lstStyle/>
          <a:p>
            <a:r>
              <a:rPr lang="fr-BE" sz="1000" dirty="0"/>
              <a:t>Richard Lynn in 2011.</a:t>
            </a:r>
          </a:p>
        </p:txBody>
      </p:sp>
      <p:sp>
        <p:nvSpPr>
          <p:cNvPr id="9" name="ZoneTexte 8"/>
          <p:cNvSpPr txBox="1"/>
          <p:nvPr/>
        </p:nvSpPr>
        <p:spPr>
          <a:xfrm>
            <a:off x="0" y="6088559"/>
            <a:ext cx="8064896" cy="769441"/>
          </a:xfrm>
          <a:prstGeom prst="rect">
            <a:avLst/>
          </a:prstGeom>
          <a:noFill/>
        </p:spPr>
        <p:txBody>
          <a:bodyPr wrap="square" rtlCol="0">
            <a:spAutoFit/>
          </a:bodyPr>
          <a:lstStyle/>
          <a:p>
            <a:r>
              <a:rPr lang="en-US" sz="1100" dirty="0"/>
              <a:t>Richard Lynn is doctor of psychology from Cambridge University. He is Professor and Head of the Department of Psychology at the University of Ulster and Professor at the Psychology and Economics Research Institute in Dublin. He has won the </a:t>
            </a:r>
            <a:r>
              <a:rPr lang="en-US" sz="1100" dirty="0" err="1"/>
              <a:t>Passingham</a:t>
            </a:r>
            <a:r>
              <a:rPr lang="en-US" sz="1100" dirty="0"/>
              <a:t> Prize, the Cambridge University Award as the best student of the year in psychology and the US </a:t>
            </a:r>
            <a:r>
              <a:rPr lang="en-US" sz="1100" dirty="0" err="1"/>
              <a:t>mensa</a:t>
            </a:r>
            <a:r>
              <a:rPr lang="en-US" sz="1100" dirty="0"/>
              <a:t> award for excellence (In 1985, 1993 and 2007) for his work on intelligence.</a:t>
            </a:r>
            <a:endParaRPr lang="fr-BE" sz="1100" dirty="0"/>
          </a:p>
        </p:txBody>
      </p:sp>
    </p:spTree>
    <p:extLst>
      <p:ext uri="{BB962C8B-B14F-4D97-AF65-F5344CB8AC3E}">
        <p14:creationId xmlns:p14="http://schemas.microsoft.com/office/powerpoint/2010/main" val="363917392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116632"/>
            <a:ext cx="7056784" cy="620688"/>
          </a:xfrm>
        </p:spPr>
        <p:txBody>
          <a:bodyPr/>
          <a:lstStyle/>
          <a:p>
            <a:r>
              <a:rPr lang="fr-BE" sz="1400" b="1" dirty="0"/>
              <a:t>Annexes A</a:t>
            </a:r>
            <a:r>
              <a:rPr lang="fr-BE" sz="1400" dirty="0"/>
              <a:t>: National IQ (</a:t>
            </a:r>
            <a:r>
              <a:rPr lang="fr-BE" sz="1400" dirty="0" err="1"/>
              <a:t>alphabetical</a:t>
            </a:r>
            <a:r>
              <a:rPr lang="fr-BE" sz="1400" dirty="0"/>
              <a:t> </a:t>
            </a:r>
            <a:r>
              <a:rPr lang="fr-BE" sz="1400" dirty="0" err="1"/>
              <a:t>order</a:t>
            </a:r>
            <a:r>
              <a:rPr lang="fr-BE" sz="1400" dirty="0"/>
              <a:t>)</a:t>
            </a:r>
            <a:br>
              <a:rPr lang="fr-BE" sz="1400" dirty="0"/>
            </a:br>
            <a:r>
              <a:rPr lang="fr-BE" sz="1400" dirty="0" err="1"/>
              <a:t>From</a:t>
            </a:r>
            <a:r>
              <a:rPr lang="fr-BE" sz="1400" dirty="0"/>
              <a:t> « Intelligence, an </a:t>
            </a:r>
            <a:r>
              <a:rPr lang="fr-BE" sz="1400" dirty="0" err="1"/>
              <a:t>Unifying</a:t>
            </a:r>
            <a:r>
              <a:rPr lang="fr-BE" sz="1400" dirty="0"/>
              <a:t> </a:t>
            </a:r>
            <a:r>
              <a:rPr lang="fr-BE" sz="1400" dirty="0" err="1"/>
              <a:t>Construct</a:t>
            </a:r>
            <a:r>
              <a:rPr lang="fr-BE" sz="1400" dirty="0"/>
              <a:t> for the Social Science », 2012, Lynn and </a:t>
            </a:r>
            <a:r>
              <a:rPr lang="fr-BE" sz="1400" dirty="0" err="1"/>
              <a:t>Vanhanen</a:t>
            </a:r>
            <a:r>
              <a:rPr lang="fr-BE" sz="1400" dirty="0"/>
              <a:t>.</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236</a:t>
            </a:fld>
            <a:endParaRPr lang="fr-BE"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430" y="750288"/>
            <a:ext cx="4126832" cy="610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10232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237</a:t>
            </a:fld>
            <a:endParaRPr lang="fr-BE"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1168"/>
            <a:ext cx="4152939" cy="6833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2611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238</a:t>
            </a:fld>
            <a:endParaRPr lang="fr-BE"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7567"/>
            <a:ext cx="3888431" cy="68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1032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239</a:t>
            </a:fld>
            <a:endParaRPr lang="fr-BE"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1506"/>
            <a:ext cx="4392487" cy="679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991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505FC12-B1FC-4E60-82A4-290701F3FE80}"/>
              </a:ext>
            </a:extLst>
          </p:cNvPr>
          <p:cNvSpPr>
            <a:spLocks noGrp="1"/>
          </p:cNvSpPr>
          <p:nvPr>
            <p:ph type="sldNum" sz="quarter" idx="12"/>
          </p:nvPr>
        </p:nvSpPr>
        <p:spPr>
          <a:xfrm>
            <a:off x="6553200" y="6356350"/>
            <a:ext cx="2133600" cy="365125"/>
          </a:xfrm>
        </p:spPr>
        <p:txBody>
          <a:bodyPr/>
          <a:lstStyle/>
          <a:p>
            <a:pPr>
              <a:defRPr/>
            </a:pPr>
            <a:fld id="{C961D413-C80E-4040-8C95-0A8BAAE2541B}" type="slidenum">
              <a:rPr lang="fr-BE" smtClean="0"/>
              <a:pPr>
                <a:defRPr/>
              </a:pPr>
              <a:t>24</a:t>
            </a:fld>
            <a:endParaRPr lang="fr-BE" dirty="0"/>
          </a:p>
        </p:txBody>
      </p:sp>
      <p:pic>
        <p:nvPicPr>
          <p:cNvPr id="1026" name="Picture 2" descr="http://www.detsndt.ac.in/nmeict-files/nmeict-los/edupsycho-2/ep3/3.3.2/Spearman.jpg">
            <a:extLst>
              <a:ext uri="{FF2B5EF4-FFF2-40B4-BE49-F238E27FC236}">
                <a16:creationId xmlns:a16="http://schemas.microsoft.com/office/drawing/2014/main" id="{FCD8E961-3004-40F3-AAC6-CAE56F24B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263" y="2428875"/>
            <a:ext cx="1895475" cy="200025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2232C8A-3D81-4C21-B0D5-FF4F29643F21}"/>
              </a:ext>
            </a:extLst>
          </p:cNvPr>
          <p:cNvSpPr txBox="1"/>
          <p:nvPr/>
        </p:nvSpPr>
        <p:spPr>
          <a:xfrm>
            <a:off x="3154176" y="1484784"/>
            <a:ext cx="2835648" cy="400110"/>
          </a:xfrm>
          <a:prstGeom prst="rect">
            <a:avLst/>
          </a:prstGeom>
          <a:noFill/>
        </p:spPr>
        <p:txBody>
          <a:bodyPr wrap="none" rtlCol="0">
            <a:spAutoFit/>
          </a:bodyPr>
          <a:lstStyle/>
          <a:p>
            <a:r>
              <a:rPr lang="fr-BE" sz="2000" dirty="0"/>
              <a:t>Illustration of the g factor</a:t>
            </a:r>
          </a:p>
        </p:txBody>
      </p:sp>
      <p:sp>
        <p:nvSpPr>
          <p:cNvPr id="7" name="ZoneTexte 6">
            <a:extLst>
              <a:ext uri="{FF2B5EF4-FFF2-40B4-BE49-F238E27FC236}">
                <a16:creationId xmlns:a16="http://schemas.microsoft.com/office/drawing/2014/main" id="{8F1270B4-086F-451F-A943-13DCB332573D}"/>
              </a:ext>
            </a:extLst>
          </p:cNvPr>
          <p:cNvSpPr txBox="1"/>
          <p:nvPr/>
        </p:nvSpPr>
        <p:spPr>
          <a:xfrm>
            <a:off x="2226358" y="5373216"/>
            <a:ext cx="4691284" cy="369332"/>
          </a:xfrm>
          <a:prstGeom prst="rect">
            <a:avLst/>
          </a:prstGeom>
          <a:noFill/>
        </p:spPr>
        <p:txBody>
          <a:bodyPr wrap="none" rtlCol="0">
            <a:spAutoFit/>
          </a:bodyPr>
          <a:lstStyle/>
          <a:p>
            <a:r>
              <a:rPr lang="fr-BE" dirty="0"/>
              <a:t>-&gt; </a:t>
            </a:r>
            <a:r>
              <a:rPr lang="fr-BE" dirty="0" err="1"/>
              <a:t>Each</a:t>
            </a:r>
            <a:r>
              <a:rPr lang="fr-BE" dirty="0"/>
              <a:t> </a:t>
            </a:r>
            <a:r>
              <a:rPr lang="fr-BE" dirty="0" err="1"/>
              <a:t>specific</a:t>
            </a:r>
            <a:r>
              <a:rPr lang="fr-BE" dirty="0"/>
              <a:t> </a:t>
            </a:r>
            <a:r>
              <a:rPr lang="fr-BE" dirty="0" err="1"/>
              <a:t>ability</a:t>
            </a:r>
            <a:r>
              <a:rPr lang="fr-BE" dirty="0"/>
              <a:t> </a:t>
            </a:r>
            <a:r>
              <a:rPr lang="fr-BE" dirty="0" err="1"/>
              <a:t>share</a:t>
            </a:r>
            <a:r>
              <a:rPr lang="fr-BE" dirty="0"/>
              <a:t> the </a:t>
            </a:r>
            <a:r>
              <a:rPr lang="fr-BE" dirty="0" err="1"/>
              <a:t>general</a:t>
            </a:r>
            <a:r>
              <a:rPr lang="fr-BE" dirty="0"/>
              <a:t> factor g</a:t>
            </a:r>
          </a:p>
        </p:txBody>
      </p:sp>
    </p:spTree>
    <p:extLst>
      <p:ext uri="{BB962C8B-B14F-4D97-AF65-F5344CB8AC3E}">
        <p14:creationId xmlns:p14="http://schemas.microsoft.com/office/powerpoint/2010/main" val="18279397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240</a:t>
            </a:fld>
            <a:endParaRPr lang="fr-B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762" y="0"/>
            <a:ext cx="4000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0094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241</a:t>
            </a:fld>
            <a:endParaRPr lang="fr-B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
            <a:ext cx="3672408" cy="689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9939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242</a:t>
            </a:fld>
            <a:endParaRPr lang="fr-B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1054"/>
            <a:ext cx="3955190" cy="68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26835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243</a:t>
            </a:fld>
            <a:endParaRPr lang="fr-BE"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04292"/>
            <a:ext cx="4693933" cy="664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34776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244</a:t>
            </a:fld>
            <a:endParaRPr lang="fr-B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839" y="0"/>
            <a:ext cx="49815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60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B6929B2-5D4D-4AEC-84D5-1592C05C31DC}" type="slidenum">
              <a:rPr lang="fr-BE" smtClean="0"/>
              <a:pPr>
                <a:defRPr/>
              </a:pPr>
              <a:t>25</a:t>
            </a:fld>
            <a:endParaRPr lang="fr-BE" dirty="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708275"/>
            <a:ext cx="5916612"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76220" y="6446490"/>
            <a:ext cx="2371162" cy="261610"/>
          </a:xfrm>
          <a:prstGeom prst="rect">
            <a:avLst/>
          </a:prstGeom>
          <a:noFill/>
        </p:spPr>
        <p:txBody>
          <a:bodyPr wrap="none" rtlCol="0">
            <a:spAutoFit/>
          </a:bodyPr>
          <a:lstStyle/>
          <a:p>
            <a:r>
              <a:rPr lang="fr-BE" sz="1100" dirty="0" err="1"/>
              <a:t>From</a:t>
            </a:r>
            <a:r>
              <a:rPr lang="fr-BE" sz="1100" dirty="0"/>
              <a:t>« The g factor », 1998, A. Jensen.</a:t>
            </a:r>
          </a:p>
        </p:txBody>
      </p:sp>
      <p:sp>
        <p:nvSpPr>
          <p:cNvPr id="2" name="Rectangle 1">
            <a:extLst>
              <a:ext uri="{FF2B5EF4-FFF2-40B4-BE49-F238E27FC236}">
                <a16:creationId xmlns:a16="http://schemas.microsoft.com/office/drawing/2014/main" id="{0A7038E2-68C1-4167-9166-D1A38194A273}"/>
              </a:ext>
            </a:extLst>
          </p:cNvPr>
          <p:cNvSpPr>
            <a:spLocks noChangeArrowheads="1"/>
          </p:cNvSpPr>
          <p:nvPr/>
        </p:nvSpPr>
        <p:spPr bwMode="auto">
          <a:xfrm>
            <a:off x="1259632" y="476672"/>
            <a:ext cx="7393050" cy="13542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4400" b="0" i="0" u="none" strike="noStrike" cap="none" normalizeH="0" baseline="0" dirty="0" err="1">
                <a:ln>
                  <a:noFill/>
                </a:ln>
                <a:solidFill>
                  <a:srgbClr val="212121"/>
                </a:solidFill>
                <a:effectLst/>
                <a:latin typeface="+mn-lt"/>
              </a:rPr>
              <a:t>Some</a:t>
            </a:r>
            <a:r>
              <a:rPr kumimoji="0" lang="fr-FR" altLang="fr-FR" sz="4400" b="0" i="0" u="none" strike="noStrike" cap="none" normalizeH="0" baseline="0" dirty="0">
                <a:ln>
                  <a:noFill/>
                </a:ln>
                <a:solidFill>
                  <a:srgbClr val="212121"/>
                </a:solidFill>
                <a:effectLst/>
                <a:latin typeface="+mn-lt"/>
              </a:rPr>
              <a:t> </a:t>
            </a:r>
            <a:r>
              <a:rPr lang="fr-FR" altLang="fr-FR" sz="4400" dirty="0" err="1">
                <a:solidFill>
                  <a:srgbClr val="212121"/>
                </a:solidFill>
                <a:latin typeface="+mn-lt"/>
              </a:rPr>
              <a:t>E</a:t>
            </a:r>
            <a:r>
              <a:rPr kumimoji="0" lang="fr-FR" altLang="fr-FR" sz="4400" b="0" i="0" u="none" strike="noStrike" cap="none" normalizeH="0" baseline="0" dirty="0" err="1">
                <a:ln>
                  <a:noFill/>
                </a:ln>
                <a:solidFill>
                  <a:srgbClr val="212121"/>
                </a:solidFill>
                <a:effectLst/>
                <a:latin typeface="+mn-lt"/>
              </a:rPr>
              <a:t>xamples</a:t>
            </a:r>
            <a:r>
              <a:rPr kumimoji="0" lang="fr-FR" altLang="fr-FR" sz="4400" b="0" i="0" u="none" strike="noStrike" cap="none" normalizeH="0" baseline="0" dirty="0">
                <a:ln>
                  <a:noFill/>
                </a:ln>
                <a:solidFill>
                  <a:srgbClr val="212121"/>
                </a:solidFill>
                <a:effectLst/>
                <a:latin typeface="+mn-lt"/>
              </a:rPr>
              <a:t> of Cognitive </a:t>
            </a:r>
            <a:br>
              <a:rPr kumimoji="0" lang="fr-FR" altLang="fr-FR" sz="4400" b="0" i="0" u="none" strike="noStrike" cap="none" normalizeH="0" baseline="0" dirty="0">
                <a:ln>
                  <a:noFill/>
                </a:ln>
                <a:solidFill>
                  <a:srgbClr val="212121"/>
                </a:solidFill>
                <a:effectLst/>
                <a:latin typeface="+mn-lt"/>
              </a:rPr>
            </a:br>
            <a:r>
              <a:rPr lang="fr-FR" altLang="fr-FR" sz="4400" dirty="0" err="1">
                <a:solidFill>
                  <a:srgbClr val="212121"/>
                </a:solidFill>
                <a:latin typeface="+mn-lt"/>
              </a:rPr>
              <a:t>A</a:t>
            </a:r>
            <a:r>
              <a:rPr kumimoji="0" lang="fr-FR" altLang="fr-FR" sz="4400" b="0" i="0" u="none" strike="noStrike" cap="none" normalizeH="0" baseline="0" dirty="0" err="1">
                <a:ln>
                  <a:noFill/>
                </a:ln>
                <a:solidFill>
                  <a:srgbClr val="212121"/>
                </a:solidFill>
                <a:effectLst/>
                <a:latin typeface="+mn-lt"/>
              </a:rPr>
              <a:t>ctivities</a:t>
            </a:r>
            <a:r>
              <a:rPr kumimoji="0" lang="fr-FR" altLang="fr-FR" sz="4400" b="0" i="0" u="none" strike="noStrike" cap="none" normalizeH="0" baseline="0" dirty="0">
                <a:ln>
                  <a:noFill/>
                </a:ln>
                <a:solidFill>
                  <a:srgbClr val="212121"/>
                </a:solidFill>
                <a:effectLst/>
                <a:latin typeface="+mn-lt"/>
              </a:rPr>
              <a:t> and </a:t>
            </a:r>
            <a:r>
              <a:rPr lang="fr-FR" altLang="fr-FR" sz="4400" dirty="0" err="1">
                <a:solidFill>
                  <a:srgbClr val="212121"/>
                </a:solidFill>
                <a:latin typeface="+mn-lt"/>
              </a:rPr>
              <a:t>T</a:t>
            </a:r>
            <a:r>
              <a:rPr kumimoji="0" lang="fr-FR" altLang="fr-FR" sz="4400" b="0" i="0" u="none" strike="noStrike" cap="none" normalizeH="0" baseline="0" dirty="0" err="1">
                <a:ln>
                  <a:noFill/>
                </a:ln>
                <a:solidFill>
                  <a:srgbClr val="212121"/>
                </a:solidFill>
                <a:effectLst/>
                <a:latin typeface="+mn-lt"/>
              </a:rPr>
              <a:t>heir</a:t>
            </a:r>
            <a:r>
              <a:rPr kumimoji="0" lang="fr-FR" altLang="fr-FR" sz="4400" b="0" i="0" u="none" strike="noStrike" cap="none" normalizeH="0" baseline="0" dirty="0">
                <a:ln>
                  <a:noFill/>
                </a:ln>
                <a:solidFill>
                  <a:srgbClr val="212121"/>
                </a:solidFill>
                <a:effectLst/>
                <a:latin typeface="+mn-lt"/>
              </a:rPr>
              <a:t> g </a:t>
            </a:r>
            <a:r>
              <a:rPr lang="fr-FR" altLang="fr-FR" sz="4400" dirty="0" err="1">
                <a:solidFill>
                  <a:srgbClr val="212121"/>
                </a:solidFill>
                <a:latin typeface="+mn-lt"/>
              </a:rPr>
              <a:t>L</a:t>
            </a:r>
            <a:r>
              <a:rPr kumimoji="0" lang="fr-FR" altLang="fr-FR" sz="4400" b="0" i="0" u="none" strike="noStrike" cap="none" normalizeH="0" baseline="0" dirty="0" err="1">
                <a:ln>
                  <a:noFill/>
                </a:ln>
                <a:solidFill>
                  <a:srgbClr val="212121"/>
                </a:solidFill>
                <a:effectLst/>
                <a:latin typeface="+mn-lt"/>
              </a:rPr>
              <a:t>oading</a:t>
            </a:r>
            <a:r>
              <a:rPr kumimoji="0" lang="fr-FR" altLang="fr-FR" sz="4400" b="0" i="0" u="none" strike="noStrike" cap="none" normalizeH="0" baseline="0" dirty="0">
                <a:ln>
                  <a:noFill/>
                </a:ln>
                <a:solidFill>
                  <a:srgbClr val="212121"/>
                </a:solidFill>
                <a:effectLst/>
                <a:latin typeface="+mn-lt"/>
              </a:rPr>
              <a:t> ...</a:t>
            </a:r>
            <a:r>
              <a:rPr kumimoji="0" lang="fr-FR" altLang="fr-FR" sz="4400" b="0" i="0" u="none" strike="noStrike" cap="none" normalizeH="0" baseline="0" dirty="0">
                <a:ln>
                  <a:noFill/>
                </a:ln>
                <a:solidFill>
                  <a:schemeClr val="tx1"/>
                </a:solidFill>
                <a:effectLst/>
                <a:latin typeface="+mn-lt"/>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82271CF2-B682-4649-9CE6-63B9ABA80505}" type="slidenum">
              <a:rPr lang="fr-BE" smtClean="0"/>
              <a:pPr>
                <a:defRPr/>
              </a:pPr>
              <a:t>26</a:t>
            </a:fld>
            <a:endParaRPr lang="fr-BE" dirty="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901" y="692696"/>
            <a:ext cx="4075112"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ZoneTexte 5"/>
          <p:cNvSpPr txBox="1">
            <a:spLocks noChangeArrowheads="1"/>
          </p:cNvSpPr>
          <p:nvPr/>
        </p:nvSpPr>
        <p:spPr bwMode="auto">
          <a:xfrm>
            <a:off x="216348" y="5414506"/>
            <a:ext cx="85202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dirty="0"/>
              <a:t>Raven’s Progressive Matrices: one of the highest g-loading at 0.94 </a:t>
            </a:r>
          </a:p>
          <a:p>
            <a:pPr algn="ctr" eaLnBrk="1" hangingPunct="1"/>
            <a:r>
              <a:rPr lang="en-US" dirty="0"/>
              <a:t>(one of the best IQ test because you can correctly extrapolate general intelligence from it)</a:t>
            </a:r>
            <a:endParaRPr lang="fr-BE" dirty="0"/>
          </a:p>
        </p:txBody>
      </p:sp>
      <p:sp>
        <p:nvSpPr>
          <p:cNvPr id="5" name="ZoneTexte 4"/>
          <p:cNvSpPr txBox="1"/>
          <p:nvPr/>
        </p:nvSpPr>
        <p:spPr>
          <a:xfrm>
            <a:off x="76220" y="6446490"/>
            <a:ext cx="2371162" cy="261610"/>
          </a:xfrm>
          <a:prstGeom prst="rect">
            <a:avLst/>
          </a:prstGeom>
          <a:noFill/>
        </p:spPr>
        <p:txBody>
          <a:bodyPr wrap="none" rtlCol="0">
            <a:spAutoFit/>
          </a:bodyPr>
          <a:lstStyle/>
          <a:p>
            <a:r>
              <a:rPr lang="fr-BE" sz="1100" dirty="0" err="1"/>
              <a:t>From</a:t>
            </a:r>
            <a:r>
              <a:rPr lang="fr-BE" sz="1100" dirty="0"/>
              <a:t>« The g factor », 1998, A. Jensen.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27</a:t>
            </a:fld>
            <a:endParaRPr lang="fr-BE" dirty="0"/>
          </a:p>
        </p:txBody>
      </p:sp>
      <p:sp>
        <p:nvSpPr>
          <p:cNvPr id="2" name="Rectangle 1">
            <a:extLst>
              <a:ext uri="{FF2B5EF4-FFF2-40B4-BE49-F238E27FC236}">
                <a16:creationId xmlns:a16="http://schemas.microsoft.com/office/drawing/2014/main" id="{AFE402A7-D72B-4A4C-A29E-2BBBAD85F848}"/>
              </a:ext>
            </a:extLst>
          </p:cNvPr>
          <p:cNvSpPr>
            <a:spLocks noChangeArrowheads="1"/>
          </p:cNvSpPr>
          <p:nvPr/>
        </p:nvSpPr>
        <p:spPr bwMode="auto">
          <a:xfrm>
            <a:off x="467544" y="1474329"/>
            <a:ext cx="8219256"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000" dirty="0">
                <a:solidFill>
                  <a:srgbClr val="FF0000"/>
                </a:solidFill>
                <a:latin typeface="inherit"/>
              </a:rPr>
              <a:t>g</a:t>
            </a:r>
            <a:r>
              <a:rPr kumimoji="0" lang="fr-FR" altLang="fr-FR" sz="4000" b="0" i="0" u="none" strike="noStrike" cap="none" normalizeH="0" baseline="0" dirty="0">
                <a:ln>
                  <a:noFill/>
                </a:ln>
                <a:solidFill>
                  <a:srgbClr val="FF0000"/>
                </a:solidFill>
                <a:effectLst/>
                <a:latin typeface="inherit"/>
              </a:rPr>
              <a:t> </a:t>
            </a:r>
            <a:r>
              <a:rPr kumimoji="0" lang="fr-FR" altLang="fr-FR" sz="4000" b="0" i="0" u="none" strike="noStrike" cap="none" normalizeH="0" baseline="0" dirty="0" err="1">
                <a:ln>
                  <a:noFill/>
                </a:ln>
                <a:solidFill>
                  <a:srgbClr val="FF0000"/>
                </a:solidFill>
                <a:effectLst/>
                <a:latin typeface="inherit"/>
              </a:rPr>
              <a:t>is</a:t>
            </a:r>
            <a:r>
              <a:rPr kumimoji="0" lang="fr-FR" altLang="fr-FR" sz="4000" b="0" i="0" u="none" strike="noStrike" cap="none" normalizeH="0" baseline="0" dirty="0">
                <a:ln>
                  <a:noFill/>
                </a:ln>
                <a:solidFill>
                  <a:srgbClr val="FF0000"/>
                </a:solidFill>
                <a:effectLst/>
                <a:latin typeface="inherit"/>
              </a:rPr>
              <a:t> </a:t>
            </a:r>
            <a:r>
              <a:rPr kumimoji="0" lang="fr-FR" altLang="fr-FR" sz="4000" b="0" i="0" u="none" strike="noStrike" cap="none" normalizeH="0" baseline="0" dirty="0" err="1">
                <a:ln>
                  <a:noFill/>
                </a:ln>
                <a:solidFill>
                  <a:srgbClr val="FF0000"/>
                </a:solidFill>
                <a:effectLst/>
                <a:latin typeface="inherit"/>
              </a:rPr>
              <a:t>ubiquitous</a:t>
            </a:r>
            <a:r>
              <a:rPr kumimoji="0" lang="fr-FR" altLang="fr-FR" sz="4000" b="0" i="0" u="none" strike="noStrike" cap="none" normalizeH="0" baseline="0" dirty="0">
                <a:ln>
                  <a:noFill/>
                </a:ln>
                <a:solidFill>
                  <a:srgbClr val="FF0000"/>
                </a:solidFill>
                <a:effectLst/>
                <a:latin typeface="inherit"/>
              </a:rPr>
              <a:t> of </a:t>
            </a:r>
            <a:r>
              <a:rPr kumimoji="0" lang="fr-FR" altLang="fr-FR" sz="4000" b="0" i="0" u="none" strike="noStrike" cap="none" normalizeH="0" baseline="0" dirty="0" err="1">
                <a:ln>
                  <a:noFill/>
                </a:ln>
                <a:solidFill>
                  <a:srgbClr val="FF0000"/>
                </a:solidFill>
                <a:effectLst/>
                <a:latin typeface="inherit"/>
              </a:rPr>
              <a:t>higher</a:t>
            </a:r>
            <a:r>
              <a:rPr kumimoji="0" lang="fr-FR" altLang="fr-FR" sz="4000" b="0" i="0" u="none" strike="noStrike" cap="none" normalizeH="0" baseline="0" dirty="0">
                <a:ln>
                  <a:noFill/>
                </a:ln>
                <a:solidFill>
                  <a:srgbClr val="FF0000"/>
                </a:solidFill>
                <a:effectLst/>
                <a:latin typeface="inherit"/>
              </a:rPr>
              <a:t> cognitive </a:t>
            </a:r>
            <a:r>
              <a:rPr kumimoji="0" lang="fr-FR" altLang="fr-FR" sz="4000" b="0" i="0" u="none" strike="noStrike" cap="none" normalizeH="0" baseline="0" dirty="0" err="1">
                <a:ln>
                  <a:noFill/>
                </a:ln>
                <a:solidFill>
                  <a:srgbClr val="FF0000"/>
                </a:solidFill>
                <a:effectLst/>
                <a:latin typeface="inherit"/>
              </a:rPr>
              <a:t>functions</a:t>
            </a:r>
            <a:r>
              <a:rPr kumimoji="0" lang="fr-FR" altLang="fr-FR" sz="4000" b="0" i="0" u="none" strike="noStrike" cap="none" normalizeH="0" baseline="0" dirty="0">
                <a:ln>
                  <a:noFill/>
                </a:ln>
                <a:solidFill>
                  <a:srgbClr val="FF0000"/>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4000" b="0" i="0" u="none" strike="noStrike" cap="none" normalizeH="0" baseline="0" dirty="0">
              <a:ln>
                <a:noFill/>
              </a:ln>
              <a:solidFill>
                <a:srgbClr val="FF0000"/>
              </a:solidFill>
              <a:effectLst/>
              <a:latin typeface="inheri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0" b="0" i="0" u="none" strike="noStrike" cap="none" normalizeH="0" baseline="0" dirty="0">
                <a:ln>
                  <a:noFill/>
                </a:ln>
                <a:solidFill>
                  <a:srgbClr val="FF0000"/>
                </a:solidFill>
                <a:effectLst/>
                <a:latin typeface="inherit"/>
              </a:rPr>
              <a:t>All </a:t>
            </a:r>
            <a:r>
              <a:rPr kumimoji="0" lang="fr-FR" altLang="fr-FR" sz="4000" b="0" i="0" u="none" strike="noStrike" cap="none" normalizeH="0" baseline="0" dirty="0" err="1">
                <a:ln>
                  <a:noFill/>
                </a:ln>
                <a:solidFill>
                  <a:srgbClr val="FF0000"/>
                </a:solidFill>
                <a:effectLst/>
                <a:latin typeface="inherit"/>
              </a:rPr>
              <a:t>human</a:t>
            </a:r>
            <a:r>
              <a:rPr kumimoji="0" lang="fr-FR" altLang="fr-FR" sz="4000" b="0" i="0" u="none" strike="noStrike" cap="none" normalizeH="0" baseline="0" dirty="0">
                <a:ln>
                  <a:noFill/>
                </a:ln>
                <a:solidFill>
                  <a:srgbClr val="FF0000"/>
                </a:solidFill>
                <a:effectLst/>
                <a:latin typeface="inherit"/>
              </a:rPr>
              <a:t> </a:t>
            </a:r>
            <a:r>
              <a:rPr kumimoji="0" lang="fr-FR" altLang="fr-FR" sz="4000" b="0" i="0" u="none" strike="noStrike" cap="none" normalizeH="0" baseline="0" dirty="0" err="1">
                <a:ln>
                  <a:noFill/>
                </a:ln>
                <a:solidFill>
                  <a:srgbClr val="FF0000"/>
                </a:solidFill>
                <a:effectLst/>
                <a:latin typeface="inherit"/>
              </a:rPr>
              <a:t>activities</a:t>
            </a:r>
            <a:r>
              <a:rPr kumimoji="0" lang="fr-FR" altLang="fr-FR" sz="4000" b="0" i="0" u="none" strike="noStrike" cap="none" normalizeH="0" baseline="0" dirty="0">
                <a:ln>
                  <a:noFill/>
                </a:ln>
                <a:solidFill>
                  <a:srgbClr val="FF0000"/>
                </a:solidFill>
                <a:effectLst/>
                <a:latin typeface="inherit"/>
              </a:rPr>
              <a:t> </a:t>
            </a:r>
            <a:r>
              <a:rPr kumimoji="0" lang="fr-FR" altLang="fr-FR" sz="4000" b="0" i="0" u="none" strike="noStrike" cap="none" normalizeH="0" baseline="0" dirty="0" err="1">
                <a:ln>
                  <a:noFill/>
                </a:ln>
                <a:solidFill>
                  <a:srgbClr val="FF0000"/>
                </a:solidFill>
                <a:effectLst/>
                <a:latin typeface="inherit"/>
              </a:rPr>
              <a:t>transiting</a:t>
            </a:r>
            <a:r>
              <a:rPr kumimoji="0" lang="fr-FR" altLang="fr-FR" sz="4000" b="0" i="0" u="none" strike="noStrike" cap="none" normalizeH="0" baseline="0" dirty="0">
                <a:ln>
                  <a:noFill/>
                </a:ln>
                <a:solidFill>
                  <a:srgbClr val="FF0000"/>
                </a:solidFill>
                <a:effectLst/>
                <a:latin typeface="inherit"/>
              </a:rPr>
              <a:t> </a:t>
            </a:r>
            <a:r>
              <a:rPr kumimoji="0" lang="fr-FR" altLang="fr-FR" sz="4000" b="0" i="0" u="none" strike="noStrike" cap="none" normalizeH="0" baseline="0" dirty="0" err="1">
                <a:ln>
                  <a:noFill/>
                </a:ln>
                <a:solidFill>
                  <a:srgbClr val="FF0000"/>
                </a:solidFill>
                <a:effectLst/>
                <a:latin typeface="inherit"/>
              </a:rPr>
              <a:t>through</a:t>
            </a:r>
            <a:r>
              <a:rPr kumimoji="0" lang="fr-FR" altLang="fr-FR" sz="4000" b="0" i="0" u="none" strike="noStrike" cap="none" normalizeH="0" baseline="0" dirty="0">
                <a:ln>
                  <a:noFill/>
                </a:ln>
                <a:solidFill>
                  <a:srgbClr val="FF0000"/>
                </a:solidFill>
                <a:effectLst/>
                <a:latin typeface="inherit"/>
              </a:rPr>
              <a:t> the central </a:t>
            </a:r>
            <a:r>
              <a:rPr kumimoji="0" lang="fr-FR" altLang="fr-FR" sz="4000" b="0" i="0" u="none" strike="noStrike" cap="none" normalizeH="0" baseline="0" dirty="0" err="1">
                <a:ln>
                  <a:noFill/>
                </a:ln>
                <a:solidFill>
                  <a:srgbClr val="FF0000"/>
                </a:solidFill>
                <a:effectLst/>
                <a:latin typeface="inherit"/>
              </a:rPr>
              <a:t>nervous</a:t>
            </a:r>
            <a:r>
              <a:rPr kumimoji="0" lang="fr-FR" altLang="fr-FR" sz="4000" b="0" i="0" u="none" strike="noStrike" cap="none" normalizeH="0" baseline="0" dirty="0">
                <a:ln>
                  <a:noFill/>
                </a:ln>
                <a:solidFill>
                  <a:srgbClr val="FF0000"/>
                </a:solidFill>
                <a:effectLst/>
                <a:latin typeface="inherit"/>
              </a:rPr>
              <a:t> system show a certain g-</a:t>
            </a:r>
            <a:r>
              <a:rPr kumimoji="0" lang="fr-FR" altLang="fr-FR" sz="4000" b="0" i="0" u="none" strike="noStrike" cap="none" normalizeH="0" baseline="0" dirty="0" err="1">
                <a:ln>
                  <a:noFill/>
                </a:ln>
                <a:solidFill>
                  <a:srgbClr val="FF0000"/>
                </a:solidFill>
                <a:effectLst/>
                <a:latin typeface="inherit"/>
              </a:rPr>
              <a:t>loading</a:t>
            </a:r>
            <a:endParaRPr kumimoji="0" lang="fr-FR" altLang="fr-FR" sz="4000"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295534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642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68A7F300-1FCB-4E40-9B00-2605BB81E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34668"/>
            <a:ext cx="5351210" cy="4588663"/>
          </a:xfrm>
          <a:prstGeom prst="rect">
            <a:avLst/>
          </a:prstGeom>
        </p:spPr>
      </p:pic>
      <p:sp>
        <p:nvSpPr>
          <p:cNvPr id="19458" name="Espace réservé du contenu 2"/>
          <p:cNvSpPr>
            <a:spLocks noGrp="1"/>
          </p:cNvSpPr>
          <p:nvPr>
            <p:ph idx="1"/>
          </p:nvPr>
        </p:nvSpPr>
        <p:spPr>
          <a:xfrm>
            <a:off x="6129021" y="2638044"/>
            <a:ext cx="2522980" cy="3415622"/>
          </a:xfrm>
        </p:spPr>
        <p:txBody>
          <a:bodyPr>
            <a:normAutofit/>
          </a:bodyPr>
          <a:lstStyle/>
          <a:p>
            <a:pPr eaLnBrk="1" hangingPunct="1"/>
            <a:r>
              <a:rPr lang="fr-BE" sz="1700" dirty="0">
                <a:solidFill>
                  <a:schemeClr val="bg1"/>
                </a:solidFill>
              </a:rPr>
              <a:t>IQ of 100 = g of 100 = </a:t>
            </a:r>
            <a:r>
              <a:rPr lang="fr-BE" sz="1700" dirty="0" err="1">
                <a:solidFill>
                  <a:schemeClr val="bg1"/>
                </a:solidFill>
              </a:rPr>
              <a:t>mean</a:t>
            </a:r>
            <a:r>
              <a:rPr lang="fr-BE" sz="1700" dirty="0">
                <a:solidFill>
                  <a:schemeClr val="bg1"/>
                </a:solidFill>
              </a:rPr>
              <a:t> for </a:t>
            </a:r>
            <a:r>
              <a:rPr lang="fr-BE" sz="1700" dirty="0" err="1">
                <a:solidFill>
                  <a:schemeClr val="bg1"/>
                </a:solidFill>
              </a:rPr>
              <a:t>Europeans</a:t>
            </a:r>
            <a:r>
              <a:rPr lang="fr-BE" sz="1700" dirty="0">
                <a:solidFill>
                  <a:schemeClr val="bg1"/>
                </a:solidFill>
              </a:rPr>
              <a:t> (in America, Europe, </a:t>
            </a:r>
            <a:r>
              <a:rPr lang="fr-BE" sz="1700" dirty="0" err="1">
                <a:solidFill>
                  <a:schemeClr val="bg1"/>
                </a:solidFill>
              </a:rPr>
              <a:t>Australia</a:t>
            </a:r>
            <a:r>
              <a:rPr lang="fr-BE" sz="1700" dirty="0">
                <a:solidFill>
                  <a:schemeClr val="bg1"/>
                </a:solidFill>
              </a:rPr>
              <a:t>…). </a:t>
            </a:r>
          </a:p>
          <a:p>
            <a:pPr eaLnBrk="1" hangingPunct="1"/>
            <a:r>
              <a:rPr lang="fr-BE" sz="1700" dirty="0" err="1">
                <a:solidFill>
                  <a:schemeClr val="bg1"/>
                </a:solidFill>
              </a:rPr>
              <a:t>Gaussian</a:t>
            </a:r>
            <a:r>
              <a:rPr lang="fr-BE" sz="1700" dirty="0">
                <a:solidFill>
                  <a:schemeClr val="bg1"/>
                </a:solidFill>
              </a:rPr>
              <a:t> distribution of intelligence SD=15.</a:t>
            </a:r>
          </a:p>
        </p:txBody>
      </p:sp>
      <p:sp>
        <p:nvSpPr>
          <p:cNvPr id="2" name="Espace réservé du numéro de diapositive 1"/>
          <p:cNvSpPr>
            <a:spLocks noGrp="1"/>
          </p:cNvSpPr>
          <p:nvPr>
            <p:ph type="sldNum" sz="quarter" idx="12"/>
          </p:nvPr>
        </p:nvSpPr>
        <p:spPr>
          <a:xfrm>
            <a:off x="4293849" y="6356350"/>
            <a:ext cx="798215" cy="365125"/>
          </a:xfrm>
        </p:spPr>
        <p:txBody>
          <a:bodyPr>
            <a:normAutofit/>
          </a:bodyPr>
          <a:lstStyle/>
          <a:p>
            <a:pPr>
              <a:spcAft>
                <a:spcPts val="600"/>
              </a:spcAft>
              <a:defRPr/>
            </a:pPr>
            <a:fld id="{785E98E7-F2AE-4166-B8F5-698ECEB97AD3}" type="slidenum">
              <a:rPr lang="fr-BE">
                <a:solidFill>
                  <a:schemeClr val="tx1">
                    <a:alpha val="80000"/>
                  </a:schemeClr>
                </a:solidFill>
              </a:rPr>
              <a:pPr>
                <a:spcAft>
                  <a:spcPts val="600"/>
                </a:spcAft>
                <a:defRPr/>
              </a:pPr>
              <a:t>28</a:t>
            </a:fld>
            <a:endParaRPr lang="fr-BE">
              <a:solidFill>
                <a:schemeClr val="tx1">
                  <a:alpha val="80000"/>
                </a:schemeClr>
              </a:solidFill>
            </a:endParaRPr>
          </a:p>
        </p:txBody>
      </p:sp>
    </p:spTree>
  </p:cSld>
  <p:clrMapOvr>
    <a:masterClrMapping/>
  </p:clrMapOvr>
  <p:transition spd="slow" advTm="32005"/>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29</a:t>
            </a:fld>
            <a:endParaRPr lang="fr-BE" dirty="0"/>
          </a:p>
        </p:txBody>
      </p:sp>
      <p:sp>
        <p:nvSpPr>
          <p:cNvPr id="2" name="Espace réservé du contenu 1">
            <a:extLst>
              <a:ext uri="{FF2B5EF4-FFF2-40B4-BE49-F238E27FC236}">
                <a16:creationId xmlns:a16="http://schemas.microsoft.com/office/drawing/2014/main" id="{689DD1E4-5E2D-4B9B-9686-6B957A7533CF}"/>
              </a:ext>
            </a:extLst>
          </p:cNvPr>
          <p:cNvSpPr>
            <a:spLocks noGrp="1" noChangeArrowheads="1"/>
          </p:cNvSpPr>
          <p:nvPr>
            <p:ph idx="1"/>
          </p:nvPr>
        </p:nvSpPr>
        <p:spPr bwMode="auto">
          <a:xfrm>
            <a:off x="328613" y="1816088"/>
            <a:ext cx="8707883" cy="29546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inherit"/>
              </a:rPr>
              <a:t>The </a:t>
            </a:r>
            <a:r>
              <a:rPr kumimoji="0" lang="fr-FR" altLang="fr-FR" sz="2400" b="0" i="0" u="none" strike="noStrike" cap="none" normalizeH="0" baseline="0" dirty="0" err="1">
                <a:ln>
                  <a:noFill/>
                </a:ln>
                <a:solidFill>
                  <a:srgbClr val="212121"/>
                </a:solidFill>
                <a:effectLst/>
                <a:latin typeface="inherit"/>
              </a:rPr>
              <a:t>phenomenon</a:t>
            </a:r>
            <a:r>
              <a:rPr kumimoji="0" lang="fr-FR" altLang="fr-FR" sz="2400" b="0" i="0" u="none" strike="noStrike" cap="none" normalizeH="0" baseline="0" dirty="0">
                <a:ln>
                  <a:noFill/>
                </a:ln>
                <a:solidFill>
                  <a:srgbClr val="212121"/>
                </a:solidFill>
                <a:effectLst/>
                <a:latin typeface="inherit"/>
              </a:rPr>
              <a:t> of positive inter-</a:t>
            </a:r>
            <a:r>
              <a:rPr kumimoji="0" lang="fr-FR" altLang="fr-FR" sz="2400" b="0" i="0" u="none" strike="noStrike" cap="none" normalizeH="0" baseline="0" dirty="0" err="1">
                <a:ln>
                  <a:noFill/>
                </a:ln>
                <a:solidFill>
                  <a:srgbClr val="212121"/>
                </a:solidFill>
                <a:effectLst/>
                <a:latin typeface="inherit"/>
              </a:rPr>
              <a:t>correlations</a:t>
            </a:r>
            <a:r>
              <a:rPr kumimoji="0" lang="fr-FR" altLang="fr-FR" sz="2400" b="0" i="0" u="none" strike="noStrike" cap="none" normalizeH="0" baseline="0" dirty="0">
                <a:ln>
                  <a:noFill/>
                </a:ln>
                <a:solidFill>
                  <a:srgbClr val="212121"/>
                </a:solidFill>
                <a:effectLst/>
                <a:latin typeface="inherit"/>
              </a:rPr>
              <a:t> in mental </a:t>
            </a:r>
            <a:r>
              <a:rPr kumimoji="0" lang="fr-FR" altLang="fr-FR" sz="2400" b="0" i="0" u="none" strike="noStrike" cap="none" normalizeH="0" baseline="0" dirty="0" err="1">
                <a:ln>
                  <a:noFill/>
                </a:ln>
                <a:solidFill>
                  <a:srgbClr val="212121"/>
                </a:solidFill>
                <a:effectLst/>
                <a:latin typeface="inherit"/>
              </a:rPr>
              <a:t>abilities</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called</a:t>
            </a:r>
            <a:r>
              <a:rPr kumimoji="0" lang="fr-FR" altLang="fr-FR" sz="2400" b="0" i="0" u="none" strike="noStrike" cap="none" normalizeH="0" baseline="0" dirty="0">
                <a:ln>
                  <a:noFill/>
                </a:ln>
                <a:solidFill>
                  <a:srgbClr val="212121"/>
                </a:solidFill>
                <a:effectLst/>
                <a:latin typeface="inherit"/>
              </a:rPr>
              <a:t> "Positive Manifold" has been </a:t>
            </a:r>
            <a:r>
              <a:rPr kumimoji="0" lang="fr-FR" altLang="fr-FR" sz="2400" b="0" i="0" u="none" strike="noStrike" cap="none" normalizeH="0" baseline="0" dirty="0" err="1">
                <a:ln>
                  <a:noFill/>
                </a:ln>
                <a:solidFill>
                  <a:srgbClr val="212121"/>
                </a:solidFill>
                <a:effectLst/>
                <a:latin typeface="inherit"/>
              </a:rPr>
              <a:t>described</a:t>
            </a:r>
            <a:r>
              <a:rPr kumimoji="0" lang="fr-FR" altLang="fr-FR" sz="2400" b="0" i="0" u="none" strike="noStrike" cap="none" normalizeH="0" baseline="0" dirty="0">
                <a:ln>
                  <a:noFill/>
                </a:ln>
                <a:solidFill>
                  <a:srgbClr val="212121"/>
                </a:solidFill>
                <a:effectLst/>
                <a:latin typeface="inherit"/>
              </a:rPr>
              <a:t> as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inherit"/>
              </a:rPr>
              <a:t>"</a:t>
            </a:r>
            <a:r>
              <a:rPr kumimoji="0" lang="fr-FR" altLang="fr-FR" sz="2400" b="0" i="0" u="none" strike="noStrike" cap="none" normalizeH="0" baseline="0" dirty="0" err="1">
                <a:ln>
                  <a:noFill/>
                </a:ln>
                <a:solidFill>
                  <a:srgbClr val="212121"/>
                </a:solidFill>
                <a:effectLst/>
                <a:latin typeface="inherit"/>
              </a:rPr>
              <a:t>probably</a:t>
            </a:r>
            <a:r>
              <a:rPr kumimoji="0" lang="fr-FR" altLang="fr-FR" sz="2400" b="0" i="0" u="none" strike="noStrike" cap="none" normalizeH="0" baseline="0" dirty="0">
                <a:ln>
                  <a:noFill/>
                </a:ln>
                <a:solidFill>
                  <a:srgbClr val="212121"/>
                </a:solidFill>
                <a:effectLst/>
                <a:latin typeface="inherit"/>
              </a:rPr>
              <a:t> the </a:t>
            </a:r>
            <a:r>
              <a:rPr kumimoji="0" lang="fr-FR" altLang="fr-FR" sz="2400" b="0" i="0" u="none" strike="noStrike" cap="none" normalizeH="0" baseline="0" dirty="0" err="1">
                <a:ln>
                  <a:noFill/>
                </a:ln>
                <a:solidFill>
                  <a:srgbClr val="212121"/>
                </a:solidFill>
                <a:effectLst/>
                <a:latin typeface="inherit"/>
              </a:rPr>
              <a:t>most</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reproduced</a:t>
            </a:r>
            <a:r>
              <a:rPr kumimoji="0" lang="fr-FR" altLang="fr-FR" sz="2400" b="0" i="0" u="none" strike="noStrike" cap="none" normalizeH="0" baseline="0" dirty="0">
                <a:ln>
                  <a:noFill/>
                </a:ln>
                <a:solidFill>
                  <a:srgbClr val="212121"/>
                </a:solidFill>
                <a:effectLst/>
                <a:latin typeface="inherit"/>
              </a:rPr>
              <a:t> </a:t>
            </a:r>
            <a:r>
              <a:rPr kumimoji="0" lang="fr-FR" altLang="fr-FR" sz="2400" b="0" i="0" u="none" strike="noStrike" cap="none" normalizeH="0" baseline="0" dirty="0" err="1">
                <a:ln>
                  <a:noFill/>
                </a:ln>
                <a:solidFill>
                  <a:srgbClr val="212121"/>
                </a:solidFill>
                <a:effectLst/>
                <a:latin typeface="inherit"/>
              </a:rPr>
              <a:t>result</a:t>
            </a:r>
            <a:r>
              <a:rPr kumimoji="0" lang="fr-FR" altLang="fr-FR" sz="2400" b="0" i="0" u="none" strike="noStrike" cap="none" normalizeH="0" baseline="0" dirty="0">
                <a:ln>
                  <a:noFill/>
                </a:ln>
                <a:solidFill>
                  <a:srgbClr val="212121"/>
                </a:solidFill>
                <a:effectLst/>
                <a:latin typeface="inherit"/>
              </a:rPr>
              <a:t> of all </a:t>
            </a:r>
            <a:r>
              <a:rPr kumimoji="0" lang="fr-FR" altLang="fr-FR" sz="2400" b="0" i="0" u="none" strike="noStrike" cap="none" normalizeH="0" baseline="0" dirty="0" err="1">
                <a:ln>
                  <a:noFill/>
                </a:ln>
                <a:solidFill>
                  <a:srgbClr val="212121"/>
                </a:solidFill>
                <a:effectLst/>
                <a:latin typeface="inherit"/>
              </a:rPr>
              <a:t>psychology</a:t>
            </a:r>
            <a:r>
              <a:rPr kumimoji="0" lang="fr-FR" altLang="fr-FR" sz="2400" b="0" i="0" u="none" strike="noStrike" cap="none" normalizeH="0" baseline="0" dirty="0">
                <a:ln>
                  <a:noFill/>
                </a:ln>
                <a:solidFill>
                  <a:srgbClr val="212121"/>
                </a:solidFill>
                <a:effectLst/>
                <a:latin typeface="inherit"/>
              </a:rPr>
              <a:t>" </a:t>
            </a:r>
            <a:br>
              <a:rPr kumimoji="0" lang="fr-FR" altLang="fr-FR" sz="2400" b="0" i="0" u="none" strike="noStrike" cap="none" normalizeH="0" baseline="0" dirty="0">
                <a:ln>
                  <a:noFill/>
                </a:ln>
                <a:solidFill>
                  <a:srgbClr val="212121"/>
                </a:solidFill>
                <a:effectLst/>
                <a:latin typeface="inherit"/>
              </a:rPr>
            </a:br>
            <a:r>
              <a:rPr kumimoji="0" lang="fr-FR" altLang="fr-FR" sz="2400" b="0" i="0" u="none" strike="noStrike" cap="none" normalizeH="0" baseline="0" dirty="0">
                <a:ln>
                  <a:noFill/>
                </a:ln>
                <a:solidFill>
                  <a:srgbClr val="212121"/>
                </a:solidFill>
                <a:effectLst/>
                <a:latin typeface="inherit"/>
              </a:rPr>
              <a:t>(</a:t>
            </a:r>
            <a:r>
              <a:rPr kumimoji="0" lang="fr-FR" altLang="fr-FR" sz="2400" b="0" i="0" u="none" strike="noStrike" cap="none" normalizeH="0" baseline="0" dirty="0" err="1">
                <a:ln>
                  <a:noFill/>
                </a:ln>
                <a:solidFill>
                  <a:srgbClr val="212121"/>
                </a:solidFill>
                <a:effectLst/>
                <a:latin typeface="inherit"/>
              </a:rPr>
              <a:t>Deary</a:t>
            </a:r>
            <a:r>
              <a:rPr kumimoji="0" lang="fr-FR" altLang="fr-FR" sz="2400" b="0" i="0" u="none" strike="noStrike" cap="none" normalizeH="0" baseline="0" dirty="0">
                <a:ln>
                  <a:noFill/>
                </a:ln>
                <a:solidFill>
                  <a:srgbClr val="212121"/>
                </a:solidFill>
                <a:effectLst/>
                <a:latin typeface="inherit"/>
              </a:rPr>
              <a:t>, 2000). </a:t>
            </a:r>
            <a:br>
              <a:rPr kumimoji="0" lang="fr-FR" altLang="fr-FR" sz="2400" b="0" i="0" u="none" strike="noStrike" cap="none" normalizeH="0" baseline="0" dirty="0">
                <a:ln>
                  <a:noFill/>
                </a:ln>
                <a:solidFill>
                  <a:srgbClr val="212121"/>
                </a:solidFill>
                <a:effectLst/>
                <a:latin typeface="inherit"/>
              </a:rPr>
            </a:br>
            <a:br>
              <a:rPr kumimoji="0" lang="fr-FR" altLang="fr-FR" sz="2400" b="0" i="0" u="none" strike="noStrike" cap="none" normalizeH="0" baseline="0" dirty="0">
                <a:ln>
                  <a:noFill/>
                </a:ln>
                <a:solidFill>
                  <a:srgbClr val="212121"/>
                </a:solidFill>
                <a:effectLst/>
                <a:latin typeface="inherit"/>
              </a:rPr>
            </a:br>
            <a:r>
              <a:rPr kumimoji="0" lang="fr-FR" altLang="fr-FR" sz="2400" b="0" i="0" u="none" strike="noStrike" cap="none" normalizeH="0" baseline="0" dirty="0">
                <a:ln>
                  <a:noFill/>
                </a:ln>
                <a:solidFill>
                  <a:srgbClr val="FF0000"/>
                </a:solidFill>
                <a:effectLst/>
                <a:latin typeface="inherit"/>
              </a:rPr>
              <a:t>-&gt; It </a:t>
            </a:r>
            <a:r>
              <a:rPr kumimoji="0" lang="fr-FR" altLang="fr-FR" sz="2400" b="0" i="0" u="none" strike="noStrike" cap="none" normalizeH="0" baseline="0" dirty="0" err="1">
                <a:ln>
                  <a:noFill/>
                </a:ln>
                <a:solidFill>
                  <a:srgbClr val="FF0000"/>
                </a:solidFill>
                <a:effectLst/>
                <a:latin typeface="inherit"/>
              </a:rPr>
              <a:t>is</a:t>
            </a:r>
            <a:r>
              <a:rPr kumimoji="0" lang="fr-FR" altLang="fr-FR" sz="2400" b="0" i="0" u="none" strike="noStrike" cap="none" normalizeH="0" baseline="0" dirty="0">
                <a:ln>
                  <a:noFill/>
                </a:ln>
                <a:solidFill>
                  <a:srgbClr val="FF0000"/>
                </a:solidFill>
                <a:effectLst/>
                <a:latin typeface="inherit"/>
              </a:rPr>
              <a:t> </a:t>
            </a:r>
            <a:r>
              <a:rPr kumimoji="0" lang="fr-FR" altLang="fr-FR" sz="2400" b="0" i="0" u="none" strike="noStrike" cap="none" normalizeH="0" baseline="0" dirty="0" err="1">
                <a:ln>
                  <a:noFill/>
                </a:ln>
                <a:solidFill>
                  <a:srgbClr val="FF0000"/>
                </a:solidFill>
                <a:effectLst/>
                <a:latin typeface="inherit"/>
              </a:rPr>
              <a:t>this</a:t>
            </a:r>
            <a:r>
              <a:rPr kumimoji="0" lang="fr-FR" altLang="fr-FR" sz="2400" b="0" i="0" u="none" strike="noStrike" cap="none" normalizeH="0" baseline="0" dirty="0">
                <a:ln>
                  <a:noFill/>
                </a:ln>
                <a:solidFill>
                  <a:srgbClr val="FF0000"/>
                </a:solidFill>
                <a:effectLst/>
                <a:latin typeface="inherit"/>
              </a:rPr>
              <a:t> </a:t>
            </a:r>
            <a:r>
              <a:rPr kumimoji="0" lang="fr-FR" altLang="fr-FR" sz="2400" b="0" i="0" u="none" strike="noStrike" cap="none" normalizeH="0" baseline="0" dirty="0" err="1">
                <a:ln>
                  <a:noFill/>
                </a:ln>
                <a:solidFill>
                  <a:srgbClr val="FF0000"/>
                </a:solidFill>
                <a:effectLst/>
                <a:latin typeface="inherit"/>
              </a:rPr>
              <a:t>phenomenon</a:t>
            </a:r>
            <a:r>
              <a:rPr kumimoji="0" lang="fr-FR" altLang="fr-FR" sz="2400" b="0" i="0" u="none" strike="noStrike" cap="none" normalizeH="0" baseline="0" dirty="0">
                <a:ln>
                  <a:noFill/>
                </a:ln>
                <a:solidFill>
                  <a:srgbClr val="FF0000"/>
                </a:solidFill>
                <a:effectLst/>
                <a:latin typeface="inherit"/>
              </a:rPr>
              <a:t> of inter-</a:t>
            </a:r>
            <a:r>
              <a:rPr kumimoji="0" lang="fr-FR" altLang="fr-FR" sz="2400" b="0" i="0" u="none" strike="noStrike" cap="none" normalizeH="0" baseline="0" dirty="0" err="1">
                <a:ln>
                  <a:noFill/>
                </a:ln>
                <a:solidFill>
                  <a:srgbClr val="FF0000"/>
                </a:solidFill>
                <a:effectLst/>
                <a:latin typeface="inherit"/>
              </a:rPr>
              <a:t>correlations</a:t>
            </a:r>
            <a:r>
              <a:rPr kumimoji="0" lang="fr-FR" altLang="fr-FR" sz="2400" b="0" i="0" u="none" strike="noStrike" cap="none" normalizeH="0" baseline="0" dirty="0">
                <a:ln>
                  <a:noFill/>
                </a:ln>
                <a:solidFill>
                  <a:srgbClr val="FF0000"/>
                </a:solidFill>
                <a:effectLst/>
                <a:latin typeface="inherit"/>
              </a:rPr>
              <a:t> </a:t>
            </a:r>
            <a:r>
              <a:rPr kumimoji="0" lang="fr-FR" altLang="fr-FR" sz="2400" b="0" i="0" u="none" strike="noStrike" cap="none" normalizeH="0" baseline="0" dirty="0" err="1">
                <a:ln>
                  <a:noFill/>
                </a:ln>
                <a:solidFill>
                  <a:srgbClr val="FF0000"/>
                </a:solidFill>
                <a:effectLst/>
                <a:latin typeface="inherit"/>
              </a:rPr>
              <a:t>that</a:t>
            </a:r>
            <a:r>
              <a:rPr kumimoji="0" lang="fr-FR" altLang="fr-FR" sz="2400" b="0" i="0" u="none" strike="noStrike" cap="none" normalizeH="0" baseline="0" dirty="0">
                <a:ln>
                  <a:noFill/>
                </a:ln>
                <a:solidFill>
                  <a:srgbClr val="FF0000"/>
                </a:solidFill>
                <a:effectLst/>
                <a:latin typeface="inherit"/>
              </a:rPr>
              <a:t> </a:t>
            </a:r>
            <a:r>
              <a:rPr kumimoji="0" lang="fr-FR" altLang="fr-FR" sz="2400" b="0" i="0" u="none" strike="noStrike" cap="none" normalizeH="0" baseline="0" dirty="0" err="1">
                <a:ln>
                  <a:noFill/>
                </a:ln>
                <a:solidFill>
                  <a:srgbClr val="FF0000"/>
                </a:solidFill>
                <a:effectLst/>
                <a:latin typeface="inherit"/>
              </a:rPr>
              <a:t>allows</a:t>
            </a:r>
            <a:r>
              <a:rPr kumimoji="0" lang="fr-FR" altLang="fr-FR" sz="2400" b="0" i="0" u="none" strike="noStrike" cap="none" normalizeH="0" baseline="0" dirty="0">
                <a:ln>
                  <a:noFill/>
                </a:ln>
                <a:solidFill>
                  <a:srgbClr val="FF0000"/>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FF0000"/>
                </a:solidFill>
                <a:effectLst/>
                <a:latin typeface="inherit"/>
              </a:rPr>
              <a:t>the extrapolation, </a:t>
            </a:r>
            <a:r>
              <a:rPr kumimoji="0" lang="fr-FR" altLang="fr-FR" sz="2400" b="0" i="0" u="none" strike="noStrike" cap="none" normalizeH="0" baseline="0" dirty="0" err="1">
                <a:ln>
                  <a:noFill/>
                </a:ln>
                <a:solidFill>
                  <a:srgbClr val="FF0000"/>
                </a:solidFill>
                <a:effectLst/>
                <a:latin typeface="inherit"/>
              </a:rPr>
              <a:t>from</a:t>
            </a:r>
            <a:r>
              <a:rPr kumimoji="0" lang="fr-FR" altLang="fr-FR" sz="2400" b="0" i="0" u="none" strike="noStrike" cap="none" normalizeH="0" baseline="0" dirty="0">
                <a:ln>
                  <a:noFill/>
                </a:ln>
                <a:solidFill>
                  <a:srgbClr val="FF0000"/>
                </a:solidFill>
                <a:effectLst/>
                <a:latin typeface="inherit"/>
              </a:rPr>
              <a:t> </a:t>
            </a:r>
            <a:r>
              <a:rPr kumimoji="0" lang="fr-FR" altLang="fr-FR" sz="2400" b="0" i="0" u="none" strike="noStrike" cap="none" normalizeH="0" baseline="0" dirty="0" err="1">
                <a:ln>
                  <a:noFill/>
                </a:ln>
                <a:solidFill>
                  <a:srgbClr val="FF0000"/>
                </a:solidFill>
                <a:effectLst/>
                <a:latin typeface="inherit"/>
              </a:rPr>
              <a:t>several</a:t>
            </a:r>
            <a:r>
              <a:rPr kumimoji="0" lang="fr-FR" altLang="fr-FR" sz="2400" b="0" i="0" u="none" strike="noStrike" cap="none" normalizeH="0" baseline="0" dirty="0">
                <a:ln>
                  <a:noFill/>
                </a:ln>
                <a:solidFill>
                  <a:srgbClr val="FF0000"/>
                </a:solidFill>
                <a:effectLst/>
                <a:latin typeface="inherit"/>
              </a:rPr>
              <a:t> tests, of a single figure, IQ, </a:t>
            </a:r>
            <a:r>
              <a:rPr kumimoji="0" lang="fr-FR" altLang="fr-FR" sz="2400" b="0" i="0" u="none" strike="noStrike" cap="none" normalizeH="0" baseline="0" dirty="0" err="1">
                <a:ln>
                  <a:noFill/>
                </a:ln>
                <a:solidFill>
                  <a:srgbClr val="FF0000"/>
                </a:solidFill>
                <a:effectLst/>
                <a:latin typeface="inherit"/>
              </a:rPr>
              <a:t>which</a:t>
            </a:r>
            <a:r>
              <a:rPr kumimoji="0" lang="fr-FR" altLang="fr-FR" sz="2400" b="0" i="0" u="none" strike="noStrike" cap="none" normalizeH="0" baseline="0" dirty="0">
                <a:ln>
                  <a:noFill/>
                </a:ln>
                <a:solidFill>
                  <a:srgbClr val="FF0000"/>
                </a:solidFill>
                <a:effectLst/>
                <a:latin typeface="inherit"/>
              </a:rPr>
              <a:t> </a:t>
            </a:r>
            <a:r>
              <a:rPr kumimoji="0" lang="fr-FR" altLang="fr-FR" sz="2400" b="0" i="0" u="none" strike="noStrike" cap="none" normalizeH="0" baseline="0" dirty="0" err="1">
                <a:ln>
                  <a:noFill/>
                </a:ln>
                <a:solidFill>
                  <a:srgbClr val="FF0000"/>
                </a:solidFill>
                <a:effectLst/>
                <a:latin typeface="inherit"/>
              </a:rPr>
              <a:t>is</a:t>
            </a:r>
            <a:r>
              <a:rPr kumimoji="0" lang="fr-FR" altLang="fr-FR" sz="2400" b="0" i="0" u="none" strike="noStrike" cap="none" normalizeH="0" baseline="0" dirty="0">
                <a:ln>
                  <a:noFill/>
                </a:ln>
                <a:solidFill>
                  <a:srgbClr val="FF0000"/>
                </a:solidFill>
                <a:effectLst/>
                <a:latin typeface="inherit"/>
              </a:rPr>
              <a:t> not an </a:t>
            </a:r>
            <a:r>
              <a:rPr kumimoji="0" lang="fr-FR" altLang="fr-FR" sz="2400" b="0" i="0" u="none" strike="noStrike" cap="none" normalizeH="0" baseline="0" dirty="0" err="1">
                <a:ln>
                  <a:noFill/>
                </a:ln>
                <a:solidFill>
                  <a:srgbClr val="FF0000"/>
                </a:solidFill>
                <a:effectLst/>
                <a:latin typeface="inherit"/>
              </a:rPr>
              <a:t>average</a:t>
            </a:r>
            <a:r>
              <a:rPr kumimoji="0" lang="fr-FR" altLang="fr-FR" sz="2400" b="0" i="0" u="none" strike="noStrike" cap="none" normalizeH="0" baseline="0" dirty="0">
                <a:ln>
                  <a:noFill/>
                </a:ln>
                <a:solidFill>
                  <a:srgbClr val="FF0000"/>
                </a:solidFill>
                <a:effectLst/>
                <a:latin typeface="inherit"/>
              </a:rPr>
              <a:t> of disparate </a:t>
            </a:r>
            <a:r>
              <a:rPr kumimoji="0" lang="fr-FR" altLang="fr-FR" sz="2400" b="0" i="0" u="none" strike="noStrike" cap="none" normalizeH="0" baseline="0" dirty="0" err="1">
                <a:ln>
                  <a:noFill/>
                </a:ln>
                <a:solidFill>
                  <a:srgbClr val="FF0000"/>
                </a:solidFill>
                <a:effectLst/>
                <a:latin typeface="inherit"/>
              </a:rPr>
              <a:t>results</a:t>
            </a:r>
            <a:r>
              <a:rPr kumimoji="0" lang="fr-FR" altLang="fr-FR" sz="2400" b="0" i="0" u="none" strike="noStrike" cap="none" normalizeH="0" baseline="0" dirty="0">
                <a:ln>
                  <a:noFill/>
                </a:ln>
                <a:solidFill>
                  <a:srgbClr val="FF0000"/>
                </a:solidFill>
                <a:effectLst/>
                <a:latin typeface="inherit"/>
              </a:rPr>
              <a:t>.</a:t>
            </a:r>
            <a:r>
              <a:rPr kumimoji="0" lang="fr-FR" altLang="fr-FR" sz="2400" b="0" i="0" u="none" strike="noStrike" cap="none" normalizeH="0" baseline="0" dirty="0">
                <a:ln>
                  <a:noFill/>
                </a:ln>
                <a:solidFill>
                  <a:srgbClr val="FF0000"/>
                </a:solidFill>
                <a:effectLst/>
              </a:rPr>
              <a:t> </a:t>
            </a:r>
            <a:endParaRPr kumimoji="0" lang="fr-FR" altLang="fr-FR" sz="2400"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2368514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a:solidFill>
                  <a:srgbClr val="FF0000"/>
                </a:solidFill>
              </a:rPr>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t>6. Cause of Racial </a:t>
            </a:r>
            <a:r>
              <a:rPr lang="fr-BE" dirty="0" err="1"/>
              <a:t>Differences</a:t>
            </a:r>
            <a:endParaRPr lang="fr-BE" dirty="0"/>
          </a:p>
          <a:p>
            <a:pPr marL="0" indent="0" eaLnBrk="1" fontAlgn="auto" hangingPunct="1">
              <a:spcAft>
                <a:spcPts val="0"/>
              </a:spcAft>
              <a:buFont typeface="Arial" pitchFamily="34" charset="0"/>
              <a:buNone/>
              <a:defRPr/>
            </a:pPr>
            <a:r>
              <a:rPr lang="fr-BE" dirty="0"/>
              <a:t>7. </a:t>
            </a:r>
            <a:r>
              <a:rPr lang="en-US" dirty="0"/>
              <a:t>Why Is not the Whole World Developed?</a:t>
            </a:r>
          </a:p>
          <a:p>
            <a:pPr marL="0" indent="0" eaLnBrk="1" fontAlgn="auto" hangingPunct="1">
              <a:spcAft>
                <a:spcPts val="0"/>
              </a:spcAft>
              <a:buFont typeface="Arial" pitchFamily="34" charset="0"/>
              <a:buNone/>
              <a:defRPr/>
            </a:pPr>
            <a:r>
              <a:rPr lang="fr-BE" dirty="0"/>
              <a:t>8. The Worldwide </a:t>
            </a:r>
            <a:r>
              <a:rPr lang="fr-BE" dirty="0" err="1"/>
              <a:t>Hierarchy</a:t>
            </a:r>
            <a:endParaRPr lang="fr-BE" dirty="0"/>
          </a:p>
          <a:p>
            <a:pPr marL="0" indent="0" eaLnBrk="1" fontAlgn="auto" hangingPunct="1">
              <a:spcAft>
                <a:spcPts val="0"/>
              </a:spcAft>
              <a:buFont typeface="Arial" pitchFamily="34" charset="0"/>
              <a:buNone/>
              <a:defRPr/>
            </a:pPr>
            <a:r>
              <a:rPr lang="fr-BE" dirty="0"/>
              <a:t>9. Scientific </a:t>
            </a:r>
            <a:r>
              <a:rPr lang="fr-BE" dirty="0" err="1"/>
              <a:t>Accreditation</a:t>
            </a:r>
            <a:endParaRPr lang="fr-BE" dirty="0"/>
          </a:p>
          <a:p>
            <a:pPr marL="0" indent="0" eaLnBrk="1" fontAlgn="auto" hangingPunct="1">
              <a:spcAft>
                <a:spcPts val="0"/>
              </a:spcAft>
              <a:buFont typeface="Arial" pitchFamily="34" charset="0"/>
              <a:buNone/>
              <a:defRPr/>
            </a:pPr>
            <a:r>
              <a:rPr lang="fr-BE" dirty="0"/>
              <a:t>10. Western Twilight and General Conclusion</a:t>
            </a: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3</a:t>
            </a:fld>
            <a:endParaRPr lang="fr-BE" dirty="0"/>
          </a:p>
        </p:txBody>
      </p:sp>
    </p:spTree>
    <p:extLst>
      <p:ext uri="{BB962C8B-B14F-4D97-AF65-F5344CB8AC3E}">
        <p14:creationId xmlns:p14="http://schemas.microsoft.com/office/powerpoint/2010/main" val="1878853621"/>
      </p:ext>
    </p:extLst>
  </p:cSld>
  <p:clrMapOvr>
    <a:masterClrMapping/>
  </p:clrMapOvr>
  <p:transition spd="slow" advTm="1734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B3BD770-403C-4447-ACD8-0A867C623417}"/>
              </a:ext>
            </a:extLst>
          </p:cNvPr>
          <p:cNvSpPr>
            <a:spLocks noGrp="1"/>
          </p:cNvSpPr>
          <p:nvPr>
            <p:ph idx="1"/>
          </p:nvPr>
        </p:nvSpPr>
        <p:spPr>
          <a:xfrm>
            <a:off x="443101" y="548680"/>
            <a:ext cx="8229600" cy="4525963"/>
          </a:xfrm>
        </p:spPr>
        <p:txBody>
          <a:bodyPr/>
          <a:lstStyle/>
          <a:p>
            <a:r>
              <a:rPr lang="fr-BE" dirty="0"/>
              <a:t>g </a:t>
            </a:r>
            <a:r>
              <a:rPr lang="fr-BE" dirty="0" err="1"/>
              <a:t>is</a:t>
            </a:r>
            <a:r>
              <a:rPr lang="fr-BE" dirty="0"/>
              <a:t> not </a:t>
            </a:r>
            <a:r>
              <a:rPr lang="fr-BE" dirty="0" err="1"/>
              <a:t>specific</a:t>
            </a:r>
            <a:r>
              <a:rPr lang="fr-BE" dirty="0"/>
              <a:t> to homo sapiens. </a:t>
            </a:r>
          </a:p>
          <a:p>
            <a:r>
              <a:rPr lang="fr-BE" dirty="0"/>
              <a:t>It has been possible to </a:t>
            </a:r>
            <a:r>
              <a:rPr lang="fr-BE" dirty="0" err="1"/>
              <a:t>extract</a:t>
            </a:r>
            <a:r>
              <a:rPr lang="fr-BE" dirty="0"/>
              <a:t> g </a:t>
            </a:r>
            <a:r>
              <a:rPr lang="fr-BE" dirty="0" err="1"/>
              <a:t>factors</a:t>
            </a:r>
            <a:r>
              <a:rPr lang="fr-BE" dirty="0"/>
              <a:t> in </a:t>
            </a:r>
            <a:r>
              <a:rPr lang="fr-BE" dirty="0" err="1"/>
              <a:t>dogs</a:t>
            </a:r>
            <a:r>
              <a:rPr lang="fr-BE" dirty="0"/>
              <a:t>, cats, </a:t>
            </a:r>
            <a:r>
              <a:rPr lang="fr-BE" dirty="0" err="1"/>
              <a:t>mouses</a:t>
            </a:r>
            <a:r>
              <a:rPr lang="fr-BE" dirty="0"/>
              <a:t>, and primates, </a:t>
            </a:r>
            <a:r>
              <a:rPr lang="fr-BE" dirty="0" err="1"/>
              <a:t>meaning</a:t>
            </a:r>
            <a:r>
              <a:rPr lang="fr-BE" dirty="0"/>
              <a:t> </a:t>
            </a:r>
            <a:r>
              <a:rPr lang="fr-BE" dirty="0" err="1"/>
              <a:t>that</a:t>
            </a:r>
            <a:r>
              <a:rPr lang="fr-BE" dirty="0"/>
              <a:t> </a:t>
            </a:r>
            <a:r>
              <a:rPr lang="fr-BE" dirty="0" err="1"/>
              <a:t>generally</a:t>
            </a:r>
            <a:r>
              <a:rPr lang="fr-BE" dirty="0"/>
              <a:t> an animal intelligent in </a:t>
            </a:r>
            <a:r>
              <a:rPr lang="fr-BE" dirty="0" err="1"/>
              <a:t>some</a:t>
            </a:r>
            <a:r>
              <a:rPr lang="fr-BE" dirty="0"/>
              <a:t> </a:t>
            </a:r>
            <a:r>
              <a:rPr lang="fr-BE" dirty="0" err="1"/>
              <a:t>kind</a:t>
            </a:r>
            <a:r>
              <a:rPr lang="fr-BE" dirty="0"/>
              <a:t> of </a:t>
            </a:r>
            <a:r>
              <a:rPr lang="fr-BE" dirty="0" err="1"/>
              <a:t>taskts</a:t>
            </a:r>
            <a:r>
              <a:rPr lang="fr-BE" dirty="0"/>
              <a:t> </a:t>
            </a:r>
            <a:r>
              <a:rPr lang="fr-BE" dirty="0" err="1"/>
              <a:t>will</a:t>
            </a:r>
            <a:r>
              <a:rPr lang="fr-BE" dirty="0"/>
              <a:t> </a:t>
            </a:r>
            <a:r>
              <a:rPr lang="fr-BE" dirty="0" err="1"/>
              <a:t>be</a:t>
            </a:r>
            <a:r>
              <a:rPr lang="fr-BE" dirty="0"/>
              <a:t> more </a:t>
            </a:r>
            <a:r>
              <a:rPr lang="fr-BE" dirty="0" err="1"/>
              <a:t>prone</a:t>
            </a:r>
            <a:r>
              <a:rPr lang="fr-BE" dirty="0"/>
              <a:t> to </a:t>
            </a:r>
            <a:r>
              <a:rPr lang="fr-BE" dirty="0" err="1"/>
              <a:t>be</a:t>
            </a:r>
            <a:r>
              <a:rPr lang="fr-BE" dirty="0"/>
              <a:t> </a:t>
            </a:r>
            <a:r>
              <a:rPr lang="fr-BE" dirty="0" err="1"/>
              <a:t>better</a:t>
            </a:r>
            <a:r>
              <a:rPr lang="fr-BE" dirty="0"/>
              <a:t> in </a:t>
            </a:r>
            <a:r>
              <a:rPr lang="fr-BE" dirty="0" err="1"/>
              <a:t>others</a:t>
            </a:r>
            <a:r>
              <a:rPr lang="fr-BE" dirty="0"/>
              <a:t>. </a:t>
            </a:r>
            <a:r>
              <a:rPr lang="en-US" dirty="0"/>
              <a:t>Non-human primates, as a whole, have a </a:t>
            </a:r>
            <a:r>
              <a:rPr lang="en-US" i="1" dirty="0"/>
              <a:t>g</a:t>
            </a:r>
            <a:r>
              <a:rPr lang="en-US" dirty="0"/>
              <a:t> factor similar to that observed in humans.</a:t>
            </a:r>
            <a:endParaRPr lang="fr-BE" dirty="0"/>
          </a:p>
        </p:txBody>
      </p:sp>
      <p:sp>
        <p:nvSpPr>
          <p:cNvPr id="4" name="Espace réservé du numéro de diapositive 3">
            <a:extLst>
              <a:ext uri="{FF2B5EF4-FFF2-40B4-BE49-F238E27FC236}">
                <a16:creationId xmlns:a16="http://schemas.microsoft.com/office/drawing/2014/main" id="{A2B06CBB-EB9E-45FF-9C4E-D087F791F384}"/>
              </a:ext>
            </a:extLst>
          </p:cNvPr>
          <p:cNvSpPr>
            <a:spLocks noGrp="1"/>
          </p:cNvSpPr>
          <p:nvPr>
            <p:ph type="sldNum" sz="quarter" idx="12"/>
          </p:nvPr>
        </p:nvSpPr>
        <p:spPr/>
        <p:txBody>
          <a:bodyPr/>
          <a:lstStyle/>
          <a:p>
            <a:pPr>
              <a:defRPr/>
            </a:pPr>
            <a:fld id="{C961D413-C80E-4040-8C95-0A8BAAE2541B}" type="slidenum">
              <a:rPr lang="fr-BE" smtClean="0"/>
              <a:pPr>
                <a:defRPr/>
              </a:pPr>
              <a:t>30</a:t>
            </a:fld>
            <a:endParaRPr lang="fr-BE" dirty="0"/>
          </a:p>
        </p:txBody>
      </p:sp>
      <p:sp>
        <p:nvSpPr>
          <p:cNvPr id="5" name="ZoneTexte 4">
            <a:extLst>
              <a:ext uri="{FF2B5EF4-FFF2-40B4-BE49-F238E27FC236}">
                <a16:creationId xmlns:a16="http://schemas.microsoft.com/office/drawing/2014/main" id="{264C5088-DA51-4653-9F07-C50241594117}"/>
              </a:ext>
            </a:extLst>
          </p:cNvPr>
          <p:cNvSpPr txBox="1"/>
          <p:nvPr/>
        </p:nvSpPr>
        <p:spPr>
          <a:xfrm>
            <a:off x="107504" y="6308725"/>
            <a:ext cx="5420843" cy="646331"/>
          </a:xfrm>
          <a:prstGeom prst="rect">
            <a:avLst/>
          </a:prstGeom>
          <a:noFill/>
        </p:spPr>
        <p:txBody>
          <a:bodyPr wrap="none" rtlCol="0">
            <a:spAutoFit/>
          </a:bodyPr>
          <a:lstStyle/>
          <a:p>
            <a:r>
              <a:rPr lang="fr-BE" dirty="0">
                <a:hlinkClick r:id="rId2"/>
              </a:rPr>
              <a:t>https://en.wikipedia.org/wiki/G_factor_in_non-humans</a:t>
            </a:r>
            <a:endParaRPr lang="fr-BE" dirty="0"/>
          </a:p>
          <a:p>
            <a:endParaRPr lang="fr-BE" dirty="0"/>
          </a:p>
        </p:txBody>
      </p:sp>
    </p:spTree>
    <p:extLst>
      <p:ext uri="{BB962C8B-B14F-4D97-AF65-F5344CB8AC3E}">
        <p14:creationId xmlns:p14="http://schemas.microsoft.com/office/powerpoint/2010/main" val="2104261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solidFill>
                  <a:srgbClr val="FF0000"/>
                </a:solidFill>
              </a:rPr>
              <a:t>3. I.Q </a:t>
            </a:r>
            <a:r>
              <a:rPr lang="en-US" dirty="0">
                <a:solidFill>
                  <a:srgbClr val="FF0000"/>
                </a:solidFill>
              </a:rPr>
              <a:t>Validity</a:t>
            </a:r>
          </a:p>
          <a:p>
            <a:pPr marL="0" indent="0" eaLnBrk="1" fontAlgn="auto" hangingPunct="1">
              <a:spcAft>
                <a:spcPts val="0"/>
              </a:spcAft>
              <a:buFont typeface="Arial" pitchFamily="34" charset="0"/>
              <a:buNone/>
              <a:defRPr/>
            </a:pPr>
            <a:r>
              <a:rPr lang="fr-BE" dirty="0"/>
              <a:t>		</a:t>
            </a:r>
            <a:r>
              <a:rPr lang="fr-BE" sz="2000" dirty="0">
                <a:solidFill>
                  <a:srgbClr val="FF0000"/>
                </a:solidFill>
              </a:rPr>
              <a:t>1. </a:t>
            </a:r>
            <a:r>
              <a:rPr lang="fr-BE" sz="2000" dirty="0" err="1">
                <a:solidFill>
                  <a:srgbClr val="FF0000"/>
                </a:solidFill>
              </a:rPr>
              <a:t>Biological</a:t>
            </a:r>
            <a:r>
              <a:rPr lang="fr-BE" sz="2000" dirty="0">
                <a:solidFill>
                  <a:srgbClr val="FF0000"/>
                </a:solidFill>
              </a:rPr>
              <a:t> IQ </a:t>
            </a:r>
            <a:r>
              <a:rPr lang="fr-BE" sz="2000" dirty="0" err="1">
                <a:solidFill>
                  <a:srgbClr val="FF0000"/>
                </a:solidFill>
              </a:rPr>
              <a:t>Correlations</a:t>
            </a:r>
            <a:br>
              <a:rPr lang="fr-BE" sz="2000" dirty="0">
                <a:solidFill>
                  <a:srgbClr val="FF0000"/>
                </a:solidFill>
              </a:rPr>
            </a:br>
            <a:r>
              <a:rPr lang="fr-BE" sz="2000" dirty="0">
                <a:solidFill>
                  <a:srgbClr val="FF0000"/>
                </a:solidFill>
              </a:rPr>
              <a:t>                    	2. Social IQ </a:t>
            </a:r>
            <a:r>
              <a:rPr lang="fr-BE" sz="2000" dirty="0" err="1">
                <a:solidFill>
                  <a:srgbClr val="FF0000"/>
                </a:solidFill>
              </a:rPr>
              <a:t>Correlations</a:t>
            </a:r>
            <a:br>
              <a:rPr lang="fr-BE" dirty="0">
                <a:solidFill>
                  <a:srgbClr val="FF0000"/>
                </a:solidFill>
              </a:rPr>
            </a:br>
            <a:endParaRPr lang="fr-BE" dirty="0">
              <a:solidFill>
                <a:srgbClr val="FF0000"/>
              </a:solidFill>
            </a:endParaRPr>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31</a:t>
            </a:fld>
            <a:endParaRPr lang="fr-BE" dirty="0"/>
          </a:p>
        </p:txBody>
      </p:sp>
    </p:spTree>
    <p:extLst>
      <p:ext uri="{BB962C8B-B14F-4D97-AF65-F5344CB8AC3E}">
        <p14:creationId xmlns:p14="http://schemas.microsoft.com/office/powerpoint/2010/main" val="3300775985"/>
      </p:ext>
    </p:extLst>
  </p:cSld>
  <p:clrMapOvr>
    <a:masterClrMapping/>
  </p:clrMapOvr>
  <p:transition spd="slow" advTm="17345"/>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457200" y="131737"/>
            <a:ext cx="8229600" cy="1143000"/>
          </a:xfrm>
        </p:spPr>
        <p:txBody>
          <a:bodyPr/>
          <a:lstStyle/>
          <a:p>
            <a:r>
              <a:rPr lang="fr-BE" dirty="0"/>
              <a:t>IQ </a:t>
            </a:r>
            <a:r>
              <a:rPr lang="fr-BE" dirty="0" err="1"/>
              <a:t>Validity</a:t>
            </a:r>
            <a:endParaRPr lang="fr-BE" dirty="0"/>
          </a:p>
        </p:txBody>
      </p:sp>
      <p:sp>
        <p:nvSpPr>
          <p:cNvPr id="14339" name="Espace réservé du contenu 2"/>
          <p:cNvSpPr>
            <a:spLocks noGrp="1"/>
          </p:cNvSpPr>
          <p:nvPr>
            <p:ph idx="1"/>
          </p:nvPr>
        </p:nvSpPr>
        <p:spPr>
          <a:xfrm>
            <a:off x="899120" y="1628800"/>
            <a:ext cx="8497887" cy="4525963"/>
          </a:xfrm>
        </p:spPr>
        <p:txBody>
          <a:bodyPr/>
          <a:lstStyle/>
          <a:p>
            <a:pPr marL="514350" indent="-514350">
              <a:buFont typeface="Arial" charset="0"/>
              <a:buAutoNum type="arabicPeriod"/>
              <a:defRPr/>
            </a:pPr>
            <a:r>
              <a:rPr lang="en-US" sz="2400" dirty="0"/>
              <a:t>Biological IQ Correlates</a:t>
            </a:r>
          </a:p>
          <a:p>
            <a:pPr marL="0" indent="0">
              <a:buNone/>
              <a:defRPr/>
            </a:pPr>
            <a:r>
              <a:rPr lang="en-US" sz="2400" dirty="0"/>
              <a:t>	-Head Size (+0.2)</a:t>
            </a:r>
          </a:p>
          <a:p>
            <a:pPr marL="0" indent="0">
              <a:buNone/>
              <a:defRPr/>
            </a:pPr>
            <a:r>
              <a:rPr lang="en-US" sz="2400" dirty="0"/>
              <a:t>	-Brain size (+0.45)  </a:t>
            </a:r>
          </a:p>
          <a:p>
            <a:pPr marL="0" indent="0">
              <a:buNone/>
              <a:defRPr/>
            </a:pPr>
            <a:r>
              <a:rPr lang="en-US" sz="2400" dirty="0"/>
              <a:t>	-Myopia (+0.25)  </a:t>
            </a:r>
          </a:p>
          <a:p>
            <a:pPr marL="0" indent="0">
              <a:buNone/>
              <a:defRPr/>
            </a:pPr>
            <a:r>
              <a:rPr lang="en-US" sz="2400" dirty="0"/>
              <a:t>	-Electrochemical activity of the brain  </a:t>
            </a:r>
          </a:p>
          <a:p>
            <a:pPr marL="0" indent="0">
              <a:buNone/>
              <a:defRPr/>
            </a:pPr>
            <a:r>
              <a:rPr lang="en-US" sz="2400" dirty="0"/>
              <a:t>	-Cerebral metabolism of glucose </a:t>
            </a:r>
          </a:p>
          <a:p>
            <a:pPr marL="0" indent="0">
              <a:buNone/>
              <a:defRPr/>
            </a:pPr>
            <a:r>
              <a:rPr lang="en-US" sz="2400" dirty="0"/>
              <a:t>	- Nerve conduction velocity * (+0.4) </a:t>
            </a:r>
          </a:p>
          <a:p>
            <a:pPr marL="0" indent="0">
              <a:buNone/>
              <a:defRPr/>
            </a:pPr>
            <a:r>
              <a:rPr lang="en-US" sz="2400" dirty="0"/>
              <a:t>	- brain pH</a:t>
            </a:r>
            <a:endParaRPr lang="fr-BE" sz="2400" dirty="0">
              <a:solidFill>
                <a:srgbClr val="FF0000"/>
              </a:solidFill>
            </a:endParaRPr>
          </a:p>
        </p:txBody>
      </p:sp>
      <p:sp>
        <p:nvSpPr>
          <p:cNvPr id="4" name="Espace réservé du numéro de diapositive 3"/>
          <p:cNvSpPr>
            <a:spLocks noGrp="1"/>
          </p:cNvSpPr>
          <p:nvPr>
            <p:ph type="sldNum" sz="quarter" idx="12"/>
          </p:nvPr>
        </p:nvSpPr>
        <p:spPr/>
        <p:txBody>
          <a:bodyPr/>
          <a:lstStyle/>
          <a:p>
            <a:pPr>
              <a:defRPr/>
            </a:pPr>
            <a:fld id="{7CBF4817-31D1-47D6-8840-8DCD9ED012C0}" type="slidenum">
              <a:rPr lang="fr-BE" smtClean="0"/>
              <a:pPr>
                <a:defRPr/>
              </a:pPr>
              <a:t>32</a:t>
            </a:fld>
            <a:endParaRPr lang="fr-BE" dirty="0"/>
          </a:p>
        </p:txBody>
      </p:sp>
      <p:sp>
        <p:nvSpPr>
          <p:cNvPr id="2" name="ZoneTexte 1"/>
          <p:cNvSpPr txBox="1"/>
          <p:nvPr/>
        </p:nvSpPr>
        <p:spPr>
          <a:xfrm>
            <a:off x="5148064" y="6488668"/>
            <a:ext cx="3108543" cy="369332"/>
          </a:xfrm>
          <a:prstGeom prst="rect">
            <a:avLst/>
          </a:prstGeom>
          <a:noFill/>
        </p:spPr>
        <p:txBody>
          <a:bodyPr wrap="none" rtlCol="0">
            <a:spAutoFit/>
          </a:bodyPr>
          <a:lstStyle/>
          <a:p>
            <a:r>
              <a:rPr lang="fr-BE" dirty="0"/>
              <a:t>* </a:t>
            </a:r>
            <a:r>
              <a:rPr lang="fr-BE" dirty="0" err="1"/>
              <a:t>Cranial</a:t>
            </a:r>
            <a:r>
              <a:rPr lang="fr-BE" dirty="0"/>
              <a:t> and </a:t>
            </a:r>
            <a:r>
              <a:rPr lang="fr-BE" dirty="0" err="1"/>
              <a:t>peripheral</a:t>
            </a:r>
            <a:r>
              <a:rPr lang="fr-BE" dirty="0"/>
              <a:t> nerves</a:t>
            </a:r>
          </a:p>
        </p:txBody>
      </p:sp>
    </p:spTree>
  </p:cSld>
  <p:clrMapOvr>
    <a:masterClrMapping/>
  </p:clrMapOvr>
  <p:transition spd="slow" advTm="75815"/>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B3010E3-B67C-4705-9328-A63C4DC7A44A}"/>
              </a:ext>
            </a:extLst>
          </p:cNvPr>
          <p:cNvSpPr>
            <a:spLocks noGrp="1"/>
          </p:cNvSpPr>
          <p:nvPr>
            <p:ph type="sldNum" sz="quarter" idx="12"/>
          </p:nvPr>
        </p:nvSpPr>
        <p:spPr/>
        <p:txBody>
          <a:bodyPr/>
          <a:lstStyle/>
          <a:p>
            <a:pPr>
              <a:defRPr/>
            </a:pPr>
            <a:fld id="{C961D413-C80E-4040-8C95-0A8BAAE2541B}" type="slidenum">
              <a:rPr lang="fr-BE" smtClean="0"/>
              <a:pPr>
                <a:defRPr/>
              </a:pPr>
              <a:t>33</a:t>
            </a:fld>
            <a:endParaRPr lang="fr-BE" dirty="0"/>
          </a:p>
        </p:txBody>
      </p:sp>
      <p:sp>
        <p:nvSpPr>
          <p:cNvPr id="6" name="ZoneTexte 5">
            <a:extLst>
              <a:ext uri="{FF2B5EF4-FFF2-40B4-BE49-F238E27FC236}">
                <a16:creationId xmlns:a16="http://schemas.microsoft.com/office/drawing/2014/main" id="{1CADC61F-68C5-475A-A959-553E1F131992}"/>
              </a:ext>
            </a:extLst>
          </p:cNvPr>
          <p:cNvSpPr txBox="1"/>
          <p:nvPr/>
        </p:nvSpPr>
        <p:spPr>
          <a:xfrm>
            <a:off x="500190" y="476672"/>
            <a:ext cx="8640960" cy="5447645"/>
          </a:xfrm>
          <a:prstGeom prst="rect">
            <a:avLst/>
          </a:prstGeom>
          <a:noFill/>
        </p:spPr>
        <p:txBody>
          <a:bodyPr wrap="square" rtlCol="0">
            <a:spAutoFit/>
          </a:bodyPr>
          <a:lstStyle/>
          <a:p>
            <a:r>
              <a:rPr lang="en-US" sz="3200" dirty="0"/>
              <a:t>  1. Biological Correlates of g (continued) </a:t>
            </a:r>
          </a:p>
          <a:p>
            <a:pPr marL="285750" indent="-285750">
              <a:buFontTx/>
              <a:buChar char="-"/>
            </a:pPr>
            <a:endParaRPr lang="en-US" sz="3200" dirty="0"/>
          </a:p>
          <a:p>
            <a:pPr marL="285750" indent="-285750">
              <a:buFontTx/>
              <a:buChar char="-"/>
            </a:pPr>
            <a:r>
              <a:rPr lang="en-US" sz="3200" dirty="0"/>
              <a:t>Auditory Spectrum Finesse (+0.3) </a:t>
            </a:r>
            <a:r>
              <a:rPr lang="en-US" sz="2000" dirty="0"/>
              <a:t>(ability to distinguish sounds of nearer frequencies, proportional to IQ). </a:t>
            </a:r>
          </a:p>
          <a:p>
            <a:pPr marL="285750" indent="-285750">
              <a:buFontTx/>
              <a:buChar char="-"/>
            </a:pPr>
            <a:r>
              <a:rPr lang="en-US" sz="3200" dirty="0"/>
              <a:t>Visual Spectrum Finesse (+0.3) </a:t>
            </a:r>
            <a:r>
              <a:rPr lang="en-US" sz="2000" dirty="0"/>
              <a:t>(ability to distinguish more closely color tones, proportional to IQ) </a:t>
            </a:r>
          </a:p>
          <a:p>
            <a:pPr marL="285750" indent="-285750">
              <a:buFontTx/>
              <a:buChar char="-"/>
            </a:pPr>
            <a:r>
              <a:rPr lang="en-US" sz="3200" dirty="0"/>
              <a:t>Visual and Auditory Inspection Time (+0.7) </a:t>
            </a:r>
            <a:r>
              <a:rPr lang="en-US" sz="2000" dirty="0"/>
              <a:t>(measurement of the sensory information processing speed) </a:t>
            </a:r>
          </a:p>
          <a:p>
            <a:r>
              <a:rPr lang="en-US" sz="3200" dirty="0"/>
              <a:t>-  Simple reaction time</a:t>
            </a:r>
          </a:p>
          <a:p>
            <a:r>
              <a:rPr lang="en-US" sz="3200" dirty="0"/>
              <a:t>-  Skin color (-0.92) </a:t>
            </a:r>
            <a:r>
              <a:rPr lang="en-US" sz="2000" dirty="0"/>
              <a:t>(Evolutionary, see point 6) </a:t>
            </a:r>
          </a:p>
          <a:p>
            <a:pPr marL="285750" indent="-285750">
              <a:buFontTx/>
              <a:buChar char="-"/>
            </a:pPr>
            <a:r>
              <a:rPr lang="en-US" sz="3200" dirty="0"/>
              <a:t>Baseline Pupil size </a:t>
            </a:r>
          </a:p>
          <a:p>
            <a:pPr marL="285750" indent="-285750">
              <a:buFontTx/>
              <a:buChar char="-"/>
            </a:pPr>
            <a:r>
              <a:rPr lang="en-US" sz="3200" dirty="0"/>
              <a:t>Erythrocyte Sedimentation Rate</a:t>
            </a:r>
            <a:endParaRPr lang="fr-BE" sz="3200" dirty="0"/>
          </a:p>
        </p:txBody>
      </p:sp>
    </p:spTree>
    <p:extLst>
      <p:ext uri="{BB962C8B-B14F-4D97-AF65-F5344CB8AC3E}">
        <p14:creationId xmlns:p14="http://schemas.microsoft.com/office/powerpoint/2010/main" val="3977415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344550" y="603924"/>
            <a:ext cx="8489825" cy="1143000"/>
          </a:xfrm>
        </p:spPr>
        <p:txBody>
          <a:bodyPr/>
          <a:lstStyle/>
          <a:p>
            <a:r>
              <a:rPr lang="en-US" dirty="0"/>
              <a:t>Relationship between IQ and the electrochemical activity of the brain</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0E40555A-FE6B-4A52-8D75-089994A007A1}" type="slidenum">
              <a:rPr lang="fr-BE" smtClean="0"/>
              <a:pPr>
                <a:defRPr/>
              </a:pPr>
              <a:t>34</a:t>
            </a:fld>
            <a:endParaRPr lang="fr-BE" dirty="0"/>
          </a:p>
        </p:txBody>
      </p:sp>
      <p:sp>
        <p:nvSpPr>
          <p:cNvPr id="24581" name="ZoneTexte 1"/>
          <p:cNvSpPr txBox="1">
            <a:spLocks noChangeArrowheads="1"/>
          </p:cNvSpPr>
          <p:nvPr/>
        </p:nvSpPr>
        <p:spPr bwMode="auto">
          <a:xfrm>
            <a:off x="1835696" y="5445224"/>
            <a:ext cx="44614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IQ is correlated:</a:t>
            </a:r>
            <a:br>
              <a:rPr lang="en-US" dirty="0"/>
            </a:br>
            <a:r>
              <a:rPr lang="en-US" dirty="0"/>
              <a:t>-with the complexity of the waves at the EEG.</a:t>
            </a:r>
            <a:br>
              <a:rPr lang="en-US" dirty="0"/>
            </a:br>
            <a:r>
              <a:rPr lang="en-US" dirty="0"/>
              <a:t>-with the alpha waves frequency.</a:t>
            </a:r>
            <a:endParaRPr lang="fr-BE" dirty="0"/>
          </a:p>
        </p:txBody>
      </p:sp>
      <p:sp>
        <p:nvSpPr>
          <p:cNvPr id="2" name="ZoneTexte 1"/>
          <p:cNvSpPr txBox="1"/>
          <p:nvPr/>
        </p:nvSpPr>
        <p:spPr>
          <a:xfrm>
            <a:off x="0" y="6596390"/>
            <a:ext cx="3398687" cy="261610"/>
          </a:xfrm>
          <a:prstGeom prst="rect">
            <a:avLst/>
          </a:prstGeom>
          <a:noFill/>
        </p:spPr>
        <p:txBody>
          <a:bodyPr wrap="none" rtlCol="0">
            <a:spAutoFit/>
          </a:bodyPr>
          <a:lstStyle/>
          <a:p>
            <a:r>
              <a:rPr lang="fr-BE" sz="1100" dirty="0" err="1"/>
              <a:t>From</a:t>
            </a:r>
            <a:r>
              <a:rPr lang="fr-BE" sz="1100" dirty="0"/>
              <a:t> « IQ and Human Intelligence »,  1998, Mackintosh.</a:t>
            </a:r>
          </a:p>
        </p:txBody>
      </p:sp>
      <p:pic>
        <p:nvPicPr>
          <p:cNvPr id="6146" name="Picture 2" descr="http://www.human-intelligence.org/wp-content/uploads/2019/02/I.Q-evoked-potentials.png">
            <a:extLst>
              <a:ext uri="{FF2B5EF4-FFF2-40B4-BE49-F238E27FC236}">
                <a16:creationId xmlns:a16="http://schemas.microsoft.com/office/drawing/2014/main" id="{7CDBE50D-78AF-405A-BD43-D034B8A7F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46924"/>
            <a:ext cx="6031373" cy="3683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35</a:t>
            </a:fld>
            <a:endParaRPr lang="fr-BE" dirty="0"/>
          </a:p>
        </p:txBody>
      </p:sp>
      <p:sp>
        <p:nvSpPr>
          <p:cNvPr id="6" name="ZoneTexte 5"/>
          <p:cNvSpPr txBox="1"/>
          <p:nvPr/>
        </p:nvSpPr>
        <p:spPr>
          <a:xfrm>
            <a:off x="0" y="6596390"/>
            <a:ext cx="4754828" cy="261610"/>
          </a:xfrm>
          <a:prstGeom prst="rect">
            <a:avLst/>
          </a:prstGeom>
          <a:noFill/>
        </p:spPr>
        <p:txBody>
          <a:bodyPr wrap="none" rtlCol="0">
            <a:spAutoFit/>
          </a:bodyPr>
          <a:lstStyle/>
          <a:p>
            <a:r>
              <a:rPr lang="fr-BE" sz="1100" dirty="0"/>
              <a:t>Tiré de « The I.Q argument: race, intelligence and education », H.Eysenck, 1971.</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24743"/>
            <a:ext cx="2520280" cy="398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3604238" y="1686716"/>
            <a:ext cx="5112568" cy="2862322"/>
          </a:xfrm>
          <a:prstGeom prst="rect">
            <a:avLst/>
          </a:prstGeom>
          <a:noFill/>
        </p:spPr>
        <p:txBody>
          <a:bodyPr wrap="square" rtlCol="0">
            <a:spAutoFit/>
          </a:bodyPr>
          <a:lstStyle/>
          <a:p>
            <a:r>
              <a:rPr lang="en-US" dirty="0"/>
              <a:t>Evoked potentials recorded with EEG. The score used is the length of the first 4 brain waves E1 to E4. </a:t>
            </a:r>
          </a:p>
          <a:p>
            <a:br>
              <a:rPr lang="en-US" dirty="0"/>
            </a:br>
            <a:r>
              <a:rPr lang="en-US" dirty="0"/>
              <a:t>This score is smaller in bright individuals and higher in less intelligent individuals.</a:t>
            </a:r>
            <a:br>
              <a:rPr lang="en-US" dirty="0"/>
            </a:br>
            <a:endParaRPr lang="en-US" dirty="0"/>
          </a:p>
          <a:p>
            <a:r>
              <a:rPr lang="en-US" dirty="0"/>
              <a:t>In other words: the information transmission is faster in bright people and less in less intelligent individuals.</a:t>
            </a:r>
          </a:p>
          <a:p>
            <a:endParaRPr lang="fr-BE" dirty="0"/>
          </a:p>
        </p:txBody>
      </p:sp>
    </p:spTree>
    <p:extLst>
      <p:ext uri="{BB962C8B-B14F-4D97-AF65-F5344CB8AC3E}">
        <p14:creationId xmlns:p14="http://schemas.microsoft.com/office/powerpoint/2010/main" val="3948464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250825" y="188913"/>
            <a:ext cx="8229600" cy="1143000"/>
          </a:xfrm>
        </p:spPr>
        <p:txBody>
          <a:bodyPr/>
          <a:lstStyle/>
          <a:p>
            <a:r>
              <a:rPr lang="fr-BE" dirty="0" err="1"/>
              <a:t>Cerebral</a:t>
            </a:r>
            <a:r>
              <a:rPr lang="fr-BE" dirty="0"/>
              <a:t> Glucose </a:t>
            </a:r>
            <a:r>
              <a:rPr lang="fr-BE" dirty="0" err="1"/>
              <a:t>Metabolic</a:t>
            </a:r>
            <a:r>
              <a:rPr lang="fr-BE" dirty="0"/>
              <a:t> Rate</a:t>
            </a:r>
          </a:p>
        </p:txBody>
      </p:sp>
      <p:sp>
        <p:nvSpPr>
          <p:cNvPr id="25603" name="Espace réservé du contenu 2"/>
          <p:cNvSpPr>
            <a:spLocks noGrp="1"/>
          </p:cNvSpPr>
          <p:nvPr>
            <p:ph idx="1"/>
          </p:nvPr>
        </p:nvSpPr>
        <p:spPr>
          <a:xfrm>
            <a:off x="323850" y="1773239"/>
            <a:ext cx="9144000" cy="4680098"/>
          </a:xfrm>
        </p:spPr>
        <p:txBody>
          <a:bodyPr/>
          <a:lstStyle/>
          <a:p>
            <a:pPr marL="0" indent="0">
              <a:buNone/>
            </a:pPr>
            <a:r>
              <a:rPr lang="en-US" sz="1400" dirty="0"/>
              <a:t>-&gt; The main brain energy source is glucose.</a:t>
            </a:r>
          </a:p>
          <a:p>
            <a:pPr marL="0" indent="0">
              <a:buNone/>
            </a:pPr>
            <a:br>
              <a:rPr lang="en-US" sz="1400" dirty="0"/>
            </a:br>
            <a:r>
              <a:rPr lang="en-US" sz="1400" dirty="0"/>
              <a:t>-&gt; For the same cognitive task, high IQ brains consume less glucose while low IQ brains consume more glucose.</a:t>
            </a:r>
          </a:p>
          <a:p>
            <a:pPr marL="0" indent="0">
              <a:buNone/>
            </a:pPr>
            <a:r>
              <a:rPr lang="en-US" sz="1400" dirty="0"/>
              <a:t>Correlation of -0.7 to -0.8 between IQ and GMR (glucose metabolic rate)</a:t>
            </a:r>
          </a:p>
          <a:p>
            <a:pPr marL="0" indent="0">
              <a:buNone/>
            </a:pPr>
            <a:br>
              <a:rPr lang="en-US" sz="1400" dirty="0"/>
            </a:br>
            <a:r>
              <a:rPr lang="en-US" sz="1400" dirty="0"/>
              <a:t>-&gt; For the same task, high IQ brains operate at lower glucose regime while lower IQ brains arrive more quickly </a:t>
            </a:r>
          </a:p>
          <a:p>
            <a:pPr marL="0" indent="0">
              <a:buNone/>
            </a:pPr>
            <a:r>
              <a:rPr lang="en-US" sz="1400" dirty="0"/>
              <a:t>at saturation.</a:t>
            </a:r>
          </a:p>
          <a:p>
            <a:pPr marL="0" indent="0">
              <a:buNone/>
            </a:pPr>
            <a:br>
              <a:rPr lang="en-US" sz="1400" dirty="0"/>
            </a:br>
            <a:r>
              <a:rPr lang="en-US" sz="1400" dirty="0"/>
              <a:t>-&gt; Higher IQ brains are more effective.</a:t>
            </a:r>
          </a:p>
          <a:p>
            <a:endParaRPr lang="en-US" sz="1400" dirty="0"/>
          </a:p>
          <a:p>
            <a:pPr marL="0" indent="0">
              <a:buNone/>
            </a:pPr>
            <a:r>
              <a:rPr lang="en-US" sz="1400" dirty="0"/>
              <a:t>-&gt; Analogy with a computer:</a:t>
            </a:r>
          </a:p>
          <a:p>
            <a:pPr marL="0" indent="0">
              <a:buNone/>
            </a:pPr>
            <a:r>
              <a:rPr lang="en-US" sz="1400" dirty="0"/>
              <a:t>         -a weak computer arrives more quickly to saturation of its processor.</a:t>
            </a:r>
          </a:p>
          <a:p>
            <a:pPr marL="0" indent="0">
              <a:buNone/>
            </a:pPr>
            <a:r>
              <a:rPr lang="en-US" sz="1400" dirty="0"/>
              <a:t>         -a more powerful computer is more efficient, it processes identical information using less of its system resources.</a:t>
            </a:r>
          </a:p>
          <a:p>
            <a:pPr marL="0" indent="0">
              <a:buFont typeface="Arial" charset="0"/>
              <a:buNone/>
            </a:pPr>
            <a:endParaRPr lang="fr-BE" sz="1400" dirty="0"/>
          </a:p>
          <a:p>
            <a:pPr marL="0" indent="0">
              <a:buFont typeface="Arial" charset="0"/>
              <a:buNone/>
            </a:pPr>
            <a:endParaRPr lang="fr-BE" sz="1400" dirty="0"/>
          </a:p>
          <a:p>
            <a:pPr marL="0" indent="0">
              <a:buFont typeface="Arial" charset="0"/>
              <a:buNone/>
            </a:pPr>
            <a:endParaRPr lang="fr-BE" dirty="0"/>
          </a:p>
        </p:txBody>
      </p:sp>
      <p:sp>
        <p:nvSpPr>
          <p:cNvPr id="4" name="Espace réservé du numéro de diapositive 3"/>
          <p:cNvSpPr>
            <a:spLocks noGrp="1"/>
          </p:cNvSpPr>
          <p:nvPr>
            <p:ph type="sldNum" sz="quarter" idx="12"/>
          </p:nvPr>
        </p:nvSpPr>
        <p:spPr/>
        <p:txBody>
          <a:bodyPr/>
          <a:lstStyle/>
          <a:p>
            <a:pPr>
              <a:defRPr/>
            </a:pPr>
            <a:fld id="{37313BD0-2051-4F5C-B6D0-7B00593AA0BD}" type="slidenum">
              <a:rPr lang="fr-BE" smtClean="0"/>
              <a:pPr>
                <a:defRPr/>
              </a:pPr>
              <a:t>36</a:t>
            </a:fld>
            <a:endParaRPr lang="fr-B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0825" y="908050"/>
            <a:ext cx="8229600" cy="4926013"/>
          </a:xfrm>
        </p:spPr>
        <p:txBody>
          <a:bodyPr/>
          <a:lstStyle/>
          <a:p>
            <a:pPr marL="0" indent="0">
              <a:buNone/>
            </a:pPr>
            <a:r>
              <a:rPr lang="en-US" sz="1400" dirty="0"/>
              <a:t>If now we subjectively calibrate a difficulty level, for example to succeed a cognitive task in 75% of cases…</a:t>
            </a:r>
          </a:p>
          <a:p>
            <a:pPr marL="0" indent="0">
              <a:buNone/>
            </a:pPr>
            <a:br>
              <a:rPr lang="en-US" sz="1400" dirty="0"/>
            </a:br>
            <a:r>
              <a:rPr lang="en-US" sz="1400" dirty="0"/>
              <a:t>With a success rate of 75%:</a:t>
            </a:r>
          </a:p>
          <a:p>
            <a:pPr marL="0" indent="0">
              <a:buNone/>
            </a:pPr>
            <a:r>
              <a:rPr lang="en-US" sz="1400" dirty="0"/>
              <a:t>-Low IQ brains can perform a less complicated task, for example retain 6 digits.</a:t>
            </a:r>
          </a:p>
          <a:p>
            <a:pPr marL="0" indent="0">
              <a:buNone/>
            </a:pPr>
            <a:r>
              <a:rPr lang="en-US" sz="1400" dirty="0"/>
              <a:t>-Higher IQ brains manage to perform a more complicated task, for example holding 8 digits.</a:t>
            </a:r>
          </a:p>
          <a:p>
            <a:pPr marL="0" indent="0">
              <a:buNone/>
            </a:pPr>
            <a:r>
              <a:rPr lang="en-US" sz="1400" dirty="0"/>
              <a:t>In this case, IQ is correlated positively with GMR, mean that higher IQ brains can reach higher maximum glucose metabolic rates, if needed.</a:t>
            </a:r>
          </a:p>
          <a:p>
            <a:pPr marL="0" indent="0">
              <a:buNone/>
            </a:pPr>
            <a:br>
              <a:rPr lang="en-US" sz="1400" dirty="0"/>
            </a:br>
            <a:r>
              <a:rPr lang="en-US" sz="1400" dirty="0"/>
              <a:t>-&gt; Analogy with a computer:</a:t>
            </a:r>
          </a:p>
          <a:p>
            <a:pPr marL="0" indent="0">
              <a:buNone/>
            </a:pPr>
            <a:r>
              <a:rPr lang="en-US" sz="1400" dirty="0"/>
              <a:t>     -If a less </a:t>
            </a:r>
            <a:r>
              <a:rPr lang="en-US" sz="1400" dirty="0" err="1"/>
              <a:t>powerfull</a:t>
            </a:r>
            <a:r>
              <a:rPr lang="en-US" sz="1400" dirty="0"/>
              <a:t> computer runs at 80 percent of its capacity (threshold subjectively fixed as « difficult    task »), it will accomplish a smaller task, achieve a lower processor speed and consume less.</a:t>
            </a:r>
          </a:p>
          <a:p>
            <a:pPr marL="0" indent="0">
              <a:buNone/>
            </a:pPr>
            <a:r>
              <a:rPr lang="en-US" sz="1400" dirty="0"/>
              <a:t>     -When a more </a:t>
            </a:r>
            <a:r>
              <a:rPr lang="en-US" sz="1400" dirty="0" err="1"/>
              <a:t>powerfull</a:t>
            </a:r>
            <a:r>
              <a:rPr lang="en-US" sz="1400" dirty="0"/>
              <a:t> computer runs at 80 percent of its capacity (subjectively referred to as a « difficult    task »), it will accomplish more difficult tasks because it is able to achieve higher processor speed by consuming more.</a:t>
            </a:r>
            <a:br>
              <a:rPr lang="en-US" sz="1400" dirty="0"/>
            </a:br>
            <a:endParaRPr lang="en-US" sz="1400" dirty="0"/>
          </a:p>
          <a:p>
            <a:pPr marL="0" indent="0">
              <a:buNone/>
            </a:pPr>
            <a:r>
              <a:rPr lang="en-US" sz="1400" dirty="0"/>
              <a:t>-&gt; for the same objective task, higher IQ brains consume less -&gt; more effective brains.</a:t>
            </a:r>
          </a:p>
          <a:p>
            <a:pPr marL="0" indent="0">
              <a:buNone/>
            </a:pPr>
            <a:r>
              <a:rPr lang="en-US" sz="1400" dirty="0"/>
              <a:t>-&gt; for a task judged subjectively difficult, higher IQs perform more complex tasks, are able to reach a higher processing power by metabolizing more glucose (higher GMR) -&gt; They are able to climb higher in their GMR -&gt; more powerful brains</a:t>
            </a:r>
          </a:p>
          <a:p>
            <a:pPr>
              <a:defRPr/>
            </a:pPr>
            <a:endParaRPr lang="fr-BE" dirty="0"/>
          </a:p>
        </p:txBody>
      </p:sp>
      <p:sp>
        <p:nvSpPr>
          <p:cNvPr id="4" name="Espace réservé du numéro de diapositive 3"/>
          <p:cNvSpPr>
            <a:spLocks noGrp="1"/>
          </p:cNvSpPr>
          <p:nvPr>
            <p:ph type="sldNum" sz="quarter" idx="12"/>
          </p:nvPr>
        </p:nvSpPr>
        <p:spPr/>
        <p:txBody>
          <a:bodyPr/>
          <a:lstStyle/>
          <a:p>
            <a:pPr>
              <a:defRPr/>
            </a:pPr>
            <a:fld id="{6074DC84-56B4-40DD-8C81-2EF7D3D0545E}" type="slidenum">
              <a:rPr lang="fr-BE" smtClean="0"/>
              <a:pPr>
                <a:defRPr/>
              </a:pPr>
              <a:t>37</a:t>
            </a:fld>
            <a:endParaRPr lang="fr-BE"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457200" y="323571"/>
            <a:ext cx="8229600" cy="1143000"/>
          </a:xfrm>
        </p:spPr>
        <p:txBody>
          <a:bodyPr/>
          <a:lstStyle/>
          <a:p>
            <a:pPr fontAlgn="t"/>
            <a:br>
              <a:rPr lang="en-US" dirty="0"/>
            </a:br>
            <a:br>
              <a:rPr lang="en-US" dirty="0"/>
            </a:br>
            <a:r>
              <a:rPr lang="en-US" sz="3600" dirty="0"/>
              <a:t>Peripheral and Cranial Nerve Conduction Velocity (+0.4)</a:t>
            </a:r>
            <a:br>
              <a:rPr lang="en-US" dirty="0"/>
            </a:b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78A26D6A-3D99-4047-8129-03F03B3251D8}" type="slidenum">
              <a:rPr lang="fr-BE" smtClean="0"/>
              <a:pPr>
                <a:defRPr/>
              </a:pPr>
              <a:t>38</a:t>
            </a:fld>
            <a:endParaRPr lang="fr-BE" dirty="0"/>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431746"/>
            <a:ext cx="4191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ZoneTexte 4"/>
          <p:cNvSpPr txBox="1">
            <a:spLocks noChangeArrowheads="1"/>
          </p:cNvSpPr>
          <p:nvPr/>
        </p:nvSpPr>
        <p:spPr bwMode="auto">
          <a:xfrm>
            <a:off x="251520" y="5705991"/>
            <a:ext cx="87902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A light is flashing in front of the eyes, a device measures the time it takes for the message </a:t>
            </a:r>
          </a:p>
          <a:p>
            <a:pPr eaLnBrk="1" hangingPunct="1"/>
            <a:r>
              <a:rPr lang="en-US" dirty="0"/>
              <a:t>to reach the centers of vision in the back of the brain. This speed is correlated (+0.4) with IQ</a:t>
            </a:r>
          </a:p>
          <a:p>
            <a:pPr eaLnBrk="1" hangingPunct="1"/>
            <a:r>
              <a:rPr lang="en-US" dirty="0"/>
              <a:t> -&gt; Better nervous myelination in high IQs</a:t>
            </a:r>
            <a:endParaRPr lang="fr-BE" dirty="0"/>
          </a:p>
        </p:txBody>
      </p:sp>
      <p:sp>
        <p:nvSpPr>
          <p:cNvPr id="2" name="ZoneTexte 1"/>
          <p:cNvSpPr txBox="1"/>
          <p:nvPr/>
        </p:nvSpPr>
        <p:spPr>
          <a:xfrm>
            <a:off x="6675438" y="4365104"/>
            <a:ext cx="2448272" cy="246221"/>
          </a:xfrm>
          <a:prstGeom prst="rect">
            <a:avLst/>
          </a:prstGeom>
          <a:noFill/>
        </p:spPr>
        <p:txBody>
          <a:bodyPr wrap="square" rtlCol="0">
            <a:spAutoFit/>
          </a:bodyPr>
          <a:lstStyle/>
          <a:p>
            <a:r>
              <a:rPr lang="fr-BE" sz="1000" dirty="0" err="1"/>
              <a:t>From</a:t>
            </a:r>
            <a:r>
              <a:rPr lang="fr-BE" sz="1000" dirty="0"/>
              <a:t> « The g factor »,  1998, A. Jensen.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a:t>Cerebral</a:t>
            </a:r>
            <a:r>
              <a:rPr lang="fr-BE" dirty="0"/>
              <a:t> pH, a </a:t>
            </a:r>
            <a:r>
              <a:rPr lang="fr-BE" dirty="0" err="1"/>
              <a:t>Biochimic</a:t>
            </a:r>
            <a:r>
              <a:rPr lang="fr-BE" dirty="0"/>
              <a:t> IQ </a:t>
            </a:r>
            <a:r>
              <a:rPr lang="fr-BE" dirty="0" err="1"/>
              <a:t>Correlate</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39</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132856"/>
            <a:ext cx="35718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043608" y="5232403"/>
            <a:ext cx="7721394" cy="923330"/>
          </a:xfrm>
          <a:prstGeom prst="rect">
            <a:avLst/>
          </a:prstGeom>
          <a:noFill/>
        </p:spPr>
        <p:txBody>
          <a:bodyPr wrap="square" rtlCol="0">
            <a:spAutoFit/>
          </a:bodyPr>
          <a:lstStyle/>
          <a:p>
            <a:r>
              <a:rPr lang="en-US" dirty="0"/>
              <a:t>-&gt; Higher pH increases conduction velocity</a:t>
            </a:r>
            <a:br>
              <a:rPr lang="en-US" dirty="0"/>
            </a:br>
            <a:r>
              <a:rPr lang="en-US" dirty="0"/>
              <a:t>-&gt; pH variations also modulate the activity of many receptors and neurotransmitters</a:t>
            </a:r>
            <a:endParaRPr lang="fr-BE" dirty="0"/>
          </a:p>
        </p:txBody>
      </p:sp>
      <p:sp>
        <p:nvSpPr>
          <p:cNvPr id="6" name="ZoneTexte 5"/>
          <p:cNvSpPr txBox="1"/>
          <p:nvPr/>
        </p:nvSpPr>
        <p:spPr>
          <a:xfrm>
            <a:off x="0" y="6512131"/>
            <a:ext cx="4045082" cy="369332"/>
          </a:xfrm>
          <a:prstGeom prst="rect">
            <a:avLst/>
          </a:prstGeom>
          <a:noFill/>
        </p:spPr>
        <p:txBody>
          <a:bodyPr wrap="none" rtlCol="0">
            <a:spAutoFit/>
          </a:bodyPr>
          <a:lstStyle/>
          <a:p>
            <a:r>
              <a:rPr lang="fr-BE" dirty="0">
                <a:hlinkClick r:id="rId4"/>
              </a:rPr>
              <a:t>http://www.vivalis.si/literatura/2a96.pdf</a:t>
            </a:r>
            <a:r>
              <a:rPr lang="fr-BE" dirty="0"/>
              <a:t> </a:t>
            </a:r>
          </a:p>
        </p:txBody>
      </p:sp>
    </p:spTree>
    <p:extLst>
      <p:ext uri="{BB962C8B-B14F-4D97-AF65-F5344CB8AC3E}">
        <p14:creationId xmlns:p14="http://schemas.microsoft.com/office/powerpoint/2010/main" val="409838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395288" y="115888"/>
            <a:ext cx="8229600" cy="1143000"/>
          </a:xfrm>
        </p:spPr>
        <p:txBody>
          <a:bodyPr/>
          <a:lstStyle/>
          <a:p>
            <a:pPr eaLnBrk="1" hangingPunct="1"/>
            <a:r>
              <a:rPr lang="fr-BE" dirty="0"/>
              <a:t>The Main Human Populations/Races</a:t>
            </a:r>
          </a:p>
        </p:txBody>
      </p:sp>
      <p:sp>
        <p:nvSpPr>
          <p:cNvPr id="3" name="Espace réservé du contenu 2"/>
          <p:cNvSpPr>
            <a:spLocks noGrp="1"/>
          </p:cNvSpPr>
          <p:nvPr>
            <p:ph idx="1"/>
          </p:nvPr>
        </p:nvSpPr>
        <p:spPr>
          <a:xfrm>
            <a:off x="395288" y="1339450"/>
            <a:ext cx="8229600" cy="4825854"/>
          </a:xfrm>
        </p:spPr>
        <p:txBody>
          <a:bodyPr rtlCol="0">
            <a:normAutofit/>
          </a:bodyPr>
          <a:lstStyle/>
          <a:p>
            <a:pPr marL="0" indent="0" eaLnBrk="1" fontAlgn="auto" hangingPunct="1">
              <a:spcAft>
                <a:spcPts val="0"/>
              </a:spcAft>
              <a:buFont typeface="Arial" pitchFamily="34" charset="0"/>
              <a:buNone/>
              <a:defRPr/>
            </a:pPr>
            <a:r>
              <a:rPr lang="fr-BE" sz="1400" dirty="0"/>
              <a:t>Race, the </a:t>
            </a:r>
            <a:r>
              <a:rPr lang="fr-BE" sz="1400" dirty="0" err="1"/>
              <a:t>biological</a:t>
            </a:r>
            <a:r>
              <a:rPr lang="fr-BE" sz="1400" dirty="0"/>
              <a:t> </a:t>
            </a:r>
            <a:r>
              <a:rPr lang="fr-BE" sz="1400" dirty="0" err="1"/>
              <a:t>definition</a:t>
            </a:r>
            <a:r>
              <a:rPr lang="fr-BE" sz="1400" dirty="0"/>
              <a:t>:</a:t>
            </a:r>
          </a:p>
          <a:p>
            <a:pPr marL="0" indent="0" eaLnBrk="1" fontAlgn="auto" hangingPunct="1">
              <a:spcAft>
                <a:spcPts val="0"/>
              </a:spcAft>
              <a:buFont typeface="Arial" pitchFamily="34" charset="0"/>
              <a:buNone/>
              <a:defRPr/>
            </a:pPr>
            <a:r>
              <a:rPr lang="fr-BE" sz="1400" b="1" dirty="0"/>
              <a:t>« Subdivision of a </a:t>
            </a:r>
            <a:r>
              <a:rPr lang="fr-BE" sz="1400" b="1" dirty="0" err="1"/>
              <a:t>species</a:t>
            </a:r>
            <a:r>
              <a:rPr lang="fr-BE" sz="1400" b="1" dirty="0"/>
              <a:t> </a:t>
            </a:r>
            <a:r>
              <a:rPr lang="fr-BE" sz="1400" b="1" dirty="0" err="1"/>
              <a:t>that</a:t>
            </a:r>
            <a:r>
              <a:rPr lang="fr-BE" sz="1400" b="1" dirty="0"/>
              <a:t> </a:t>
            </a:r>
            <a:r>
              <a:rPr lang="fr-BE" sz="1400" b="1" dirty="0" err="1"/>
              <a:t>inherits</a:t>
            </a:r>
            <a:r>
              <a:rPr lang="fr-BE" sz="1400" b="1" dirty="0"/>
              <a:t> </a:t>
            </a:r>
            <a:r>
              <a:rPr lang="fr-BE" sz="1400" b="1" dirty="0" err="1"/>
              <a:t>characteristics</a:t>
            </a:r>
            <a:r>
              <a:rPr lang="fr-BE" sz="1400" b="1" dirty="0"/>
              <a:t> </a:t>
            </a:r>
            <a:r>
              <a:rPr lang="fr-BE" sz="1400" b="1" dirty="0" err="1"/>
              <a:t>that</a:t>
            </a:r>
            <a:r>
              <a:rPr lang="fr-BE" sz="1400" b="1" dirty="0"/>
              <a:t> </a:t>
            </a:r>
            <a:r>
              <a:rPr lang="fr-BE" sz="1400" b="1" dirty="0" err="1"/>
              <a:t>distinguish</a:t>
            </a:r>
            <a:r>
              <a:rPr lang="fr-BE" sz="1400" b="1" dirty="0"/>
              <a:t> </a:t>
            </a:r>
            <a:r>
              <a:rPr lang="fr-BE" sz="1400" b="1" dirty="0" err="1"/>
              <a:t>it</a:t>
            </a:r>
            <a:r>
              <a:rPr lang="fr-BE" sz="1400" b="1" dirty="0"/>
              <a:t> </a:t>
            </a:r>
            <a:r>
              <a:rPr lang="fr-BE" sz="1400" b="1" dirty="0" err="1"/>
              <a:t>from</a:t>
            </a:r>
            <a:r>
              <a:rPr lang="fr-BE" sz="1400" b="1" dirty="0"/>
              <a:t> </a:t>
            </a:r>
            <a:r>
              <a:rPr lang="fr-BE" sz="1400" b="1" dirty="0" err="1"/>
              <a:t>other</a:t>
            </a:r>
            <a:r>
              <a:rPr lang="fr-BE" sz="1400" b="1" dirty="0"/>
              <a:t> populations of the </a:t>
            </a:r>
            <a:r>
              <a:rPr lang="fr-BE" sz="1400" b="1" dirty="0" err="1"/>
              <a:t>species</a:t>
            </a:r>
            <a:r>
              <a:rPr lang="fr-BE" sz="1400" b="1" dirty="0"/>
              <a:t>. In a </a:t>
            </a:r>
            <a:r>
              <a:rPr lang="fr-BE" sz="1400" b="1" dirty="0" err="1"/>
              <a:t>genetic</a:t>
            </a:r>
            <a:r>
              <a:rPr lang="fr-BE" sz="1400" b="1" dirty="0"/>
              <a:t> </a:t>
            </a:r>
            <a:r>
              <a:rPr lang="fr-BE" sz="1400" b="1" dirty="0" err="1"/>
              <a:t>sense</a:t>
            </a:r>
            <a:r>
              <a:rPr lang="fr-BE" sz="1400" b="1" dirty="0"/>
              <a:t>, a race </a:t>
            </a:r>
            <a:r>
              <a:rPr lang="fr-BE" sz="1400" b="1" dirty="0" err="1"/>
              <a:t>is</a:t>
            </a:r>
            <a:r>
              <a:rPr lang="fr-BE" sz="1400" b="1" dirty="0"/>
              <a:t> a population </a:t>
            </a:r>
            <a:r>
              <a:rPr lang="fr-BE" sz="1400" b="1" dirty="0" err="1"/>
              <a:t>that</a:t>
            </a:r>
            <a:r>
              <a:rPr lang="fr-BE" sz="1400" b="1" dirty="0"/>
              <a:t> </a:t>
            </a:r>
            <a:r>
              <a:rPr lang="fr-BE" sz="1400" b="1" dirty="0" err="1"/>
              <a:t>differ</a:t>
            </a:r>
            <a:r>
              <a:rPr lang="fr-BE" sz="1400" b="1" dirty="0"/>
              <a:t> in the incidence of certain </a:t>
            </a:r>
            <a:r>
              <a:rPr lang="fr-BE" sz="1400" b="1" dirty="0" err="1"/>
              <a:t>genes</a:t>
            </a:r>
            <a:r>
              <a:rPr lang="fr-BE" sz="1400" b="1" dirty="0"/>
              <a:t> </a:t>
            </a:r>
            <a:r>
              <a:rPr lang="fr-BE" sz="1400" b="1" dirty="0" err="1"/>
              <a:t>from</a:t>
            </a:r>
            <a:r>
              <a:rPr lang="fr-BE" sz="1400" b="1" dirty="0"/>
              <a:t> </a:t>
            </a:r>
            <a:r>
              <a:rPr lang="fr-BE" sz="1400" b="1" dirty="0" err="1"/>
              <a:t>other</a:t>
            </a:r>
            <a:r>
              <a:rPr lang="fr-BE" sz="1400" b="1" dirty="0"/>
              <a:t> populations, </a:t>
            </a:r>
            <a:r>
              <a:rPr lang="fr-BE" sz="1400" b="1" dirty="0" err="1"/>
              <a:t>consequence</a:t>
            </a:r>
            <a:r>
              <a:rPr lang="fr-BE" sz="1400" b="1" dirty="0"/>
              <a:t> of an isolation, </a:t>
            </a:r>
            <a:r>
              <a:rPr lang="fr-BE" sz="1400" b="1" dirty="0" err="1"/>
              <a:t>most</a:t>
            </a:r>
            <a:r>
              <a:rPr lang="fr-BE" sz="1400" b="1" dirty="0"/>
              <a:t> </a:t>
            </a:r>
            <a:r>
              <a:rPr lang="fr-BE" sz="1400" b="1" dirty="0" err="1"/>
              <a:t>often</a:t>
            </a:r>
            <a:r>
              <a:rPr lang="fr-BE" sz="1400" b="1" dirty="0"/>
              <a:t> </a:t>
            </a:r>
            <a:r>
              <a:rPr lang="fr-BE" sz="1400" b="1" dirty="0" err="1"/>
              <a:t>geographical</a:t>
            </a:r>
            <a:r>
              <a:rPr lang="fr-BE" sz="1400" b="1" dirty="0"/>
              <a:t>. Race </a:t>
            </a:r>
            <a:r>
              <a:rPr lang="fr-BE" sz="1400" b="1" dirty="0" err="1"/>
              <a:t>is</a:t>
            </a:r>
            <a:r>
              <a:rPr lang="fr-BE" sz="1400" b="1" dirty="0"/>
              <a:t> a </a:t>
            </a:r>
            <a:r>
              <a:rPr lang="fr-BE" sz="1400" b="1" dirty="0" err="1"/>
              <a:t>synonymous</a:t>
            </a:r>
            <a:r>
              <a:rPr lang="fr-BE" sz="1400" b="1" dirty="0"/>
              <a:t> of </a:t>
            </a:r>
            <a:r>
              <a:rPr lang="fr-BE" sz="1400" b="1" dirty="0" err="1"/>
              <a:t>subspecies</a:t>
            </a:r>
            <a:r>
              <a:rPr lang="fr-BE" sz="1400" b="1" dirty="0"/>
              <a:t> or </a:t>
            </a:r>
            <a:r>
              <a:rPr lang="fr-BE" sz="1400" b="1" dirty="0" err="1"/>
              <a:t>genetic</a:t>
            </a:r>
            <a:r>
              <a:rPr lang="fr-BE" sz="1400" b="1" dirty="0"/>
              <a:t> clusters  »</a:t>
            </a:r>
          </a:p>
          <a:p>
            <a:pPr marL="0" indent="0" eaLnBrk="1" fontAlgn="auto" hangingPunct="1">
              <a:spcAft>
                <a:spcPts val="0"/>
              </a:spcAft>
              <a:buFont typeface="Arial" pitchFamily="34" charset="0"/>
              <a:buNone/>
              <a:defRPr/>
            </a:pPr>
            <a:endParaRPr lang="fr-BE" sz="1400" b="1" dirty="0"/>
          </a:p>
          <a:p>
            <a:pPr marL="0" indent="0" eaLnBrk="1" fontAlgn="auto" hangingPunct="1">
              <a:spcAft>
                <a:spcPts val="0"/>
              </a:spcAft>
              <a:buFont typeface="Arial" pitchFamily="34" charset="0"/>
              <a:buNone/>
              <a:defRPr/>
            </a:pPr>
            <a:r>
              <a:rPr lang="en-US" sz="1400" dirty="0"/>
              <a:t>A race is characterized by a mega-poly-genetic frequency unit.</a:t>
            </a:r>
            <a:endParaRPr lang="fr-BE" dirty="0"/>
          </a:p>
        </p:txBody>
      </p:sp>
      <p:sp>
        <p:nvSpPr>
          <p:cNvPr id="5" name="Espace réservé du numéro de diapositive 4"/>
          <p:cNvSpPr>
            <a:spLocks noGrp="1"/>
          </p:cNvSpPr>
          <p:nvPr>
            <p:ph type="sldNum" sz="quarter" idx="12"/>
          </p:nvPr>
        </p:nvSpPr>
        <p:spPr/>
        <p:txBody>
          <a:bodyPr/>
          <a:lstStyle/>
          <a:p>
            <a:pPr>
              <a:defRPr/>
            </a:pPr>
            <a:fld id="{609A564C-DD18-4E49-A590-4A743CEC6993}" type="slidenum">
              <a:rPr lang="fr-BE"/>
              <a:pPr>
                <a:defRPr/>
              </a:pPr>
              <a:t>4</a:t>
            </a:fld>
            <a:endParaRPr lang="fr-BE" dirty="0"/>
          </a:p>
        </p:txBody>
      </p:sp>
      <p:pic>
        <p:nvPicPr>
          <p:cNvPr id="51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068638"/>
            <a:ext cx="5284788"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ZoneTexte 3"/>
          <p:cNvSpPr txBox="1">
            <a:spLocks noChangeArrowheads="1"/>
          </p:cNvSpPr>
          <p:nvPr/>
        </p:nvSpPr>
        <p:spPr bwMode="auto">
          <a:xfrm>
            <a:off x="1722460" y="5680746"/>
            <a:ext cx="42779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 </a:t>
            </a:r>
            <a:r>
              <a:rPr lang="fr-BE" dirty="0" err="1"/>
              <a:t>Pygmies</a:t>
            </a:r>
            <a:r>
              <a:rPr lang="fr-BE" dirty="0"/>
              <a:t> and Bushmen (</a:t>
            </a:r>
            <a:r>
              <a:rPr lang="fr-BE" dirty="0" err="1"/>
              <a:t>African</a:t>
            </a:r>
            <a:r>
              <a:rPr lang="fr-BE" dirty="0"/>
              <a:t> </a:t>
            </a:r>
            <a:r>
              <a:rPr lang="fr-BE" dirty="0" err="1"/>
              <a:t>Subgroup</a:t>
            </a:r>
            <a:r>
              <a:rPr lang="fr-BE" dirty="0"/>
              <a:t>)</a:t>
            </a:r>
          </a:p>
        </p:txBody>
      </p:sp>
      <p:sp>
        <p:nvSpPr>
          <p:cNvPr id="2" name="Rectangle 1">
            <a:extLst>
              <a:ext uri="{FF2B5EF4-FFF2-40B4-BE49-F238E27FC236}">
                <a16:creationId xmlns:a16="http://schemas.microsoft.com/office/drawing/2014/main" id="{69CAC5CD-63BF-49C0-B93E-F1F22563E4C2}"/>
              </a:ext>
            </a:extLst>
          </p:cNvPr>
          <p:cNvSpPr>
            <a:spLocks noChangeArrowheads="1"/>
          </p:cNvSpPr>
          <p:nvPr/>
        </p:nvSpPr>
        <p:spPr bwMode="auto">
          <a:xfrm>
            <a:off x="-22637" y="9255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6" name="Rectangle 5">
            <a:extLst>
              <a:ext uri="{FF2B5EF4-FFF2-40B4-BE49-F238E27FC236}">
                <a16:creationId xmlns:a16="http://schemas.microsoft.com/office/drawing/2014/main" id="{8C3E6E10-54B8-4B2F-8D24-477EF08B7A32}"/>
              </a:ext>
            </a:extLst>
          </p:cNvPr>
          <p:cNvSpPr>
            <a:spLocks noChangeArrowheads="1"/>
          </p:cNvSpPr>
          <p:nvPr/>
        </p:nvSpPr>
        <p:spPr bwMode="auto">
          <a:xfrm>
            <a:off x="152400" y="6368534"/>
            <a:ext cx="629884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212121"/>
                </a:solidFill>
                <a:effectLst/>
                <a:latin typeface="inherit"/>
              </a:rPr>
              <a:t>Table </a:t>
            </a:r>
            <a:r>
              <a:rPr kumimoji="0" lang="fr-FR" altLang="fr-FR" sz="1200" b="0" i="0" u="none" strike="noStrike" cap="none" normalizeH="0" baseline="0" dirty="0" err="1">
                <a:ln>
                  <a:noFill/>
                </a:ln>
                <a:solidFill>
                  <a:srgbClr val="212121"/>
                </a:solidFill>
                <a:effectLst/>
                <a:latin typeface="inherit"/>
              </a:rPr>
              <a:t>from</a:t>
            </a:r>
            <a:r>
              <a:rPr kumimoji="0" lang="fr-FR" altLang="fr-FR" sz="1200" b="0" i="0" u="none" strike="noStrike" cap="none" normalizeH="0" baseline="0" dirty="0">
                <a:ln>
                  <a:noFill/>
                </a:ln>
                <a:solidFill>
                  <a:srgbClr val="212121"/>
                </a:solidFill>
                <a:effectLst/>
                <a:latin typeface="inherit"/>
              </a:rPr>
              <a:t> "The </a:t>
            </a:r>
            <a:r>
              <a:rPr kumimoji="0" lang="fr-FR" altLang="fr-FR" sz="1200" b="0" i="0" u="none" strike="noStrike" cap="none" normalizeH="0" baseline="0" dirty="0" err="1">
                <a:ln>
                  <a:noFill/>
                </a:ln>
                <a:solidFill>
                  <a:srgbClr val="212121"/>
                </a:solidFill>
                <a:effectLst/>
                <a:latin typeface="inherit"/>
              </a:rPr>
              <a:t>History</a:t>
            </a:r>
            <a:r>
              <a:rPr kumimoji="0" lang="fr-FR" altLang="fr-FR" sz="1200" b="0" i="0" u="none" strike="noStrike" cap="none" normalizeH="0" baseline="0" dirty="0">
                <a:ln>
                  <a:noFill/>
                </a:ln>
                <a:solidFill>
                  <a:srgbClr val="212121"/>
                </a:solidFill>
                <a:effectLst/>
                <a:latin typeface="inherit"/>
              </a:rPr>
              <a:t> and </a:t>
            </a:r>
            <a:r>
              <a:rPr kumimoji="0" lang="fr-FR" altLang="fr-FR" sz="1200" b="0" i="0" u="none" strike="noStrike" cap="none" normalizeH="0" baseline="0" dirty="0" err="1">
                <a:ln>
                  <a:noFill/>
                </a:ln>
                <a:solidFill>
                  <a:srgbClr val="212121"/>
                </a:solidFill>
                <a:effectLst/>
                <a:latin typeface="inherit"/>
              </a:rPr>
              <a:t>Geography</a:t>
            </a:r>
            <a:r>
              <a:rPr kumimoji="0" lang="fr-FR" altLang="fr-FR" sz="1200" b="0" i="0" u="none" strike="noStrike" cap="none" normalizeH="0" baseline="0" dirty="0">
                <a:ln>
                  <a:noFill/>
                </a:ln>
                <a:solidFill>
                  <a:srgbClr val="212121"/>
                </a:solidFill>
                <a:effectLst/>
                <a:latin typeface="inherit"/>
              </a:rPr>
              <a:t> of Human </a:t>
            </a:r>
            <a:r>
              <a:rPr kumimoji="0" lang="fr-FR" altLang="fr-FR" sz="1200" b="0" i="0" u="none" strike="noStrike" cap="none" normalizeH="0" baseline="0" dirty="0" err="1">
                <a:ln>
                  <a:noFill/>
                </a:ln>
                <a:solidFill>
                  <a:srgbClr val="212121"/>
                </a:solidFill>
                <a:effectLst/>
                <a:latin typeface="inherit"/>
              </a:rPr>
              <a:t>Genes</a:t>
            </a:r>
            <a:r>
              <a:rPr kumimoji="0" lang="fr-FR" altLang="fr-FR" sz="1200" b="0" i="0" u="none" strike="noStrike" cap="none" normalizeH="0" baseline="0" dirty="0">
                <a:ln>
                  <a:noFill/>
                </a:ln>
                <a:solidFill>
                  <a:srgbClr val="212121"/>
                </a:solidFill>
                <a:effectLst/>
                <a:latin typeface="inherit"/>
              </a:rPr>
              <a:t>", 2000</a:t>
            </a:r>
            <a:br>
              <a:rPr kumimoji="0" lang="fr-FR" altLang="fr-FR" sz="1200" b="0" i="0" u="none" strike="noStrike" cap="none" normalizeH="0" baseline="0" dirty="0">
                <a:ln>
                  <a:noFill/>
                </a:ln>
                <a:solidFill>
                  <a:srgbClr val="212121"/>
                </a:solidFill>
                <a:effectLst/>
                <a:latin typeface="inherit"/>
              </a:rPr>
            </a:br>
            <a:r>
              <a:rPr kumimoji="0" lang="fr-FR" altLang="fr-FR" sz="1200" b="0" i="0" u="none" strike="noStrike" cap="none" normalizeH="0" baseline="0" dirty="0">
                <a:ln>
                  <a:noFill/>
                </a:ln>
                <a:solidFill>
                  <a:srgbClr val="212121"/>
                </a:solidFill>
                <a:effectLst/>
                <a:latin typeface="inherit"/>
              </a:rPr>
              <a:t> Sforza, </a:t>
            </a:r>
            <a:r>
              <a:rPr kumimoji="0" lang="fr-FR" altLang="fr-FR" sz="1200" b="0" i="0" u="none" strike="noStrike" cap="none" normalizeH="0" baseline="0" dirty="0" err="1">
                <a:ln>
                  <a:noFill/>
                </a:ln>
                <a:solidFill>
                  <a:srgbClr val="212121"/>
                </a:solidFill>
                <a:effectLst/>
                <a:latin typeface="inherit"/>
              </a:rPr>
              <a:t>Menozzi</a:t>
            </a:r>
            <a:r>
              <a:rPr kumimoji="0" lang="fr-FR" altLang="fr-FR" sz="1200" b="0" i="0" u="none" strike="noStrike" cap="none" normalizeH="0" baseline="0" dirty="0">
                <a:ln>
                  <a:noFill/>
                </a:ln>
                <a:solidFill>
                  <a:srgbClr val="212121"/>
                </a:solidFill>
                <a:effectLst/>
                <a:latin typeface="inherit"/>
              </a:rPr>
              <a:t> and Piazza </a:t>
            </a:r>
            <a:r>
              <a:rPr kumimoji="0" lang="fr-FR" altLang="fr-FR" sz="1200" b="0" i="0" u="none" strike="noStrike" cap="none" normalizeH="0" baseline="0" dirty="0" err="1">
                <a:ln>
                  <a:noFill/>
                </a:ln>
                <a:solidFill>
                  <a:srgbClr val="212121"/>
                </a:solidFill>
                <a:effectLst/>
                <a:latin typeface="inherit"/>
              </a:rPr>
              <a:t>distinguish</a:t>
            </a:r>
            <a:r>
              <a:rPr kumimoji="0" lang="fr-FR" altLang="fr-FR" sz="1200" b="0" i="0" u="none" strike="noStrike" cap="none" normalizeH="0" baseline="0" dirty="0">
                <a:ln>
                  <a:noFill/>
                </a:ln>
                <a:solidFill>
                  <a:srgbClr val="212121"/>
                </a:solidFill>
                <a:effectLst/>
                <a:latin typeface="inherit"/>
              </a:rPr>
              <a:t> 9 main "</a:t>
            </a:r>
            <a:r>
              <a:rPr kumimoji="0" lang="fr-FR" altLang="fr-FR" sz="1200" b="0" i="0" u="none" strike="noStrike" cap="none" normalizeH="0" baseline="0" dirty="0" err="1">
                <a:ln>
                  <a:noFill/>
                </a:ln>
                <a:solidFill>
                  <a:srgbClr val="212121"/>
                </a:solidFill>
                <a:effectLst/>
                <a:latin typeface="inherit"/>
              </a:rPr>
              <a:t>genetic</a:t>
            </a:r>
            <a:r>
              <a:rPr kumimoji="0" lang="fr-FR" altLang="fr-FR" sz="1200" b="0" i="0" u="none" strike="noStrike" cap="none" normalizeH="0" baseline="0" dirty="0">
                <a:ln>
                  <a:noFill/>
                </a:ln>
                <a:solidFill>
                  <a:srgbClr val="212121"/>
                </a:solidFill>
                <a:effectLst/>
                <a:latin typeface="inherit"/>
              </a:rPr>
              <a:t> clusters" (races) in the homo sapiens </a:t>
            </a:r>
            <a:r>
              <a:rPr kumimoji="0" lang="fr-FR" altLang="fr-FR" sz="1200" b="0" i="0" u="none" strike="noStrike" cap="none" normalizeH="0" baseline="0" dirty="0" err="1">
                <a:ln>
                  <a:noFill/>
                </a:ln>
                <a:solidFill>
                  <a:srgbClr val="212121"/>
                </a:solidFill>
                <a:effectLst/>
                <a:latin typeface="inherit"/>
              </a:rPr>
              <a:t>species</a:t>
            </a:r>
            <a:r>
              <a:rPr kumimoji="0" lang="fr-FR" altLang="fr-FR" sz="1200" b="0" i="0" u="none" strike="noStrike" cap="none" normalizeH="0" baseline="0" dirty="0">
                <a:ln>
                  <a:noFill/>
                </a:ln>
                <a:solidFill>
                  <a:srgbClr val="212121"/>
                </a:solidFill>
                <a:effectLst/>
                <a:latin typeface="inherit"/>
              </a:rPr>
              <a:t>.</a:t>
            </a:r>
            <a:r>
              <a:rPr kumimoji="0" lang="fr-FR" altLang="fr-FR" sz="6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advTm="5483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a:xfrm>
            <a:off x="323850" y="44450"/>
            <a:ext cx="8229600" cy="1143000"/>
          </a:xfrm>
        </p:spPr>
        <p:txBody>
          <a:bodyPr/>
          <a:lstStyle/>
          <a:p>
            <a:r>
              <a:rPr lang="fr-BE" sz="3200" dirty="0"/>
              <a:t>The Brain Size – IQ </a:t>
            </a:r>
            <a:r>
              <a:rPr lang="fr-BE" sz="3200" dirty="0" err="1"/>
              <a:t>Correlation</a:t>
            </a:r>
            <a:r>
              <a:rPr lang="fr-BE" sz="3200" dirty="0"/>
              <a:t> </a:t>
            </a:r>
            <a:r>
              <a:rPr lang="fr-BE" sz="3200" dirty="0" err="1"/>
              <a:t>is</a:t>
            </a:r>
            <a:r>
              <a:rPr lang="fr-BE" sz="3200" dirty="0"/>
              <a:t> +0,45</a:t>
            </a:r>
          </a:p>
        </p:txBody>
      </p:sp>
      <p:sp>
        <p:nvSpPr>
          <p:cNvPr id="29699" name="Espace réservé du contenu 2"/>
          <p:cNvSpPr>
            <a:spLocks noGrp="1"/>
          </p:cNvSpPr>
          <p:nvPr>
            <p:ph idx="1"/>
          </p:nvPr>
        </p:nvSpPr>
        <p:spPr>
          <a:xfrm>
            <a:off x="250825" y="1268413"/>
            <a:ext cx="8229600" cy="4525962"/>
          </a:xfrm>
        </p:spPr>
        <p:txBody>
          <a:bodyPr/>
          <a:lstStyle/>
          <a:p>
            <a:pPr marL="0" indent="0">
              <a:buNone/>
            </a:pPr>
            <a:r>
              <a:rPr lang="en-US" sz="2000" dirty="0"/>
              <a:t>Brain size is correlated +0,45 with IQ. The brain size is, like general intelligence (g), distributed in a Gaussian way (bell curve, figure 1 below).</a:t>
            </a:r>
          </a:p>
          <a:p>
            <a:pPr marL="0" indent="0">
              <a:buNone/>
            </a:pPr>
            <a:r>
              <a:rPr lang="en-US" sz="2000" dirty="0"/>
              <a:t>A +0.45 correlation between general intelligence (= IQ) and brain size means that:</a:t>
            </a:r>
          </a:p>
          <a:p>
            <a:r>
              <a:rPr lang="en-US" sz="2000" dirty="0"/>
              <a:t>1. An increase of 1 SD in brain size (about 120 grams in mass) increases IQ of an average of 0.45 SD (7 IQ points).</a:t>
            </a:r>
          </a:p>
          <a:p>
            <a:r>
              <a:rPr lang="en-US" sz="2000" dirty="0"/>
              <a:t>2. IQs of 115 (1SD above average) have an average brain size 0.45 SD above average (about 55 grams more in mass).</a:t>
            </a:r>
          </a:p>
          <a:p>
            <a:pPr marL="0" indent="0">
              <a:buNone/>
            </a:pPr>
            <a:br>
              <a:rPr lang="en-US" dirty="0"/>
            </a:br>
            <a:endParaRPr lang="fr-BE" sz="1400" dirty="0"/>
          </a:p>
        </p:txBody>
      </p:sp>
      <p:sp>
        <p:nvSpPr>
          <p:cNvPr id="4" name="Espace réservé du numéro de diapositive 3"/>
          <p:cNvSpPr>
            <a:spLocks noGrp="1"/>
          </p:cNvSpPr>
          <p:nvPr>
            <p:ph type="sldNum" sz="quarter" idx="12"/>
          </p:nvPr>
        </p:nvSpPr>
        <p:spPr>
          <a:xfrm>
            <a:off x="6804248" y="6371203"/>
            <a:ext cx="2133600" cy="365125"/>
          </a:xfrm>
        </p:spPr>
        <p:txBody>
          <a:bodyPr/>
          <a:lstStyle/>
          <a:p>
            <a:pPr>
              <a:defRPr/>
            </a:pPr>
            <a:fld id="{989DC9B1-58C7-4135-9CB4-3E3B90D8E39A}" type="slidenum">
              <a:rPr lang="fr-BE" smtClean="0"/>
              <a:pPr>
                <a:defRPr/>
              </a:pPr>
              <a:t>40</a:t>
            </a:fld>
            <a:endParaRPr lang="fr-BE" dirty="0"/>
          </a:p>
        </p:txBody>
      </p:sp>
      <p:pic>
        <p:nvPicPr>
          <p:cNvPr id="491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4365625"/>
            <a:ext cx="42481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8" name="ZoneTexte 1"/>
          <p:cNvSpPr txBox="1">
            <a:spLocks noChangeArrowheads="1"/>
          </p:cNvSpPr>
          <p:nvPr/>
        </p:nvSpPr>
        <p:spPr bwMode="auto">
          <a:xfrm>
            <a:off x="2051050" y="6118225"/>
            <a:ext cx="4392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Figure 1: Brain size of </a:t>
            </a:r>
            <a:r>
              <a:rPr lang="fr-BE" sz="1400" dirty="0" err="1"/>
              <a:t>african</a:t>
            </a:r>
            <a:r>
              <a:rPr lang="fr-BE" sz="1400" dirty="0"/>
              <a:t> </a:t>
            </a:r>
            <a:r>
              <a:rPr lang="fr-BE" sz="1400" dirty="0" err="1"/>
              <a:t>americans</a:t>
            </a:r>
            <a:r>
              <a:rPr lang="fr-BE" sz="1400" dirty="0"/>
              <a:t> (</a:t>
            </a:r>
            <a:r>
              <a:rPr lang="fr-BE" sz="1400" dirty="0" err="1"/>
              <a:t>red</a:t>
            </a:r>
            <a:r>
              <a:rPr lang="fr-BE" sz="1400" dirty="0"/>
              <a:t>) and </a:t>
            </a:r>
            <a:r>
              <a:rPr lang="fr-BE" sz="1400" dirty="0" err="1"/>
              <a:t>europeans</a:t>
            </a:r>
            <a:r>
              <a:rPr lang="fr-BE" sz="1400" dirty="0"/>
              <a:t> (</a:t>
            </a:r>
            <a:r>
              <a:rPr lang="fr-BE" sz="1400" dirty="0" err="1"/>
              <a:t>whites</a:t>
            </a:r>
            <a:r>
              <a:rPr lang="fr-BE" sz="1400" dirty="0"/>
              <a:t>)</a:t>
            </a:r>
          </a:p>
        </p:txBody>
      </p:sp>
      <p:sp>
        <p:nvSpPr>
          <p:cNvPr id="2" name="ZoneTexte 1"/>
          <p:cNvSpPr txBox="1"/>
          <p:nvPr/>
        </p:nvSpPr>
        <p:spPr>
          <a:xfrm>
            <a:off x="6443663" y="5305653"/>
            <a:ext cx="2754489" cy="1554272"/>
          </a:xfrm>
          <a:prstGeom prst="rect">
            <a:avLst/>
          </a:prstGeom>
          <a:noFill/>
        </p:spPr>
        <p:txBody>
          <a:bodyPr wrap="square" rtlCol="0">
            <a:spAutoFit/>
          </a:bodyPr>
          <a:lstStyle/>
          <a:p>
            <a:pPr eaLnBrk="1" hangingPunct="1"/>
            <a:r>
              <a:rPr lang="fr-BE" sz="1100" dirty="0"/>
              <a:t> - Vernon, Wicket, Bazana et Stelmack, 2000.</a:t>
            </a:r>
          </a:p>
          <a:p>
            <a:r>
              <a:rPr lang="fr-BE" sz="1100" dirty="0"/>
              <a:t> - « Whole brain size and general mental ability » Int J </a:t>
            </a:r>
            <a:r>
              <a:rPr lang="fr-BE" sz="1100" dirty="0" err="1"/>
              <a:t>Neurosci</a:t>
            </a:r>
            <a:r>
              <a:rPr lang="fr-BE" sz="1100" dirty="0"/>
              <a:t>. 2009.</a:t>
            </a:r>
            <a:br>
              <a:rPr lang="fr-BE" sz="1100" dirty="0"/>
            </a:br>
            <a:r>
              <a:rPr lang="fr-BE" sz="1100" dirty="0"/>
              <a:t>- « </a:t>
            </a:r>
            <a:r>
              <a:rPr lang="en-US" sz="1100" dirty="0"/>
              <a:t>Brain volume and intelligence: The moderating role of intelligence measurement quality” Intelligence, 2017</a:t>
            </a:r>
          </a:p>
          <a:p>
            <a:pPr eaLnBrk="1" hangingPunct="1"/>
            <a:endParaRPr lang="fr-BE" sz="1100" dirty="0"/>
          </a:p>
          <a:p>
            <a:endParaRPr lang="fr-BE" dirty="0"/>
          </a:p>
        </p:txBody>
      </p:sp>
    </p:spTree>
    <p:extLst>
      <p:ext uri="{BB962C8B-B14F-4D97-AF65-F5344CB8AC3E}">
        <p14:creationId xmlns:p14="http://schemas.microsoft.com/office/powerpoint/2010/main" val="3495414038"/>
      </p:ext>
    </p:extLst>
  </p:cSld>
  <p:clrMapOvr>
    <a:masterClrMapping/>
  </p:clrMapOvr>
  <p:transition spd="slow" advTm="110508"/>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2492A615-3668-43A7-8A91-C3F64F2AAA1B}" type="slidenum">
              <a:rPr lang="fr-BE" smtClean="0"/>
              <a:pPr>
                <a:defRPr/>
              </a:pPr>
              <a:t>41</a:t>
            </a:fld>
            <a:endParaRPr lang="fr-BE" dirty="0"/>
          </a:p>
        </p:txBody>
      </p:sp>
      <p:pic>
        <p:nvPicPr>
          <p:cNvPr id="501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916113"/>
            <a:ext cx="5251450" cy="3444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0" name="ZoneTexte 9"/>
          <p:cNvSpPr txBox="1">
            <a:spLocks noChangeArrowheads="1"/>
          </p:cNvSpPr>
          <p:nvPr/>
        </p:nvSpPr>
        <p:spPr bwMode="auto">
          <a:xfrm>
            <a:off x="250825" y="765175"/>
            <a:ext cx="7913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t>Among university students, those finishing with distinction show a significantly bigger brain size and those</a:t>
            </a:r>
          </a:p>
          <a:p>
            <a:pPr eaLnBrk="1" hangingPunct="1"/>
            <a:r>
              <a:rPr lang="en-US" sz="1400" dirty="0"/>
              <a:t> ending with great distinction have a bigger brain than those finishing with distinction.</a:t>
            </a:r>
            <a:endParaRPr lang="fr-BE" sz="1400" dirty="0"/>
          </a:p>
        </p:txBody>
      </p:sp>
      <p:sp>
        <p:nvSpPr>
          <p:cNvPr id="50181" name="ZoneTexte 10"/>
          <p:cNvSpPr txBox="1">
            <a:spLocks noChangeArrowheads="1"/>
          </p:cNvSpPr>
          <p:nvPr/>
        </p:nvSpPr>
        <p:spPr bwMode="auto">
          <a:xfrm>
            <a:off x="1116013" y="6146800"/>
            <a:ext cx="7061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General Population &lt; </a:t>
            </a:r>
            <a:r>
              <a:rPr lang="fr-BE" dirty="0" err="1"/>
              <a:t>University</a:t>
            </a:r>
            <a:r>
              <a:rPr lang="fr-BE" dirty="0"/>
              <a:t> </a:t>
            </a:r>
            <a:r>
              <a:rPr lang="fr-BE" dirty="0" err="1"/>
              <a:t>Students</a:t>
            </a:r>
            <a:r>
              <a:rPr lang="fr-BE" dirty="0"/>
              <a:t> &lt; Distinction &lt; Great Distinction</a:t>
            </a:r>
          </a:p>
        </p:txBody>
      </p:sp>
    </p:spTree>
    <p:extLst>
      <p:ext uri="{BB962C8B-B14F-4D97-AF65-F5344CB8AC3E}">
        <p14:creationId xmlns:p14="http://schemas.microsoft.com/office/powerpoint/2010/main" val="191206869"/>
      </p:ext>
    </p:extLst>
  </p:cSld>
  <p:clrMapOvr>
    <a:masterClrMapping/>
  </p:clrMapOvr>
  <p:transition spd="slow" advTm="43003"/>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8600" y="332656"/>
            <a:ext cx="8686800" cy="7056438"/>
          </a:xfrm>
        </p:spPr>
        <p:txBody>
          <a:bodyPr/>
          <a:lstStyle/>
          <a:p>
            <a:pPr marL="0" indent="0" algn="ctr">
              <a:buNone/>
              <a:defRPr/>
            </a:pPr>
            <a:r>
              <a:rPr lang="fr-BE" dirty="0"/>
              <a:t>2. </a:t>
            </a:r>
            <a:r>
              <a:rPr lang="fr-BE" dirty="0" err="1"/>
              <a:t>Some</a:t>
            </a:r>
            <a:r>
              <a:rPr lang="fr-BE" dirty="0"/>
              <a:t> Social IQ </a:t>
            </a:r>
            <a:r>
              <a:rPr lang="fr-BE" dirty="0" err="1"/>
              <a:t>Correlates</a:t>
            </a:r>
            <a:endParaRPr lang="fr-BE" dirty="0"/>
          </a:p>
          <a:p>
            <a:pPr marL="0" indent="0">
              <a:buNone/>
              <a:defRPr/>
            </a:pPr>
            <a:endParaRPr lang="en-US" sz="1400" dirty="0"/>
          </a:p>
          <a:p>
            <a:pPr marL="0" indent="0">
              <a:buNone/>
              <a:defRPr/>
            </a:pPr>
            <a:r>
              <a:rPr lang="en-US" sz="2000" dirty="0"/>
              <a:t>- National/Racial IQs Predict Success in Math and Science</a:t>
            </a:r>
          </a:p>
          <a:p>
            <a:pPr marL="0" indent="0">
              <a:buNone/>
              <a:defRPr/>
            </a:pPr>
            <a:r>
              <a:rPr lang="en-US" sz="2000" dirty="0"/>
              <a:t>- IQ Predicts Salary</a:t>
            </a:r>
          </a:p>
          <a:p>
            <a:pPr marL="0" indent="0">
              <a:buNone/>
              <a:defRPr/>
            </a:pPr>
            <a:r>
              <a:rPr lang="en-US" sz="2000" dirty="0"/>
              <a:t>- IQ Predicts Education Level</a:t>
            </a:r>
          </a:p>
          <a:p>
            <a:pPr marL="0" indent="0">
              <a:buNone/>
              <a:defRPr/>
            </a:pPr>
            <a:r>
              <a:rPr lang="en-US" sz="2000" dirty="0"/>
              <a:t>- IQ Predicts Socioeconomic Status</a:t>
            </a:r>
          </a:p>
          <a:p>
            <a:pPr marL="0" indent="0">
              <a:buNone/>
              <a:defRPr/>
            </a:pPr>
            <a:r>
              <a:rPr lang="en-US" sz="2000" dirty="0"/>
              <a:t>- IQ Predicts Trainability</a:t>
            </a:r>
          </a:p>
          <a:p>
            <a:pPr marL="0" indent="0">
              <a:buNone/>
              <a:defRPr/>
            </a:pPr>
            <a:r>
              <a:rPr lang="en-US" sz="2000" dirty="0"/>
              <a:t>- IQ Predicts Job Proficiency</a:t>
            </a:r>
          </a:p>
          <a:p>
            <a:pPr marL="0" indent="0">
              <a:buNone/>
              <a:defRPr/>
            </a:pPr>
            <a:r>
              <a:rPr lang="en-US" sz="2000" dirty="0"/>
              <a:t>- IQ and Violent Behavior</a:t>
            </a:r>
          </a:p>
          <a:p>
            <a:pPr marL="0" indent="0">
              <a:buNone/>
              <a:defRPr/>
            </a:pPr>
            <a:r>
              <a:rPr lang="en-US" sz="2000" dirty="0"/>
              <a:t>- National/Racial IQ Predict PISA Scores</a:t>
            </a:r>
          </a:p>
          <a:p>
            <a:pPr marL="0" indent="0">
              <a:buNone/>
              <a:defRPr/>
            </a:pPr>
            <a:r>
              <a:rPr lang="en-US" sz="2000" dirty="0"/>
              <a:t>- IQ at 13 Predicts of Many Subsequent Achievements</a:t>
            </a:r>
          </a:p>
          <a:p>
            <a:pPr marL="0" indent="0">
              <a:buNone/>
              <a:defRPr/>
            </a:pPr>
            <a:r>
              <a:rPr lang="en-US" sz="2000" dirty="0"/>
              <a:t>- National IQ, Predictive of GDP/Capita from 1500 to 2000 </a:t>
            </a:r>
          </a:p>
          <a:p>
            <a:pPr marL="0" indent="0">
              <a:buNone/>
              <a:defRPr/>
            </a:pPr>
            <a:r>
              <a:rPr lang="en-US" sz="2000" dirty="0"/>
              <a:t>- National IQ, Predictive of Life Expectancy </a:t>
            </a:r>
          </a:p>
          <a:p>
            <a:pPr marL="0" indent="0">
              <a:buNone/>
              <a:defRPr/>
            </a:pPr>
            <a:r>
              <a:rPr lang="en-US" sz="2000" dirty="0"/>
              <a:t>- National IQ, Highly Predictive of Index of Human Development</a:t>
            </a:r>
            <a:endParaRPr lang="fr-BE" sz="2000" dirty="0"/>
          </a:p>
        </p:txBody>
      </p:sp>
      <p:sp>
        <p:nvSpPr>
          <p:cNvPr id="4" name="Espace réservé du numéro de diapositive 3"/>
          <p:cNvSpPr>
            <a:spLocks noGrp="1"/>
          </p:cNvSpPr>
          <p:nvPr>
            <p:ph type="sldNum" sz="quarter" idx="12"/>
          </p:nvPr>
        </p:nvSpPr>
        <p:spPr/>
        <p:txBody>
          <a:bodyPr/>
          <a:lstStyle/>
          <a:p>
            <a:pPr>
              <a:defRPr/>
            </a:pPr>
            <a:fld id="{022CF7B1-A6D1-4C5B-9998-8639F3EBD213}" type="slidenum">
              <a:rPr lang="fr-BE" smtClean="0"/>
              <a:pPr>
                <a:defRPr/>
              </a:pPr>
              <a:t>42</a:t>
            </a:fld>
            <a:endParaRPr lang="fr-BE" dirty="0"/>
          </a:p>
        </p:txBody>
      </p:sp>
    </p:spTree>
  </p:cSld>
  <p:clrMapOvr>
    <a:masterClrMapping/>
  </p:clrMapOvr>
  <p:transition spd="slow" advTm="80018"/>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Espace réservé du contenu 4" descr="http://www.iq-tests.eu/images/800-2.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688255" y="764704"/>
            <a:ext cx="7412137" cy="5112568"/>
          </a:xfrm>
        </p:spPr>
      </p:pic>
      <p:sp>
        <p:nvSpPr>
          <p:cNvPr id="4" name="Espace réservé du numéro de diapositive 3"/>
          <p:cNvSpPr>
            <a:spLocks noGrp="1"/>
          </p:cNvSpPr>
          <p:nvPr>
            <p:ph type="sldNum" sz="quarter" idx="12"/>
          </p:nvPr>
        </p:nvSpPr>
        <p:spPr/>
        <p:txBody>
          <a:bodyPr/>
          <a:lstStyle/>
          <a:p>
            <a:pPr>
              <a:defRPr/>
            </a:pPr>
            <a:fld id="{33D15E8B-1AC4-42A0-B6CB-D1DD43E71FCB}" type="slidenum">
              <a:rPr lang="fr-BE"/>
              <a:pPr>
                <a:defRPr/>
              </a:pPr>
              <a:t>43</a:t>
            </a:fld>
            <a:endParaRPr lang="fr-BE" dirty="0"/>
          </a:p>
        </p:txBody>
      </p:sp>
      <p:sp>
        <p:nvSpPr>
          <p:cNvPr id="29700" name="ZoneTexte 1"/>
          <p:cNvSpPr txBox="1">
            <a:spLocks noChangeArrowheads="1"/>
          </p:cNvSpPr>
          <p:nvPr/>
        </p:nvSpPr>
        <p:spPr bwMode="auto">
          <a:xfrm>
            <a:off x="1693423" y="6093296"/>
            <a:ext cx="540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err="1"/>
              <a:t>From</a:t>
            </a:r>
            <a:r>
              <a:rPr lang="fr-BE" sz="1400" dirty="0"/>
              <a:t> Murray and Hernstein, Harvard Professor, « The bell curve », 1994.</a:t>
            </a:r>
          </a:p>
        </p:txBody>
      </p:sp>
    </p:spTree>
  </p:cSld>
  <p:clrMapOvr>
    <a:masterClrMapping/>
  </p:clrMapOvr>
  <p:transition spd="slow" advTm="71619"/>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44B1C0C4-51B2-4B00-A7CF-0D7D81456FE1}"/>
              </a:ext>
            </a:extLst>
          </p:cNvPr>
          <p:cNvSpPr txBox="1"/>
          <p:nvPr/>
        </p:nvSpPr>
        <p:spPr>
          <a:xfrm>
            <a:off x="417399" y="643467"/>
            <a:ext cx="8408193" cy="744836"/>
          </a:xfrm>
          <a:prstGeom prst="rect">
            <a:avLst/>
          </a:prstGeom>
        </p:spPr>
        <p:txBody>
          <a:bodyPr vert="horz" lIns="91440" tIns="45720" rIns="91440" bIns="45720" rtlCol="0" anchor="ctr">
            <a:normAutofit/>
          </a:bodyPr>
          <a:lstStyle/>
          <a:p>
            <a:pPr algn="ctr">
              <a:lnSpc>
                <a:spcPct val="90000"/>
              </a:lnSpc>
              <a:spcAft>
                <a:spcPts val="600"/>
              </a:spcAft>
            </a:pPr>
            <a:r>
              <a:rPr lang="en-US" sz="2800" kern="1200">
                <a:solidFill>
                  <a:schemeClr val="bg1"/>
                </a:solidFill>
                <a:latin typeface="+mj-lt"/>
                <a:ea typeface="+mj-ea"/>
                <a:cs typeface="+mj-cs"/>
              </a:rPr>
              <a:t>Increasing Median Income by IQ level (1993 data)</a:t>
            </a:r>
          </a:p>
        </p:txBody>
      </p:sp>
      <p:pic>
        <p:nvPicPr>
          <p:cNvPr id="7170" name="Picture 2" descr="https://pumpkinperson.files.wordpress.com/2014/11/dollarbar.png">
            <a:extLst>
              <a:ext uri="{FF2B5EF4-FFF2-40B4-BE49-F238E27FC236}">
                <a16:creationId xmlns:a16="http://schemas.microsoft.com/office/drawing/2014/main" id="{08E820E1-3A6A-42A1-BEFC-EA9AB8293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11" y="1671192"/>
            <a:ext cx="6372978" cy="468515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47A6BE0B-C705-4049-B0B7-7F0671430F56}" type="slidenum">
              <a:rPr lang="en-US" smtClean="0">
                <a:latin typeface="+mn-lt"/>
                <a:cs typeface="+mn-cs"/>
              </a:rPr>
              <a:pPr>
                <a:spcAft>
                  <a:spcPts val="600"/>
                </a:spcAft>
                <a:defRPr/>
              </a:pPr>
              <a:t>44</a:t>
            </a:fld>
            <a:endParaRPr lang="en-US">
              <a:latin typeface="+mn-lt"/>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020F92AA-4236-4D85-A006-EA16128A18E7}" type="slidenum">
              <a:rPr lang="fr-BE" smtClean="0"/>
              <a:pPr>
                <a:defRPr/>
              </a:pPr>
              <a:t>45</a:t>
            </a:fld>
            <a:endParaRPr lang="fr-BE" dirty="0"/>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060575"/>
            <a:ext cx="5795962"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867" y="6581199"/>
            <a:ext cx="2547492" cy="261610"/>
          </a:xfrm>
          <a:prstGeom prst="rect">
            <a:avLst/>
          </a:prstGeom>
          <a:noFill/>
        </p:spPr>
        <p:txBody>
          <a:bodyPr wrap="none" rtlCol="0">
            <a:spAutoFit/>
          </a:bodyPr>
          <a:lstStyle/>
          <a:p>
            <a:r>
              <a:rPr lang="fr-BE" sz="1100" dirty="0" err="1"/>
              <a:t>From</a:t>
            </a:r>
            <a:r>
              <a:rPr lang="fr-BE" sz="1100" dirty="0"/>
              <a:t> « The g factor », 1998, A. R. Jensen.</a:t>
            </a:r>
          </a:p>
        </p:txBody>
      </p:sp>
      <p:sp>
        <p:nvSpPr>
          <p:cNvPr id="3" name="ZoneTexte 2">
            <a:extLst>
              <a:ext uri="{FF2B5EF4-FFF2-40B4-BE49-F238E27FC236}">
                <a16:creationId xmlns:a16="http://schemas.microsoft.com/office/drawing/2014/main" id="{6300CAAB-41E7-4B69-AA35-B3EC19E40E60}"/>
              </a:ext>
            </a:extLst>
          </p:cNvPr>
          <p:cNvSpPr txBox="1"/>
          <p:nvPr/>
        </p:nvSpPr>
        <p:spPr>
          <a:xfrm>
            <a:off x="2862556" y="1124744"/>
            <a:ext cx="2302875" cy="523220"/>
          </a:xfrm>
          <a:prstGeom prst="rect">
            <a:avLst/>
          </a:prstGeom>
          <a:noFill/>
        </p:spPr>
        <p:txBody>
          <a:bodyPr wrap="none" rtlCol="0">
            <a:spAutoFit/>
          </a:bodyPr>
          <a:lstStyle/>
          <a:p>
            <a:r>
              <a:rPr lang="fr-BE" sz="2800" dirty="0"/>
              <a:t>On The Road…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F203AB6-14BF-4CD8-AC5F-53B709B906AC}"/>
              </a:ext>
            </a:extLst>
          </p:cNvPr>
          <p:cNvSpPr>
            <a:spLocks noGrp="1"/>
          </p:cNvSpPr>
          <p:nvPr>
            <p:ph type="sldNum" sz="quarter" idx="12"/>
          </p:nvPr>
        </p:nvSpPr>
        <p:spPr/>
        <p:txBody>
          <a:bodyPr/>
          <a:lstStyle/>
          <a:p>
            <a:pPr>
              <a:defRPr/>
            </a:pPr>
            <a:fld id="{C961D413-C80E-4040-8C95-0A8BAAE2541B}" type="slidenum">
              <a:rPr lang="fr-BE" smtClean="0"/>
              <a:pPr>
                <a:defRPr/>
              </a:pPr>
              <a:t>46</a:t>
            </a:fld>
            <a:endParaRPr lang="fr-BE" dirty="0"/>
          </a:p>
        </p:txBody>
      </p:sp>
      <p:pic>
        <p:nvPicPr>
          <p:cNvPr id="1026" name="Picture 2" descr="https://www.intelligence-humaine.com/wp-content/uploads/2018/08/crime-1.jpg">
            <a:extLst>
              <a:ext uri="{FF2B5EF4-FFF2-40B4-BE49-F238E27FC236}">
                <a16:creationId xmlns:a16="http://schemas.microsoft.com/office/drawing/2014/main" id="{D9F8B0E1-ABE2-40FD-BEEB-EEC3CA1D3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071220"/>
            <a:ext cx="6572250" cy="503872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812F34E-7D36-4B16-B348-3807F520975E}"/>
              </a:ext>
            </a:extLst>
          </p:cNvPr>
          <p:cNvSpPr txBox="1"/>
          <p:nvPr/>
        </p:nvSpPr>
        <p:spPr>
          <a:xfrm>
            <a:off x="1078223" y="178484"/>
            <a:ext cx="7441140" cy="369332"/>
          </a:xfrm>
          <a:prstGeom prst="rect">
            <a:avLst/>
          </a:prstGeom>
          <a:noFill/>
        </p:spPr>
        <p:txBody>
          <a:bodyPr wrap="none" rtlCol="0">
            <a:spAutoFit/>
          </a:bodyPr>
          <a:lstStyle/>
          <a:p>
            <a:r>
              <a:rPr lang="en-US" dirty="0"/>
              <a:t>Lower IQ is linearly associated with higher violence in the general population.</a:t>
            </a:r>
            <a:endParaRPr lang="fr-BE" dirty="0"/>
          </a:p>
        </p:txBody>
      </p:sp>
      <p:sp>
        <p:nvSpPr>
          <p:cNvPr id="10" name="ZoneTexte 9">
            <a:extLst>
              <a:ext uri="{FF2B5EF4-FFF2-40B4-BE49-F238E27FC236}">
                <a16:creationId xmlns:a16="http://schemas.microsoft.com/office/drawing/2014/main" id="{37095F71-DCB1-4AA8-A57A-D8C811EF7B90}"/>
              </a:ext>
            </a:extLst>
          </p:cNvPr>
          <p:cNvSpPr txBox="1"/>
          <p:nvPr/>
        </p:nvSpPr>
        <p:spPr>
          <a:xfrm>
            <a:off x="575556" y="6109945"/>
            <a:ext cx="7992888" cy="646331"/>
          </a:xfrm>
          <a:prstGeom prst="rect">
            <a:avLst/>
          </a:prstGeom>
          <a:noFill/>
        </p:spPr>
        <p:txBody>
          <a:bodyPr wrap="square" rtlCol="0">
            <a:spAutoFit/>
          </a:bodyPr>
          <a:lstStyle/>
          <a:p>
            <a:r>
              <a:rPr lang="en-US" dirty="0">
                <a:hlinkClick r:id="rId3"/>
              </a:rPr>
              <a:t>“Association between intelligence quotient and violence perpetration in the English general population” Cambridge University Press, 2018.</a:t>
            </a:r>
            <a:endParaRPr lang="fr-BE" dirty="0"/>
          </a:p>
        </p:txBody>
      </p:sp>
    </p:spTree>
    <p:extLst>
      <p:ext uri="{BB962C8B-B14F-4D97-AF65-F5344CB8AC3E}">
        <p14:creationId xmlns:p14="http://schemas.microsoft.com/office/powerpoint/2010/main" val="3575975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B5999060-73D9-4636-BBF2-C5B3C4BD3047}" type="slidenum">
              <a:rPr lang="fr-BE" smtClean="0"/>
              <a:pPr>
                <a:defRPr/>
              </a:pPr>
              <a:t>47</a:t>
            </a:fld>
            <a:endParaRPr lang="fr-BE" dirty="0"/>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7938"/>
            <a:ext cx="5329237"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48064" y="6525344"/>
            <a:ext cx="2547492" cy="261610"/>
          </a:xfrm>
          <a:prstGeom prst="rect">
            <a:avLst/>
          </a:prstGeom>
        </p:spPr>
        <p:txBody>
          <a:bodyPr wrap="none">
            <a:spAutoFit/>
          </a:bodyPr>
          <a:lstStyle/>
          <a:p>
            <a:r>
              <a:rPr lang="fr-BE" sz="1100" dirty="0" err="1"/>
              <a:t>From</a:t>
            </a:r>
            <a:r>
              <a:rPr lang="fr-BE" sz="1100" dirty="0"/>
              <a:t> « The g factor », 1998, A. R. Jensen.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457200" y="548680"/>
            <a:ext cx="8229600" cy="1143000"/>
          </a:xfrm>
        </p:spPr>
        <p:txBody>
          <a:bodyPr/>
          <a:lstStyle/>
          <a:p>
            <a:pPr fontAlgn="t"/>
            <a:r>
              <a:rPr lang="fr-BE" dirty="0"/>
              <a:t>“Genius” </a:t>
            </a:r>
            <a:r>
              <a:rPr lang="en-US" dirty="0"/>
              <a:t>requires an extremely high g level (IQ).</a:t>
            </a:r>
            <a:br>
              <a:rPr lang="en-US" dirty="0"/>
            </a:br>
            <a:endParaRPr lang="fr-BE" dirty="0"/>
          </a:p>
        </p:txBody>
      </p:sp>
      <p:sp>
        <p:nvSpPr>
          <p:cNvPr id="4" name="Espace réservé du numéro de diapositive 3"/>
          <p:cNvSpPr>
            <a:spLocks noGrp="1"/>
          </p:cNvSpPr>
          <p:nvPr>
            <p:ph type="sldNum" sz="quarter" idx="12"/>
          </p:nvPr>
        </p:nvSpPr>
        <p:spPr/>
        <p:txBody>
          <a:bodyPr/>
          <a:lstStyle/>
          <a:p>
            <a:pPr>
              <a:defRPr/>
            </a:pPr>
            <a:fld id="{73B461F7-B273-44EA-899A-2F91AAC3E829}" type="slidenum">
              <a:rPr lang="fr-BE" smtClean="0"/>
              <a:pPr>
                <a:defRPr/>
              </a:pPr>
              <a:t>48</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35504864"/>
              </p:ext>
            </p:extLst>
          </p:nvPr>
        </p:nvGraphicFramePr>
        <p:xfrm>
          <a:off x="1908720" y="1484784"/>
          <a:ext cx="4535488" cy="2991798"/>
        </p:xfrm>
        <a:graphic>
          <a:graphicData uri="http://schemas.openxmlformats.org/drawingml/2006/table">
            <a:tbl>
              <a:tblPr/>
              <a:tblGrid>
                <a:gridCol w="1643941">
                  <a:extLst>
                    <a:ext uri="{9D8B030D-6E8A-4147-A177-3AD203B41FA5}">
                      <a16:colId xmlns:a16="http://schemas.microsoft.com/office/drawing/2014/main" val="20000"/>
                    </a:ext>
                  </a:extLst>
                </a:gridCol>
                <a:gridCol w="1858084">
                  <a:extLst>
                    <a:ext uri="{9D8B030D-6E8A-4147-A177-3AD203B41FA5}">
                      <a16:colId xmlns:a16="http://schemas.microsoft.com/office/drawing/2014/main" val="20001"/>
                    </a:ext>
                  </a:extLst>
                </a:gridCol>
                <a:gridCol w="261732">
                  <a:extLst>
                    <a:ext uri="{9D8B030D-6E8A-4147-A177-3AD203B41FA5}">
                      <a16:colId xmlns:a16="http://schemas.microsoft.com/office/drawing/2014/main" val="20002"/>
                    </a:ext>
                  </a:extLst>
                </a:gridCol>
                <a:gridCol w="771731">
                  <a:extLst>
                    <a:ext uri="{9D8B030D-6E8A-4147-A177-3AD203B41FA5}">
                      <a16:colId xmlns:a16="http://schemas.microsoft.com/office/drawing/2014/main" val="20003"/>
                    </a:ext>
                  </a:extLst>
                </a:gridCol>
              </a:tblGrid>
              <a:tr h="551472">
                <a:tc gridSpan="3">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rPr>
                        <a:t>Mean IQs of Historical Geniuses, Estimated by Catherine Cox</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fr-BE"/>
                    </a:p>
                  </a:txBody>
                  <a:tcPr/>
                </a:tc>
                <a:tc hMerge="1">
                  <a:txBody>
                    <a:bodyPr/>
                    <a:lstStyle/>
                    <a:p>
                      <a:endParaRPr lang="fr-BE"/>
                    </a:p>
                  </a:txBody>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Calibri" pitchFamily="34" charset="0"/>
                        </a:rPr>
                        <a:t> </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44636">
                <a:tc>
                  <a:txBody>
                    <a:bodyPr/>
                    <a:lstStyle/>
                    <a:p>
                      <a:pPr marL="10160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Category</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Mean IQ</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BE" sz="1100" b="0" i="0" u="none" strike="noStrike" cap="none" normalizeH="0" baseline="0" dirty="0">
                          <a:ln>
                            <a:noFill/>
                          </a:ln>
                          <a:solidFill>
                            <a:srgbClr val="000000"/>
                          </a:solidFill>
                          <a:effectLst/>
                          <a:latin typeface="Calibri" pitchFamily="34" charset="0"/>
                        </a:rPr>
                        <a:t> </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fr-BE"/>
                    </a:p>
                  </a:txBody>
                  <a:tcPr/>
                </a:tc>
                <a:extLst>
                  <a:ext uri="{0D108BD9-81ED-4DB2-BD59-A6C34878D82A}">
                    <a16:rowId xmlns:a16="http://schemas.microsoft.com/office/drawing/2014/main" val="10001"/>
                  </a:ext>
                </a:extLst>
              </a:tr>
              <a:tr h="1895690">
                <a:tc>
                  <a:txBody>
                    <a:bodyPr/>
                    <a:lstStyle/>
                    <a:p>
                      <a:pPr marL="101600" marR="0" lvl="0" indent="0" algn="l" defTabSz="914400" rtl="0" eaLnBrk="1" fontAlgn="base" latinLnBrk="0" hangingPunct="1">
                        <a:lnSpc>
                          <a:spcPct val="115000"/>
                        </a:lnSpc>
                        <a:spcBef>
                          <a:spcPts val="538"/>
                        </a:spcBef>
                        <a:spcAft>
                          <a:spcPct val="0"/>
                        </a:spcAft>
                        <a:buClrTx/>
                        <a:buSzTx/>
                        <a:buFontTx/>
                        <a:buNone/>
                        <a:tabLst/>
                      </a:pPr>
                      <a:r>
                        <a:rPr kumimoji="0" lang="fr-FR" sz="1100" b="0" i="0" u="none" strike="noStrike" cap="none" normalizeH="0" baseline="0" dirty="0" err="1">
                          <a:ln>
                            <a:noFill/>
                          </a:ln>
                          <a:solidFill>
                            <a:srgbClr val="000000"/>
                          </a:solidFill>
                          <a:effectLst/>
                          <a:latin typeface="Calibri" pitchFamily="34" charset="0"/>
                        </a:rPr>
                        <a:t>Scientist</a:t>
                      </a:r>
                      <a:endParaRPr kumimoji="0" lang="fr-BE" sz="1100" b="0" i="0" u="none" strike="noStrike" cap="none" normalizeH="0" baseline="0" dirty="0">
                        <a:ln>
                          <a:noFill/>
                        </a:ln>
                        <a:solidFill>
                          <a:srgbClr val="000000"/>
                        </a:solidFill>
                        <a:effectLst/>
                        <a:latin typeface="Calibri" pitchFamily="34" charset="0"/>
                      </a:endParaRPr>
                    </a:p>
                    <a:p>
                      <a:pPr marL="101600" marR="0" lvl="0" indent="0" algn="l" defTabSz="914400" rtl="0" eaLnBrk="1" fontAlgn="base" latinLnBrk="0" hangingPunct="1">
                        <a:lnSpc>
                          <a:spcPct val="117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Soldiers</a:t>
                      </a:r>
                      <a:endParaRPr kumimoji="0" lang="fr-BE" sz="1100" b="0" i="0" u="none" strike="noStrike" cap="none" normalizeH="0" baseline="0" dirty="0">
                        <a:ln>
                          <a:noFill/>
                        </a:ln>
                        <a:solidFill>
                          <a:srgbClr val="000000"/>
                        </a:solidFill>
                        <a:effectLst/>
                        <a:latin typeface="Calibri" pitchFamily="34" charset="0"/>
                      </a:endParaRPr>
                    </a:p>
                    <a:p>
                      <a:pPr marL="10160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Statestnen</a:t>
                      </a:r>
                      <a:endParaRPr kumimoji="0" lang="fr-BE" sz="1100" b="0" i="0" u="none" strike="noStrike" cap="none" normalizeH="0" baseline="0" dirty="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Writers</a:t>
                      </a:r>
                      <a:endParaRPr kumimoji="0" lang="fr-BE" sz="1100" b="0" i="0" u="none" strike="noStrike" cap="none" normalizeH="0" baseline="0" dirty="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Artist</a:t>
                      </a:r>
                      <a:endParaRPr kumimoji="0" lang="fr-BE" sz="1100" b="0" i="0" u="none" strike="noStrike" cap="none" normalizeH="0" baseline="0" dirty="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Musicians </a:t>
                      </a:r>
                      <a:endParaRPr kumimoji="0" lang="fr-BE" sz="1100" b="0" i="0" u="none" strike="noStrike" cap="none" normalizeH="0" baseline="0" dirty="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Philosophers</a:t>
                      </a:r>
                      <a:endParaRPr kumimoji="0" lang="fr-BE" sz="1100" b="0" i="0" u="none" strike="noStrike" cap="none" normalizeH="0" baseline="0" dirty="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Religions leaders</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20000"/>
                        </a:lnSpc>
                        <a:spcBef>
                          <a:spcPts val="363"/>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155</a:t>
                      </a:r>
                      <a:endParaRPr kumimoji="0" lang="fr-BE" sz="1100" b="0" i="0" u="none" strike="noStrike" cap="none" normalizeH="0" baseline="0" dirty="0">
                        <a:ln>
                          <a:noFill/>
                        </a:ln>
                        <a:solidFill>
                          <a:srgbClr val="000000"/>
                        </a:solidFill>
                        <a:effectLst/>
                        <a:latin typeface="Calibri"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132</a:t>
                      </a:r>
                      <a:endParaRPr kumimoji="0" lang="fr-BE" sz="1100" b="0" i="0" u="none" strike="noStrike" cap="none" normalizeH="0" baseline="0" dirty="0">
                        <a:ln>
                          <a:noFill/>
                        </a:ln>
                        <a:solidFill>
                          <a:srgbClr val="000000"/>
                        </a:solidFill>
                        <a:effectLst/>
                        <a:latin typeface="Calibri"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162</a:t>
                      </a:r>
                      <a:endParaRPr kumimoji="0" lang="fr-BE" sz="1100" b="0" i="0" u="none" strike="noStrike" cap="none" normalizeH="0" baseline="0" dirty="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164</a:t>
                      </a:r>
                      <a:endParaRPr kumimoji="0" lang="fr-BE" sz="1100" b="0" i="0" u="none" strike="noStrike" cap="none" normalizeH="0" baseline="0" dirty="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150</a:t>
                      </a:r>
                      <a:endParaRPr kumimoji="0" lang="fr-BE" sz="1100" b="0" i="0" u="none" strike="noStrike" cap="none" normalizeH="0" baseline="0" dirty="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164</a:t>
                      </a:r>
                      <a:endParaRPr kumimoji="0" lang="fr-BE" sz="1100" b="0" i="0" u="none" strike="noStrike" cap="none" normalizeH="0" baseline="0" dirty="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175</a:t>
                      </a:r>
                      <a:endParaRPr kumimoji="0" lang="fr-BE" sz="1100" b="0" i="0" u="none" strike="noStrike" cap="none" normalizeH="0" baseline="0" dirty="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Calibri" pitchFamily="34" charset="0"/>
                        </a:rPr>
                        <a:t>160</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BE" sz="1100" b="0" i="0" u="none" strike="noStrike" cap="none" normalizeH="0" baseline="0" dirty="0">
                          <a:ln>
                            <a:noFill/>
                          </a:ln>
                          <a:solidFill>
                            <a:srgbClr val="000000"/>
                          </a:solidFill>
                          <a:effectLst/>
                          <a:latin typeface="Calibri" pitchFamily="34" charset="0"/>
                        </a:rPr>
                        <a:t> </a:t>
                      </a:r>
                      <a:endParaRPr kumimoji="0" lang="fr-BE"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fr-BE"/>
                    </a:p>
                  </a:txBody>
                  <a:tcPr/>
                </a:tc>
                <a:extLst>
                  <a:ext uri="{0D108BD9-81ED-4DB2-BD59-A6C34878D82A}">
                    <a16:rowId xmlns:a16="http://schemas.microsoft.com/office/drawing/2014/main" val="10002"/>
                  </a:ext>
                </a:extLst>
              </a:tr>
            </a:tbl>
          </a:graphicData>
        </a:graphic>
      </p:graphicFrame>
      <p:sp>
        <p:nvSpPr>
          <p:cNvPr id="34841" name="ZoneTexte 2"/>
          <p:cNvSpPr txBox="1">
            <a:spLocks noChangeArrowheads="1"/>
          </p:cNvSpPr>
          <p:nvPr/>
        </p:nvSpPr>
        <p:spPr bwMode="auto">
          <a:xfrm>
            <a:off x="1475656" y="4581128"/>
            <a:ext cx="6553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Scientific Nobel Prize: Average IQ of 158 (4SD, measured) </a:t>
            </a:r>
            <a:r>
              <a:rPr lang="en-US" dirty="0" err="1"/>
              <a:t>ie</a:t>
            </a:r>
            <a:r>
              <a:rPr lang="en-US" dirty="0"/>
              <a:t> ~ 1/20000 (potentially 50 individuals per million in European populations)</a:t>
            </a:r>
          </a:p>
          <a:p>
            <a:pPr eaLnBrk="1" hangingPunct="1"/>
            <a:r>
              <a:rPr lang="en-US" dirty="0"/>
              <a:t>           -&gt; A very high IQ is needed -&gt; Bigger average brain size of 4x0.45 = 1.8SD&gt; overall average, </a:t>
            </a:r>
            <a:r>
              <a:rPr lang="en-US" dirty="0" err="1"/>
              <a:t>ie</a:t>
            </a:r>
            <a:r>
              <a:rPr lang="en-US" dirty="0"/>
              <a:t> 1.8 x 120 = 216 grams &gt; average (1369 cc versus 1585 cc for a population with an average IQ of 158)</a:t>
            </a:r>
          </a:p>
          <a:p>
            <a:pPr eaLnBrk="1" hangingPunct="1"/>
            <a:r>
              <a:rPr lang="en-US" dirty="0"/>
              <a:t>           -&gt; Obvious biological basis of genius</a:t>
            </a:r>
            <a:r>
              <a:rPr lang="fr-BE" dirty="0"/>
              <a:t>    </a:t>
            </a:r>
          </a:p>
          <a:p>
            <a:pPr eaLnBrk="1" hangingPunct="1"/>
            <a:r>
              <a:rPr lang="fr-BE" dirty="0"/>
              <a:t>               </a:t>
            </a:r>
          </a:p>
        </p:txBody>
      </p:sp>
      <p:sp>
        <p:nvSpPr>
          <p:cNvPr id="2" name="ZoneTexte 1"/>
          <p:cNvSpPr txBox="1"/>
          <p:nvPr/>
        </p:nvSpPr>
        <p:spPr>
          <a:xfrm>
            <a:off x="6444208" y="3727823"/>
            <a:ext cx="2236510" cy="430887"/>
          </a:xfrm>
          <a:prstGeom prst="rect">
            <a:avLst/>
          </a:prstGeom>
          <a:noFill/>
        </p:spPr>
        <p:txBody>
          <a:bodyPr wrap="none" rtlCol="0">
            <a:spAutoFit/>
          </a:bodyPr>
          <a:lstStyle/>
          <a:p>
            <a:r>
              <a:rPr lang="fr-BE" sz="1100" dirty="0" err="1"/>
              <a:t>From</a:t>
            </a:r>
            <a:r>
              <a:rPr lang="fr-BE" sz="1100" dirty="0"/>
              <a:t> « Eugenics, a reassessment », </a:t>
            </a:r>
            <a:br>
              <a:rPr lang="fr-BE" sz="1100" dirty="0"/>
            </a:br>
            <a:r>
              <a:rPr lang="fr-BE" sz="1100" dirty="0"/>
              <a:t>2001, Richard Lynn.</a:t>
            </a:r>
          </a:p>
        </p:txBody>
      </p:sp>
    </p:spTree>
  </p:cSld>
  <p:clrMapOvr>
    <a:masterClrMapping/>
  </p:clrMapOvr>
  <p:transition spd="slow" advTm="84437"/>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3326" y="-99392"/>
            <a:ext cx="8640960" cy="1152128"/>
          </a:xfrm>
        </p:spPr>
        <p:txBody>
          <a:bodyPr/>
          <a:lstStyle/>
          <a:p>
            <a:br>
              <a:rPr lang="en-US" sz="2000" dirty="0"/>
            </a:br>
            <a:r>
              <a:rPr lang="en-US" sz="1800" dirty="0"/>
              <a:t>Anecdotally, the estimate of “a bigger brain by 216 grams" for a population of European homo sapiens with an IQ of 160 is very close to the difference of 240 cc actually found in a brain study of 65 eminent men ...</a:t>
            </a:r>
            <a:endParaRPr lang="fr-BE" sz="18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49</a:t>
            </a:fld>
            <a:endParaRPr lang="fr-BE" dirty="0"/>
          </a:p>
        </p:txBody>
      </p:sp>
      <p:pic>
        <p:nvPicPr>
          <p:cNvPr id="1026"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00338"/>
            <a:ext cx="3312368" cy="551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806" y="1300338"/>
            <a:ext cx="3250002" cy="547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69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4687" y="1844824"/>
            <a:ext cx="8642350" cy="6408737"/>
          </a:xfrm>
        </p:spPr>
        <p:txBody>
          <a:bodyPr rtlCol="0">
            <a:normAutofit/>
          </a:bodyPr>
          <a:lstStyle/>
          <a:p>
            <a:pPr marL="0" indent="0" eaLnBrk="1" fontAlgn="auto" hangingPunct="1">
              <a:spcAft>
                <a:spcPts val="0"/>
              </a:spcAft>
              <a:buFont typeface="Arial" pitchFamily="34" charset="0"/>
              <a:buNone/>
              <a:defRPr/>
            </a:pPr>
            <a:endParaRPr lang="fr-BE" sz="1400" dirty="0"/>
          </a:p>
          <a:p>
            <a:pPr marL="0" indent="0" eaLnBrk="1" fontAlgn="auto" hangingPunct="1">
              <a:spcAft>
                <a:spcPts val="0"/>
              </a:spcAft>
              <a:buFont typeface="Arial" pitchFamily="34" charset="0"/>
              <a:buNone/>
              <a:defRPr/>
            </a:pPr>
            <a:endParaRPr lang="fr-BE" sz="1400" dirty="0"/>
          </a:p>
          <a:p>
            <a:pPr eaLnBrk="1" fontAlgn="auto" hangingPunct="1">
              <a:spcAft>
                <a:spcPts val="0"/>
              </a:spcAft>
              <a:buFont typeface="Arial" pitchFamily="34" charset="0"/>
              <a:buChar char="•"/>
              <a:defRPr/>
            </a:pPr>
            <a:endParaRPr lang="fr-BE" sz="1400" dirty="0"/>
          </a:p>
        </p:txBody>
      </p:sp>
      <p:sp>
        <p:nvSpPr>
          <p:cNvPr id="4" name="Espace réservé du numéro de diapositive 3"/>
          <p:cNvSpPr>
            <a:spLocks noGrp="1"/>
          </p:cNvSpPr>
          <p:nvPr>
            <p:ph type="sldNum" sz="quarter" idx="12"/>
          </p:nvPr>
        </p:nvSpPr>
        <p:spPr/>
        <p:txBody>
          <a:bodyPr/>
          <a:lstStyle/>
          <a:p>
            <a:pPr>
              <a:defRPr/>
            </a:pPr>
            <a:fld id="{908AFC11-9907-4C07-9BF3-C106AF62D8B4}" type="slidenum">
              <a:rPr lang="fr-BE"/>
              <a:pPr>
                <a:defRPr/>
              </a:pPr>
              <a:t>5</a:t>
            </a:fld>
            <a:endParaRPr lang="fr-BE" dirty="0"/>
          </a:p>
        </p:txBody>
      </p:sp>
      <p:sp>
        <p:nvSpPr>
          <p:cNvPr id="10" name="Rectangle 9">
            <a:extLst>
              <a:ext uri="{FF2B5EF4-FFF2-40B4-BE49-F238E27FC236}">
                <a16:creationId xmlns:a16="http://schemas.microsoft.com/office/drawing/2014/main" id="{C77BEA42-E76C-40D5-8BF3-90FFF58490F5}"/>
              </a:ext>
            </a:extLst>
          </p:cNvPr>
          <p:cNvSpPr>
            <a:spLocks noChangeArrowheads="1"/>
          </p:cNvSpPr>
          <p:nvPr/>
        </p:nvSpPr>
        <p:spPr bwMode="auto">
          <a:xfrm>
            <a:off x="132663" y="41444"/>
            <a:ext cx="8857350" cy="88639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12121"/>
                </a:solidFill>
                <a:effectLst/>
                <a:latin typeface="+mn-lt"/>
              </a:rPr>
              <a:t> Homo sapiens </a:t>
            </a:r>
            <a:r>
              <a:rPr kumimoji="0" lang="fr-FR" altLang="fr-FR" sz="1600" b="0" i="0" u="none" strike="noStrike" cap="none" normalizeH="0" baseline="0" dirty="0" err="1">
                <a:ln>
                  <a:noFill/>
                </a:ln>
                <a:solidFill>
                  <a:srgbClr val="212121"/>
                </a:solidFill>
                <a:effectLst/>
                <a:latin typeface="+mn-lt"/>
              </a:rPr>
              <a:t>emerges</a:t>
            </a:r>
            <a:r>
              <a:rPr kumimoji="0" lang="fr-FR" altLang="fr-FR" sz="1600" b="0" i="0" u="none" strike="noStrike" cap="none" normalizeH="0" baseline="0" dirty="0">
                <a:ln>
                  <a:noFill/>
                </a:ln>
                <a:solidFill>
                  <a:srgbClr val="212121"/>
                </a:solidFill>
                <a:effectLst/>
                <a:latin typeface="+mn-lt"/>
              </a:rPr>
              <a:t> in </a:t>
            </a:r>
            <a:r>
              <a:rPr kumimoji="0" lang="fr-FR" altLang="fr-FR" sz="1600" b="0" i="0" u="none" strike="noStrike" cap="none" normalizeH="0" baseline="0" dirty="0" err="1">
                <a:ln>
                  <a:noFill/>
                </a:ln>
                <a:solidFill>
                  <a:srgbClr val="212121"/>
                </a:solidFill>
                <a:effectLst/>
                <a:latin typeface="+mn-lt"/>
              </a:rPr>
              <a:t>Africa</a:t>
            </a:r>
            <a:r>
              <a:rPr kumimoji="0" lang="fr-FR" altLang="fr-FR" sz="1600" b="0" i="0" u="none" strike="noStrike" cap="none" normalizeH="0" baseline="0" dirty="0">
                <a:ln>
                  <a:noFill/>
                </a:ln>
                <a:solidFill>
                  <a:srgbClr val="212121"/>
                </a:solidFill>
                <a:effectLst/>
                <a:latin typeface="+mn-lt"/>
              </a:rPr>
              <a:t> 200 </a:t>
            </a:r>
            <a:r>
              <a:rPr kumimoji="0" lang="fr-FR" altLang="fr-FR" sz="1600" b="0" i="0" u="none" strike="noStrike" cap="none" normalizeH="0" baseline="0" dirty="0" err="1">
                <a:ln>
                  <a:noFill/>
                </a:ln>
                <a:solidFill>
                  <a:srgbClr val="212121"/>
                </a:solidFill>
                <a:effectLst/>
                <a:latin typeface="+mn-lt"/>
              </a:rPr>
              <a:t>thousand</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years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ago</a:t>
            </a:r>
            <a:r>
              <a:rPr kumimoji="0" lang="fr-FR" altLang="fr-FR" sz="16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600" dirty="0">
              <a:solidFill>
                <a:srgbClr val="212121"/>
              </a:solidFill>
              <a:latin typeface="+mn-lt"/>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fr-FR" altLang="fr-FR" sz="1600" b="1" i="0" u="none" strike="noStrike" cap="none" normalizeH="0" baseline="0" dirty="0" err="1">
                <a:ln>
                  <a:noFill/>
                </a:ln>
                <a:solidFill>
                  <a:srgbClr val="212121"/>
                </a:solidFill>
                <a:effectLst/>
                <a:latin typeface="+mn-lt"/>
              </a:rPr>
              <a:t>Africans</a:t>
            </a:r>
            <a:r>
              <a:rPr kumimoji="0" lang="fr-FR" altLang="fr-FR" sz="1600" b="0" i="0" u="none" strike="noStrike" cap="none" normalizeH="0" baseline="0" dirty="0">
                <a:ln>
                  <a:noFill/>
                </a:ln>
                <a:solidFill>
                  <a:srgbClr val="212121"/>
                </a:solidFill>
                <a:effectLst/>
                <a:latin typeface="+mn-lt"/>
              </a:rPr>
              <a:t> </a:t>
            </a:r>
            <a:br>
              <a:rPr kumimoji="0" lang="fr-FR" altLang="fr-FR" sz="1600" b="0" i="0" u="none" strike="noStrike" cap="none" normalizeH="0" baseline="0" dirty="0">
                <a:ln>
                  <a:noFill/>
                </a:ln>
                <a:solidFill>
                  <a:srgbClr val="212121"/>
                </a:solidFill>
                <a:effectLst/>
                <a:latin typeface="+mn-lt"/>
              </a:rPr>
            </a:br>
            <a:r>
              <a:rPr kumimoji="0" lang="fr-FR" altLang="fr-FR" sz="1600" b="0" i="0" u="none" strike="noStrike" cap="none" normalizeH="0" baseline="0" dirty="0">
                <a:ln>
                  <a:noFill/>
                </a:ln>
                <a:solidFill>
                  <a:srgbClr val="212121"/>
                </a:solidFill>
                <a:effectLst/>
                <a:latin typeface="+mn-lt"/>
              </a:rPr>
              <a:t>Homo sapiens </a:t>
            </a:r>
            <a:r>
              <a:rPr kumimoji="0" lang="fr-FR" altLang="fr-FR" sz="1600" b="0" i="0" u="none" strike="noStrike" cap="none" normalizeH="0" baseline="0" dirty="0" err="1">
                <a:ln>
                  <a:noFill/>
                </a:ln>
                <a:solidFill>
                  <a:srgbClr val="212121"/>
                </a:solidFill>
                <a:effectLst/>
                <a:latin typeface="+mn-lt"/>
              </a:rPr>
              <a:t>would</a:t>
            </a:r>
            <a:r>
              <a:rPr kumimoji="0" lang="fr-FR" altLang="fr-FR" sz="1600" b="0" i="0" u="none" strike="noStrike" cap="none" normalizeH="0" baseline="0" dirty="0">
                <a:ln>
                  <a:noFill/>
                </a:ln>
                <a:solidFill>
                  <a:srgbClr val="212121"/>
                </a:solidFill>
                <a:effectLst/>
                <a:latin typeface="+mn-lt"/>
              </a:rPr>
              <a:t> have </a:t>
            </a:r>
            <a:r>
              <a:rPr kumimoji="0" lang="fr-FR" altLang="fr-FR" sz="1600" b="0" i="0" u="none" strike="noStrike" cap="none" normalizeH="0" baseline="0" dirty="0" err="1">
                <a:ln>
                  <a:noFill/>
                </a:ln>
                <a:solidFill>
                  <a:srgbClr val="212121"/>
                </a:solidFill>
                <a:effectLst/>
                <a:latin typeface="+mn-lt"/>
              </a:rPr>
              <a:t>appeared</a:t>
            </a:r>
            <a:r>
              <a:rPr kumimoji="0" lang="fr-FR" altLang="fr-FR" sz="1600" b="0" i="0" u="none" strike="noStrike" cap="none" normalizeH="0" baseline="0" dirty="0">
                <a:ln>
                  <a:noFill/>
                </a:ln>
                <a:solidFill>
                  <a:srgbClr val="212121"/>
                </a:solidFill>
                <a:effectLst/>
                <a:latin typeface="+mn-lt"/>
              </a:rPr>
              <a:t> 200 </a:t>
            </a:r>
            <a:r>
              <a:rPr kumimoji="0" lang="fr-FR" altLang="fr-FR" sz="1600" b="0" i="0" u="none" strike="noStrike" cap="none" normalizeH="0" baseline="0" dirty="0" err="1">
                <a:ln>
                  <a:noFill/>
                </a:ln>
                <a:solidFill>
                  <a:srgbClr val="212121"/>
                </a:solidFill>
                <a:effectLst/>
                <a:latin typeface="+mn-lt"/>
              </a:rPr>
              <a:t>thousand</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years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ago</a:t>
            </a:r>
            <a:r>
              <a:rPr kumimoji="0" lang="fr-FR" altLang="fr-FR" sz="1600" b="0" i="0" u="none" strike="noStrike" cap="none" normalizeH="0" baseline="0" dirty="0">
                <a:ln>
                  <a:noFill/>
                </a:ln>
                <a:solidFill>
                  <a:srgbClr val="212121"/>
                </a:solidFill>
                <a:effectLst/>
                <a:latin typeface="+mn-lt"/>
              </a:rPr>
              <a:t> </a:t>
            </a:r>
            <a:br>
              <a:rPr kumimoji="0" lang="fr-FR" altLang="fr-FR" sz="1600" b="0" i="0" u="none" strike="noStrike" cap="none" normalizeH="0" baseline="0" dirty="0">
                <a:ln>
                  <a:noFill/>
                </a:ln>
                <a:solidFill>
                  <a:srgbClr val="212121"/>
                </a:solidFill>
                <a:effectLst/>
                <a:latin typeface="+mn-lt"/>
              </a:rPr>
            </a:br>
            <a:r>
              <a:rPr kumimoji="0" lang="fr-FR" altLang="fr-FR" sz="1600" b="0" i="0" u="none" strike="noStrike" cap="none" normalizeH="0" baseline="0" dirty="0">
                <a:ln>
                  <a:noFill/>
                </a:ln>
                <a:solidFill>
                  <a:srgbClr val="212121"/>
                </a:solidFill>
                <a:effectLst/>
                <a:latin typeface="+mn-lt"/>
              </a:rPr>
              <a:t>in </a:t>
            </a:r>
            <a:r>
              <a:rPr kumimoji="0" lang="fr-FR" altLang="fr-FR" sz="1600" b="0" i="0" u="none" strike="noStrike" cap="none" normalizeH="0" baseline="0" dirty="0" err="1">
                <a:ln>
                  <a:noFill/>
                </a:ln>
                <a:solidFill>
                  <a:srgbClr val="212121"/>
                </a:solidFill>
                <a:effectLst/>
                <a:latin typeface="+mn-lt"/>
              </a:rPr>
              <a:t>Africa</a:t>
            </a:r>
            <a:r>
              <a:rPr kumimoji="0" lang="fr-FR" altLang="fr-FR" sz="1600" b="0" i="0" u="none" strike="noStrike" cap="none" normalizeH="0" baseline="0" dirty="0">
                <a:ln>
                  <a:noFill/>
                </a:ln>
                <a:solidFill>
                  <a:srgbClr val="212121"/>
                </a:solidFill>
                <a:effectLst/>
                <a:latin typeface="+mn-lt"/>
              </a:rPr>
              <a:t>  Equatorial.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endParaRPr lang="fr-FR" altLang="fr-FR" sz="1600" dirty="0">
              <a:solidFill>
                <a:srgbClr val="212121"/>
              </a:solidFill>
              <a:latin typeface="+mn-lt"/>
            </a:endParaRPr>
          </a:p>
          <a:p>
            <a:pPr marR="0" lvl="0" algn="l" defTabSz="914400" rtl="0" eaLnBrk="0" fontAlgn="base" latinLnBrk="0" hangingPunct="0">
              <a:lnSpc>
                <a:spcPct val="100000"/>
              </a:lnSpc>
              <a:spcBef>
                <a:spcPct val="0"/>
              </a:spcBef>
              <a:spcAft>
                <a:spcPct val="0"/>
              </a:spcAft>
              <a:buClrTx/>
              <a:buSzTx/>
              <a:tabLst/>
            </a:pPr>
            <a:r>
              <a:rPr kumimoji="0" lang="fr-FR" altLang="fr-FR" sz="1600" b="1" i="0" u="none" strike="noStrike" cap="none" normalizeH="0" baseline="0" dirty="0">
                <a:ln>
                  <a:noFill/>
                </a:ln>
                <a:solidFill>
                  <a:srgbClr val="212121"/>
                </a:solidFill>
                <a:effectLst/>
                <a:latin typeface="+mn-lt"/>
              </a:rPr>
              <a:t>2. South </a:t>
            </a:r>
            <a:r>
              <a:rPr kumimoji="0" lang="fr-FR" altLang="fr-FR" sz="1600" b="1" i="0" u="none" strike="noStrike" cap="none" normalizeH="0" baseline="0" dirty="0" err="1">
                <a:ln>
                  <a:noFill/>
                </a:ln>
                <a:solidFill>
                  <a:srgbClr val="212121"/>
                </a:solidFill>
                <a:effectLst/>
                <a:latin typeface="+mn-lt"/>
              </a:rPr>
              <a:t>Asians</a:t>
            </a:r>
            <a:r>
              <a:rPr kumimoji="0" lang="fr-FR" altLang="fr-FR" sz="1600" b="1" i="0" u="none" strike="noStrike" cap="none" normalizeH="0" baseline="0" dirty="0">
                <a:ln>
                  <a:noFill/>
                </a:ln>
                <a:solidFill>
                  <a:srgbClr val="212121"/>
                </a:solidFill>
                <a:effectLst/>
                <a:latin typeface="+mn-lt"/>
              </a:rPr>
              <a:t> and North </a:t>
            </a:r>
            <a:r>
              <a:rPr kumimoji="0" lang="fr-FR" altLang="fr-FR" sz="1600" b="1" i="0" u="none" strike="noStrike" cap="none" normalizeH="0" baseline="0" dirty="0" err="1">
                <a:ln>
                  <a:noFill/>
                </a:ln>
                <a:solidFill>
                  <a:srgbClr val="212121"/>
                </a:solidFill>
                <a:effectLst/>
                <a:latin typeface="+mn-lt"/>
              </a:rPr>
              <a:t>Africans</a:t>
            </a:r>
            <a:r>
              <a:rPr kumimoji="0" lang="fr-FR" altLang="fr-FR" sz="1600" b="0" i="0" u="none" strike="noStrike" cap="none" normalizeH="0" baseline="0" dirty="0">
                <a:ln>
                  <a:noFill/>
                </a:ln>
                <a:solidFill>
                  <a:srgbClr val="212121"/>
                </a:solidFill>
                <a:effectLst/>
                <a:latin typeface="+mn-lt"/>
              </a:rPr>
              <a:t> </a:t>
            </a:r>
            <a:r>
              <a:rPr kumimoji="0" lang="fr-FR" altLang="fr-FR" sz="1600" b="1" i="0" u="none" strike="noStrike" cap="none" normalizeH="0" baseline="0" dirty="0">
                <a:ln>
                  <a:noFill/>
                </a:ln>
                <a:solidFill>
                  <a:srgbClr val="212121"/>
                </a:solidFill>
                <a:effectLst/>
                <a:latin typeface="+mn-lt"/>
              </a:rPr>
              <a:t>(MENA for Middle </a:t>
            </a:r>
            <a:r>
              <a:rPr kumimoji="0" lang="fr-FR" altLang="fr-FR" sz="1600" b="1" i="0" u="none" strike="noStrike" cap="none" normalizeH="0" baseline="0" dirty="0" err="1">
                <a:ln>
                  <a:noFill/>
                </a:ln>
                <a:solidFill>
                  <a:srgbClr val="212121"/>
                </a:solidFill>
                <a:effectLst/>
                <a:latin typeface="+mn-lt"/>
              </a:rPr>
              <a:t>Easterners</a:t>
            </a:r>
            <a:r>
              <a:rPr kumimoji="0" lang="fr-FR" altLang="fr-FR" sz="1600" b="1" i="0" u="none" strike="noStrike" cap="none" normalizeH="0" baseline="0" dirty="0">
                <a:ln>
                  <a:noFill/>
                </a:ln>
                <a:solidFill>
                  <a:srgbClr val="212121"/>
                </a:solidFill>
                <a:effectLst/>
                <a:latin typeface="+mn-lt"/>
              </a:rPr>
              <a:t> and North </a:t>
            </a:r>
            <a:r>
              <a:rPr kumimoji="0" lang="fr-FR" altLang="fr-FR" sz="1600" b="1" i="0" u="none" strike="noStrike" cap="none" normalizeH="0" baseline="0" dirty="0" err="1">
                <a:ln>
                  <a:noFill/>
                </a:ln>
                <a:solidFill>
                  <a:srgbClr val="212121"/>
                </a:solidFill>
                <a:effectLst/>
                <a:latin typeface="+mn-lt"/>
              </a:rPr>
              <a:t>Africans</a:t>
            </a:r>
            <a:r>
              <a:rPr kumimoji="0" lang="fr-FR" altLang="fr-FR" sz="1600" b="1" i="0" u="none" strike="noStrike" cap="none" normalizeH="0" baseline="0" dirty="0">
                <a:ln>
                  <a:noFill/>
                </a:ln>
                <a:solidFill>
                  <a:srgbClr val="212121"/>
                </a:solidFill>
                <a:effectLst/>
                <a:latin typeface="+mn-lt"/>
              </a:rPr>
              <a:t>) </a:t>
            </a:r>
          </a:p>
          <a:p>
            <a:pPr marR="0" lvl="0" algn="l" defTabSz="914400" rtl="0" eaLnBrk="0" fontAlgn="base" latinLnBrk="0" hangingPunct="0">
              <a:lnSpc>
                <a:spcPct val="100000"/>
              </a:lnSpc>
              <a:spcBef>
                <a:spcPct val="0"/>
              </a:spcBef>
              <a:spcAft>
                <a:spcPct val="0"/>
              </a:spcAft>
              <a:buClrTx/>
              <a:buSzTx/>
              <a:tabLst/>
            </a:pPr>
            <a:r>
              <a:rPr lang="fr-FR" altLang="fr-FR" sz="1600" dirty="0">
                <a:solidFill>
                  <a:srgbClr val="212121"/>
                </a:solidFill>
                <a:latin typeface="+mn-lt"/>
              </a:rPr>
              <a:t>     </a:t>
            </a:r>
            <a:r>
              <a:rPr kumimoji="0" lang="fr-FR" altLang="fr-FR" sz="1600" b="0" i="0" u="none" strike="noStrike" cap="none" normalizeH="0" baseline="0" dirty="0">
                <a:ln>
                  <a:noFill/>
                </a:ln>
                <a:solidFill>
                  <a:srgbClr val="212121"/>
                </a:solidFill>
                <a:effectLst/>
                <a:latin typeface="+mn-lt"/>
              </a:rPr>
              <a:t>The first groups </a:t>
            </a:r>
            <a:r>
              <a:rPr kumimoji="0" lang="fr-FR" altLang="fr-FR" sz="1600" b="0" i="0" u="none" strike="noStrike" cap="none" normalizeH="0" baseline="0" dirty="0" err="1">
                <a:ln>
                  <a:noFill/>
                </a:ln>
                <a:solidFill>
                  <a:srgbClr val="212121"/>
                </a:solidFill>
                <a:effectLst/>
                <a:latin typeface="+mn-lt"/>
              </a:rPr>
              <a:t>migrate</a:t>
            </a:r>
            <a:r>
              <a:rPr kumimoji="0" lang="fr-FR" altLang="fr-FR" sz="1600" b="0" i="0" u="none" strike="noStrike" cap="none" normalizeH="0" baseline="0" dirty="0">
                <a:ln>
                  <a:noFill/>
                </a:ln>
                <a:solidFill>
                  <a:srgbClr val="212121"/>
                </a:solidFill>
                <a:effectLst/>
                <a:latin typeface="+mn-lt"/>
              </a:rPr>
              <a:t> out of </a:t>
            </a:r>
            <a:r>
              <a:rPr kumimoji="0" lang="fr-FR" altLang="fr-FR" sz="1600" b="0" i="0" u="none" strike="noStrike" cap="none" normalizeH="0" baseline="0" dirty="0" err="1">
                <a:ln>
                  <a:noFill/>
                </a:ln>
                <a:solidFill>
                  <a:srgbClr val="212121"/>
                </a:solidFill>
                <a:effectLst/>
                <a:latin typeface="+mn-lt"/>
              </a:rPr>
              <a:t>sub-Saharan</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Africa</a:t>
            </a:r>
            <a:r>
              <a:rPr kumimoji="0" lang="fr-FR" altLang="fr-FR" sz="1600" b="0" i="0" u="none" strike="noStrike" cap="none" normalizeH="0" baseline="0" dirty="0">
                <a:ln>
                  <a:noFill/>
                </a:ln>
                <a:solidFill>
                  <a:srgbClr val="212121"/>
                </a:solidFill>
                <a:effectLst/>
                <a:latin typeface="+mn-lt"/>
              </a:rPr>
              <a:t> and </a:t>
            </a:r>
            <a:r>
              <a:rPr kumimoji="0" lang="fr-FR" altLang="fr-FR" sz="1600" b="0" i="0" u="none" strike="noStrike" cap="none" normalizeH="0" baseline="0" dirty="0" err="1">
                <a:ln>
                  <a:noFill/>
                </a:ln>
                <a:solidFill>
                  <a:srgbClr val="212121"/>
                </a:solidFill>
                <a:effectLst/>
                <a:latin typeface="+mn-lt"/>
              </a:rPr>
              <a:t>colonize</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Africa</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from</a:t>
            </a:r>
            <a:r>
              <a:rPr kumimoji="0" lang="fr-FR" altLang="fr-FR" sz="1600" b="0" i="0" u="none" strike="noStrike" cap="none" normalizeH="0" baseline="0" dirty="0">
                <a:ln>
                  <a:noFill/>
                </a:ln>
                <a:solidFill>
                  <a:srgbClr val="212121"/>
                </a:solidFill>
                <a:effectLst/>
                <a:latin typeface="+mn-lt"/>
              </a:rPr>
              <a:t> North and </a:t>
            </a:r>
          </a:p>
          <a:p>
            <a:pPr marR="0" lvl="0" algn="l" defTabSz="914400" rtl="0" eaLnBrk="0" fontAlgn="base" latinLnBrk="0" hangingPunct="0">
              <a:lnSpc>
                <a:spcPct val="100000"/>
              </a:lnSpc>
              <a:spcBef>
                <a:spcPct val="0"/>
              </a:spcBef>
              <a:spcAft>
                <a:spcPct val="0"/>
              </a:spcAft>
              <a:buClrTx/>
              <a:buSzTx/>
              <a:tabLst/>
            </a:pPr>
            <a:r>
              <a:rPr lang="fr-FR" altLang="fr-FR" sz="1600" dirty="0">
                <a:solidFill>
                  <a:srgbClr val="212121"/>
                </a:solidFill>
                <a:latin typeface="+mn-lt"/>
              </a:rPr>
              <a:t>      </a:t>
            </a:r>
            <a:r>
              <a:rPr kumimoji="0" lang="fr-FR" altLang="fr-FR" sz="1600" b="0" i="0" u="none" strike="noStrike" cap="none" normalizeH="0" baseline="0" dirty="0">
                <a:ln>
                  <a:noFill/>
                </a:ln>
                <a:solidFill>
                  <a:srgbClr val="212121"/>
                </a:solidFill>
                <a:effectLst/>
                <a:latin typeface="+mn-lt"/>
              </a:rPr>
              <a:t>Southwest Asia 100 </a:t>
            </a:r>
            <a:r>
              <a:rPr kumimoji="0" lang="fr-FR" altLang="fr-FR" sz="1600" b="0" i="0" u="none" strike="noStrike" cap="none" normalizeH="0" baseline="0" dirty="0" err="1">
                <a:ln>
                  <a:noFill/>
                </a:ln>
                <a:solidFill>
                  <a:srgbClr val="212121"/>
                </a:solidFill>
                <a:effectLst/>
                <a:latin typeface="+mn-lt"/>
              </a:rPr>
              <a:t>thousand</a:t>
            </a:r>
            <a:r>
              <a:rPr kumimoji="0" lang="fr-FR" altLang="fr-FR" sz="1600" b="0" i="0" u="none" strike="noStrike" cap="none" normalizeH="0" baseline="0" dirty="0">
                <a:ln>
                  <a:noFill/>
                </a:ln>
                <a:solidFill>
                  <a:srgbClr val="212121"/>
                </a:solidFill>
                <a:effectLst/>
                <a:latin typeface="+mn-lt"/>
              </a:rPr>
              <a:t> to 90 </a:t>
            </a:r>
            <a:r>
              <a:rPr kumimoji="0" lang="fr-FR" altLang="fr-FR" sz="1600" b="0" i="0" u="none" strike="noStrike" cap="none" normalizeH="0" baseline="0" dirty="0" err="1">
                <a:ln>
                  <a:noFill/>
                </a:ln>
                <a:solidFill>
                  <a:srgbClr val="212121"/>
                </a:solidFill>
                <a:effectLst/>
                <a:latin typeface="+mn-lt"/>
              </a:rPr>
              <a:t>thousand</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years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ago</a:t>
            </a:r>
            <a:r>
              <a:rPr kumimoji="0" lang="fr-FR" altLang="fr-FR" sz="1600" b="0" i="0" u="none" strike="noStrike" cap="none" normalizeH="0" baseline="0" dirty="0">
                <a:ln>
                  <a:noFill/>
                </a:ln>
                <a:solidFill>
                  <a:srgbClr val="212121"/>
                </a:solidFill>
                <a:effectLst/>
                <a:latin typeface="+mn-lt"/>
              </a:rPr>
              <a:t>. At </a:t>
            </a:r>
            <a:r>
              <a:rPr kumimoji="0" lang="fr-FR" altLang="fr-FR" sz="1600" b="0" i="0" u="none" strike="noStrike" cap="none" normalizeH="0" baseline="0" dirty="0" err="1">
                <a:ln>
                  <a:noFill/>
                </a:ln>
                <a:solidFill>
                  <a:srgbClr val="212121"/>
                </a:solidFill>
                <a:effectLst/>
                <a:latin typeface="+mn-lt"/>
              </a:rPr>
              <a:t>this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level</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they</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were</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isolated</a:t>
            </a:r>
            <a:r>
              <a:rPr kumimoji="0" lang="fr-FR" altLang="fr-FR" sz="1600" b="0" i="0" u="none" strike="noStrike" cap="none" normalizeH="0" baseline="0" dirty="0">
                <a:ln>
                  <a:noFill/>
                </a:ln>
                <a:solidFill>
                  <a:srgbClr val="212121"/>
                </a:solidFill>
                <a:effectLst/>
                <a:latin typeface="+mn-lt"/>
              </a:rPr>
              <a:t> </a:t>
            </a:r>
          </a:p>
          <a:p>
            <a:pPr marR="0" lvl="0" algn="l" defTabSz="914400" rtl="0" eaLnBrk="0" fontAlgn="base" latinLnBrk="0" hangingPunct="0">
              <a:lnSpc>
                <a:spcPct val="100000"/>
              </a:lnSpc>
              <a:spcBef>
                <a:spcPct val="0"/>
              </a:spcBef>
              <a:spcAft>
                <a:spcPct val="0"/>
              </a:spcAft>
              <a:buClrTx/>
              <a:buSzTx/>
              <a:tabLst/>
            </a:pPr>
            <a:r>
              <a:rPr lang="fr-FR" altLang="fr-FR" sz="1600" dirty="0">
                <a:solidFill>
                  <a:srgbClr val="212121"/>
                </a:solidFill>
                <a:latin typeface="+mn-lt"/>
              </a:rPr>
              <a:t>      </a:t>
            </a:r>
            <a:r>
              <a:rPr kumimoji="0" lang="fr-FR" altLang="fr-FR" sz="1600" b="0" i="0" u="none" strike="noStrike" cap="none" normalizeH="0" baseline="0" dirty="0" err="1">
                <a:ln>
                  <a:noFill/>
                </a:ln>
                <a:solidFill>
                  <a:srgbClr val="212121"/>
                </a:solidFill>
                <a:effectLst/>
                <a:latin typeface="+mn-lt"/>
              </a:rPr>
              <a:t>from</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Africans</a:t>
            </a:r>
            <a:r>
              <a:rPr kumimoji="0" lang="fr-FR" altLang="fr-FR" sz="1600" b="0" i="0" u="none" strike="noStrike" cap="none" normalizeH="0" baseline="0" dirty="0">
                <a:ln>
                  <a:noFill/>
                </a:ln>
                <a:solidFill>
                  <a:srgbClr val="212121"/>
                </a:solidFill>
                <a:effectLst/>
                <a:latin typeface="+mn-lt"/>
              </a:rPr>
              <a:t> by distance and by the Sahara </a:t>
            </a:r>
            <a:r>
              <a:rPr kumimoji="0" lang="fr-FR" altLang="fr-FR" sz="1600" b="0" i="0" u="none" strike="noStrike" cap="none" normalizeH="0" baseline="0" dirty="0" err="1">
                <a:ln>
                  <a:noFill/>
                </a:ln>
                <a:solidFill>
                  <a:srgbClr val="212121"/>
                </a:solidFill>
                <a:effectLst/>
                <a:latin typeface="+mn-lt"/>
              </a:rPr>
              <a:t>Desert</a:t>
            </a:r>
            <a:r>
              <a:rPr kumimoji="0" lang="fr-FR" altLang="fr-FR" sz="1600" b="0" i="0" u="none" strike="noStrike" cap="none" normalizeH="0" baseline="0" dirty="0">
                <a:ln>
                  <a:noFill/>
                </a:ln>
                <a:solidFill>
                  <a:srgbClr val="212121"/>
                </a:solidFill>
                <a:effectLst/>
                <a:latin typeface="+mn-lt"/>
              </a:rPr>
              <a:t> and </a:t>
            </a:r>
            <a:r>
              <a:rPr kumimoji="0" lang="fr-FR" altLang="fr-FR" sz="1600" b="0" i="0" u="none" strike="noStrike" cap="none" normalizeH="0" baseline="0" dirty="0" err="1">
                <a:ln>
                  <a:noFill/>
                </a:ln>
                <a:solidFill>
                  <a:srgbClr val="212121"/>
                </a:solidFill>
                <a:effectLst/>
                <a:latin typeface="+mn-lt"/>
              </a:rPr>
              <a:t>thus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evolved</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into</a:t>
            </a:r>
            <a:r>
              <a:rPr kumimoji="0" lang="fr-FR" altLang="fr-FR" sz="1600" b="0" i="0" u="none" strike="noStrike" cap="none" normalizeH="0" baseline="0" dirty="0">
                <a:ln>
                  <a:noFill/>
                </a:ln>
                <a:solidFill>
                  <a:srgbClr val="212121"/>
                </a:solidFill>
                <a:effectLst/>
                <a:latin typeface="+mn-lt"/>
              </a:rPr>
              <a:t> a distinct </a:t>
            </a:r>
          </a:p>
          <a:p>
            <a:pPr marR="0" lvl="0" algn="l" defTabSz="914400" rtl="0" eaLnBrk="0" fontAlgn="base" latinLnBrk="0" hangingPunct="0">
              <a:lnSpc>
                <a:spcPct val="100000"/>
              </a:lnSpc>
              <a:spcBef>
                <a:spcPct val="0"/>
              </a:spcBef>
              <a:spcAft>
                <a:spcPct val="0"/>
              </a:spcAft>
              <a:buClrTx/>
              <a:buSzTx/>
              <a:tabLst/>
            </a:pPr>
            <a:r>
              <a:rPr lang="fr-FR" altLang="fr-FR" sz="1600" dirty="0">
                <a:solidFill>
                  <a:srgbClr val="212121"/>
                </a:solidFill>
                <a:latin typeface="+mn-lt"/>
              </a:rPr>
              <a:t>      </a:t>
            </a:r>
            <a:r>
              <a:rPr kumimoji="0" lang="fr-FR" altLang="fr-FR" sz="1600" b="0" i="0" u="none" strike="noStrike" cap="none" normalizeH="0" baseline="0" dirty="0">
                <a:ln>
                  <a:noFill/>
                </a:ln>
                <a:solidFill>
                  <a:srgbClr val="212121"/>
                </a:solidFill>
                <a:effectLst/>
                <a:latin typeface="+mn-lt"/>
              </a:rPr>
              <a:t>race: North </a:t>
            </a:r>
            <a:r>
              <a:rPr kumimoji="0" lang="fr-FR" altLang="fr-FR" sz="1600" b="0" i="0" u="none" strike="noStrike" cap="none" normalizeH="0" baseline="0" dirty="0" err="1">
                <a:ln>
                  <a:noFill/>
                </a:ln>
                <a:solidFill>
                  <a:srgbClr val="212121"/>
                </a:solidFill>
                <a:effectLst/>
                <a:latin typeface="+mn-lt"/>
              </a:rPr>
              <a:t>African</a:t>
            </a:r>
            <a:r>
              <a:rPr kumimoji="0" lang="fr-FR" altLang="fr-FR" sz="1600" b="0" i="0" u="none" strike="noStrike" cap="none" normalizeH="0" baseline="0" dirty="0">
                <a:ln>
                  <a:noFill/>
                </a:ln>
                <a:solidFill>
                  <a:srgbClr val="212121"/>
                </a:solidFill>
                <a:effectLst/>
                <a:latin typeface="+mn-lt"/>
              </a:rPr>
              <a:t> and South Asian.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endParaRPr lang="fr-FR" altLang="fr-FR" sz="1600" dirty="0">
              <a:solidFill>
                <a:srgbClr val="212121"/>
              </a:solidFill>
              <a:latin typeface="+mn-lt"/>
            </a:endParaRPr>
          </a:p>
          <a:p>
            <a:pPr marR="0" lvl="0" algn="l" defTabSz="914400" rtl="0" eaLnBrk="0" fontAlgn="base" latinLnBrk="0" hangingPunct="0">
              <a:lnSpc>
                <a:spcPct val="100000"/>
              </a:lnSpc>
              <a:spcBef>
                <a:spcPct val="0"/>
              </a:spcBef>
              <a:spcAft>
                <a:spcPct val="0"/>
              </a:spcAft>
              <a:buClrTx/>
              <a:buSzTx/>
              <a:tabLst/>
            </a:pPr>
            <a:r>
              <a:rPr kumimoji="0" lang="fr-FR" altLang="fr-FR" sz="1600" b="1" i="0" u="none" strike="noStrike" cap="none" normalizeH="0" baseline="0" dirty="0">
                <a:ln>
                  <a:noFill/>
                </a:ln>
                <a:solidFill>
                  <a:srgbClr val="212121"/>
                </a:solidFill>
                <a:effectLst/>
                <a:latin typeface="+mn-lt"/>
              </a:rPr>
              <a:t>3. </a:t>
            </a:r>
            <a:r>
              <a:rPr kumimoji="0" lang="fr-FR" altLang="fr-FR" sz="1600" b="1" i="0" u="none" strike="noStrike" cap="none" normalizeH="0" baseline="0" dirty="0" err="1">
                <a:ln>
                  <a:noFill/>
                </a:ln>
                <a:solidFill>
                  <a:srgbClr val="212121"/>
                </a:solidFill>
                <a:effectLst/>
                <a:latin typeface="+mn-lt"/>
              </a:rPr>
              <a:t>Southeast</a:t>
            </a:r>
            <a:r>
              <a:rPr kumimoji="0" lang="fr-FR" altLang="fr-FR" sz="1600" b="1" i="0" u="none" strike="noStrike" cap="none" normalizeH="0" baseline="0" dirty="0">
                <a:ln>
                  <a:noFill/>
                </a:ln>
                <a:solidFill>
                  <a:srgbClr val="212121"/>
                </a:solidFill>
                <a:effectLst/>
                <a:latin typeface="+mn-lt"/>
              </a:rPr>
              <a:t> </a:t>
            </a:r>
            <a:r>
              <a:rPr kumimoji="0" lang="fr-FR" altLang="fr-FR" sz="1600" b="1" i="0" u="none" strike="noStrike" cap="none" normalizeH="0" baseline="0" dirty="0" err="1">
                <a:ln>
                  <a:noFill/>
                </a:ln>
                <a:solidFill>
                  <a:srgbClr val="212121"/>
                </a:solidFill>
                <a:effectLst/>
                <a:latin typeface="+mn-lt"/>
              </a:rPr>
              <a:t>Asians</a:t>
            </a:r>
            <a:r>
              <a:rPr kumimoji="0" lang="fr-FR" altLang="fr-FR" sz="1600" b="1" i="0" u="none" strike="noStrike" cap="none" normalizeH="0" baseline="0" dirty="0">
                <a:ln>
                  <a:noFill/>
                </a:ln>
                <a:solidFill>
                  <a:srgbClr val="212121"/>
                </a:solidFill>
                <a:effectLst/>
                <a:latin typeface="+mn-lt"/>
              </a:rPr>
              <a:t> (</a:t>
            </a:r>
            <a:r>
              <a:rPr kumimoji="0" lang="fr-FR" altLang="fr-FR" sz="1600" b="1" i="0" u="none" strike="noStrike" cap="none" normalizeH="0" baseline="0" dirty="0" err="1">
                <a:ln>
                  <a:noFill/>
                </a:ln>
                <a:solidFill>
                  <a:srgbClr val="212121"/>
                </a:solidFill>
                <a:effectLst/>
                <a:latin typeface="+mn-lt"/>
              </a:rPr>
              <a:t>Indonesia</a:t>
            </a:r>
            <a:r>
              <a:rPr kumimoji="0" lang="fr-FR" altLang="fr-FR" sz="1600" b="1" i="0" u="none" strike="noStrike" cap="none" normalizeH="0" baseline="0" dirty="0">
                <a:ln>
                  <a:noFill/>
                </a:ln>
                <a:solidFill>
                  <a:srgbClr val="212121"/>
                </a:solidFill>
                <a:effectLst/>
                <a:latin typeface="+mn-lt"/>
              </a:rPr>
              <a:t>, </a:t>
            </a:r>
            <a:r>
              <a:rPr kumimoji="0" lang="fr-FR" altLang="fr-FR" sz="1600" b="1" i="0" u="none" strike="noStrike" cap="none" normalizeH="0" baseline="0" dirty="0" err="1">
                <a:ln>
                  <a:noFill/>
                </a:ln>
                <a:solidFill>
                  <a:srgbClr val="212121"/>
                </a:solidFill>
                <a:effectLst/>
                <a:latin typeface="+mn-lt"/>
              </a:rPr>
              <a:t>Cambodia</a:t>
            </a:r>
            <a:r>
              <a:rPr kumimoji="0" lang="fr-FR" altLang="fr-FR" sz="1600" b="1" i="0" u="none" strike="noStrike" cap="none" normalizeH="0" baseline="0" dirty="0">
                <a:ln>
                  <a:noFill/>
                </a:ln>
                <a:solidFill>
                  <a:srgbClr val="212121"/>
                </a:solidFill>
                <a:effectLst/>
                <a:latin typeface="+mn-lt"/>
              </a:rPr>
              <a:t> ...)</a:t>
            </a:r>
            <a:r>
              <a:rPr kumimoji="0" lang="fr-FR" altLang="fr-FR" sz="1600" b="0" i="0" u="none" strike="noStrike" cap="none" normalizeH="0" baseline="0" dirty="0">
                <a:ln>
                  <a:noFill/>
                </a:ln>
                <a:solidFill>
                  <a:srgbClr val="212121"/>
                </a:solidFill>
                <a:effectLst/>
                <a:latin typeface="+mn-lt"/>
              </a:rPr>
              <a:t> </a:t>
            </a:r>
            <a:br>
              <a:rPr kumimoji="0" lang="fr-FR" altLang="fr-FR" sz="1600" b="0" i="0" u="none" strike="noStrike" cap="none" normalizeH="0" baseline="0" dirty="0">
                <a:ln>
                  <a:noFill/>
                </a:ln>
                <a:solidFill>
                  <a:srgbClr val="212121"/>
                </a:solidFill>
                <a:effectLst/>
                <a:latin typeface="+mn-lt"/>
              </a:rPr>
            </a:br>
            <a:r>
              <a:rPr kumimoji="0" lang="fr-FR" altLang="fr-FR" sz="1600" b="0" i="0" u="none" strike="noStrike" cap="none" normalizeH="0" baseline="0" dirty="0">
                <a:ln>
                  <a:noFill/>
                </a:ln>
                <a:solidFill>
                  <a:srgbClr val="212121"/>
                </a:solidFill>
                <a:effectLst/>
                <a:latin typeface="+mn-lt"/>
              </a:rPr>
              <a:t>    People </a:t>
            </a:r>
            <a:r>
              <a:rPr kumimoji="0" lang="fr-FR" altLang="fr-FR" sz="1600" b="0" i="0" u="none" strike="noStrike" cap="none" normalizeH="0" baseline="0" dirty="0" err="1">
                <a:ln>
                  <a:noFill/>
                </a:ln>
                <a:solidFill>
                  <a:srgbClr val="212121"/>
                </a:solidFill>
                <a:effectLst/>
                <a:latin typeface="+mn-lt"/>
              </a:rPr>
              <a:t>from</a:t>
            </a:r>
            <a:r>
              <a:rPr kumimoji="0" lang="fr-FR" altLang="fr-FR" sz="1600" b="0" i="0" u="none" strike="noStrike" cap="none" normalizeH="0" baseline="0" dirty="0">
                <a:ln>
                  <a:noFill/>
                </a:ln>
                <a:solidFill>
                  <a:srgbClr val="212121"/>
                </a:solidFill>
                <a:effectLst/>
                <a:latin typeface="+mn-lt"/>
              </a:rPr>
              <a:t> South Asia </a:t>
            </a:r>
            <a:r>
              <a:rPr kumimoji="0" lang="fr-FR" altLang="fr-FR" sz="1600" b="0" i="0" u="none" strike="noStrike" cap="none" normalizeH="0" baseline="0" dirty="0" err="1">
                <a:ln>
                  <a:noFill/>
                </a:ln>
                <a:solidFill>
                  <a:srgbClr val="212121"/>
                </a:solidFill>
                <a:effectLst/>
                <a:latin typeface="+mn-lt"/>
              </a:rPr>
              <a:t>migrate</a:t>
            </a:r>
            <a:r>
              <a:rPr kumimoji="0" lang="fr-FR" altLang="fr-FR" sz="1600" b="0" i="0" u="none" strike="noStrike" cap="none" normalizeH="0" baseline="0" dirty="0">
                <a:ln>
                  <a:noFill/>
                </a:ln>
                <a:solidFill>
                  <a:srgbClr val="212121"/>
                </a:solidFill>
                <a:effectLst/>
                <a:latin typeface="+mn-lt"/>
              </a:rPr>
              <a:t> to </a:t>
            </a:r>
            <a:r>
              <a:rPr kumimoji="0" lang="fr-FR" altLang="fr-FR" sz="1600" b="0" i="0" u="none" strike="noStrike" cap="none" normalizeH="0" baseline="0" dirty="0" err="1">
                <a:ln>
                  <a:noFill/>
                </a:ln>
                <a:solidFill>
                  <a:srgbClr val="212121"/>
                </a:solidFill>
                <a:effectLst/>
                <a:latin typeface="+mn-lt"/>
              </a:rPr>
              <a:t>Southeast</a:t>
            </a:r>
            <a:r>
              <a:rPr kumimoji="0" lang="fr-FR" altLang="fr-FR" sz="1600" b="0" i="0" u="none" strike="noStrike" cap="none" normalizeH="0" baseline="0" dirty="0">
                <a:ln>
                  <a:noFill/>
                </a:ln>
                <a:solidFill>
                  <a:srgbClr val="212121"/>
                </a:solidFill>
                <a:effectLst/>
                <a:latin typeface="+mn-lt"/>
              </a:rPr>
              <a:t> Asia </a:t>
            </a:r>
            <a:r>
              <a:rPr kumimoji="0" lang="fr-FR" altLang="fr-FR" sz="1600" b="0" i="0" u="none" strike="noStrike" cap="none" normalizeH="0" baseline="0" dirty="0" err="1">
                <a:ln>
                  <a:noFill/>
                </a:ln>
                <a:solidFill>
                  <a:srgbClr val="212121"/>
                </a:solidFill>
                <a:effectLst/>
                <a:latin typeface="+mn-lt"/>
              </a:rPr>
              <a:t>there</a:t>
            </a:r>
            <a:r>
              <a:rPr kumimoji="0" lang="fr-FR" altLang="fr-FR" sz="1600" b="0" i="0" u="none" strike="noStrike" cap="none" normalizeH="0" baseline="0" dirty="0">
                <a:ln>
                  <a:noFill/>
                </a:ln>
                <a:solidFill>
                  <a:srgbClr val="212121"/>
                </a:solidFill>
                <a:effectLst/>
                <a:latin typeface="+mn-lt"/>
              </a:rPr>
              <a:t> are about 70,000 </a:t>
            </a:r>
            <a:r>
              <a:rPr kumimoji="0" lang="fr-FR" altLang="fr-FR" sz="1600" b="0" i="0" u="none" strike="noStrike" cap="none" normalizeH="0" baseline="0" dirty="0" err="1">
                <a:ln>
                  <a:noFill/>
                </a:ln>
                <a:solidFill>
                  <a:srgbClr val="212121"/>
                </a:solidFill>
                <a:effectLst/>
                <a:latin typeface="+mn-lt"/>
              </a:rPr>
              <a:t>years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old</a:t>
            </a:r>
            <a:r>
              <a:rPr kumimoji="0" lang="fr-FR" altLang="fr-FR" sz="1600" b="0" i="0" u="none" strike="noStrike" cap="none" normalizeH="0" baseline="0" dirty="0">
                <a:ln>
                  <a:noFill/>
                </a:ln>
                <a:solidFill>
                  <a:srgbClr val="212121"/>
                </a:solidFill>
                <a:effectLst/>
                <a:latin typeface="+mn-lt"/>
              </a:rPr>
              <a:t> and </a:t>
            </a:r>
            <a:r>
              <a:rPr kumimoji="0" lang="fr-FR" altLang="fr-FR" sz="1600" b="0" i="0" u="none" strike="noStrike" cap="none" normalizeH="0" baseline="0" dirty="0" err="1">
                <a:ln>
                  <a:noFill/>
                </a:ln>
                <a:solidFill>
                  <a:srgbClr val="212121"/>
                </a:solidFill>
                <a:effectLst/>
                <a:latin typeface="+mn-lt"/>
              </a:rPr>
              <a:t>evolve</a:t>
            </a:r>
            <a:r>
              <a:rPr kumimoji="0" lang="fr-FR" altLang="fr-FR" sz="1600" b="0" i="0" u="none" strike="noStrike" cap="none" normalizeH="0" baseline="0" dirty="0">
                <a:ln>
                  <a:noFill/>
                </a:ln>
                <a:solidFill>
                  <a:srgbClr val="212121"/>
                </a:solidFill>
                <a:effectLst/>
                <a:latin typeface="+mn-lt"/>
              </a:rPr>
              <a:t> </a:t>
            </a:r>
          </a:p>
          <a:p>
            <a:pPr marR="0" lvl="0" algn="l" defTabSz="914400" rtl="0" eaLnBrk="0" fontAlgn="base" latinLnBrk="0" hangingPunct="0">
              <a:lnSpc>
                <a:spcPct val="100000"/>
              </a:lnSpc>
              <a:spcBef>
                <a:spcPct val="0"/>
              </a:spcBef>
              <a:spcAft>
                <a:spcPct val="0"/>
              </a:spcAft>
              <a:buClrTx/>
              <a:buSzTx/>
              <a:tabLst/>
            </a:pPr>
            <a:r>
              <a:rPr lang="fr-FR" altLang="fr-FR" sz="1600" dirty="0">
                <a:solidFill>
                  <a:srgbClr val="212121"/>
                </a:solidFill>
                <a:latin typeface="+mn-lt"/>
              </a:rPr>
              <a:t>    </a:t>
            </a:r>
            <a:r>
              <a:rPr kumimoji="0" lang="fr-FR" altLang="fr-FR" sz="1600" b="0" i="0" u="none" strike="noStrike" cap="none" normalizeH="0" baseline="0" dirty="0">
                <a:ln>
                  <a:noFill/>
                </a:ln>
                <a:solidFill>
                  <a:srgbClr val="212121"/>
                </a:solidFill>
                <a:effectLst/>
                <a:latin typeface="+mn-lt"/>
              </a:rPr>
              <a:t>in </a:t>
            </a:r>
            <a:r>
              <a:rPr kumimoji="0" lang="fr-FR" altLang="fr-FR" sz="1600" b="0" i="0" u="none" strike="noStrike" cap="none" normalizeH="0" baseline="0" dirty="0" err="1">
                <a:ln>
                  <a:noFill/>
                </a:ln>
                <a:solidFill>
                  <a:srgbClr val="212121"/>
                </a:solidFill>
                <a:effectLst/>
                <a:latin typeface="+mn-lt"/>
              </a:rPr>
              <a:t>Southeast</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Asians</a:t>
            </a:r>
            <a:r>
              <a:rPr kumimoji="0" lang="fr-FR" altLang="fr-FR" sz="1600" b="0" i="0" u="none" strike="noStrike" cap="none" normalizeH="0" baseline="0" dirty="0">
                <a:ln>
                  <a:noFill/>
                </a:ln>
                <a:solidFill>
                  <a:srgbClr val="212121"/>
                </a:solidFill>
                <a:effectLst/>
                <a:latin typeface="+mn-lt"/>
              </a:rPr>
              <a:t>.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endParaRPr lang="fr-FR" altLang="fr-FR" sz="1600" dirty="0">
              <a:solidFill>
                <a:srgbClr val="212121"/>
              </a:solidFill>
              <a:latin typeface="+mn-lt"/>
            </a:endParaRPr>
          </a:p>
          <a:p>
            <a:pPr marR="0" lvl="0" algn="l" defTabSz="914400" rtl="0" eaLnBrk="0" fontAlgn="base" latinLnBrk="0" hangingPunct="0">
              <a:lnSpc>
                <a:spcPct val="100000"/>
              </a:lnSpc>
              <a:spcBef>
                <a:spcPct val="0"/>
              </a:spcBef>
              <a:spcAft>
                <a:spcPct val="0"/>
              </a:spcAft>
              <a:buClrTx/>
              <a:buSzTx/>
              <a:tabLst/>
            </a:pPr>
            <a:r>
              <a:rPr kumimoji="0" lang="fr-FR" altLang="fr-FR" sz="1600" b="1" i="0" u="none" strike="noStrike" cap="none" normalizeH="0" baseline="0" dirty="0">
                <a:ln>
                  <a:noFill/>
                </a:ln>
                <a:solidFill>
                  <a:srgbClr val="212121"/>
                </a:solidFill>
                <a:effectLst/>
                <a:latin typeface="+mn-lt"/>
              </a:rPr>
              <a:t>4. Pacific </a:t>
            </a:r>
            <a:r>
              <a:rPr kumimoji="0" lang="fr-FR" altLang="fr-FR" sz="1600" b="1" i="0" u="none" strike="noStrike" cap="none" normalizeH="0" baseline="0" dirty="0" err="1">
                <a:ln>
                  <a:noFill/>
                </a:ln>
                <a:solidFill>
                  <a:srgbClr val="212121"/>
                </a:solidFill>
                <a:effectLst/>
                <a:latin typeface="+mn-lt"/>
              </a:rPr>
              <a:t>Islanders</a:t>
            </a:r>
            <a:r>
              <a:rPr kumimoji="0" lang="fr-FR" altLang="fr-FR" sz="1600" b="0" i="0" u="none" strike="noStrike" cap="none" normalizeH="0" baseline="0" dirty="0">
                <a:ln>
                  <a:noFill/>
                </a:ln>
                <a:solidFill>
                  <a:srgbClr val="212121"/>
                </a:solidFill>
                <a:effectLst/>
                <a:latin typeface="+mn-lt"/>
              </a:rPr>
              <a:t> </a:t>
            </a:r>
            <a:br>
              <a:rPr kumimoji="0" lang="fr-FR" altLang="fr-FR" sz="1600" b="0" i="0" u="none" strike="noStrike" cap="none" normalizeH="0" baseline="0" dirty="0">
                <a:ln>
                  <a:noFill/>
                </a:ln>
                <a:solidFill>
                  <a:srgbClr val="212121"/>
                </a:solidFill>
                <a:effectLst/>
                <a:latin typeface="+mn-lt"/>
              </a:rPr>
            </a:b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Only</a:t>
            </a:r>
            <a:r>
              <a:rPr kumimoji="0" lang="fr-FR" altLang="fr-FR" sz="1600" b="0" i="0" u="none" strike="noStrike" cap="none" normalizeH="0" baseline="0" dirty="0">
                <a:ln>
                  <a:noFill/>
                </a:ln>
                <a:solidFill>
                  <a:srgbClr val="212121"/>
                </a:solidFill>
                <a:effectLst/>
                <a:latin typeface="+mn-lt"/>
              </a:rPr>
              <a:t> 6000 </a:t>
            </a:r>
            <a:r>
              <a:rPr kumimoji="0" lang="fr-FR" altLang="fr-FR" sz="1600" b="0" i="0" u="none" strike="noStrike" cap="none" normalizeH="0" baseline="0" dirty="0" err="1">
                <a:ln>
                  <a:noFill/>
                </a:ln>
                <a:solidFill>
                  <a:srgbClr val="212121"/>
                </a:solidFill>
                <a:effectLst/>
                <a:latin typeface="+mn-lt"/>
              </a:rPr>
              <a:t>years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ago</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some</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Southeast</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Asians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began</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migrating</a:t>
            </a:r>
            <a:r>
              <a:rPr kumimoji="0" lang="fr-FR" altLang="fr-FR" sz="1600" b="0" i="0" u="none" strike="noStrike" cap="none" normalizeH="0" baseline="0" dirty="0">
                <a:ln>
                  <a:noFill/>
                </a:ln>
                <a:solidFill>
                  <a:srgbClr val="212121"/>
                </a:solidFill>
                <a:effectLst/>
                <a:latin typeface="+mn-lt"/>
              </a:rPr>
              <a:t>  Pacific </a:t>
            </a:r>
            <a:r>
              <a:rPr kumimoji="0" lang="fr-FR" altLang="fr-FR" sz="1600" b="0" i="0" u="none" strike="noStrike" cap="none" normalizeH="0" baseline="0" dirty="0" err="1">
                <a:ln>
                  <a:noFill/>
                </a:ln>
                <a:solidFill>
                  <a:srgbClr val="212121"/>
                </a:solidFill>
                <a:effectLst/>
                <a:latin typeface="+mn-lt"/>
              </a:rPr>
              <a:t>Islands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where</a:t>
            </a:r>
            <a:r>
              <a:rPr kumimoji="0" lang="fr-FR" altLang="fr-FR" sz="1600" b="0" i="0" u="none" strike="noStrike" cap="none" normalizeH="0" baseline="0" dirty="0">
                <a:ln>
                  <a:noFill/>
                </a:ln>
                <a:solidFill>
                  <a:srgbClr val="212121"/>
                </a:solidFill>
                <a:effectLst/>
                <a:latin typeface="+mn-lt"/>
              </a:rPr>
              <a:t> </a:t>
            </a:r>
            <a:br>
              <a:rPr kumimoji="0" lang="fr-FR" altLang="fr-FR" sz="1600" b="0" i="0" u="none" strike="noStrike" cap="none" normalizeH="0" baseline="0" dirty="0">
                <a:ln>
                  <a:noFill/>
                </a:ln>
                <a:solidFill>
                  <a:srgbClr val="212121"/>
                </a:solidFill>
                <a:effectLst/>
                <a:latin typeface="+mn-lt"/>
              </a:rPr>
            </a:b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they</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evolved</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into</a:t>
            </a:r>
            <a:r>
              <a:rPr kumimoji="0" lang="fr-FR" altLang="fr-FR" sz="1600" b="0" i="0" u="none" strike="noStrike" cap="none" normalizeH="0" baseline="0" dirty="0">
                <a:ln>
                  <a:noFill/>
                </a:ln>
                <a:solidFill>
                  <a:srgbClr val="212121"/>
                </a:solidFill>
                <a:effectLst/>
                <a:latin typeface="+mn-lt"/>
              </a:rPr>
              <a:t> a distinct race, the </a:t>
            </a:r>
            <a:r>
              <a:rPr kumimoji="0" lang="fr-FR" altLang="fr-FR" sz="1600" b="0" i="0" u="none" strike="noStrike" cap="none" normalizeH="0" baseline="0" dirty="0" err="1">
                <a:ln>
                  <a:noFill/>
                </a:ln>
                <a:solidFill>
                  <a:srgbClr val="212121"/>
                </a:solidFill>
                <a:effectLst/>
                <a:latin typeface="+mn-lt"/>
              </a:rPr>
              <a:t>inhabitants</a:t>
            </a:r>
            <a:r>
              <a:rPr kumimoji="0" lang="fr-FR" altLang="fr-FR" sz="1600" b="0" i="0" u="none" strike="noStrike" cap="none" normalizeH="0" baseline="0" dirty="0">
                <a:ln>
                  <a:noFill/>
                </a:ln>
                <a:solidFill>
                  <a:srgbClr val="212121"/>
                </a:solidFill>
                <a:effectLst/>
                <a:latin typeface="+mn-lt"/>
              </a:rPr>
              <a:t> of the Pacific </a:t>
            </a:r>
            <a:r>
              <a:rPr kumimoji="0" lang="fr-FR" altLang="fr-FR" sz="1600" b="0" i="0" u="none" strike="noStrike" cap="none" normalizeH="0" baseline="0" dirty="0" err="1">
                <a:ln>
                  <a:noFill/>
                </a:ln>
                <a:solidFill>
                  <a:srgbClr val="212121"/>
                </a:solidFill>
                <a:effectLst/>
                <a:latin typeface="+mn-lt"/>
              </a:rPr>
              <a:t>Islands</a:t>
            </a:r>
            <a:r>
              <a:rPr kumimoji="0" lang="fr-FR" altLang="fr-FR" sz="1600" b="0" i="0" u="none" strike="noStrike" cap="none" normalizeH="0" baseline="0" dirty="0">
                <a:ln>
                  <a:noFill/>
                </a:ln>
                <a:solidFill>
                  <a:srgbClr val="212121"/>
                </a:solidFill>
                <a:effectLst/>
                <a:latin typeface="+mn-lt"/>
              </a:rPr>
              <a:t> or </a:t>
            </a:r>
            <a:r>
              <a:rPr kumimoji="0" lang="fr-FR" altLang="fr-FR" sz="1600" b="0" i="0" u="none" strike="noStrike" cap="none" normalizeH="0" baseline="0" dirty="0" err="1">
                <a:ln>
                  <a:noFill/>
                </a:ln>
                <a:solidFill>
                  <a:srgbClr val="212121"/>
                </a:solidFill>
                <a:effectLst/>
                <a:latin typeface="+mn-lt"/>
              </a:rPr>
              <a:t>oceanic</a:t>
            </a:r>
            <a:r>
              <a:rPr kumimoji="0" lang="fr-FR" altLang="fr-FR" sz="1600" b="0" i="0" u="none" strike="noStrike" cap="none" normalizeH="0" baseline="0" dirty="0">
                <a:ln>
                  <a:noFill/>
                </a:ln>
                <a:solidFill>
                  <a:srgbClr val="212121"/>
                </a:solidFill>
                <a:effectLst/>
                <a:latin typeface="+mn-lt"/>
              </a:rPr>
              <a:t>.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endParaRPr lang="fr-FR" altLang="fr-FR" sz="1600" dirty="0">
              <a:solidFill>
                <a:srgbClr val="212121"/>
              </a:solidFill>
              <a:latin typeface="+mn-lt"/>
            </a:endParaRPr>
          </a:p>
          <a:p>
            <a:pPr marR="0" lvl="0" algn="l" defTabSz="914400" rtl="0" eaLnBrk="0" fontAlgn="base" latinLnBrk="0" hangingPunct="0">
              <a:lnSpc>
                <a:spcPct val="100000"/>
              </a:lnSpc>
              <a:spcBef>
                <a:spcPct val="0"/>
              </a:spcBef>
              <a:spcAft>
                <a:spcPct val="0"/>
              </a:spcAft>
              <a:buClrTx/>
              <a:buSzTx/>
              <a:tabLst/>
            </a:pPr>
            <a:r>
              <a:rPr kumimoji="0" lang="fr-FR" altLang="fr-FR" sz="1600" b="0" i="0" u="none" strike="noStrike" cap="none" normalizeH="0" baseline="0" dirty="0">
                <a:ln>
                  <a:noFill/>
                </a:ln>
                <a:solidFill>
                  <a:srgbClr val="212121"/>
                </a:solidFill>
                <a:effectLst/>
                <a:latin typeface="+mn-lt"/>
              </a:rPr>
              <a:t> </a:t>
            </a:r>
            <a:r>
              <a:rPr kumimoji="0" lang="fr-FR" altLang="fr-FR" sz="1600" b="1" i="0" u="none" strike="noStrike" cap="none" normalizeH="0" baseline="0" dirty="0">
                <a:ln>
                  <a:noFill/>
                </a:ln>
                <a:solidFill>
                  <a:srgbClr val="212121"/>
                </a:solidFill>
                <a:effectLst/>
                <a:latin typeface="+mn-lt"/>
              </a:rPr>
              <a:t>5. </a:t>
            </a:r>
            <a:r>
              <a:rPr kumimoji="0" lang="fr-FR" altLang="fr-FR" sz="1600" b="1" i="0" u="none" strike="noStrike" cap="none" normalizeH="0" baseline="0" dirty="0" err="1">
                <a:ln>
                  <a:noFill/>
                </a:ln>
                <a:solidFill>
                  <a:srgbClr val="212121"/>
                </a:solidFill>
                <a:effectLst/>
                <a:latin typeface="+mn-lt"/>
              </a:rPr>
              <a:t>Australian</a:t>
            </a:r>
            <a:r>
              <a:rPr kumimoji="0" lang="fr-FR" altLang="fr-FR" sz="1600" b="1" i="0" u="none" strike="noStrike" cap="none" normalizeH="0" baseline="0" dirty="0">
                <a:ln>
                  <a:noFill/>
                </a:ln>
                <a:solidFill>
                  <a:srgbClr val="212121"/>
                </a:solidFill>
                <a:effectLst/>
                <a:latin typeface="+mn-lt"/>
              </a:rPr>
              <a:t> </a:t>
            </a:r>
            <a:r>
              <a:rPr kumimoji="0" lang="fr-FR" altLang="fr-FR" sz="1600" b="1" i="0" u="none" strike="noStrike" cap="none" normalizeH="0" baseline="0" dirty="0" err="1">
                <a:ln>
                  <a:noFill/>
                </a:ln>
                <a:solidFill>
                  <a:srgbClr val="212121"/>
                </a:solidFill>
                <a:effectLst/>
                <a:latin typeface="+mn-lt"/>
              </a:rPr>
              <a:t>Aborigines</a:t>
            </a:r>
            <a:r>
              <a:rPr kumimoji="0" lang="fr-FR" altLang="fr-FR" sz="1600" b="1"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Some</a:t>
            </a:r>
            <a:r>
              <a:rPr kumimoji="0" lang="fr-FR" altLang="fr-FR" sz="1600" b="0" i="0" u="none" strike="noStrike" cap="none" normalizeH="0" baseline="0" dirty="0">
                <a:ln>
                  <a:noFill/>
                </a:ln>
                <a:solidFill>
                  <a:srgbClr val="212121"/>
                </a:solidFill>
                <a:effectLst/>
                <a:latin typeface="+mn-lt"/>
              </a:rPr>
              <a:t> of the peoples of South Asia and East Asia </a:t>
            </a:r>
            <a:r>
              <a:rPr kumimoji="0" lang="fr-FR" altLang="fr-FR" sz="1600" b="0" i="0" u="none" strike="noStrike" cap="none" normalizeH="0" baseline="0" dirty="0" err="1">
                <a:ln>
                  <a:noFill/>
                </a:ln>
                <a:solidFill>
                  <a:srgbClr val="212121"/>
                </a:solidFill>
                <a:effectLst/>
                <a:latin typeface="+mn-lt"/>
              </a:rPr>
              <a:t>migrate</a:t>
            </a:r>
            <a:r>
              <a:rPr kumimoji="0" lang="fr-FR" altLang="fr-FR" sz="1600" b="0" i="0" u="none" strike="noStrike" cap="none" normalizeH="0" baseline="0" dirty="0">
                <a:ln>
                  <a:noFill/>
                </a:ln>
                <a:solidFill>
                  <a:srgbClr val="212121"/>
                </a:solidFill>
                <a:effectLst/>
                <a:latin typeface="+mn-lt"/>
              </a:rPr>
              <a:t> to the </a:t>
            </a:r>
            <a:r>
              <a:rPr kumimoji="0" lang="fr-FR" altLang="fr-FR" sz="1600" b="0" i="0" u="none" strike="noStrike" cap="none" normalizeH="0" baseline="0" dirty="0" err="1">
                <a:ln>
                  <a:noFill/>
                </a:ln>
                <a:solidFill>
                  <a:srgbClr val="212121"/>
                </a:solidFill>
                <a:effectLst/>
                <a:latin typeface="+mn-lt"/>
              </a:rPr>
              <a:t>islands</a:t>
            </a:r>
            <a:r>
              <a:rPr kumimoji="0" lang="fr-FR" altLang="fr-FR" sz="1600" b="0" i="0" u="none" strike="noStrike" cap="none" normalizeH="0" baseline="0" dirty="0">
                <a:ln>
                  <a:noFill/>
                </a:ln>
                <a:solidFill>
                  <a:srgbClr val="212121"/>
                </a:solidFill>
                <a:effectLst/>
                <a:latin typeface="+mn-lt"/>
              </a:rPr>
              <a:t> of the </a:t>
            </a:r>
            <a:r>
              <a:rPr kumimoji="0" lang="fr-FR" altLang="fr-FR" sz="1600" b="0" i="0" u="none" strike="noStrike" cap="none" normalizeH="0" baseline="0" dirty="0" err="1">
                <a:ln>
                  <a:noFill/>
                </a:ln>
                <a:solidFill>
                  <a:srgbClr val="212121"/>
                </a:solidFill>
                <a:effectLst/>
                <a:latin typeface="+mn-lt"/>
              </a:rPr>
              <a:t>archipelago</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Indonesian</a:t>
            </a:r>
            <a:r>
              <a:rPr kumimoji="0" lang="fr-FR" altLang="fr-FR" sz="1600" b="0" i="0" u="none" strike="noStrike" cap="none" normalizeH="0" baseline="0" dirty="0">
                <a:ln>
                  <a:noFill/>
                </a:ln>
                <a:solidFill>
                  <a:srgbClr val="212121"/>
                </a:solidFill>
                <a:effectLst/>
                <a:latin typeface="+mn-lt"/>
              </a:rPr>
              <a:t> and arrive in New </a:t>
            </a:r>
            <a:r>
              <a:rPr kumimoji="0" lang="fr-FR" altLang="fr-FR" sz="1600" b="0" i="0" u="none" strike="noStrike" cap="none" normalizeH="0" baseline="0" dirty="0" err="1">
                <a:ln>
                  <a:noFill/>
                </a:ln>
                <a:solidFill>
                  <a:srgbClr val="212121"/>
                </a:solidFill>
                <a:effectLst/>
                <a:latin typeface="+mn-lt"/>
              </a:rPr>
              <a:t>Guinea</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around</a:t>
            </a:r>
            <a:r>
              <a:rPr kumimoji="0" lang="fr-FR" altLang="fr-FR" sz="1600" b="0" i="0" u="none" strike="noStrike" cap="none" normalizeH="0" baseline="0" dirty="0">
                <a:ln>
                  <a:noFill/>
                </a:ln>
                <a:solidFill>
                  <a:srgbClr val="212121"/>
                </a:solidFill>
                <a:effectLst/>
                <a:latin typeface="+mn-lt"/>
              </a:rPr>
              <a:t> 65,000 </a:t>
            </a:r>
            <a:r>
              <a:rPr kumimoji="0" lang="fr-FR" altLang="fr-FR" sz="1600" b="0" i="0" u="none" strike="noStrike" cap="none" normalizeH="0" baseline="0" dirty="0" err="1">
                <a:ln>
                  <a:noFill/>
                </a:ln>
                <a:solidFill>
                  <a:srgbClr val="212121"/>
                </a:solidFill>
                <a:effectLst/>
                <a:latin typeface="+mn-lt"/>
              </a:rPr>
              <a:t>years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ago</a:t>
            </a:r>
            <a:r>
              <a:rPr kumimoji="0" lang="fr-FR" altLang="fr-FR" sz="1600" b="0" i="0" u="none" strike="noStrike" cap="none" normalizeH="0" baseline="0" dirty="0">
                <a:ln>
                  <a:noFill/>
                </a:ln>
                <a:solidFill>
                  <a:srgbClr val="212121"/>
                </a:solidFill>
                <a:effectLst/>
                <a:latin typeface="+mn-lt"/>
              </a:rPr>
              <a:t>. There are </a:t>
            </a:r>
            <a:r>
              <a:rPr kumimoji="0" lang="fr-FR" altLang="fr-FR" sz="1600" b="0" i="0" u="none" strike="noStrike" cap="none" normalizeH="0" baseline="0" dirty="0" err="1">
                <a:ln>
                  <a:noFill/>
                </a:ln>
                <a:solidFill>
                  <a:srgbClr val="212121"/>
                </a:solidFill>
                <a:effectLst/>
                <a:latin typeface="+mn-lt"/>
              </a:rPr>
              <a:t>around</a:t>
            </a:r>
            <a:r>
              <a:rPr kumimoji="0" lang="fr-FR" altLang="fr-FR" sz="1600" b="0" i="0" u="none" strike="noStrike" cap="none" normalizeH="0" baseline="0" dirty="0">
                <a:ln>
                  <a:noFill/>
                </a:ln>
                <a:solidFill>
                  <a:srgbClr val="212121"/>
                </a:solidFill>
                <a:effectLst/>
                <a:latin typeface="+mn-lt"/>
              </a:rPr>
              <a:t> 60,000 </a:t>
            </a:r>
            <a:r>
              <a:rPr kumimoji="0" lang="fr-FR" altLang="fr-FR" sz="1600" b="0" i="0" u="none" strike="noStrike" cap="none" normalizeH="0" baseline="0" dirty="0" err="1">
                <a:ln>
                  <a:noFill/>
                </a:ln>
                <a:solidFill>
                  <a:srgbClr val="212121"/>
                </a:solidFill>
                <a:effectLst/>
                <a:latin typeface="+mn-lt"/>
              </a:rPr>
              <a:t>some</a:t>
            </a:r>
            <a:r>
              <a:rPr kumimoji="0" lang="fr-FR" altLang="fr-FR" sz="1600" b="0" i="0" u="none" strike="noStrike" cap="none" normalizeH="0" baseline="0" dirty="0">
                <a:ln>
                  <a:noFill/>
                </a:ln>
                <a:solidFill>
                  <a:srgbClr val="212121"/>
                </a:solidFill>
                <a:effectLst/>
                <a:latin typeface="+mn-lt"/>
              </a:rPr>
              <a:t> of </a:t>
            </a:r>
            <a:r>
              <a:rPr kumimoji="0" lang="fr-FR" altLang="fr-FR" sz="1600" b="0" i="0" u="none" strike="noStrike" cap="none" normalizeH="0" baseline="0" dirty="0" err="1">
                <a:ln>
                  <a:noFill/>
                </a:ln>
                <a:solidFill>
                  <a:srgbClr val="212121"/>
                </a:solidFill>
                <a:effectLst/>
                <a:latin typeface="+mn-lt"/>
              </a:rPr>
              <a:t>these</a:t>
            </a:r>
            <a:r>
              <a:rPr kumimoji="0" lang="fr-FR" altLang="fr-FR" sz="1600" b="0" i="0" u="none" strike="noStrike" cap="none" normalizeH="0" baseline="0" dirty="0">
                <a:ln>
                  <a:noFill/>
                </a:ln>
                <a:solidFill>
                  <a:srgbClr val="212121"/>
                </a:solidFill>
                <a:effectLst/>
                <a:latin typeface="+mn-lt"/>
              </a:rPr>
              <a:t> people </a:t>
            </a:r>
            <a:r>
              <a:rPr kumimoji="0" lang="fr-FR" altLang="fr-FR" sz="1600" b="0" i="0" u="none" strike="noStrike" cap="none" normalizeH="0" baseline="0" dirty="0" err="1">
                <a:ln>
                  <a:noFill/>
                </a:ln>
                <a:solidFill>
                  <a:srgbClr val="212121"/>
                </a:solidFill>
                <a:effectLst/>
                <a:latin typeface="+mn-lt"/>
              </a:rPr>
              <a:t>migrate</a:t>
            </a:r>
            <a:r>
              <a:rPr kumimoji="0" lang="fr-FR" altLang="fr-FR" sz="1600" b="0" i="0" u="none" strike="noStrike" cap="none" normalizeH="0" baseline="0" dirty="0">
                <a:ln>
                  <a:noFill/>
                </a:ln>
                <a:solidFill>
                  <a:srgbClr val="212121"/>
                </a:solidFill>
                <a:effectLst/>
                <a:latin typeface="+mn-lt"/>
              </a:rPr>
              <a:t> to </a:t>
            </a:r>
            <a:r>
              <a:rPr kumimoji="0" lang="fr-FR" altLang="fr-FR" sz="1600" b="0" i="0" u="none" strike="noStrike" cap="none" normalizeH="0" baseline="0" dirty="0" err="1">
                <a:ln>
                  <a:noFill/>
                </a:ln>
                <a:solidFill>
                  <a:srgbClr val="212121"/>
                </a:solidFill>
                <a:effectLst/>
                <a:latin typeface="+mn-lt"/>
              </a:rPr>
              <a:t>Australia</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where</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they</a:t>
            </a:r>
            <a:r>
              <a:rPr kumimoji="0" lang="fr-FR" altLang="fr-FR" sz="1600" b="0" i="0" u="none" strike="noStrike" cap="none" normalizeH="0" baseline="0" dirty="0">
                <a:ln>
                  <a:noFill/>
                </a:ln>
                <a:solidFill>
                  <a:srgbClr val="212121"/>
                </a:solidFill>
                <a:effectLst/>
                <a:latin typeface="+mn-lt"/>
              </a:rPr>
              <a:t> live in </a:t>
            </a:r>
            <a:r>
              <a:rPr kumimoji="0" lang="fr-FR" altLang="fr-FR" sz="1600" b="0" i="0" u="none" strike="noStrike" cap="none" normalizeH="0" baseline="0" dirty="0" err="1">
                <a:ln>
                  <a:noFill/>
                </a:ln>
                <a:solidFill>
                  <a:srgbClr val="212121"/>
                </a:solidFill>
                <a:effectLst/>
                <a:latin typeface="+mn-lt"/>
              </a:rPr>
              <a:t>Aborigines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Australians</a:t>
            </a:r>
            <a:r>
              <a:rPr kumimoji="0" lang="fr-FR" altLang="fr-FR" sz="1600" b="0" i="0" u="none" strike="noStrike" cap="none" normalizeH="0" baseline="0" dirty="0">
                <a:ln>
                  <a:noFill/>
                </a:ln>
                <a:solidFill>
                  <a:srgbClr val="212121"/>
                </a:solidFill>
                <a:effectLst/>
                <a:latin typeface="+mn-lt"/>
              </a:rPr>
              <a:t>. A people </a:t>
            </a:r>
            <a:r>
              <a:rPr kumimoji="0" lang="fr-FR" altLang="fr-FR" sz="1600" b="0" i="0" u="none" strike="noStrike" cap="none" normalizeH="0" baseline="0" dirty="0" err="1">
                <a:ln>
                  <a:noFill/>
                </a:ln>
                <a:solidFill>
                  <a:srgbClr val="212121"/>
                </a:solidFill>
                <a:effectLst/>
                <a:latin typeface="+mn-lt"/>
              </a:rPr>
              <a:t>closely</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linked</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genetically</a:t>
            </a:r>
            <a:r>
              <a:rPr kumimoji="0" lang="fr-FR" altLang="fr-FR" sz="1600" b="0" i="0" u="none" strike="noStrike" cap="none" normalizeH="0" baseline="0" dirty="0">
                <a:ln>
                  <a:noFill/>
                </a:ln>
                <a:solidFill>
                  <a:srgbClr val="212121"/>
                </a:solidFill>
                <a:effectLst/>
                <a:latin typeface="+mn-lt"/>
              </a:rPr>
              <a:t> live in new </a:t>
            </a:r>
            <a:r>
              <a:rPr kumimoji="0" lang="fr-FR" altLang="fr-FR" sz="1600" b="0" i="0" u="none" strike="noStrike" cap="none" normalizeH="0" baseline="0" dirty="0" err="1">
                <a:ln>
                  <a:noFill/>
                </a:ln>
                <a:solidFill>
                  <a:srgbClr val="212121"/>
                </a:solidFill>
                <a:effectLst/>
                <a:latin typeface="+mn-lt"/>
              </a:rPr>
              <a:t>guinea</a:t>
            </a:r>
            <a:r>
              <a:rPr kumimoji="0" lang="fr-FR" altLang="fr-FR" sz="1600" b="0" i="0" u="none" strike="noStrike" cap="none" normalizeH="0" baseline="0" dirty="0">
                <a:ln>
                  <a:noFill/>
                </a:ln>
                <a:solidFill>
                  <a:srgbClr val="212121"/>
                </a:solidFill>
                <a:effectLst/>
                <a:latin typeface="+mn-lt"/>
              </a:rPr>
              <a:t>.</a:t>
            </a:r>
            <a:r>
              <a:rPr kumimoji="0" lang="fr-FR" altLang="fr-FR" sz="16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4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4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4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381" y="238888"/>
            <a:ext cx="14319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5839330"/>
            <a:ext cx="1174978" cy="88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481" y="1631352"/>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670" y="3652054"/>
            <a:ext cx="860949" cy="129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131" y="5733256"/>
            <a:ext cx="1534269" cy="106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12727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50</a:t>
            </a:fld>
            <a:endParaRPr lang="fr-BE" dirty="0"/>
          </a:p>
        </p:txBody>
      </p:sp>
      <p:sp>
        <p:nvSpPr>
          <p:cNvPr id="2" name="Rectangle 1">
            <a:extLst>
              <a:ext uri="{FF2B5EF4-FFF2-40B4-BE49-F238E27FC236}">
                <a16:creationId xmlns:a16="http://schemas.microsoft.com/office/drawing/2014/main" id="{DDF5E7B3-CB18-4741-A6B5-B402A0107158}"/>
              </a:ext>
            </a:extLst>
          </p:cNvPr>
          <p:cNvSpPr>
            <a:spLocks noChangeArrowheads="1"/>
          </p:cNvSpPr>
          <p:nvPr/>
        </p:nvSpPr>
        <p:spPr bwMode="auto">
          <a:xfrm>
            <a:off x="395536" y="714764"/>
            <a:ext cx="8064896" cy="49859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212121"/>
                </a:solidFill>
                <a:effectLst/>
                <a:latin typeface="+mn-lt"/>
              </a:rPr>
              <a:t>It </a:t>
            </a:r>
            <a:r>
              <a:rPr kumimoji="0" lang="fr-FR" altLang="fr-FR" b="0" i="0" u="none" strike="noStrike" cap="none" normalizeH="0" baseline="0" dirty="0" err="1">
                <a:ln>
                  <a:noFill/>
                </a:ln>
                <a:solidFill>
                  <a:srgbClr val="212121"/>
                </a:solidFill>
                <a:effectLst/>
                <a:latin typeface="+mn-lt"/>
              </a:rPr>
              <a:t>should</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be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noted</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that</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highly</a:t>
            </a:r>
            <a:r>
              <a:rPr kumimoji="0" lang="fr-FR" altLang="fr-FR" b="0" i="0" u="none" strike="noStrike" cap="none" normalizeH="0" baseline="0" dirty="0">
                <a:ln>
                  <a:noFill/>
                </a:ln>
                <a:solidFill>
                  <a:srgbClr val="212121"/>
                </a:solidFill>
                <a:effectLst/>
                <a:latin typeface="+mn-lt"/>
              </a:rPr>
              <a:t> intelligent </a:t>
            </a:r>
            <a:r>
              <a:rPr kumimoji="0" lang="fr-FR" altLang="fr-FR" b="0" i="0" u="none" strike="noStrike" cap="none" normalizeH="0" baseline="0" dirty="0" err="1">
                <a:ln>
                  <a:noFill/>
                </a:ln>
                <a:solidFill>
                  <a:srgbClr val="212121"/>
                </a:solidFill>
                <a:effectLst/>
                <a:latin typeface="+mn-lt"/>
              </a:rPr>
              <a:t>individuals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with</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below</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average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brain</a:t>
            </a:r>
            <a:r>
              <a:rPr kumimoji="0" lang="fr-FR" altLang="fr-FR" b="0" i="0" u="none" strike="noStrike" cap="none" normalizeH="0" baseline="0" dirty="0">
                <a:ln>
                  <a:noFill/>
                </a:ln>
                <a:solidFill>
                  <a:srgbClr val="212121"/>
                </a:solidFill>
                <a:effectLst/>
                <a:latin typeface="+mn-lt"/>
              </a:rPr>
              <a:t> size can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err="1">
                <a:ln>
                  <a:noFill/>
                </a:ln>
                <a:solidFill>
                  <a:srgbClr val="212121"/>
                </a:solidFill>
                <a:effectLst/>
                <a:latin typeface="+mn-lt"/>
              </a:rPr>
              <a:t>be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found</a:t>
            </a:r>
            <a:r>
              <a:rPr kumimoji="0" lang="fr-FR" altLang="fr-FR" b="0" i="0" u="none" strike="noStrike" cap="none" normalizeH="0" baseline="0" dirty="0">
                <a:ln>
                  <a:noFill/>
                </a:ln>
                <a:solidFill>
                  <a:srgbClr val="212121"/>
                </a:solidFill>
                <a:effectLst/>
                <a:latin typeface="+mn-lt"/>
              </a:rPr>
              <a:t> (Smetana, Anatole France…) the </a:t>
            </a:r>
            <a:r>
              <a:rPr kumimoji="0" lang="fr-FR" altLang="fr-FR" b="0" i="0" u="none" strike="noStrike" cap="none" normalizeH="0" baseline="0" dirty="0" err="1">
                <a:ln>
                  <a:noFill/>
                </a:ln>
                <a:solidFill>
                  <a:srgbClr val="212121"/>
                </a:solidFill>
                <a:effectLst/>
                <a:latin typeface="+mn-lt"/>
              </a:rPr>
              <a:t>correlation</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is</a:t>
            </a:r>
            <a:r>
              <a:rPr kumimoji="0" lang="fr-FR" altLang="fr-FR" b="0" i="0" u="none" strike="noStrike" cap="none" normalizeH="0" baseline="0" dirty="0">
                <a:ln>
                  <a:noFill/>
                </a:ln>
                <a:solidFill>
                  <a:srgbClr val="212121"/>
                </a:solidFill>
                <a:effectLst/>
                <a:latin typeface="+mn-lt"/>
              </a:rPr>
              <a:t> not 1 but </a:t>
            </a:r>
            <a:r>
              <a:rPr kumimoji="0" lang="fr-FR" altLang="fr-FR" b="0" i="0" u="none" strike="noStrike" cap="none" normalizeH="0" baseline="0" dirty="0" err="1">
                <a:ln>
                  <a:noFill/>
                </a:ln>
                <a:solidFill>
                  <a:srgbClr val="212121"/>
                </a:solidFill>
                <a:effectLst/>
                <a:latin typeface="+mn-lt"/>
              </a:rPr>
              <a:t>only</a:t>
            </a:r>
            <a:r>
              <a:rPr kumimoji="0" lang="fr-FR" altLang="fr-FR" b="0" i="0" u="none" strike="noStrike" cap="none" normalizeH="0" baseline="0" dirty="0">
                <a:ln>
                  <a:noFill/>
                </a:ln>
                <a:solidFill>
                  <a:srgbClr val="212121"/>
                </a:solidFill>
                <a:effectLst/>
                <a:latin typeface="+mn-lt"/>
              </a:rPr>
              <a:t> +0,45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212121"/>
                </a:solidFill>
                <a:effectLst/>
                <a:latin typeface="+mn-lt"/>
              </a:rPr>
              <a:t>-&gt; </a:t>
            </a:r>
            <a:r>
              <a:rPr kumimoji="0" lang="fr-FR" altLang="fr-FR" b="0" i="0" u="none" strike="noStrike" cap="none" normalizeH="0" baseline="0" dirty="0" err="1">
                <a:ln>
                  <a:noFill/>
                </a:ln>
                <a:solidFill>
                  <a:srgbClr val="212121"/>
                </a:solidFill>
                <a:effectLst/>
                <a:latin typeface="+mn-lt"/>
              </a:rPr>
              <a:t>Let’s</a:t>
            </a:r>
            <a:r>
              <a:rPr kumimoji="0" lang="fr-FR" altLang="fr-FR" b="0" i="0" u="none" strike="noStrike" cap="none" normalizeH="0" baseline="0" dirty="0">
                <a:ln>
                  <a:noFill/>
                </a:ln>
                <a:solidFill>
                  <a:srgbClr val="212121"/>
                </a:solidFill>
                <a:effectLst/>
                <a:latin typeface="+mn-lt"/>
              </a:rPr>
              <a:t> Imagine a </a:t>
            </a:r>
            <a:r>
              <a:rPr kumimoji="0" lang="fr-FR" altLang="fr-FR" b="0" i="0" u="none" strike="noStrike" cap="none" normalizeH="0" baseline="0" dirty="0" err="1">
                <a:ln>
                  <a:noFill/>
                </a:ln>
                <a:solidFill>
                  <a:srgbClr val="212121"/>
                </a:solidFill>
                <a:effectLst/>
                <a:latin typeface="+mn-lt"/>
              </a:rPr>
              <a:t>safe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filled</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with</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jewelry</a:t>
            </a:r>
            <a:r>
              <a:rPr kumimoji="0" lang="fr-FR" altLang="fr-FR" b="0" i="0" u="none" strike="noStrike" cap="none" normalizeH="0" baseline="0" dirty="0">
                <a:ln>
                  <a:noFill/>
                </a:ln>
                <a:solidFill>
                  <a:srgbClr val="212121"/>
                </a:solidFill>
                <a:effectLst/>
                <a:latin typeface="+mn-lt"/>
              </a:rPr>
              <a:t> and </a:t>
            </a:r>
            <a:r>
              <a:rPr kumimoji="0" lang="fr-FR" altLang="fr-FR" b="0" i="0" u="none" strike="noStrike" cap="none" normalizeH="0" baseline="0" dirty="0" err="1">
                <a:ln>
                  <a:noFill/>
                </a:ln>
                <a:solidFill>
                  <a:srgbClr val="212121"/>
                </a:solidFill>
                <a:effectLst/>
                <a:latin typeface="+mn-lt"/>
              </a:rPr>
              <a:t>bank</a:t>
            </a:r>
            <a:r>
              <a:rPr kumimoji="0" lang="fr-FR" altLang="fr-FR" b="0" i="0" u="none" strike="noStrike" cap="none" normalizeH="0" baseline="0" dirty="0">
                <a:ln>
                  <a:noFill/>
                </a:ln>
                <a:solidFill>
                  <a:srgbClr val="212121"/>
                </a:solidFill>
                <a:effectLst/>
                <a:latin typeface="+mn-lt"/>
              </a:rPr>
              <a:t> notes of 5-10-20-50-100-200-500 euros.</a:t>
            </a:r>
            <a:br>
              <a:rPr kumimoji="0" lang="fr-FR" altLang="fr-FR" b="0" i="0" u="none" strike="noStrike" cap="none" normalizeH="0" baseline="0" dirty="0">
                <a:ln>
                  <a:noFill/>
                </a:ln>
                <a:solidFill>
                  <a:srgbClr val="212121"/>
                </a:solidFill>
                <a:effectLst/>
                <a:latin typeface="+mn-lt"/>
              </a:rPr>
            </a:br>
            <a:endParaRPr kumimoji="0" lang="fr-FR" altLang="fr-FR" b="0" i="0" u="none" strike="noStrike" cap="none" normalizeH="0" baseline="0" dirty="0">
              <a:ln>
                <a:noFill/>
              </a:ln>
              <a:solidFill>
                <a:srgbClr val="21212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a:solidFill>
                  <a:srgbClr val="212121"/>
                </a:solidFill>
                <a:latin typeface="+mn-lt"/>
              </a:rPr>
              <a:t>-&gt; </a:t>
            </a:r>
            <a:r>
              <a:rPr lang="fr-FR" altLang="fr-FR" dirty="0" err="1">
                <a:solidFill>
                  <a:srgbClr val="212121"/>
                </a:solidFill>
                <a:latin typeface="+mn-lt"/>
              </a:rPr>
              <a:t>Blindly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you</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take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with</a:t>
            </a:r>
            <a:r>
              <a:rPr kumimoji="0" lang="fr-FR" altLang="fr-FR" b="0" i="0" u="none" strike="noStrike" cap="none" normalizeH="0" baseline="0" dirty="0">
                <a:ln>
                  <a:noFill/>
                </a:ln>
                <a:solidFill>
                  <a:srgbClr val="212121"/>
                </a:solidFill>
                <a:effectLst/>
                <a:latin typeface="+mn-lt"/>
              </a:rPr>
              <a:t> the help of a </a:t>
            </a:r>
            <a:r>
              <a:rPr kumimoji="0" lang="fr-FR" altLang="fr-FR" b="0" i="0" u="none" strike="noStrike" cap="none" normalizeH="0" baseline="0" dirty="0" err="1">
                <a:ln>
                  <a:noFill/>
                </a:ln>
                <a:solidFill>
                  <a:srgbClr val="212121"/>
                </a:solidFill>
                <a:effectLst/>
                <a:latin typeface="+mn-lt"/>
              </a:rPr>
              <a:t>small</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shovel</a:t>
            </a:r>
            <a:r>
              <a:rPr kumimoji="0" lang="fr-FR" altLang="fr-FR" b="0" i="0" u="none" strike="noStrike" cap="none" normalizeH="0" baseline="0" dirty="0">
                <a:ln>
                  <a:noFill/>
                </a:ln>
                <a:solidFill>
                  <a:srgbClr val="212121"/>
                </a:solidFill>
                <a:effectLst/>
                <a:latin typeface="+mn-lt"/>
              </a:rPr>
              <a:t> of </a:t>
            </a:r>
            <a:r>
              <a:rPr kumimoji="0" lang="fr-FR" altLang="fr-FR" b="0" i="0" u="none" strike="noStrike" cap="none" normalizeH="0" baseline="0" dirty="0" err="1">
                <a:ln>
                  <a:noFill/>
                </a:ln>
                <a:solidFill>
                  <a:srgbClr val="212121"/>
                </a:solidFill>
                <a:effectLst/>
                <a:latin typeface="+mn-lt"/>
              </a:rPr>
              <a:t>say</a:t>
            </a:r>
            <a:r>
              <a:rPr kumimoji="0" lang="fr-FR" altLang="fr-FR" b="0" i="0" u="none" strike="noStrike" cap="none" normalizeH="0" baseline="0" dirty="0">
                <a:ln>
                  <a:noFill/>
                </a:ln>
                <a:solidFill>
                  <a:srgbClr val="212121"/>
                </a:solidFill>
                <a:effectLst/>
                <a:latin typeface="+mn-lt"/>
              </a:rPr>
              <a:t> 1200ml full content </a:t>
            </a:r>
            <a:r>
              <a:rPr kumimoji="0" lang="fr-FR" altLang="fr-FR" b="0" i="0" u="none" strike="noStrike" cap="none" normalizeH="0" baseline="0" dirty="0" err="1">
                <a:ln>
                  <a:noFill/>
                </a:ln>
                <a:solidFill>
                  <a:srgbClr val="212121"/>
                </a:solidFill>
                <a:effectLst/>
                <a:latin typeface="+mn-lt"/>
              </a:rPr>
              <a:t>from</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this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safe</a:t>
            </a:r>
            <a:r>
              <a:rPr kumimoji="0" lang="fr-FR" altLang="fr-FR" b="0" i="0" u="none" strike="noStrike" cap="none" normalizeH="0" baseline="0" dirty="0">
                <a:ln>
                  <a:noFill/>
                </a:ln>
                <a:solidFill>
                  <a:srgbClr val="212121"/>
                </a:solidFill>
                <a:effectLst/>
                <a:latin typeface="+mn-lt"/>
              </a:rPr>
              <a:t>. You </a:t>
            </a:r>
            <a:r>
              <a:rPr kumimoji="0" lang="fr-FR" altLang="fr-FR" b="0" i="0" u="none" strike="noStrike" cap="none" normalizeH="0" baseline="0" dirty="0" err="1">
                <a:ln>
                  <a:noFill/>
                </a:ln>
                <a:solidFill>
                  <a:srgbClr val="212121"/>
                </a:solidFill>
                <a:effectLst/>
                <a:latin typeface="+mn-lt"/>
              </a:rPr>
              <a:t>repeat</a:t>
            </a:r>
            <a:r>
              <a:rPr kumimoji="0" lang="fr-FR" altLang="fr-FR" b="0" i="0" u="none" strike="noStrike" cap="none" normalizeH="0" baseline="0" dirty="0">
                <a:ln>
                  <a:noFill/>
                </a:ln>
                <a:solidFill>
                  <a:srgbClr val="212121"/>
                </a:solidFill>
                <a:effectLst/>
                <a:latin typeface="+mn-lt"/>
              </a:rPr>
              <a:t> the </a:t>
            </a:r>
            <a:r>
              <a:rPr kumimoji="0" lang="fr-FR" altLang="fr-FR" b="0" i="0" u="none" strike="noStrike" cap="none" normalizeH="0" baseline="0" dirty="0" err="1">
                <a:ln>
                  <a:noFill/>
                </a:ln>
                <a:solidFill>
                  <a:srgbClr val="212121"/>
                </a:solidFill>
                <a:effectLst/>
                <a:latin typeface="+mn-lt"/>
              </a:rPr>
              <a:t>operation</a:t>
            </a:r>
            <a:r>
              <a:rPr kumimoji="0" lang="fr-FR" altLang="fr-FR" b="0" i="0" u="none" strike="noStrike" cap="none" normalizeH="0" baseline="0" dirty="0">
                <a:ln>
                  <a:noFill/>
                </a:ln>
                <a:solidFill>
                  <a:srgbClr val="212121"/>
                </a:solidFill>
                <a:effectLst/>
                <a:latin typeface="+mn-lt"/>
              </a:rPr>
              <a:t> 10 times.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212121"/>
                </a:solidFill>
                <a:effectLst/>
                <a:latin typeface="+mn-lt"/>
              </a:rPr>
              <a:t>-&gt; </a:t>
            </a:r>
            <a:r>
              <a:rPr kumimoji="0" lang="fr-FR" altLang="fr-FR" b="0" i="0" u="none" strike="noStrike" cap="none" normalizeH="0" baseline="0" dirty="0" err="1">
                <a:ln>
                  <a:noFill/>
                </a:ln>
                <a:solidFill>
                  <a:srgbClr val="212121"/>
                </a:solidFill>
                <a:effectLst/>
                <a:latin typeface="+mn-lt"/>
              </a:rPr>
              <a:t>With</a:t>
            </a:r>
            <a:r>
              <a:rPr kumimoji="0" lang="fr-FR" altLang="fr-FR" b="0" i="0" u="none" strike="noStrike" cap="none" normalizeH="0" baseline="0" dirty="0">
                <a:ln>
                  <a:noFill/>
                </a:ln>
                <a:solidFill>
                  <a:srgbClr val="212121"/>
                </a:solidFill>
                <a:effectLst/>
                <a:latin typeface="+mn-lt"/>
              </a:rPr>
              <a:t> the help of a </a:t>
            </a:r>
            <a:r>
              <a:rPr kumimoji="0" lang="fr-FR" altLang="fr-FR" b="0" i="0" u="none" strike="noStrike" cap="none" normalizeH="0" baseline="0" dirty="0" err="1">
                <a:ln>
                  <a:noFill/>
                </a:ln>
                <a:solidFill>
                  <a:srgbClr val="212121"/>
                </a:solidFill>
                <a:effectLst/>
                <a:latin typeface="+mn-lt"/>
              </a:rPr>
              <a:t>larger</a:t>
            </a:r>
            <a:r>
              <a:rPr kumimoji="0" lang="fr-FR" altLang="fr-FR" b="0" i="0" u="none" strike="noStrike" cap="none" normalizeH="0" baseline="0" dirty="0">
                <a:ln>
                  <a:noFill/>
                </a:ln>
                <a:solidFill>
                  <a:srgbClr val="212121"/>
                </a:solidFill>
                <a:effectLst/>
                <a:latin typeface="+mn-lt"/>
              </a:rPr>
              <a:t> 1400ml </a:t>
            </a:r>
            <a:r>
              <a:rPr kumimoji="0" lang="fr-FR" altLang="fr-FR" b="0" i="0" u="none" strike="noStrike" cap="none" normalizeH="0" baseline="0" dirty="0" err="1">
                <a:ln>
                  <a:noFill/>
                </a:ln>
                <a:solidFill>
                  <a:srgbClr val="212121"/>
                </a:solidFill>
                <a:effectLst/>
                <a:latin typeface="+mn-lt"/>
              </a:rPr>
              <a:t>shovel</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you</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blindly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perform</a:t>
            </a:r>
            <a:r>
              <a:rPr kumimoji="0" lang="fr-FR" altLang="fr-FR" b="0" i="0" u="none" strike="noStrike" cap="none" normalizeH="0" baseline="0" dirty="0">
                <a:ln>
                  <a:noFill/>
                </a:ln>
                <a:solidFill>
                  <a:srgbClr val="212121"/>
                </a:solidFill>
                <a:effectLst/>
                <a:latin typeface="+mn-lt"/>
              </a:rPr>
              <a:t> 10 shots in the </a:t>
            </a:r>
            <a:r>
              <a:rPr kumimoji="0" lang="fr-FR" altLang="fr-FR" b="0" i="0" u="none" strike="noStrike" cap="none" normalizeH="0" baseline="0" dirty="0" err="1">
                <a:ln>
                  <a:noFill/>
                </a:ln>
                <a:solidFill>
                  <a:srgbClr val="212121"/>
                </a:solidFill>
                <a:effectLst/>
                <a:latin typeface="+mn-lt"/>
              </a:rPr>
              <a:t>safe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too</a:t>
            </a:r>
            <a:r>
              <a:rPr kumimoji="0" lang="fr-FR" altLang="fr-FR"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err="1">
                <a:ln>
                  <a:noFill/>
                </a:ln>
                <a:solidFill>
                  <a:srgbClr val="212121"/>
                </a:solidFill>
                <a:effectLst/>
                <a:latin typeface="+mn-lt"/>
              </a:rPr>
              <a:t>What</a:t>
            </a:r>
            <a:r>
              <a:rPr kumimoji="0" lang="fr-FR" altLang="fr-FR" b="0" i="0" u="none" strike="noStrike" cap="none" normalizeH="0" baseline="0" dirty="0">
                <a:ln>
                  <a:noFill/>
                </a:ln>
                <a:solidFill>
                  <a:srgbClr val="212121"/>
                </a:solidFill>
                <a:effectLst/>
                <a:latin typeface="+mn-lt"/>
              </a:rPr>
              <a:t> do </a:t>
            </a:r>
            <a:r>
              <a:rPr kumimoji="0" lang="fr-FR" altLang="fr-FR" b="0" i="0" u="none" strike="noStrike" cap="none" normalizeH="0" baseline="0" dirty="0" err="1">
                <a:ln>
                  <a:noFill/>
                </a:ln>
                <a:solidFill>
                  <a:srgbClr val="212121"/>
                </a:solidFill>
                <a:effectLst/>
                <a:latin typeface="+mn-lt"/>
              </a:rPr>
              <a:t>you</a:t>
            </a:r>
            <a:r>
              <a:rPr kumimoji="0" lang="fr-FR" altLang="fr-FR" b="0" i="0" u="none" strike="noStrike" cap="none" normalizeH="0" baseline="0" dirty="0">
                <a:ln>
                  <a:noFill/>
                </a:ln>
                <a:solidFill>
                  <a:srgbClr val="212121"/>
                </a:solidFill>
                <a:effectLst/>
                <a:latin typeface="+mn-lt"/>
              </a:rPr>
              <a:t> notice?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solidFill>
                <a:srgbClr val="212121"/>
              </a:solidFill>
              <a:latin typeface="+mn-lt"/>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fr-FR" altLang="fr-FR" b="0" i="0" u="none" strike="noStrike" cap="none" normalizeH="0" baseline="0" dirty="0">
                <a:ln>
                  <a:noFill/>
                </a:ln>
                <a:solidFill>
                  <a:srgbClr val="212121"/>
                </a:solidFill>
                <a:effectLst/>
                <a:latin typeface="+mn-lt"/>
              </a:rPr>
              <a:t>On </a:t>
            </a:r>
            <a:r>
              <a:rPr kumimoji="0" lang="fr-FR" altLang="fr-FR" b="0" i="0" u="none" strike="noStrike" cap="none" normalizeH="0" baseline="0" dirty="0" err="1">
                <a:ln>
                  <a:noFill/>
                </a:ln>
                <a:solidFill>
                  <a:srgbClr val="212121"/>
                </a:solidFill>
                <a:effectLst/>
                <a:latin typeface="+mn-lt"/>
              </a:rPr>
              <a:t>average</a:t>
            </a:r>
            <a:r>
              <a:rPr kumimoji="0" lang="fr-FR" altLang="fr-FR" b="0" i="0" u="none" strike="noStrike" cap="none" normalizeH="0" baseline="0" dirty="0">
                <a:ln>
                  <a:noFill/>
                </a:ln>
                <a:solidFill>
                  <a:srgbClr val="212121"/>
                </a:solidFill>
                <a:effectLst/>
                <a:latin typeface="+mn-lt"/>
              </a:rPr>
              <a:t>, the value of an </a:t>
            </a:r>
            <a:r>
              <a:rPr kumimoji="0" lang="fr-FR" altLang="fr-FR" b="0" i="0" u="none" strike="noStrike" cap="none" normalizeH="0" baseline="0" dirty="0" err="1">
                <a:ln>
                  <a:noFill/>
                </a:ln>
                <a:solidFill>
                  <a:srgbClr val="212121"/>
                </a:solidFill>
                <a:effectLst/>
                <a:latin typeface="+mn-lt"/>
              </a:rPr>
              <a:t>intake</a:t>
            </a:r>
            <a:r>
              <a:rPr kumimoji="0" lang="fr-FR" altLang="fr-FR" b="0" i="0" u="none" strike="noStrike" cap="none" normalizeH="0" baseline="0" dirty="0">
                <a:ln>
                  <a:noFill/>
                </a:ln>
                <a:solidFill>
                  <a:srgbClr val="212121"/>
                </a:solidFill>
                <a:effectLst/>
                <a:latin typeface="+mn-lt"/>
              </a:rPr>
              <a:t> of 1400ml </a:t>
            </a:r>
            <a:r>
              <a:rPr kumimoji="0" lang="fr-FR" altLang="fr-FR" b="0" i="0" u="none" strike="noStrike" cap="none" normalizeH="0" baseline="0" dirty="0" err="1">
                <a:ln>
                  <a:noFill/>
                </a:ln>
                <a:solidFill>
                  <a:srgbClr val="212121"/>
                </a:solidFill>
                <a:effectLst/>
                <a:latin typeface="+mn-lt"/>
              </a:rPr>
              <a:t>is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greater</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than</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that</a:t>
            </a:r>
            <a:r>
              <a:rPr kumimoji="0" lang="fr-FR" altLang="fr-FR" b="0" i="0" u="none" strike="noStrike" cap="none" normalizeH="0" baseline="0" dirty="0">
                <a:ln>
                  <a:noFill/>
                </a:ln>
                <a:solidFill>
                  <a:srgbClr val="212121"/>
                </a:solidFill>
                <a:effectLst/>
                <a:latin typeface="+mn-lt"/>
              </a:rPr>
              <a:t> of 1200ml.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fr-FR" altLang="fr-FR" b="0" i="0" u="none" strike="noStrike" cap="none" normalizeH="0" baseline="0" dirty="0">
                <a:ln>
                  <a:noFill/>
                </a:ln>
                <a:solidFill>
                  <a:srgbClr val="212121"/>
                </a:solidFill>
                <a:effectLst/>
                <a:latin typeface="+mn-lt"/>
              </a:rPr>
              <a:t>This </a:t>
            </a:r>
            <a:r>
              <a:rPr kumimoji="0" lang="fr-FR" altLang="fr-FR" b="0" i="0" u="none" strike="noStrike" cap="none" normalizeH="0" baseline="0" dirty="0" err="1">
                <a:ln>
                  <a:noFill/>
                </a:ln>
                <a:solidFill>
                  <a:srgbClr val="212121"/>
                </a:solidFill>
                <a:effectLst/>
                <a:latin typeface="+mn-lt"/>
              </a:rPr>
              <a:t>is</a:t>
            </a:r>
            <a:r>
              <a:rPr kumimoji="0" lang="fr-FR" altLang="fr-FR" b="0" i="0" u="none" strike="noStrike" cap="none" normalizeH="0" baseline="0" dirty="0">
                <a:ln>
                  <a:noFill/>
                </a:ln>
                <a:solidFill>
                  <a:srgbClr val="212121"/>
                </a:solidFill>
                <a:effectLst/>
                <a:latin typeface="+mn-lt"/>
              </a:rPr>
              <a:t> not </a:t>
            </a:r>
            <a:r>
              <a:rPr kumimoji="0" lang="fr-FR" altLang="fr-FR" b="0" i="0" u="none" strike="noStrike" cap="none" normalizeH="0" baseline="0" dirty="0" err="1">
                <a:ln>
                  <a:noFill/>
                </a:ln>
                <a:solidFill>
                  <a:srgbClr val="212121"/>
                </a:solidFill>
                <a:effectLst/>
                <a:latin typeface="+mn-lt"/>
              </a:rPr>
              <a:t>true</a:t>
            </a:r>
            <a:r>
              <a:rPr kumimoji="0" lang="fr-FR" altLang="fr-FR" b="0" i="0" u="none" strike="noStrike" cap="none" normalizeH="0" baseline="0" dirty="0">
                <a:ln>
                  <a:noFill/>
                </a:ln>
                <a:solidFill>
                  <a:srgbClr val="212121"/>
                </a:solidFill>
                <a:effectLst/>
                <a:latin typeface="+mn-lt"/>
              </a:rPr>
              <a:t> in all cases: </a:t>
            </a:r>
            <a:r>
              <a:rPr kumimoji="0" lang="fr-FR" altLang="fr-FR" b="0" i="0" u="none" strike="noStrike" cap="none" normalizeH="0" baseline="0" dirty="0" err="1">
                <a:ln>
                  <a:noFill/>
                </a:ln>
                <a:solidFill>
                  <a:srgbClr val="212121"/>
                </a:solidFill>
                <a:effectLst/>
                <a:latin typeface="+mn-lt"/>
              </a:rPr>
              <a:t>it</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is</a:t>
            </a:r>
            <a:r>
              <a:rPr kumimoji="0" lang="fr-FR" altLang="fr-FR" b="0" i="0" u="none" strike="noStrike" cap="none" normalizeH="0" baseline="0" dirty="0">
                <a:ln>
                  <a:noFill/>
                </a:ln>
                <a:solidFill>
                  <a:srgbClr val="212121"/>
                </a:solidFill>
                <a:effectLst/>
                <a:latin typeface="+mn-lt"/>
              </a:rPr>
              <a:t> possible for a 1200 ml </a:t>
            </a:r>
            <a:r>
              <a:rPr kumimoji="0" lang="fr-FR" altLang="fr-FR" b="0" i="0" u="none" strike="noStrike" cap="none" normalizeH="0" baseline="0" dirty="0" err="1">
                <a:ln>
                  <a:noFill/>
                </a:ln>
                <a:solidFill>
                  <a:srgbClr val="212121"/>
                </a:solidFill>
                <a:effectLst/>
                <a:latin typeface="+mn-lt"/>
              </a:rPr>
              <a:t>take</a:t>
            </a:r>
            <a:r>
              <a:rPr kumimoji="0" lang="fr-FR" altLang="fr-FR" b="0" i="0" u="none" strike="noStrike" cap="none" normalizeH="0" baseline="0" dirty="0">
                <a:ln>
                  <a:noFill/>
                </a:ln>
                <a:solidFill>
                  <a:srgbClr val="212121"/>
                </a:solidFill>
                <a:effectLst/>
                <a:latin typeface="+mn-lt"/>
              </a:rPr>
              <a:t> to </a:t>
            </a:r>
            <a:r>
              <a:rPr kumimoji="0" lang="fr-FR" altLang="fr-FR" b="0" i="0" u="none" strike="noStrike" cap="none" normalizeH="0" baseline="0" dirty="0" err="1">
                <a:ln>
                  <a:noFill/>
                </a:ln>
                <a:solidFill>
                  <a:srgbClr val="212121"/>
                </a:solidFill>
                <a:effectLst/>
                <a:latin typeface="+mn-lt"/>
              </a:rPr>
              <a:t>be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very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valuable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simply</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because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it</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is</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very</a:t>
            </a:r>
            <a:r>
              <a:rPr kumimoji="0" lang="fr-FR" altLang="fr-FR" b="0" i="0" u="none" strike="noStrike" cap="none" normalizeH="0" baseline="0" dirty="0">
                <a:ln>
                  <a:noFill/>
                </a:ln>
                <a:solidFill>
                  <a:srgbClr val="212121"/>
                </a:solidFill>
                <a:effectLst/>
                <a:latin typeface="+mn-lt"/>
              </a:rPr>
              <a:t> dense in 500 </a:t>
            </a:r>
            <a:r>
              <a:rPr kumimoji="0" lang="fr-FR" altLang="fr-FR" b="0" i="0" u="none" strike="noStrike" cap="none" normalizeH="0" baseline="0" dirty="0" err="1">
                <a:ln>
                  <a:noFill/>
                </a:ln>
                <a:solidFill>
                  <a:srgbClr val="212121"/>
                </a:solidFill>
                <a:effectLst/>
                <a:latin typeface="+mn-lt"/>
              </a:rPr>
              <a:t>eurs</a:t>
            </a:r>
            <a:r>
              <a:rPr kumimoji="0" lang="fr-FR" altLang="fr-FR" b="0" i="0" u="none" strike="noStrike" cap="none" normalizeH="0" baseline="0" dirty="0">
                <a:ln>
                  <a:noFill/>
                </a:ln>
                <a:solidFill>
                  <a:srgbClr val="212121"/>
                </a:solidFill>
                <a:effectLst/>
                <a:latin typeface="+mn-lt"/>
              </a:rPr>
              <a:t> notes and </a:t>
            </a:r>
            <a:r>
              <a:rPr kumimoji="0" lang="fr-FR" altLang="fr-FR" b="0" i="0" u="none" strike="noStrike" cap="none" normalizeH="0" baseline="0" dirty="0" err="1">
                <a:ln>
                  <a:noFill/>
                </a:ln>
                <a:solidFill>
                  <a:srgbClr val="212121"/>
                </a:solidFill>
                <a:effectLst/>
                <a:latin typeface="+mn-lt"/>
              </a:rPr>
              <a:t>jewels</a:t>
            </a:r>
            <a:r>
              <a:rPr kumimoji="0" lang="fr-FR" altLang="fr-FR" b="0" i="0" u="none" strike="noStrike" cap="none" normalizeH="0" baseline="0" dirty="0">
                <a:ln>
                  <a:noFill/>
                </a:ln>
                <a:solidFill>
                  <a:srgbClr val="212121"/>
                </a:solidFill>
                <a:effectLst/>
                <a:latin typeface="+mn-lt"/>
              </a:rPr>
              <a:t>, for </a:t>
            </a:r>
            <a:r>
              <a:rPr kumimoji="0" lang="fr-FR" altLang="fr-FR" b="0" i="0" u="none" strike="noStrike" cap="none" normalizeH="0" baseline="0" dirty="0" err="1">
                <a:ln>
                  <a:noFill/>
                </a:ln>
                <a:solidFill>
                  <a:srgbClr val="212121"/>
                </a:solidFill>
                <a:effectLst/>
                <a:latin typeface="+mn-lt"/>
              </a:rPr>
              <a:t>example</a:t>
            </a:r>
            <a:r>
              <a:rPr kumimoji="0" lang="fr-FR" altLang="fr-FR" b="0" i="0" u="none" strike="noStrike" cap="none" normalizeH="0" baseline="0" dirty="0">
                <a:ln>
                  <a:noFill/>
                </a:ln>
                <a:solidFill>
                  <a:srgbClr val="212121"/>
                </a:solidFill>
                <a:effectLst/>
                <a:latin typeface="+mn-lt"/>
              </a:rPr>
              <a:t>. </a:t>
            </a:r>
            <a:r>
              <a:rPr kumimoji="0" lang="fr-FR" altLang="fr-FR" b="0" i="0" u="none" strike="noStrike" cap="none" normalizeH="0" baseline="0" dirty="0" err="1">
                <a:ln>
                  <a:noFill/>
                </a:ln>
                <a:solidFill>
                  <a:srgbClr val="212121"/>
                </a:solidFill>
                <a:effectLst/>
                <a:latin typeface="+mn-lt"/>
              </a:rPr>
              <a:t>Conversely</a:t>
            </a:r>
            <a:r>
              <a:rPr kumimoji="0" lang="fr-FR" altLang="fr-FR" b="0" i="0" u="none" strike="noStrike" cap="none" normalizeH="0" baseline="0" dirty="0">
                <a:ln>
                  <a:noFill/>
                </a:ln>
                <a:solidFill>
                  <a:srgbClr val="212121"/>
                </a:solidFill>
                <a:effectLst/>
                <a:latin typeface="+mn-lt"/>
              </a:rPr>
              <a:t> a catch of 1400ml can </a:t>
            </a:r>
            <a:r>
              <a:rPr kumimoji="0" lang="fr-FR" altLang="fr-FR" b="0" i="0" u="none" strike="noStrike" cap="none" normalizeH="0" baseline="0" dirty="0" err="1">
                <a:ln>
                  <a:noFill/>
                </a:ln>
                <a:solidFill>
                  <a:srgbClr val="212121"/>
                </a:solidFill>
                <a:effectLst/>
                <a:latin typeface="+mn-lt"/>
              </a:rPr>
              <a:t>be</a:t>
            </a:r>
            <a:r>
              <a:rPr kumimoji="0" lang="fr-FR" altLang="fr-FR" b="0" i="0" u="none" strike="noStrike" cap="none" normalizeH="0" baseline="0" dirty="0">
                <a:ln>
                  <a:noFill/>
                </a:ln>
                <a:solidFill>
                  <a:srgbClr val="212121"/>
                </a:solidFill>
                <a:effectLst/>
                <a:latin typeface="+mn-lt"/>
              </a:rPr>
              <a:t> of </a:t>
            </a:r>
            <a:r>
              <a:rPr kumimoji="0" lang="fr-FR" altLang="fr-FR" b="0" i="0" u="none" strike="noStrike" cap="none" normalizeH="0" baseline="0" dirty="0" err="1">
                <a:ln>
                  <a:noFill/>
                </a:ln>
                <a:solidFill>
                  <a:srgbClr val="212121"/>
                </a:solidFill>
                <a:effectLst/>
                <a:latin typeface="+mn-lt"/>
              </a:rPr>
              <a:t>little</a:t>
            </a:r>
            <a:r>
              <a:rPr kumimoji="0" lang="fr-FR" altLang="fr-FR" b="0" i="0" u="none" strike="noStrike" cap="none" normalizeH="0" baseline="0" dirty="0">
                <a:ln>
                  <a:noFill/>
                </a:ln>
                <a:solidFill>
                  <a:srgbClr val="212121"/>
                </a:solidFill>
                <a:effectLst/>
                <a:latin typeface="+mn-lt"/>
              </a:rPr>
              <a:t> value </a:t>
            </a:r>
            <a:r>
              <a:rPr kumimoji="0" lang="fr-FR" altLang="fr-FR" b="0" i="0" u="none" strike="noStrike" cap="none" normalizeH="0" baseline="0" dirty="0" err="1">
                <a:ln>
                  <a:noFill/>
                </a:ln>
                <a:solidFill>
                  <a:srgbClr val="212121"/>
                </a:solidFill>
                <a:effectLst/>
                <a:latin typeface="+mn-lt"/>
              </a:rPr>
              <a:t>because</a:t>
            </a:r>
            <a:r>
              <a:rPr kumimoji="0" lang="fr-FR" altLang="fr-FR" b="0" i="0" u="none" strike="noStrike" cap="none" normalizeH="0" baseline="0" dirty="0">
                <a:ln>
                  <a:noFill/>
                </a:ln>
                <a:solidFill>
                  <a:srgbClr val="212121"/>
                </a:solidFill>
                <a:effectLst/>
                <a:latin typeface="+mn-lt"/>
              </a:rPr>
              <a:t> more dense in notes of 5 and 10 euros.</a:t>
            </a:r>
            <a:r>
              <a:rPr kumimoji="0" lang="fr-FR" altLang="fr-FR" b="0" i="0" u="none" strike="noStrike" cap="none" normalizeH="0" baseline="0" dirty="0">
                <a:ln>
                  <a:noFill/>
                </a:ln>
                <a:solidFill>
                  <a:schemeClr val="tx1"/>
                </a:solidFill>
                <a:effectLst/>
                <a:latin typeface="+mn-lt"/>
              </a:rPr>
              <a:t> </a:t>
            </a:r>
          </a:p>
        </p:txBody>
      </p:sp>
    </p:spTree>
    <p:extLst>
      <p:ext uri="{BB962C8B-B14F-4D97-AF65-F5344CB8AC3E}">
        <p14:creationId xmlns:p14="http://schemas.microsoft.com/office/powerpoint/2010/main" val="2180229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solidFill>
                  <a:srgbClr val="FF0000"/>
                </a:solidFill>
              </a:rPr>
              <a:t>4. </a:t>
            </a:r>
            <a:r>
              <a:rPr lang="en-US" dirty="0">
                <a:solidFill>
                  <a:srgbClr val="FF0000"/>
                </a:solidFill>
              </a:rPr>
              <a:t>Mean</a:t>
            </a:r>
            <a:r>
              <a:rPr lang="fr-BE" dirty="0">
                <a:solidFill>
                  <a:srgbClr val="FF0000"/>
                </a:solidFill>
              </a:rPr>
              <a:t> IQ Accross the World</a:t>
            </a:r>
          </a:p>
          <a:p>
            <a:pPr marL="0" indent="0" eaLnBrk="1" fontAlgn="auto" hangingPunct="1">
              <a:spcAft>
                <a:spcPts val="0"/>
              </a:spcAft>
              <a:buFont typeface="Arial" pitchFamily="34" charset="0"/>
              <a:buNone/>
              <a:defRPr/>
            </a:pPr>
            <a:r>
              <a:rPr lang="fr-BE" dirty="0"/>
              <a:t>5. Intelligence, </a:t>
            </a:r>
            <a:r>
              <a:rPr lang="fr-BE" dirty="0" err="1"/>
              <a:t>Highly</a:t>
            </a:r>
            <a:r>
              <a:rPr lang="fr-BE" dirty="0"/>
              <a:t> </a:t>
            </a:r>
            <a:r>
              <a:rPr lang="fr-BE" dirty="0" err="1"/>
              <a:t>Genetic</a:t>
            </a:r>
            <a:endParaRPr lang="fr-BE" dirty="0"/>
          </a:p>
          <a:p>
            <a:pPr marL="0" indent="0" eaLnBrk="1" fontAlgn="auto" hangingPunct="1">
              <a:spcAft>
                <a:spcPts val="0"/>
              </a:spcAft>
              <a:buFont typeface="Arial" pitchFamily="34" charset="0"/>
              <a:buNone/>
              <a:defRPr/>
            </a:pPr>
            <a:r>
              <a:rPr lang="fr-BE" dirty="0"/>
              <a:t>6. Cause of Racial </a:t>
            </a:r>
            <a:r>
              <a:rPr lang="fr-BE" dirty="0" err="1"/>
              <a:t>Differences</a:t>
            </a:r>
            <a:endParaRPr lang="fr-BE" dirty="0"/>
          </a:p>
          <a:p>
            <a:pPr marL="0" indent="0" eaLnBrk="1" fontAlgn="auto" hangingPunct="1">
              <a:spcAft>
                <a:spcPts val="0"/>
              </a:spcAft>
              <a:buFont typeface="Arial" pitchFamily="34" charset="0"/>
              <a:buNone/>
              <a:defRPr/>
            </a:pPr>
            <a:r>
              <a:rPr lang="fr-BE" dirty="0"/>
              <a:t>7. </a:t>
            </a:r>
            <a:r>
              <a:rPr lang="en-US" dirty="0"/>
              <a:t>Why Is not the Whole World Developed?</a:t>
            </a:r>
          </a:p>
          <a:p>
            <a:pPr marL="0" indent="0" eaLnBrk="1" fontAlgn="auto" hangingPunct="1">
              <a:spcAft>
                <a:spcPts val="0"/>
              </a:spcAft>
              <a:buFont typeface="Arial" pitchFamily="34" charset="0"/>
              <a:buNone/>
              <a:defRPr/>
            </a:pPr>
            <a:r>
              <a:rPr lang="fr-BE" dirty="0"/>
              <a:t>8. The Worldwide </a:t>
            </a:r>
            <a:r>
              <a:rPr lang="fr-BE" dirty="0" err="1"/>
              <a:t>Hierarchy</a:t>
            </a:r>
            <a:endParaRPr lang="fr-BE" dirty="0"/>
          </a:p>
          <a:p>
            <a:pPr marL="0" indent="0" eaLnBrk="1" fontAlgn="auto" hangingPunct="1">
              <a:spcAft>
                <a:spcPts val="0"/>
              </a:spcAft>
              <a:buFont typeface="Arial" pitchFamily="34" charset="0"/>
              <a:buNone/>
              <a:defRPr/>
            </a:pPr>
            <a:r>
              <a:rPr lang="fr-BE" dirty="0"/>
              <a:t>9. Scientific </a:t>
            </a:r>
            <a:r>
              <a:rPr lang="fr-BE" dirty="0" err="1"/>
              <a:t>Accreditation</a:t>
            </a:r>
            <a:endParaRPr lang="fr-BE" dirty="0"/>
          </a:p>
          <a:p>
            <a:pPr marL="0" indent="0" eaLnBrk="1" fontAlgn="auto" hangingPunct="1">
              <a:spcAft>
                <a:spcPts val="0"/>
              </a:spcAft>
              <a:buFont typeface="Arial" pitchFamily="34" charset="0"/>
              <a:buNone/>
              <a:defRPr/>
            </a:pPr>
            <a:r>
              <a:rPr lang="fr-BE" dirty="0"/>
              <a:t>10. Western Twilight and General Conclusion</a:t>
            </a:r>
            <a:br>
              <a:rPr lang="fr-BE" dirty="0"/>
            </a:b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51</a:t>
            </a:fld>
            <a:endParaRPr lang="fr-BE" dirty="0"/>
          </a:p>
        </p:txBody>
      </p:sp>
    </p:spTree>
    <p:extLst>
      <p:ext uri="{BB962C8B-B14F-4D97-AF65-F5344CB8AC3E}">
        <p14:creationId xmlns:p14="http://schemas.microsoft.com/office/powerpoint/2010/main" val="559458118"/>
      </p:ext>
    </p:extLst>
  </p:cSld>
  <p:clrMapOvr>
    <a:masterClrMapping/>
  </p:clrMapOvr>
  <p:transition spd="slow" advTm="17345"/>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493204" y="-115388"/>
            <a:ext cx="8229600" cy="1143000"/>
          </a:xfrm>
        </p:spPr>
        <p:txBody>
          <a:bodyPr/>
          <a:lstStyle/>
          <a:p>
            <a:pPr eaLnBrk="1" hangingPunct="1"/>
            <a:r>
              <a:rPr lang="fr-BE" sz="2400" dirty="0" err="1"/>
              <a:t>Mean</a:t>
            </a:r>
            <a:r>
              <a:rPr lang="fr-BE" sz="2400" dirty="0"/>
              <a:t> g = </a:t>
            </a:r>
            <a:r>
              <a:rPr lang="fr-BE" sz="2400" dirty="0" err="1"/>
              <a:t>Mean</a:t>
            </a:r>
            <a:r>
              <a:rPr lang="fr-BE" sz="2400" dirty="0"/>
              <a:t> IQ of </a:t>
            </a:r>
            <a:r>
              <a:rPr lang="fr-BE" sz="2400" dirty="0" err="1"/>
              <a:t>Indigenous</a:t>
            </a:r>
            <a:r>
              <a:rPr lang="fr-BE" sz="2400" dirty="0"/>
              <a:t> Populations</a:t>
            </a:r>
            <a:br>
              <a:rPr lang="fr-BE" sz="2400" dirty="0"/>
            </a:br>
            <a:r>
              <a:rPr lang="fr-BE" sz="1400" dirty="0"/>
              <a:t>(America for Native </a:t>
            </a:r>
            <a:r>
              <a:rPr lang="fr-BE" sz="1400" dirty="0" err="1"/>
              <a:t>Americans</a:t>
            </a:r>
            <a:r>
              <a:rPr lang="fr-BE" sz="1400" dirty="0"/>
              <a:t>, </a:t>
            </a:r>
            <a:r>
              <a:rPr lang="fr-BE" sz="1400" dirty="0" err="1"/>
              <a:t>Australia</a:t>
            </a:r>
            <a:r>
              <a:rPr lang="fr-BE" sz="1400" dirty="0"/>
              <a:t> for </a:t>
            </a:r>
            <a:r>
              <a:rPr lang="fr-BE" sz="1400" dirty="0" err="1"/>
              <a:t>Australian</a:t>
            </a:r>
            <a:r>
              <a:rPr lang="fr-BE" sz="1400" dirty="0"/>
              <a:t> </a:t>
            </a:r>
            <a:r>
              <a:rPr lang="fr-BE" sz="1400" dirty="0" err="1"/>
              <a:t>Aborigines</a:t>
            </a:r>
            <a:r>
              <a:rPr lang="fr-BE" sz="1400" dirty="0"/>
              <a:t>)</a:t>
            </a:r>
          </a:p>
        </p:txBody>
      </p:sp>
      <p:sp>
        <p:nvSpPr>
          <p:cNvPr id="5" name="Espace réservé du numéro de diapositive 4"/>
          <p:cNvSpPr>
            <a:spLocks noGrp="1"/>
          </p:cNvSpPr>
          <p:nvPr>
            <p:ph type="sldNum" sz="quarter" idx="12"/>
          </p:nvPr>
        </p:nvSpPr>
        <p:spPr/>
        <p:txBody>
          <a:bodyPr/>
          <a:lstStyle/>
          <a:p>
            <a:pPr>
              <a:defRPr/>
            </a:pPr>
            <a:fld id="{9AA61CC0-98A4-4824-B5CA-EC2272226E70}" type="slidenum">
              <a:rPr lang="fr-BE"/>
              <a:pPr>
                <a:defRPr/>
              </a:pPr>
              <a:t>52</a:t>
            </a:fld>
            <a:endParaRPr lang="fr-BE" dirty="0"/>
          </a:p>
        </p:txBody>
      </p:sp>
      <p:sp>
        <p:nvSpPr>
          <p:cNvPr id="36869" name="ZoneTexte 3"/>
          <p:cNvSpPr txBox="1">
            <a:spLocks noChangeArrowheads="1"/>
          </p:cNvSpPr>
          <p:nvPr/>
        </p:nvSpPr>
        <p:spPr bwMode="auto">
          <a:xfrm>
            <a:off x="611560" y="6334780"/>
            <a:ext cx="9001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Meta-analyse, 620 </a:t>
            </a:r>
            <a:r>
              <a:rPr lang="fr-BE" sz="1400" dirty="0" err="1"/>
              <a:t>collected</a:t>
            </a:r>
            <a:r>
              <a:rPr lang="fr-BE" sz="1400" dirty="0"/>
              <a:t> </a:t>
            </a:r>
            <a:r>
              <a:rPr lang="fr-BE" sz="1400" dirty="0" err="1"/>
              <a:t>studies</a:t>
            </a:r>
            <a:r>
              <a:rPr lang="fr-BE" sz="1400" dirty="0"/>
              <a:t> on 813,000 people, </a:t>
            </a:r>
            <a:r>
              <a:rPr lang="fr-BE" sz="1400" dirty="0" err="1"/>
              <a:t>see</a:t>
            </a:r>
            <a:r>
              <a:rPr lang="fr-BE" sz="1400" dirty="0"/>
              <a:t> « race differences in intelligence, 2006, Lynn.</a:t>
            </a:r>
            <a:br>
              <a:rPr lang="fr-BE" sz="1400" dirty="0"/>
            </a:br>
            <a:r>
              <a:rPr lang="fr-BE" sz="1400" dirty="0"/>
              <a:t>Even more </a:t>
            </a:r>
            <a:r>
              <a:rPr lang="fr-BE" sz="1400" dirty="0" err="1"/>
              <a:t>studies</a:t>
            </a:r>
            <a:r>
              <a:rPr lang="fr-BE" sz="1400" dirty="0"/>
              <a:t> in the 2</a:t>
            </a:r>
            <a:r>
              <a:rPr lang="fr-BE" sz="1400" baseline="30000" dirty="0"/>
              <a:t>nd</a:t>
            </a:r>
            <a:r>
              <a:rPr lang="fr-BE" sz="1400" dirty="0"/>
              <a:t> </a:t>
            </a:r>
            <a:r>
              <a:rPr lang="fr-BE" sz="1400" dirty="0" err="1"/>
              <a:t>edition</a:t>
            </a:r>
            <a:r>
              <a:rPr lang="fr-BE" sz="1400" dirty="0"/>
              <a:t>,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96" y="978399"/>
            <a:ext cx="7344816" cy="542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3161"/>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A3DFD47-F495-42E7-A281-000A69425FBA}"/>
              </a:ext>
            </a:extLst>
          </p:cNvPr>
          <p:cNvSpPr>
            <a:spLocks noGrp="1"/>
          </p:cNvSpPr>
          <p:nvPr>
            <p:ph type="sldNum" sz="quarter" idx="12"/>
          </p:nvPr>
        </p:nvSpPr>
        <p:spPr/>
        <p:txBody>
          <a:bodyPr/>
          <a:lstStyle/>
          <a:p>
            <a:pPr>
              <a:defRPr/>
            </a:pPr>
            <a:fld id="{C961D413-C80E-4040-8C95-0A8BAAE2541B}" type="slidenum">
              <a:rPr lang="fr-BE" smtClean="0"/>
              <a:pPr>
                <a:defRPr/>
              </a:pPr>
              <a:t>53</a:t>
            </a:fld>
            <a:endParaRPr lang="fr-BE" dirty="0"/>
          </a:p>
        </p:txBody>
      </p:sp>
      <p:pic>
        <p:nvPicPr>
          <p:cNvPr id="2050" name="Picture 2" descr="RÃ©sultat de recherche d'images pour &quot;david baker IQ map&quot;">
            <a:extLst>
              <a:ext uri="{FF2B5EF4-FFF2-40B4-BE49-F238E27FC236}">
                <a16:creationId xmlns:a16="http://schemas.microsoft.com/office/drawing/2014/main" id="{8F6B061F-9FED-493D-BD21-E51A2DDA5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5737"/>
            <a:ext cx="9144000" cy="490061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BB3B5FF2-2CEB-4D7E-A316-F8A04726624A}"/>
              </a:ext>
            </a:extLst>
          </p:cNvPr>
          <p:cNvSpPr txBox="1"/>
          <p:nvPr/>
        </p:nvSpPr>
        <p:spPr>
          <a:xfrm>
            <a:off x="1403648" y="620688"/>
            <a:ext cx="7931224" cy="369332"/>
          </a:xfrm>
          <a:prstGeom prst="rect">
            <a:avLst/>
          </a:prstGeom>
          <a:noFill/>
        </p:spPr>
        <p:txBody>
          <a:bodyPr wrap="square" rtlCol="0">
            <a:spAutoFit/>
          </a:bodyPr>
          <a:lstStyle/>
          <a:p>
            <a:r>
              <a:rPr lang="fr-BE" dirty="0"/>
              <a:t>David Baker (2018) </a:t>
            </a:r>
            <a:r>
              <a:rPr lang="fr-BE" dirty="0" err="1"/>
              <a:t>get</a:t>
            </a:r>
            <a:r>
              <a:rPr lang="fr-BE" dirty="0"/>
              <a:t> </a:t>
            </a:r>
            <a:r>
              <a:rPr lang="fr-BE" dirty="0" err="1"/>
              <a:t>quite</a:t>
            </a:r>
            <a:r>
              <a:rPr lang="fr-BE" dirty="0"/>
              <a:t> the </a:t>
            </a:r>
            <a:r>
              <a:rPr lang="fr-BE" dirty="0" err="1"/>
              <a:t>same</a:t>
            </a:r>
            <a:r>
              <a:rPr lang="fr-BE" dirty="0"/>
              <a:t> </a:t>
            </a:r>
            <a:r>
              <a:rPr lang="fr-BE" dirty="0" err="1"/>
              <a:t>results</a:t>
            </a:r>
            <a:r>
              <a:rPr lang="fr-BE" dirty="0"/>
              <a:t> </a:t>
            </a:r>
            <a:r>
              <a:rPr lang="fr-BE" dirty="0" err="1"/>
              <a:t>than</a:t>
            </a:r>
            <a:r>
              <a:rPr lang="fr-BE" dirty="0"/>
              <a:t> Lynn…</a:t>
            </a:r>
          </a:p>
        </p:txBody>
      </p:sp>
    </p:spTree>
    <p:extLst>
      <p:ext uri="{BB962C8B-B14F-4D97-AF65-F5344CB8AC3E}">
        <p14:creationId xmlns:p14="http://schemas.microsoft.com/office/powerpoint/2010/main" val="2837256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4149CD7-5D6F-4FC4-AE51-7B684419118E}" type="slidenum">
              <a:rPr lang="fr-BE"/>
              <a:pPr>
                <a:defRPr/>
              </a:pPr>
              <a:t>54</a:t>
            </a:fld>
            <a:endParaRPr lang="fr-BE" dirty="0"/>
          </a:p>
        </p:txBody>
      </p:sp>
      <p:sp>
        <p:nvSpPr>
          <p:cNvPr id="10" name="Rectangle 2">
            <a:extLst>
              <a:ext uri="{FF2B5EF4-FFF2-40B4-BE49-F238E27FC236}">
                <a16:creationId xmlns:a16="http://schemas.microsoft.com/office/drawing/2014/main" id="{2BE10181-410D-43CA-B0D9-08C8FC08A2B7}"/>
              </a:ext>
            </a:extLst>
          </p:cNvPr>
          <p:cNvSpPr>
            <a:spLocks noGrp="1" noChangeArrowheads="1"/>
          </p:cNvSpPr>
          <p:nvPr>
            <p:ph idx="1"/>
          </p:nvPr>
        </p:nvSpPr>
        <p:spPr bwMode="auto">
          <a:xfrm>
            <a:off x="683568" y="1504528"/>
            <a:ext cx="8003232" cy="33855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rPr>
              <a:t>-&gt; In </a:t>
            </a:r>
            <a:r>
              <a:rPr kumimoji="0" lang="fr-FR" altLang="fr-FR" sz="2000" b="0" i="0" u="none" strike="noStrike" cap="none" normalizeH="0" baseline="0" dirty="0" err="1">
                <a:ln>
                  <a:noFill/>
                </a:ln>
                <a:solidFill>
                  <a:srgbClr val="212121"/>
                </a:solidFill>
                <a:effectLst/>
              </a:rPr>
              <a:t>sub-Saharan</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Africa</a:t>
            </a:r>
            <a:r>
              <a:rPr kumimoji="0" lang="fr-FR" altLang="fr-FR" sz="2000" b="0" i="0" u="none" strike="noStrike" cap="none" normalizeH="0" baseline="0" dirty="0">
                <a:ln>
                  <a:noFill/>
                </a:ln>
                <a:solidFill>
                  <a:srgbClr val="212121"/>
                </a:solidFill>
                <a:effectLst/>
              </a:rPr>
              <a:t> ... </a:t>
            </a:r>
            <a:r>
              <a:rPr kumimoji="0" lang="fr-FR" altLang="fr-FR" sz="2000" b="0" i="0" u="none" strike="noStrike" cap="none" normalizeH="0" baseline="0" dirty="0" err="1">
                <a:ln>
                  <a:noFill/>
                </a:ln>
                <a:solidFill>
                  <a:srgbClr val="212121"/>
                </a:solidFill>
                <a:effectLst/>
              </a:rPr>
              <a:t>average</a:t>
            </a:r>
            <a:r>
              <a:rPr kumimoji="0" lang="fr-FR" altLang="fr-FR" sz="2000" b="0" i="0" u="none" strike="noStrike" cap="none" normalizeH="0" baseline="0" dirty="0">
                <a:ln>
                  <a:noFill/>
                </a:ln>
                <a:solidFill>
                  <a:srgbClr val="212121"/>
                </a:solidFill>
                <a:effectLst/>
              </a:rPr>
              <a:t> IQ = 71. </a:t>
            </a:r>
            <a:br>
              <a:rPr kumimoji="0" lang="fr-FR" altLang="fr-FR" sz="2000" b="0" i="0" u="none" strike="noStrike" cap="none" normalizeH="0" baseline="0" dirty="0">
                <a:ln>
                  <a:noFill/>
                </a:ln>
                <a:solidFill>
                  <a:srgbClr val="212121"/>
                </a:solidFill>
                <a:effectLst/>
              </a:rPr>
            </a:br>
            <a:r>
              <a:rPr kumimoji="0" lang="fr-FR" altLang="fr-FR" sz="2000" b="0" i="0" u="none" strike="noStrike" cap="none" normalizeH="0" baseline="0" dirty="0">
                <a:ln>
                  <a:noFill/>
                </a:ln>
                <a:solidFill>
                  <a:srgbClr val="212121"/>
                </a:solidFill>
                <a:effectLst/>
              </a:rPr>
              <a:t>An IQ of 100 corresponds to the cognitive </a:t>
            </a:r>
            <a:r>
              <a:rPr kumimoji="0" lang="fr-FR" altLang="fr-FR" sz="2000" b="0" i="0" u="none" strike="noStrike" cap="none" normalizeH="0" baseline="0" dirty="0" err="1">
                <a:ln>
                  <a:noFill/>
                </a:ln>
                <a:solidFill>
                  <a:srgbClr val="212121"/>
                </a:solidFill>
                <a:effectLst/>
              </a:rPr>
              <a:t>abilities</a:t>
            </a:r>
            <a:r>
              <a:rPr kumimoji="0" lang="fr-FR" altLang="fr-FR" sz="2000" b="0" i="0" u="none" strike="noStrike" cap="none" normalizeH="0" baseline="0" dirty="0">
                <a:ln>
                  <a:noFill/>
                </a:ln>
                <a:solidFill>
                  <a:srgbClr val="212121"/>
                </a:solidFill>
                <a:effectLst/>
              </a:rPr>
              <a:t> of a 16 </a:t>
            </a:r>
            <a:r>
              <a:rPr kumimoji="0" lang="fr-FR" altLang="fr-FR" sz="2000" b="0" i="0" u="none" strike="noStrike" cap="none" normalizeH="0" baseline="0" dirty="0" err="1">
                <a:ln>
                  <a:noFill/>
                </a:ln>
                <a:solidFill>
                  <a:srgbClr val="212121"/>
                </a:solidFill>
                <a:effectLst/>
              </a:rPr>
              <a:t>year</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old</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European</a:t>
            </a:r>
            <a:r>
              <a:rPr kumimoji="0" lang="fr-FR" altLang="fr-FR" sz="2000" b="0" i="0" u="none" strike="noStrike" cap="none" normalizeH="0" baseline="0" dirty="0">
                <a:ln>
                  <a:noFill/>
                </a:ln>
                <a:solidFill>
                  <a:srgbClr val="212121"/>
                </a:solidFill>
                <a:effectLst/>
              </a:rPr>
              <a:t>. </a:t>
            </a:r>
            <a:br>
              <a:rPr kumimoji="0" lang="fr-FR" altLang="fr-FR" sz="2000" b="0" i="0" u="none" strike="noStrike" cap="none" normalizeH="0" baseline="0" dirty="0">
                <a:ln>
                  <a:noFill/>
                </a:ln>
                <a:solidFill>
                  <a:srgbClr val="212121"/>
                </a:solidFill>
                <a:effectLst/>
              </a:rPr>
            </a:br>
            <a:endParaRPr kumimoji="0" lang="fr-FR" altLang="fr-FR" sz="2000" b="0" i="0" u="none" strike="noStrike" cap="none" normalizeH="0" baseline="0" dirty="0">
              <a:ln>
                <a:noFill/>
              </a:ln>
              <a:solidFill>
                <a:srgbClr val="21212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rPr>
              <a:t>-&gt; </a:t>
            </a:r>
            <a:r>
              <a:rPr kumimoji="0" lang="fr-FR" altLang="fr-FR" sz="2000" b="0" i="0" u="none" strike="noStrike" cap="none" normalizeH="0" baseline="0" dirty="0" err="1">
                <a:ln>
                  <a:noFill/>
                </a:ln>
                <a:solidFill>
                  <a:srgbClr val="212121"/>
                </a:solidFill>
                <a:effectLst/>
              </a:rPr>
              <a:t>Sub-Saharan</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Africa</a:t>
            </a:r>
            <a:r>
              <a:rPr kumimoji="0" lang="fr-FR" altLang="fr-FR" sz="2000" b="0" i="0" u="none" strike="noStrike" cap="none" normalizeH="0" baseline="0" dirty="0">
                <a:ln>
                  <a:noFill/>
                </a:ln>
                <a:solidFill>
                  <a:srgbClr val="212121"/>
                </a:solidFill>
                <a:effectLst/>
              </a:rPr>
              <a:t>: </a:t>
            </a:r>
            <a:r>
              <a:rPr lang="fr-FR" altLang="fr-FR" sz="2000" dirty="0" err="1">
                <a:solidFill>
                  <a:srgbClr val="212121"/>
                </a:solidFill>
              </a:rPr>
              <a:t>A</a:t>
            </a:r>
            <a:r>
              <a:rPr kumimoji="0" lang="fr-FR" altLang="fr-FR" sz="2000" b="0" i="0" u="none" strike="noStrike" cap="none" normalizeH="0" baseline="0" dirty="0" err="1">
                <a:ln>
                  <a:noFill/>
                </a:ln>
                <a:solidFill>
                  <a:srgbClr val="212121"/>
                </a:solidFill>
                <a:effectLst/>
              </a:rPr>
              <a:t>verage</a:t>
            </a:r>
            <a:r>
              <a:rPr kumimoji="0" lang="fr-FR" altLang="fr-FR" sz="2000" b="0" i="0" u="none" strike="noStrike" cap="none" normalizeH="0" baseline="0" dirty="0">
                <a:ln>
                  <a:noFill/>
                </a:ln>
                <a:solidFill>
                  <a:srgbClr val="212121"/>
                </a:solidFill>
                <a:effectLst/>
              </a:rPr>
              <a:t> IQ ~ 70. (borderline, mental retardation </a:t>
            </a:r>
            <a:r>
              <a:rPr kumimoji="0" lang="fr-FR" altLang="fr-FR" sz="2000" b="0" i="0" u="none" strike="noStrike" cap="none" normalizeH="0" baseline="0" dirty="0" err="1">
                <a:ln>
                  <a:noFill/>
                </a:ln>
                <a:solidFill>
                  <a:srgbClr val="212121"/>
                </a:solidFill>
                <a:effectLst/>
              </a:rPr>
              <a:t>threshold</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according</a:t>
            </a:r>
            <a:r>
              <a:rPr kumimoji="0" lang="fr-FR" altLang="fr-FR" sz="2000" b="0" i="0" u="none" strike="noStrike" cap="none" normalizeH="0" baseline="0" dirty="0">
                <a:ln>
                  <a:noFill/>
                </a:ln>
                <a:solidFill>
                  <a:srgbClr val="212121"/>
                </a:solidFill>
                <a:effectLst/>
              </a:rPr>
              <a:t> to </a:t>
            </a:r>
            <a:r>
              <a:rPr kumimoji="0" lang="fr-FR" altLang="fr-FR" sz="2000" b="0" i="0" u="none" strike="noStrike" cap="none" normalizeH="0" baseline="0" dirty="0" err="1">
                <a:ln>
                  <a:noFill/>
                </a:ln>
                <a:solidFill>
                  <a:srgbClr val="212121"/>
                </a:solidFill>
                <a:effectLst/>
              </a:rPr>
              <a:t>European</a:t>
            </a:r>
            <a:r>
              <a:rPr kumimoji="0" lang="fr-FR" altLang="fr-FR" sz="2000" b="0" i="0" u="none" strike="noStrike" cap="none" normalizeH="0" baseline="0" dirty="0">
                <a:ln>
                  <a:noFill/>
                </a:ln>
                <a:solidFill>
                  <a:srgbClr val="212121"/>
                </a:solidFill>
                <a:effectLst/>
              </a:rPr>
              <a:t> standards)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21212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rPr>
              <a:t>A </a:t>
            </a:r>
            <a:r>
              <a:rPr kumimoji="0" lang="fr-FR" altLang="fr-FR" sz="2000" b="0" i="0" u="none" strike="noStrike" cap="none" normalizeH="0" baseline="0" dirty="0" err="1">
                <a:ln>
                  <a:noFill/>
                </a:ln>
                <a:solidFill>
                  <a:srgbClr val="212121"/>
                </a:solidFill>
                <a:effectLst/>
              </a:rPr>
              <a:t>better</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way</a:t>
            </a:r>
            <a:r>
              <a:rPr kumimoji="0" lang="fr-FR" altLang="fr-FR" sz="2000" b="0" i="0" u="none" strike="noStrike" cap="none" normalizeH="0" baseline="0" dirty="0">
                <a:ln>
                  <a:noFill/>
                </a:ln>
                <a:solidFill>
                  <a:srgbClr val="212121"/>
                </a:solidFill>
                <a:effectLst/>
              </a:rPr>
              <a:t> of seeing </a:t>
            </a:r>
            <a:r>
              <a:rPr kumimoji="0" lang="fr-FR" altLang="fr-FR" sz="2000" b="0" i="0" u="none" strike="noStrike" cap="none" normalizeH="0" baseline="0" dirty="0" err="1">
                <a:ln>
                  <a:noFill/>
                </a:ln>
                <a:solidFill>
                  <a:srgbClr val="212121"/>
                </a:solidFill>
                <a:effectLst/>
              </a:rPr>
              <a:t>things</a:t>
            </a:r>
            <a:r>
              <a:rPr kumimoji="0" lang="fr-FR" altLang="fr-FR" sz="2000" b="0" i="0" u="none" strike="noStrike" cap="none" normalizeH="0" baseline="0" dirty="0">
                <a:ln>
                  <a:noFill/>
                </a:ln>
                <a:solidFill>
                  <a:srgbClr val="212121"/>
                </a:solidFill>
                <a:effectLst/>
              </a:rPr>
              <a:t>: IQ of 70 = Mental </a:t>
            </a:r>
            <a:r>
              <a:rPr kumimoji="0" lang="fr-FR" altLang="fr-FR" sz="2000" b="0" i="0" u="none" strike="noStrike" cap="none" normalizeH="0" baseline="0" dirty="0" err="1">
                <a:ln>
                  <a:noFill/>
                </a:ln>
                <a:solidFill>
                  <a:srgbClr val="212121"/>
                </a:solidFill>
                <a:effectLst/>
              </a:rPr>
              <a:t>age</a:t>
            </a:r>
            <a:r>
              <a:rPr kumimoji="0" lang="fr-FR" altLang="fr-FR" sz="2000" b="0" i="0" u="none" strike="noStrike" cap="none" normalizeH="0" baseline="0" dirty="0">
                <a:ln>
                  <a:noFill/>
                </a:ln>
                <a:solidFill>
                  <a:srgbClr val="212121"/>
                </a:solidFill>
                <a:effectLst/>
              </a:rPr>
              <a:t> of a 11 </a:t>
            </a:r>
            <a:r>
              <a:rPr kumimoji="0" lang="fr-FR" altLang="fr-FR" sz="2000" b="0" i="0" u="none" strike="noStrike" cap="none" normalizeH="0" baseline="0" dirty="0" err="1">
                <a:ln>
                  <a:noFill/>
                </a:ln>
                <a:solidFill>
                  <a:srgbClr val="212121"/>
                </a:solidFill>
                <a:effectLst/>
              </a:rPr>
              <a:t>years</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European</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compared</a:t>
            </a:r>
            <a:r>
              <a:rPr kumimoji="0" lang="fr-FR" altLang="fr-FR" sz="2000" b="0" i="0" u="none" strike="noStrike" cap="none" normalizeH="0" baseline="0" dirty="0">
                <a:ln>
                  <a:noFill/>
                </a:ln>
                <a:solidFill>
                  <a:srgbClr val="212121"/>
                </a:solidFill>
                <a:effectLst/>
              </a:rPr>
              <a:t> to a </a:t>
            </a:r>
            <a:r>
              <a:rPr kumimoji="0" lang="fr-FR" altLang="fr-FR" sz="2000" b="0" i="0" u="none" strike="noStrike" cap="none" normalizeH="0" baseline="0" dirty="0" err="1">
                <a:ln>
                  <a:noFill/>
                </a:ln>
                <a:solidFill>
                  <a:srgbClr val="212121"/>
                </a:solidFill>
                <a:effectLst/>
              </a:rPr>
              <a:t>European</a:t>
            </a:r>
            <a:r>
              <a:rPr kumimoji="0" lang="fr-FR" altLang="fr-FR" sz="2000" b="0" i="0" u="none" strike="noStrike" cap="none" normalizeH="0" baseline="0" dirty="0">
                <a:ln>
                  <a:noFill/>
                </a:ln>
                <a:solidFill>
                  <a:srgbClr val="212121"/>
                </a:solidFill>
                <a:effectLst/>
              </a:rPr>
              <a:t> of 16 </a:t>
            </a:r>
            <a:r>
              <a:rPr kumimoji="0" lang="fr-FR" altLang="fr-FR" sz="2000" b="0" i="0" u="none" strike="noStrike" cap="none" normalizeH="0" baseline="0" dirty="0" err="1">
                <a:ln>
                  <a:noFill/>
                </a:ln>
                <a:solidFill>
                  <a:srgbClr val="212121"/>
                </a:solidFill>
                <a:effectLst/>
              </a:rPr>
              <a:t>years</a:t>
            </a:r>
            <a:r>
              <a:rPr kumimoji="0" lang="fr-FR" altLang="fr-FR" sz="2000" b="0" i="0" u="none" strike="noStrike" cap="none" normalizeH="0" baseline="0" dirty="0">
                <a:ln>
                  <a:noFill/>
                </a:ln>
                <a:solidFill>
                  <a:srgbClr val="212121"/>
                </a:solidFill>
                <a:effectLst/>
              </a:rPr>
              <a:t>). </a:t>
            </a:r>
            <a:br>
              <a:rPr kumimoji="0" lang="fr-FR" altLang="fr-FR" sz="2000" b="0" i="0" u="none" strike="noStrike" cap="none" normalizeH="0" baseline="0" dirty="0">
                <a:ln>
                  <a:noFill/>
                </a:ln>
                <a:solidFill>
                  <a:srgbClr val="212121"/>
                </a:solidFill>
                <a:effectLst/>
              </a:rPr>
            </a:br>
            <a:br>
              <a:rPr kumimoji="0" lang="fr-FR" altLang="fr-FR" sz="2000" b="0" i="0" u="none" strike="noStrike" cap="none" normalizeH="0" baseline="0" dirty="0">
                <a:ln>
                  <a:noFill/>
                </a:ln>
                <a:solidFill>
                  <a:srgbClr val="212121"/>
                </a:solidFill>
                <a:effectLst/>
              </a:rPr>
            </a:br>
            <a:r>
              <a:rPr kumimoji="0" lang="fr-FR" altLang="fr-FR" sz="2000" b="0" i="0" u="none" strike="noStrike" cap="none" normalizeH="0" baseline="0" dirty="0">
                <a:ln>
                  <a:noFill/>
                </a:ln>
                <a:solidFill>
                  <a:srgbClr val="212121"/>
                </a:solidFill>
                <a:effectLst/>
              </a:rPr>
              <a:t>An 11-year-old </a:t>
            </a:r>
            <a:r>
              <a:rPr kumimoji="0" lang="fr-FR" altLang="fr-FR" sz="2000" b="0" i="0" u="none" strike="noStrike" cap="none" normalizeH="0" baseline="0" dirty="0" err="1">
                <a:ln>
                  <a:noFill/>
                </a:ln>
                <a:solidFill>
                  <a:srgbClr val="212121"/>
                </a:solidFill>
                <a:effectLst/>
              </a:rPr>
              <a:t>is</a:t>
            </a:r>
            <a:r>
              <a:rPr kumimoji="0" lang="fr-FR" altLang="fr-FR" sz="2000" b="0" i="0" u="none" strike="noStrike" cap="none" normalizeH="0" baseline="0" dirty="0">
                <a:ln>
                  <a:noFill/>
                </a:ln>
                <a:solidFill>
                  <a:srgbClr val="212121"/>
                </a:solidFill>
                <a:effectLst/>
              </a:rPr>
              <a:t> not "</a:t>
            </a:r>
            <a:r>
              <a:rPr kumimoji="0" lang="fr-FR" altLang="fr-FR" sz="2000" b="0" i="0" u="none" strike="noStrike" cap="none" normalizeH="0" baseline="0" dirty="0" err="1">
                <a:ln>
                  <a:noFill/>
                </a:ln>
                <a:solidFill>
                  <a:srgbClr val="212121"/>
                </a:solidFill>
                <a:effectLst/>
              </a:rPr>
              <a:t>mentally</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retarded</a:t>
            </a:r>
            <a:r>
              <a:rPr kumimoji="0" lang="fr-FR" altLang="fr-FR" sz="20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err="1">
                <a:ln>
                  <a:noFill/>
                </a:ln>
                <a:solidFill>
                  <a:srgbClr val="212121"/>
                </a:solidFill>
                <a:effectLst/>
              </a:rPr>
              <a:t>he</a:t>
            </a:r>
            <a:r>
              <a:rPr kumimoji="0" lang="fr-FR" altLang="fr-FR" sz="2000" b="0" i="0" u="none" strike="noStrike" cap="none" normalizeH="0" baseline="0" dirty="0">
                <a:ln>
                  <a:noFill/>
                </a:ln>
                <a:solidFill>
                  <a:srgbClr val="212121"/>
                </a:solidFill>
                <a:effectLst/>
              </a:rPr>
              <a:t> can do a lot of </a:t>
            </a:r>
            <a:r>
              <a:rPr kumimoji="0" lang="fr-FR" altLang="fr-FR" sz="2000" b="0" i="0" u="none" strike="noStrike" cap="none" normalizeH="0" baseline="0" dirty="0" err="1">
                <a:ln>
                  <a:noFill/>
                </a:ln>
                <a:solidFill>
                  <a:srgbClr val="212121"/>
                </a:solidFill>
                <a:effectLst/>
              </a:rPr>
              <a:t>things</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working</a:t>
            </a:r>
            <a:r>
              <a:rPr kumimoji="0" lang="fr-FR" altLang="fr-FR" sz="2000" b="0" i="0" u="none" strike="noStrike" cap="none" normalizeH="0" baseline="0" dirty="0">
                <a:ln>
                  <a:noFill/>
                </a:ln>
                <a:solidFill>
                  <a:srgbClr val="212121"/>
                </a:solidFill>
                <a:effectLst/>
              </a:rPr>
              <a:t> in a </a:t>
            </a:r>
            <a:r>
              <a:rPr kumimoji="0" lang="fr-FR" altLang="fr-FR" sz="2000" b="0" i="0" u="none" strike="noStrike" cap="none" normalizeH="0" baseline="0" dirty="0" err="1">
                <a:ln>
                  <a:noFill/>
                </a:ln>
                <a:solidFill>
                  <a:srgbClr val="212121"/>
                </a:solidFill>
                <a:effectLst/>
              </a:rPr>
              <a:t>factory</a:t>
            </a:r>
            <a:r>
              <a:rPr kumimoji="0" lang="fr-FR" altLang="fr-FR" sz="2000" b="0" i="0" u="none" strike="noStrike" cap="none" normalizeH="0" baseline="0" dirty="0">
                <a:ln>
                  <a:noFill/>
                </a:ln>
                <a:solidFill>
                  <a:srgbClr val="212121"/>
                </a:solidFill>
                <a:effectLst/>
              </a:rPr>
              <a:t>, </a:t>
            </a:r>
            <a:r>
              <a:rPr kumimoji="0" lang="fr-FR" altLang="fr-FR" sz="2000" b="0" i="0" u="none" strike="noStrike" cap="none" normalizeH="0" baseline="0" dirty="0" err="1">
                <a:ln>
                  <a:noFill/>
                </a:ln>
                <a:solidFill>
                  <a:srgbClr val="212121"/>
                </a:solidFill>
                <a:effectLst/>
              </a:rPr>
              <a:t>doing</a:t>
            </a:r>
            <a:r>
              <a:rPr kumimoji="0" lang="fr-FR" altLang="fr-FR" sz="2000" b="0" i="0" u="none" strike="noStrike" cap="none" normalizeH="0" baseline="0" dirty="0">
                <a:ln>
                  <a:noFill/>
                </a:ln>
                <a:solidFill>
                  <a:srgbClr val="212121"/>
                </a:solidFill>
                <a:effectLst/>
              </a:rPr>
              <a:t> supervision ...</a:t>
            </a:r>
            <a:r>
              <a:rPr kumimoji="0" lang="fr-FR" altLang="fr-FR" sz="2000" b="0" i="0" u="none" strike="noStrike" cap="none" normalizeH="0" baseline="0" dirty="0">
                <a:ln>
                  <a:noFill/>
                </a:ln>
                <a:solidFill>
                  <a:schemeClr val="tx1"/>
                </a:solidFill>
                <a:effectLst/>
              </a:rPr>
              <a:t> </a:t>
            </a:r>
          </a:p>
        </p:txBody>
      </p:sp>
    </p:spTree>
  </p:cSld>
  <p:clrMapOvr>
    <a:masterClrMapping/>
  </p:clrMapOvr>
  <p:transition spd="slow" advTm="58436"/>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contenu 2"/>
          <p:cNvSpPr>
            <a:spLocks noGrp="1"/>
          </p:cNvSpPr>
          <p:nvPr>
            <p:ph idx="1"/>
          </p:nvPr>
        </p:nvSpPr>
        <p:spPr>
          <a:xfrm>
            <a:off x="287524" y="994296"/>
            <a:ext cx="8568952" cy="5544616"/>
          </a:xfrm>
        </p:spPr>
        <p:txBody>
          <a:bodyPr/>
          <a:lstStyle/>
          <a:p>
            <a:pPr marL="0" indent="0" eaLnBrk="1" hangingPunct="1">
              <a:buNone/>
            </a:pPr>
            <a:r>
              <a:rPr lang="en-US" sz="2400" dirty="0"/>
              <a:t>-&gt; Conversely, mean IQ of East Asians is 105 (China, Japan, Korea, Singapore...) slightly higher than that of Europeans</a:t>
            </a:r>
            <a:br>
              <a:rPr lang="en-US" sz="2400" dirty="0"/>
            </a:br>
            <a:br>
              <a:rPr lang="en-US" sz="2400" dirty="0"/>
            </a:br>
            <a:r>
              <a:rPr lang="en-US" sz="2400" dirty="0"/>
              <a:t>-&gt; Only 37% of European have an higher I.Q than 50% of East Asians</a:t>
            </a:r>
            <a:br>
              <a:rPr lang="en-US" sz="2400" dirty="0"/>
            </a:br>
            <a:endParaRPr lang="en-US" sz="2400" dirty="0"/>
          </a:p>
          <a:p>
            <a:pPr marL="0" indent="0" eaLnBrk="1" hangingPunct="1">
              <a:buNone/>
            </a:pPr>
            <a:r>
              <a:rPr lang="en-US" sz="2400" dirty="0"/>
              <a:t>IQ tests critics generally avoid to consider this particular point ...</a:t>
            </a:r>
            <a:br>
              <a:rPr lang="en-US" sz="2400" dirty="0"/>
            </a:br>
            <a:endParaRPr lang="en-US" sz="2400" dirty="0"/>
          </a:p>
          <a:p>
            <a:pPr marL="0" indent="0" eaLnBrk="1" hangingPunct="1">
              <a:buNone/>
            </a:pPr>
            <a:r>
              <a:rPr lang="en-US" sz="2400" dirty="0"/>
              <a:t>-&gt; African Americans have an average IQ of 85, intermediate between that of Africans in sub-Saharan Africa and that of Europeans. (Afro-Americans have an average of 25% European ancestry, pure black Americans in the south states have an average IQ of 78-80, see below)</a:t>
            </a:r>
            <a:endParaRPr lang="fr-BE" sz="2400" dirty="0"/>
          </a:p>
        </p:txBody>
      </p:sp>
      <p:sp>
        <p:nvSpPr>
          <p:cNvPr id="4" name="Espace réservé du numéro de diapositive 3"/>
          <p:cNvSpPr>
            <a:spLocks noGrp="1"/>
          </p:cNvSpPr>
          <p:nvPr>
            <p:ph type="sldNum" sz="quarter" idx="12"/>
          </p:nvPr>
        </p:nvSpPr>
        <p:spPr/>
        <p:txBody>
          <a:bodyPr/>
          <a:lstStyle/>
          <a:p>
            <a:pPr>
              <a:defRPr/>
            </a:pPr>
            <a:fld id="{0831CED0-8A91-42ED-B26F-524811D16DF2}" type="slidenum">
              <a:rPr lang="fr-BE"/>
              <a:pPr>
                <a:defRPr/>
              </a:pPr>
              <a:t>55</a:t>
            </a:fld>
            <a:endParaRPr lang="fr-BE" dirty="0"/>
          </a:p>
        </p:txBody>
      </p:sp>
    </p:spTree>
  </p:cSld>
  <p:clrMapOvr>
    <a:masterClrMapping/>
  </p:clrMapOvr>
  <p:transition spd="slow" advTm="104346"/>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11113"/>
            <a:ext cx="8229600" cy="1143001"/>
          </a:xfrm>
        </p:spPr>
        <p:txBody>
          <a:bodyPr rtlCol="0">
            <a:normAutofit fontScale="90000"/>
          </a:bodyPr>
          <a:lstStyle/>
          <a:p>
            <a:pPr eaLnBrk="1" fontAlgn="auto" hangingPunct="1">
              <a:spcAft>
                <a:spcPts val="0"/>
              </a:spcAft>
              <a:defRPr/>
            </a:pPr>
            <a:br>
              <a:rPr lang="fr-FR" dirty="0"/>
            </a:br>
            <a:r>
              <a:rPr lang="fr-FR" dirty="0"/>
              <a:t>General </a:t>
            </a:r>
            <a:r>
              <a:rPr lang="fr-FR" dirty="0" err="1"/>
              <a:t>Summery</a:t>
            </a:r>
            <a:r>
              <a:rPr lang="fr-FR" dirty="0"/>
              <a:t> on Race </a:t>
            </a:r>
            <a:r>
              <a:rPr lang="fr-FR" dirty="0" err="1"/>
              <a:t>Differences</a:t>
            </a:r>
            <a:r>
              <a:rPr lang="fr-FR" dirty="0"/>
              <a:t> in Intelligence </a:t>
            </a:r>
            <a:br>
              <a:rPr lang="fr-BE" dirty="0"/>
            </a:br>
            <a:endParaRPr lang="fr-BE" dirty="0"/>
          </a:p>
        </p:txBody>
      </p:sp>
      <p:sp>
        <p:nvSpPr>
          <p:cNvPr id="9" name="Espace réservé du contenu 8"/>
          <p:cNvSpPr>
            <a:spLocks noGrp="1"/>
          </p:cNvSpPr>
          <p:nvPr>
            <p:ph idx="1"/>
          </p:nvPr>
        </p:nvSpPr>
        <p:spPr>
          <a:xfrm>
            <a:off x="395288" y="1268413"/>
            <a:ext cx="8424862" cy="5184775"/>
          </a:xfrm>
        </p:spPr>
        <p:txBody>
          <a:bodyPr rtlCol="0">
            <a:normAutofit fontScale="77500" lnSpcReduction="20000"/>
          </a:bodyPr>
          <a:lstStyle/>
          <a:p>
            <a:pPr marL="0" indent="0" eaLnBrk="1" fontAlgn="auto" hangingPunct="1">
              <a:spcAft>
                <a:spcPts val="0"/>
              </a:spcAft>
              <a:buFont typeface="Arial" pitchFamily="34" charset="0"/>
              <a:buNone/>
              <a:defRPr/>
            </a:pPr>
            <a:r>
              <a:rPr lang="en-US" dirty="0"/>
              <a:t>Whatever the country around the world </a:t>
            </a:r>
            <a:r>
              <a:rPr lang="fr-BE" dirty="0"/>
              <a:t>:</a:t>
            </a:r>
          </a:p>
          <a:p>
            <a:pPr marL="0" indent="0" eaLnBrk="1" fontAlgn="auto" hangingPunct="1">
              <a:spcAft>
                <a:spcPts val="0"/>
              </a:spcAft>
              <a:buFont typeface="Arial" pitchFamily="34" charset="0"/>
              <a:buNone/>
              <a:defRPr/>
            </a:pPr>
            <a:endParaRPr lang="fr-BE" dirty="0"/>
          </a:p>
          <a:p>
            <a:pPr marL="0" indent="0" eaLnBrk="1" fontAlgn="auto" hangingPunct="1">
              <a:spcAft>
                <a:spcPts val="0"/>
              </a:spcAft>
              <a:buFont typeface="Arial" pitchFamily="34" charset="0"/>
              <a:buNone/>
              <a:defRPr/>
            </a:pPr>
            <a:r>
              <a:rPr lang="fr-BE" b="1" dirty="0"/>
              <a:t>     </a:t>
            </a:r>
            <a:r>
              <a:rPr lang="fr-BE" dirty="0"/>
              <a:t> </a:t>
            </a:r>
            <a:r>
              <a:rPr lang="fr-BE" b="1" dirty="0"/>
              <a:t>1. </a:t>
            </a:r>
            <a:r>
              <a:rPr lang="fr-BE" b="1" dirty="0" err="1"/>
              <a:t>Ashkenazy</a:t>
            </a:r>
            <a:r>
              <a:rPr lang="fr-BE" b="1" dirty="0"/>
              <a:t> </a:t>
            </a:r>
            <a:r>
              <a:rPr lang="fr-BE" b="1" dirty="0" err="1"/>
              <a:t>Jews</a:t>
            </a:r>
            <a:r>
              <a:rPr lang="fr-BE" b="1" dirty="0"/>
              <a:t> (110) </a:t>
            </a:r>
            <a:r>
              <a:rPr lang="fr-BE" dirty="0"/>
              <a:t>(America, Europe, </a:t>
            </a:r>
            <a:r>
              <a:rPr lang="fr-BE" dirty="0" err="1"/>
              <a:t>Africa</a:t>
            </a:r>
            <a:r>
              <a:rPr lang="fr-BE" dirty="0"/>
              <a:t>)</a:t>
            </a:r>
          </a:p>
          <a:p>
            <a:pPr marL="0" indent="0" eaLnBrk="1" fontAlgn="auto" hangingPunct="1">
              <a:spcAft>
                <a:spcPts val="0"/>
              </a:spcAft>
              <a:buFont typeface="Arial" pitchFamily="34" charset="0"/>
              <a:buNone/>
              <a:defRPr/>
            </a:pPr>
            <a:r>
              <a:rPr lang="fr-BE" b="1" dirty="0"/>
              <a:t>      2. East </a:t>
            </a:r>
            <a:r>
              <a:rPr lang="fr-BE" b="1" dirty="0" err="1"/>
              <a:t>Asians</a:t>
            </a:r>
            <a:r>
              <a:rPr lang="fr-BE" b="1" dirty="0"/>
              <a:t> (105) </a:t>
            </a:r>
            <a:r>
              <a:rPr lang="fr-BE" dirty="0"/>
              <a:t>(Asia, Europe, America…)</a:t>
            </a:r>
          </a:p>
          <a:p>
            <a:pPr marL="0" indent="0" eaLnBrk="1" fontAlgn="auto" hangingPunct="1">
              <a:spcAft>
                <a:spcPts val="0"/>
              </a:spcAft>
              <a:buFont typeface="Arial" pitchFamily="34" charset="0"/>
              <a:buNone/>
              <a:defRPr/>
            </a:pPr>
            <a:r>
              <a:rPr lang="fr-BE" b="1" dirty="0"/>
              <a:t>      3. </a:t>
            </a:r>
            <a:r>
              <a:rPr lang="fr-BE" b="1" dirty="0" err="1"/>
              <a:t>European</a:t>
            </a:r>
            <a:r>
              <a:rPr lang="fr-BE" b="1" dirty="0"/>
              <a:t> (100) </a:t>
            </a:r>
            <a:r>
              <a:rPr lang="fr-BE" dirty="0"/>
              <a:t>(</a:t>
            </a:r>
            <a:r>
              <a:rPr lang="fr-BE" dirty="0" err="1"/>
              <a:t>Australia</a:t>
            </a:r>
            <a:r>
              <a:rPr lang="fr-BE" dirty="0"/>
              <a:t>, America, Europe…)</a:t>
            </a:r>
          </a:p>
          <a:p>
            <a:pPr marL="0" indent="0" eaLnBrk="1" fontAlgn="auto" hangingPunct="1">
              <a:spcAft>
                <a:spcPts val="0"/>
              </a:spcAft>
              <a:buFont typeface="Arial" pitchFamily="34" charset="0"/>
              <a:buNone/>
              <a:defRPr/>
            </a:pPr>
            <a:r>
              <a:rPr lang="fr-BE" b="1" dirty="0"/>
              <a:t>      4. </a:t>
            </a:r>
            <a:r>
              <a:rPr lang="fr-BE" b="1" dirty="0" err="1"/>
              <a:t>Arctic</a:t>
            </a:r>
            <a:r>
              <a:rPr lang="fr-BE" b="1" dirty="0"/>
              <a:t> People (91)</a:t>
            </a:r>
            <a:r>
              <a:rPr lang="fr-BE" dirty="0"/>
              <a:t> </a:t>
            </a:r>
            <a:endParaRPr lang="fr-BE" b="1" dirty="0"/>
          </a:p>
          <a:p>
            <a:pPr marL="0" indent="0" eaLnBrk="1" fontAlgn="auto" hangingPunct="1">
              <a:spcAft>
                <a:spcPts val="0"/>
              </a:spcAft>
              <a:buFont typeface="Arial" pitchFamily="34" charset="0"/>
              <a:buNone/>
              <a:defRPr/>
            </a:pPr>
            <a:r>
              <a:rPr lang="fr-BE" b="1" dirty="0"/>
              <a:t>      5. </a:t>
            </a:r>
            <a:r>
              <a:rPr lang="fr-BE" b="1" dirty="0" err="1"/>
              <a:t>European-African</a:t>
            </a:r>
            <a:r>
              <a:rPr lang="fr-BE" b="1" dirty="0"/>
              <a:t> </a:t>
            </a:r>
            <a:r>
              <a:rPr lang="fr-BE" b="1" dirty="0" err="1"/>
              <a:t>Hybrids</a:t>
            </a:r>
            <a:r>
              <a:rPr lang="fr-BE" b="1" dirty="0"/>
              <a:t>(90) </a:t>
            </a:r>
            <a:r>
              <a:rPr lang="fr-BE" dirty="0"/>
              <a:t>(Europe, America…)</a:t>
            </a:r>
            <a:endParaRPr lang="fr-BE" b="1" dirty="0"/>
          </a:p>
          <a:p>
            <a:pPr marL="0" indent="0" eaLnBrk="1" fontAlgn="auto" hangingPunct="1">
              <a:spcAft>
                <a:spcPts val="0"/>
              </a:spcAft>
              <a:buFont typeface="Arial" pitchFamily="34" charset="0"/>
              <a:buNone/>
              <a:defRPr/>
            </a:pPr>
            <a:r>
              <a:rPr lang="fr-BE" b="1" dirty="0"/>
              <a:t>      6. </a:t>
            </a:r>
            <a:r>
              <a:rPr lang="fr-BE" b="1" dirty="0" err="1"/>
              <a:t>Southeast</a:t>
            </a:r>
            <a:r>
              <a:rPr lang="fr-BE" b="1" dirty="0"/>
              <a:t> </a:t>
            </a:r>
            <a:r>
              <a:rPr lang="fr-BE" b="1" dirty="0" err="1"/>
              <a:t>Asians</a:t>
            </a:r>
            <a:r>
              <a:rPr lang="fr-BE" b="1" dirty="0"/>
              <a:t> (90) </a:t>
            </a:r>
            <a:r>
              <a:rPr lang="fr-BE" dirty="0"/>
              <a:t>(Europe, America, Asia)</a:t>
            </a:r>
          </a:p>
          <a:p>
            <a:pPr marL="0" indent="0" eaLnBrk="1" fontAlgn="auto" hangingPunct="1">
              <a:spcAft>
                <a:spcPts val="0"/>
              </a:spcAft>
              <a:buFont typeface="Arial" pitchFamily="34" charset="0"/>
              <a:buNone/>
              <a:defRPr/>
            </a:pPr>
            <a:r>
              <a:rPr lang="fr-BE" b="1" dirty="0"/>
              <a:t>      7. Native </a:t>
            </a:r>
            <a:r>
              <a:rPr lang="fr-BE" b="1" dirty="0" err="1"/>
              <a:t>Americans</a:t>
            </a:r>
            <a:r>
              <a:rPr lang="fr-BE" b="1" dirty="0"/>
              <a:t> (87) </a:t>
            </a:r>
            <a:r>
              <a:rPr lang="fr-BE" dirty="0"/>
              <a:t>(North and South America)</a:t>
            </a:r>
            <a:endParaRPr lang="fr-BE" b="1" dirty="0"/>
          </a:p>
          <a:p>
            <a:pPr marL="0" indent="0" eaLnBrk="1" fontAlgn="auto" hangingPunct="1">
              <a:spcAft>
                <a:spcPts val="0"/>
              </a:spcAft>
              <a:buFont typeface="Arial" pitchFamily="34" charset="0"/>
              <a:buNone/>
              <a:defRPr/>
            </a:pPr>
            <a:r>
              <a:rPr lang="fr-BE" b="1" dirty="0"/>
              <a:t>      8. North </a:t>
            </a:r>
            <a:r>
              <a:rPr lang="fr-BE" b="1" dirty="0" err="1"/>
              <a:t>Africans</a:t>
            </a:r>
            <a:r>
              <a:rPr lang="fr-BE" b="1" dirty="0"/>
              <a:t> and South </a:t>
            </a:r>
            <a:r>
              <a:rPr lang="fr-BE" b="1" dirty="0" err="1"/>
              <a:t>Asians</a:t>
            </a:r>
            <a:r>
              <a:rPr lang="fr-BE" b="1" dirty="0"/>
              <a:t> (86) </a:t>
            </a:r>
            <a:r>
              <a:rPr lang="fr-BE" dirty="0"/>
              <a:t>(Middle East, America, Europe…)</a:t>
            </a:r>
            <a:endParaRPr lang="fr-BE" b="1" dirty="0"/>
          </a:p>
          <a:p>
            <a:pPr marL="0" indent="0" eaLnBrk="1" fontAlgn="auto" hangingPunct="1">
              <a:spcAft>
                <a:spcPts val="0"/>
              </a:spcAft>
              <a:buFont typeface="Arial" pitchFamily="34" charset="0"/>
              <a:buNone/>
              <a:defRPr/>
            </a:pPr>
            <a:r>
              <a:rPr lang="fr-BE" b="1" dirty="0"/>
              <a:t>      9. </a:t>
            </a:r>
            <a:r>
              <a:rPr lang="fr-BE" b="1" dirty="0" err="1"/>
              <a:t>Africans</a:t>
            </a:r>
            <a:r>
              <a:rPr lang="fr-BE" b="1" dirty="0"/>
              <a:t> (80) </a:t>
            </a:r>
            <a:r>
              <a:rPr lang="fr-BE" dirty="0"/>
              <a:t>(Europe, North and South </a:t>
            </a:r>
            <a:r>
              <a:rPr lang="fr-BE" dirty="0" err="1"/>
              <a:t>Amrica</a:t>
            </a:r>
            <a:r>
              <a:rPr lang="fr-BE" dirty="0"/>
              <a:t>, </a:t>
            </a:r>
            <a:r>
              <a:rPr lang="fr-BE" dirty="0" err="1"/>
              <a:t>Africa</a:t>
            </a:r>
            <a:r>
              <a:rPr lang="fr-BE" dirty="0"/>
              <a:t>…)</a:t>
            </a:r>
            <a:endParaRPr lang="fr-BE" b="1" dirty="0"/>
          </a:p>
          <a:p>
            <a:pPr marL="0" indent="0" eaLnBrk="1" fontAlgn="auto" hangingPunct="1">
              <a:spcAft>
                <a:spcPts val="0"/>
              </a:spcAft>
              <a:buFont typeface="Arial" pitchFamily="34" charset="0"/>
              <a:buNone/>
              <a:defRPr/>
            </a:pPr>
            <a:r>
              <a:rPr lang="fr-BE" b="1" dirty="0"/>
              <a:t>      10. Aborigènes d’Australie (62)</a:t>
            </a:r>
          </a:p>
          <a:p>
            <a:pPr eaLnBrk="1" fontAlgn="auto" hangingPunct="1">
              <a:spcAft>
                <a:spcPts val="0"/>
              </a:spcAft>
              <a:buFont typeface="Arial" pitchFamily="34" charset="0"/>
              <a:buChar char="•"/>
              <a:defRPr/>
            </a:pPr>
            <a:endParaRPr lang="fr-BE" dirty="0"/>
          </a:p>
        </p:txBody>
      </p:sp>
      <p:sp>
        <p:nvSpPr>
          <p:cNvPr id="3" name="Espace réservé du numéro de diapositive 2"/>
          <p:cNvSpPr>
            <a:spLocks noGrp="1"/>
          </p:cNvSpPr>
          <p:nvPr>
            <p:ph type="sldNum" sz="quarter" idx="12"/>
          </p:nvPr>
        </p:nvSpPr>
        <p:spPr/>
        <p:txBody>
          <a:bodyPr/>
          <a:lstStyle/>
          <a:p>
            <a:pPr>
              <a:defRPr/>
            </a:pPr>
            <a:fld id="{16A95260-BC8F-478A-A318-39FB87115EF0}" type="slidenum">
              <a:rPr lang="fr-BE"/>
              <a:pPr>
                <a:defRPr/>
              </a:pPr>
              <a:t>56</a:t>
            </a:fld>
            <a:endParaRPr lang="fr-BE" dirty="0"/>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24" y="5868194"/>
            <a:ext cx="7191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061" y="4713541"/>
            <a:ext cx="5762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9237" y="5795168"/>
            <a:ext cx="1223963"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625" y="4194429"/>
            <a:ext cx="6762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7764" y="3860800"/>
            <a:ext cx="6477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312" y="2275611"/>
            <a:ext cx="9366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7" name="Picture 2" descr="http://www.visualphotos.com/photo/2x4645565/caucasian_girl_smiling_bld07894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519" y="2506592"/>
            <a:ext cx="50958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4798" y="3130672"/>
            <a:ext cx="6477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46212"/>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err="1"/>
              <a:t>Sub-Saharan</a:t>
            </a:r>
            <a:r>
              <a:rPr lang="fr-BE" dirty="0"/>
              <a:t> </a:t>
            </a:r>
            <a:r>
              <a:rPr lang="fr-BE" dirty="0" err="1"/>
              <a:t>Afria</a:t>
            </a:r>
            <a:r>
              <a:rPr lang="fr-BE" dirty="0"/>
              <a:t>, </a:t>
            </a:r>
            <a:r>
              <a:rPr lang="fr-BE" dirty="0" err="1"/>
              <a:t>Mean</a:t>
            </a:r>
            <a:r>
              <a:rPr lang="fr-BE" dirty="0"/>
              <a:t> IQ 71</a:t>
            </a:r>
            <a:br>
              <a:rPr lang="fr-BE" dirty="0"/>
            </a:br>
            <a:r>
              <a:rPr lang="fr-BE" dirty="0"/>
              <a:t>Nature or </a:t>
            </a:r>
            <a:r>
              <a:rPr lang="fr-BE" dirty="0" err="1"/>
              <a:t>Nurture</a:t>
            </a:r>
            <a:r>
              <a:rPr lang="fr-BE" dirty="0"/>
              <a:t> ? </a:t>
            </a:r>
          </a:p>
        </p:txBody>
      </p:sp>
      <p:sp>
        <p:nvSpPr>
          <p:cNvPr id="3" name="Espace réservé du contenu 2"/>
          <p:cNvSpPr>
            <a:spLocks noGrp="1"/>
          </p:cNvSpPr>
          <p:nvPr>
            <p:ph idx="1"/>
          </p:nvPr>
        </p:nvSpPr>
        <p:spPr>
          <a:xfrm>
            <a:off x="457200" y="1600200"/>
            <a:ext cx="8229600" cy="4853136"/>
          </a:xfrm>
        </p:spPr>
        <p:txBody>
          <a:bodyPr rtlCol="0">
            <a:normAutofit fontScale="92500" lnSpcReduction="10000"/>
          </a:bodyPr>
          <a:lstStyle/>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a:p>
          <a:p>
            <a:pPr marL="0" indent="0" eaLnBrk="1" fontAlgn="auto" hangingPunct="1">
              <a:spcAft>
                <a:spcPts val="0"/>
              </a:spcAft>
              <a:buNone/>
              <a:defRPr/>
            </a:pPr>
            <a:br>
              <a:rPr lang="fr-BE" dirty="0"/>
            </a:br>
            <a:r>
              <a:rPr lang="fr-BE" dirty="0"/>
              <a:t>                </a:t>
            </a:r>
            <a:br>
              <a:rPr lang="fr-BE" dirty="0"/>
            </a:br>
            <a:r>
              <a:rPr lang="fr-BE" dirty="0"/>
              <a:t>          Bad </a:t>
            </a:r>
            <a:r>
              <a:rPr lang="fr-BE" dirty="0" err="1"/>
              <a:t>environment</a:t>
            </a:r>
            <a:r>
              <a:rPr lang="fr-BE" dirty="0"/>
              <a:t> -&gt; Low IQ?                </a:t>
            </a:r>
            <a:br>
              <a:rPr lang="fr-BE" dirty="0"/>
            </a:br>
            <a:r>
              <a:rPr lang="fr-BE" dirty="0"/>
              <a:t> </a:t>
            </a:r>
          </a:p>
          <a:p>
            <a:pPr marL="0" indent="0" eaLnBrk="1" fontAlgn="auto" hangingPunct="1">
              <a:spcAft>
                <a:spcPts val="0"/>
              </a:spcAft>
              <a:buNone/>
              <a:defRPr/>
            </a:pPr>
            <a:r>
              <a:rPr lang="fr-BE" dirty="0"/>
              <a:t>                      Or </a:t>
            </a:r>
            <a:r>
              <a:rPr lang="fr-BE" dirty="0" err="1"/>
              <a:t>low</a:t>
            </a:r>
            <a:r>
              <a:rPr lang="fr-BE" dirty="0"/>
              <a:t> IQ -&gt; Bad </a:t>
            </a:r>
            <a:r>
              <a:rPr lang="fr-BE" dirty="0" err="1"/>
              <a:t>environement</a:t>
            </a:r>
            <a:r>
              <a:rPr lang="fr-BE" dirty="0"/>
              <a:t>? </a:t>
            </a:r>
          </a:p>
        </p:txBody>
      </p:sp>
      <p:sp>
        <p:nvSpPr>
          <p:cNvPr id="4" name="Espace réservé du numéro de diapositive 3"/>
          <p:cNvSpPr>
            <a:spLocks noGrp="1"/>
          </p:cNvSpPr>
          <p:nvPr>
            <p:ph type="sldNum" sz="quarter" idx="12"/>
          </p:nvPr>
        </p:nvSpPr>
        <p:spPr/>
        <p:txBody>
          <a:bodyPr/>
          <a:lstStyle/>
          <a:p>
            <a:pPr>
              <a:defRPr/>
            </a:pPr>
            <a:fld id="{DBF7FF06-EC17-4FF8-9868-80E1CE3D7034}" type="slidenum">
              <a:rPr lang="fr-BE"/>
              <a:pPr>
                <a:defRPr/>
              </a:pPr>
              <a:t>57</a:t>
            </a:fld>
            <a:endParaRPr lang="fr-BE" dirty="0"/>
          </a:p>
        </p:txBody>
      </p:sp>
      <p:pic>
        <p:nvPicPr>
          <p:cNvPr id="40965" name="Picture 2" descr="http://d3.img.v4.skyrock.net/d3c/ghetto-du-monde/pics/87940957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989138"/>
            <a:ext cx="3810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952EDE29-F596-4FFA-A30B-D01A41ABD51D}"/>
              </a:ext>
            </a:extLst>
          </p:cNvPr>
          <p:cNvSpPr txBox="1"/>
          <p:nvPr/>
        </p:nvSpPr>
        <p:spPr>
          <a:xfrm>
            <a:off x="3531350" y="4735791"/>
            <a:ext cx="1427250" cy="307777"/>
          </a:xfrm>
          <a:prstGeom prst="rect">
            <a:avLst/>
          </a:prstGeom>
          <a:noFill/>
        </p:spPr>
        <p:txBody>
          <a:bodyPr wrap="none" rtlCol="0">
            <a:spAutoFit/>
          </a:bodyPr>
          <a:lstStyle/>
          <a:p>
            <a:r>
              <a:rPr lang="fr-BE" sz="1400" dirty="0" err="1"/>
              <a:t>is</a:t>
            </a:r>
            <a:r>
              <a:rPr lang="fr-BE" sz="1400" dirty="0"/>
              <a:t> </a:t>
            </a:r>
            <a:r>
              <a:rPr lang="fr-BE" sz="1400" dirty="0" err="1"/>
              <a:t>responsible</a:t>
            </a:r>
            <a:r>
              <a:rPr lang="fr-BE" sz="1400" dirty="0"/>
              <a:t> for</a:t>
            </a:r>
          </a:p>
        </p:txBody>
      </p:sp>
      <p:sp>
        <p:nvSpPr>
          <p:cNvPr id="6" name="ZoneTexte 5">
            <a:extLst>
              <a:ext uri="{FF2B5EF4-FFF2-40B4-BE49-F238E27FC236}">
                <a16:creationId xmlns:a16="http://schemas.microsoft.com/office/drawing/2014/main" id="{76CA43C0-4730-4178-8610-6EFD8A517FB7}"/>
              </a:ext>
            </a:extLst>
          </p:cNvPr>
          <p:cNvSpPr txBox="1"/>
          <p:nvPr/>
        </p:nvSpPr>
        <p:spPr>
          <a:xfrm>
            <a:off x="3531350" y="5594563"/>
            <a:ext cx="1427250" cy="307777"/>
          </a:xfrm>
          <a:prstGeom prst="rect">
            <a:avLst/>
          </a:prstGeom>
          <a:noFill/>
        </p:spPr>
        <p:txBody>
          <a:bodyPr wrap="none" rtlCol="0">
            <a:spAutoFit/>
          </a:bodyPr>
          <a:lstStyle/>
          <a:p>
            <a:r>
              <a:rPr lang="fr-BE" sz="1400" dirty="0" err="1"/>
              <a:t>is</a:t>
            </a:r>
            <a:r>
              <a:rPr lang="fr-BE" sz="1400" dirty="0"/>
              <a:t> </a:t>
            </a:r>
            <a:r>
              <a:rPr lang="fr-BE" sz="1400" dirty="0" err="1"/>
              <a:t>responsible</a:t>
            </a:r>
            <a:r>
              <a:rPr lang="fr-BE" sz="1400" dirty="0"/>
              <a:t> for</a:t>
            </a:r>
          </a:p>
        </p:txBody>
      </p:sp>
    </p:spTree>
  </p:cSld>
  <p:clrMapOvr>
    <a:masterClrMapping/>
  </p:clrMapOvr>
  <p:transition spd="slow" advTm="36783"/>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a:t>Contents</a:t>
            </a:r>
          </a:p>
        </p:txBody>
      </p:sp>
      <p:sp>
        <p:nvSpPr>
          <p:cNvPr id="3" name="Espace réservé du contenu 2"/>
          <p:cNvSpPr>
            <a:spLocks noGrp="1"/>
          </p:cNvSpPr>
          <p:nvPr>
            <p:ph idx="1"/>
          </p:nvPr>
        </p:nvSpPr>
        <p:spPr>
          <a:xfrm>
            <a:off x="323850" y="1125538"/>
            <a:ext cx="8640763" cy="5588000"/>
          </a:xfrm>
        </p:spPr>
        <p:txBody>
          <a:bodyPr rtlCol="0">
            <a:normAutofit/>
          </a:bodyPr>
          <a:lstStyle/>
          <a:p>
            <a:pPr marL="0" indent="0" eaLnBrk="1" fontAlgn="auto" hangingPunct="1">
              <a:spcAft>
                <a:spcPts val="0"/>
              </a:spcAft>
              <a:buFont typeface="Arial" pitchFamily="34" charset="0"/>
              <a:buNone/>
              <a:defRPr/>
            </a:pPr>
            <a:r>
              <a:rPr lang="fr-BE" dirty="0"/>
              <a:t>1. The Main Human Populations/Races</a:t>
            </a:r>
          </a:p>
          <a:p>
            <a:pPr marL="0" indent="0" eaLnBrk="1" fontAlgn="auto" hangingPunct="1">
              <a:spcAft>
                <a:spcPts val="0"/>
              </a:spcAft>
              <a:buFont typeface="Arial" pitchFamily="34" charset="0"/>
              <a:buNone/>
              <a:defRPr/>
            </a:pPr>
            <a:r>
              <a:rPr lang="fr-BE" dirty="0"/>
              <a:t>2. </a:t>
            </a:r>
            <a:r>
              <a:rPr lang="fr-BE" dirty="0" err="1"/>
              <a:t>What’s</a:t>
            </a:r>
            <a:r>
              <a:rPr lang="fr-BE" dirty="0"/>
              <a:t> Intelligence? </a:t>
            </a:r>
          </a:p>
          <a:p>
            <a:pPr marL="0" indent="0" eaLnBrk="1" fontAlgn="auto" hangingPunct="1">
              <a:spcAft>
                <a:spcPts val="0"/>
              </a:spcAft>
              <a:buFont typeface="Arial" pitchFamily="34" charset="0"/>
              <a:buNone/>
              <a:defRPr/>
            </a:pPr>
            <a:r>
              <a:rPr lang="fr-BE" dirty="0"/>
              <a:t>3. I.Q </a:t>
            </a:r>
            <a:r>
              <a:rPr lang="en-US" dirty="0"/>
              <a:t>Validity</a:t>
            </a:r>
          </a:p>
          <a:p>
            <a:pPr marL="0" indent="0" eaLnBrk="1" fontAlgn="auto" hangingPunct="1">
              <a:spcAft>
                <a:spcPts val="0"/>
              </a:spcAft>
              <a:buFont typeface="Arial" pitchFamily="34" charset="0"/>
              <a:buNone/>
              <a:defRPr/>
            </a:pPr>
            <a:r>
              <a:rPr lang="fr-BE" dirty="0"/>
              <a:t>4. </a:t>
            </a:r>
            <a:r>
              <a:rPr lang="en-US" dirty="0"/>
              <a:t>Mean</a:t>
            </a:r>
            <a:r>
              <a:rPr lang="fr-BE" dirty="0"/>
              <a:t> IQ Accross the World</a:t>
            </a:r>
          </a:p>
          <a:p>
            <a:pPr marL="0" indent="0" eaLnBrk="1" fontAlgn="auto" hangingPunct="1">
              <a:spcAft>
                <a:spcPts val="0"/>
              </a:spcAft>
              <a:buFont typeface="Arial" pitchFamily="34" charset="0"/>
              <a:buNone/>
              <a:defRPr/>
            </a:pPr>
            <a:r>
              <a:rPr lang="fr-BE" dirty="0">
                <a:solidFill>
                  <a:srgbClr val="FF0000"/>
                </a:solidFill>
              </a:rPr>
              <a:t>5. Intelligence, </a:t>
            </a:r>
            <a:r>
              <a:rPr lang="fr-BE" dirty="0" err="1">
                <a:solidFill>
                  <a:srgbClr val="FF0000"/>
                </a:solidFill>
              </a:rPr>
              <a:t>Highly</a:t>
            </a:r>
            <a:r>
              <a:rPr lang="fr-BE" dirty="0">
                <a:solidFill>
                  <a:srgbClr val="FF0000"/>
                </a:solidFill>
              </a:rPr>
              <a:t> </a:t>
            </a:r>
            <a:r>
              <a:rPr lang="fr-BE" dirty="0" err="1">
                <a:solidFill>
                  <a:srgbClr val="FF0000"/>
                </a:solidFill>
              </a:rPr>
              <a:t>Genetic</a:t>
            </a:r>
            <a:endParaRPr lang="fr-BE" dirty="0">
              <a:solidFill>
                <a:srgbClr val="FF0000"/>
              </a:solidFill>
            </a:endParaRPr>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58</a:t>
            </a:fld>
            <a:endParaRPr lang="fr-BE" dirty="0"/>
          </a:p>
        </p:txBody>
      </p:sp>
    </p:spTree>
    <p:extLst>
      <p:ext uri="{BB962C8B-B14F-4D97-AF65-F5344CB8AC3E}">
        <p14:creationId xmlns:p14="http://schemas.microsoft.com/office/powerpoint/2010/main" val="370927594"/>
      </p:ext>
    </p:extLst>
  </p:cSld>
  <p:clrMapOvr>
    <a:masterClrMapping/>
  </p:clrMapOvr>
  <p:transition spd="slow" advTm="17345"/>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04" y="44624"/>
            <a:ext cx="9144000" cy="1318404"/>
          </a:xfrm>
        </p:spPr>
        <p:txBody>
          <a:bodyPr/>
          <a:lstStyle/>
          <a:p>
            <a:r>
              <a:rPr lang="fr-BE" sz="4000" dirty="0"/>
              <a:t>1. Intelligence </a:t>
            </a:r>
            <a:r>
              <a:rPr lang="fr-BE" sz="4000" dirty="0" err="1"/>
              <a:t>is</a:t>
            </a:r>
            <a:r>
              <a:rPr lang="fr-BE" sz="4000" dirty="0"/>
              <a:t> </a:t>
            </a:r>
            <a:r>
              <a:rPr lang="fr-BE" sz="4000" dirty="0" err="1"/>
              <a:t>Highly</a:t>
            </a:r>
            <a:r>
              <a:rPr lang="fr-BE" sz="4000" dirty="0"/>
              <a:t> </a:t>
            </a:r>
            <a:r>
              <a:rPr lang="fr-BE" sz="4000" dirty="0" err="1"/>
              <a:t>Genetic</a:t>
            </a:r>
            <a:r>
              <a:rPr lang="fr-BE" sz="4000" dirty="0"/>
              <a:t>  </a:t>
            </a:r>
          </a:p>
        </p:txBody>
      </p:sp>
      <p:sp>
        <p:nvSpPr>
          <p:cNvPr id="3" name="Espace réservé du contenu 2"/>
          <p:cNvSpPr>
            <a:spLocks noGrp="1"/>
          </p:cNvSpPr>
          <p:nvPr>
            <p:ph idx="1"/>
          </p:nvPr>
        </p:nvSpPr>
        <p:spPr>
          <a:xfrm>
            <a:off x="107504" y="1196752"/>
            <a:ext cx="8928992" cy="5256584"/>
          </a:xfrm>
        </p:spPr>
        <p:txBody>
          <a:bodyPr/>
          <a:lstStyle/>
          <a:p>
            <a:pPr marL="0" indent="0">
              <a:buNone/>
            </a:pPr>
            <a:r>
              <a:rPr lang="en-US" sz="2400" dirty="0"/>
              <a:t>-&gt; Heritability of the intelligence = part of the variance attributable to genetic factors. There are 3 ways of estimating it, pointing to a whole heritability &gt; 0.8 in adulthood. </a:t>
            </a:r>
          </a:p>
          <a:p>
            <a:pPr marL="0" indent="0">
              <a:buNone/>
            </a:pPr>
            <a:endParaRPr lang="en-US" sz="2400" dirty="0"/>
          </a:p>
          <a:p>
            <a:pPr marL="0" indent="0">
              <a:buNone/>
            </a:pPr>
            <a:r>
              <a:rPr lang="en-US" sz="2400" dirty="0"/>
              <a:t>This means that if everyone was raised in an </a:t>
            </a:r>
            <a:r>
              <a:rPr lang="en-US" sz="2400" b="1" dirty="0"/>
              <a:t>identical environment</a:t>
            </a:r>
            <a:r>
              <a:rPr lang="en-US" sz="2400" dirty="0"/>
              <a:t>, intellectual differences between individuals would be reduced to 80% of the current differences (remaining quite large)</a:t>
            </a:r>
          </a:p>
          <a:p>
            <a:pPr marL="0" indent="0">
              <a:buNone/>
            </a:pPr>
            <a:endParaRPr lang="en-US" sz="2400" dirty="0"/>
          </a:p>
          <a:p>
            <a:pPr marL="0" indent="0">
              <a:buNone/>
            </a:pPr>
            <a:r>
              <a:rPr lang="en-US" sz="2400" dirty="0"/>
              <a:t>1st Method: Studies of </a:t>
            </a:r>
            <a:r>
              <a:rPr lang="en-US" sz="2400" dirty="0" err="1"/>
              <a:t>homozygot</a:t>
            </a:r>
            <a:r>
              <a:rPr lang="en-US" sz="2400" dirty="0"/>
              <a:t> twins raised in different environments (Data summarized by Bouchard, 1993). In adults, the weighted average correlation for sample size is 0.75. This figure must be corrected for the reliability of the tests (correction of the attenuation, Bouchard, 1993, p.49, </a:t>
            </a:r>
            <a:r>
              <a:rPr lang="en-US" sz="2400" dirty="0" err="1"/>
              <a:t>Machintosh</a:t>
            </a:r>
            <a:r>
              <a:rPr lang="en-US" sz="2400" dirty="0"/>
              <a:t>, 1998). This correction increases the correlation to a real value of 0.83.</a:t>
            </a:r>
            <a:endParaRPr lang="fr-BE" sz="2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59</a:t>
            </a:fld>
            <a:endParaRPr lang="fr-BE" dirty="0"/>
          </a:p>
        </p:txBody>
      </p:sp>
    </p:spTree>
    <p:extLst>
      <p:ext uri="{BB962C8B-B14F-4D97-AF65-F5344CB8AC3E}">
        <p14:creationId xmlns:p14="http://schemas.microsoft.com/office/powerpoint/2010/main" val="1192262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115888"/>
            <a:ext cx="7416800" cy="6600824"/>
          </a:xfrm>
        </p:spPr>
        <p:txBody>
          <a:bodyPr rtlCol="0">
            <a:normAutofit fontScale="92500" lnSpcReduction="20000"/>
          </a:bodyPr>
          <a:lstStyle/>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endParaRPr lang="fr-BE" sz="1400" b="1" dirty="0"/>
          </a:p>
          <a:p>
            <a:pPr marL="0" indent="0" eaLnBrk="1" fontAlgn="auto" hangingPunct="1">
              <a:spcAft>
                <a:spcPts val="0"/>
              </a:spcAft>
              <a:buNone/>
              <a:defRPr/>
            </a:pPr>
            <a:endParaRPr lang="en-US" sz="1400" dirty="0"/>
          </a:p>
          <a:p>
            <a:pPr marL="0" indent="0" eaLnBrk="1" fontAlgn="auto" hangingPunct="1">
              <a:spcAft>
                <a:spcPts val="0"/>
              </a:spcAft>
              <a:buNone/>
              <a:defRPr/>
            </a:pPr>
            <a:br>
              <a:rPr lang="en-US" sz="1500" b="1" dirty="0"/>
            </a:br>
            <a:endParaRPr lang="en-US" sz="1500" b="1" dirty="0"/>
          </a:p>
          <a:p>
            <a:pPr marL="0" indent="0" eaLnBrk="1" fontAlgn="auto" hangingPunct="1">
              <a:spcAft>
                <a:spcPts val="0"/>
              </a:spcAft>
              <a:buNone/>
              <a:defRPr/>
            </a:pPr>
            <a:r>
              <a:rPr lang="en-US" sz="1500" b="1" dirty="0"/>
              <a:t>6. Europeans </a:t>
            </a:r>
          </a:p>
          <a:p>
            <a:pPr marL="0" indent="0" eaLnBrk="1" fontAlgn="auto" hangingPunct="1">
              <a:spcAft>
                <a:spcPts val="0"/>
              </a:spcAft>
              <a:buNone/>
              <a:defRPr/>
            </a:pPr>
            <a:r>
              <a:rPr lang="en-US" sz="1500" dirty="0"/>
              <a:t>A number of those who colonized the Near East between 100,000 and 90,000 years ago migrate to the north and about 60,000 years ago and reach the Caucasus, from which they spread in Ukraine, then, about 40,000 years ago, in central and western Europe. Other peoples of Asia Southwest began to colonize southeastern Europe in Anatolia. These people have evolved into Europeans with their pale skin and, in northern Europe, their blond hair and their blue eyes. Europeans were isolated from South Asians and North Africans by the Mediterranean Sea, and to the east by the Black and Caspian Seas, the high mountains of the Caucasus and Himalayas and the Kara Kum desert in Turkmenistan. </a:t>
            </a:r>
          </a:p>
          <a:p>
            <a:pPr marL="0" indent="0" eaLnBrk="1" fontAlgn="auto" hangingPunct="1">
              <a:spcAft>
                <a:spcPts val="0"/>
              </a:spcAft>
              <a:buNone/>
              <a:defRPr/>
            </a:pPr>
            <a:br>
              <a:rPr lang="en-US" sz="1500" dirty="0"/>
            </a:br>
            <a:endParaRPr lang="en-US" sz="1500" dirty="0"/>
          </a:p>
          <a:p>
            <a:pPr marL="0" indent="0" eaLnBrk="1" fontAlgn="auto" hangingPunct="1">
              <a:spcAft>
                <a:spcPts val="0"/>
              </a:spcAft>
              <a:buNone/>
              <a:defRPr/>
            </a:pPr>
            <a:r>
              <a:rPr lang="en-US" sz="1500" b="1" dirty="0"/>
              <a:t>7. East Asians (China, Japan, Korea, Taiwan ...) </a:t>
            </a:r>
          </a:p>
          <a:p>
            <a:pPr marL="0" indent="0" eaLnBrk="1" fontAlgn="auto" hangingPunct="1">
              <a:spcAft>
                <a:spcPts val="0"/>
              </a:spcAft>
              <a:buNone/>
              <a:defRPr/>
            </a:pPr>
            <a:r>
              <a:rPr lang="en-US" sz="1500" dirty="0"/>
              <a:t>Southern and Central Asian peoples began to colonize North Asia between -60,000 and </a:t>
            </a:r>
          </a:p>
          <a:p>
            <a:pPr marL="0" indent="0" eaLnBrk="1" fontAlgn="auto" hangingPunct="1">
              <a:spcAft>
                <a:spcPts val="0"/>
              </a:spcAft>
              <a:buNone/>
              <a:defRPr/>
            </a:pPr>
            <a:r>
              <a:rPr lang="en-US" sz="1500" dirty="0"/>
              <a:t>-50,000 years, where they evolved into East Asians. East Asians were isolated Europeans </a:t>
            </a:r>
          </a:p>
          <a:p>
            <a:pPr marL="0" indent="0" eaLnBrk="1" fontAlgn="auto" hangingPunct="1">
              <a:spcAft>
                <a:spcPts val="0"/>
              </a:spcAft>
              <a:buNone/>
              <a:defRPr/>
            </a:pPr>
            <a:r>
              <a:rPr lang="en-US" sz="1500" dirty="0"/>
              <a:t>by the Gobi desert in the west and South Asians by the Himalayas to the south. </a:t>
            </a:r>
          </a:p>
          <a:p>
            <a:pPr eaLnBrk="1" fontAlgn="auto" hangingPunct="1">
              <a:spcAft>
                <a:spcPts val="0"/>
              </a:spcAft>
              <a:buFont typeface="Arial" pitchFamily="34" charset="0"/>
              <a:buChar char="•"/>
              <a:defRPr/>
            </a:pPr>
            <a:endParaRPr lang="en-US" sz="1500" dirty="0"/>
          </a:p>
          <a:p>
            <a:pPr marL="0" indent="0" eaLnBrk="1" fontAlgn="auto" hangingPunct="1">
              <a:spcAft>
                <a:spcPts val="0"/>
              </a:spcAft>
              <a:buNone/>
              <a:defRPr/>
            </a:pPr>
            <a:br>
              <a:rPr lang="en-US" sz="1500" dirty="0"/>
            </a:br>
            <a:r>
              <a:rPr lang="en-US" sz="1500" b="1" dirty="0"/>
              <a:t>8. Arctic People </a:t>
            </a:r>
          </a:p>
          <a:p>
            <a:pPr marL="0" indent="0" eaLnBrk="1" fontAlgn="auto" hangingPunct="1">
              <a:spcAft>
                <a:spcPts val="0"/>
              </a:spcAft>
              <a:buNone/>
              <a:defRPr/>
            </a:pPr>
            <a:r>
              <a:rPr lang="en-US" sz="1500" dirty="0"/>
              <a:t>Between -50,000 and -40,000 years of the peoples of Asia migrate to the far north</a:t>
            </a:r>
          </a:p>
          <a:p>
            <a:pPr marL="0" indent="0" eaLnBrk="1" fontAlgn="auto" hangingPunct="1">
              <a:spcAft>
                <a:spcPts val="0"/>
              </a:spcAft>
              <a:buNone/>
              <a:defRPr/>
            </a:pPr>
            <a:r>
              <a:rPr lang="en-US" sz="1500" dirty="0"/>
              <a:t>of Asia where they evolve into Eskimos. These people have evolved into a race apart </a:t>
            </a:r>
          </a:p>
          <a:p>
            <a:pPr marL="0" indent="0" eaLnBrk="1" fontAlgn="auto" hangingPunct="1">
              <a:spcAft>
                <a:spcPts val="0"/>
              </a:spcAft>
              <a:buNone/>
              <a:defRPr/>
            </a:pPr>
            <a:r>
              <a:rPr lang="en-US" sz="1500" dirty="0"/>
              <a:t>because they were geographically isolated from East Asia, to the south by the high </a:t>
            </a:r>
            <a:r>
              <a:rPr lang="en-US" sz="1500" dirty="0" err="1"/>
              <a:t>Chersky</a:t>
            </a:r>
            <a:r>
              <a:rPr lang="en-US" sz="1500" dirty="0"/>
              <a:t>, </a:t>
            </a:r>
          </a:p>
          <a:p>
            <a:pPr marL="0" indent="0" eaLnBrk="1" fontAlgn="auto" hangingPunct="1">
              <a:spcAft>
                <a:spcPts val="0"/>
              </a:spcAft>
              <a:buNone/>
              <a:defRPr/>
            </a:pPr>
            <a:r>
              <a:rPr lang="en-US" sz="1500" dirty="0" err="1"/>
              <a:t>Khrebet</a:t>
            </a:r>
            <a:r>
              <a:rPr lang="en-US" sz="1500" dirty="0"/>
              <a:t>, Khingan, and the </a:t>
            </a:r>
            <a:r>
              <a:rPr lang="en-US" sz="1500" dirty="0" err="1"/>
              <a:t>Sayan</a:t>
            </a:r>
            <a:r>
              <a:rPr lang="en-US" sz="1500" dirty="0"/>
              <a:t> Mountains, and by about a thousand miles of forest north </a:t>
            </a:r>
          </a:p>
          <a:p>
            <a:pPr marL="0" indent="0" eaLnBrk="1" fontAlgn="auto" hangingPunct="1">
              <a:spcAft>
                <a:spcPts val="0"/>
              </a:spcAft>
              <a:buNone/>
              <a:defRPr/>
            </a:pPr>
            <a:r>
              <a:rPr lang="en-US" sz="1500" dirty="0"/>
              <a:t>of the Amur River.</a:t>
            </a:r>
            <a:endParaRPr lang="fr-BE" sz="1500" dirty="0"/>
          </a:p>
        </p:txBody>
      </p:sp>
      <p:sp>
        <p:nvSpPr>
          <p:cNvPr id="2" name="Espace réservé du numéro de diapositive 1"/>
          <p:cNvSpPr>
            <a:spLocks noGrp="1"/>
          </p:cNvSpPr>
          <p:nvPr>
            <p:ph type="sldNum" sz="quarter" idx="12"/>
          </p:nvPr>
        </p:nvSpPr>
        <p:spPr/>
        <p:txBody>
          <a:bodyPr/>
          <a:lstStyle/>
          <a:p>
            <a:pPr>
              <a:defRPr/>
            </a:pPr>
            <a:fld id="{01277648-163D-408F-9D46-1CCEEEF9869C}" type="slidenum">
              <a:rPr lang="fr-BE"/>
              <a:pPr>
                <a:defRPr/>
              </a:pPr>
              <a:t>6</a:t>
            </a:fld>
            <a:endParaRPr lang="fr-BE" dirty="0"/>
          </a:p>
        </p:txBody>
      </p:sp>
      <p:pic>
        <p:nvPicPr>
          <p:cNvPr id="7172" name="Picture 2" descr="http://www.visualphotos.com/photo/2x4645565/caucasian_girl_smiling_bld078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5371" y="1939926"/>
            <a:ext cx="122555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588" y="4005263"/>
            <a:ext cx="2009775"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5516563"/>
            <a:ext cx="1944688"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131763"/>
            <a:ext cx="208915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ZoneTexte 3"/>
          <p:cNvSpPr txBox="1">
            <a:spLocks noChangeArrowheads="1"/>
          </p:cNvSpPr>
          <p:nvPr/>
        </p:nvSpPr>
        <p:spPr bwMode="auto">
          <a:xfrm>
            <a:off x="4006850" y="715963"/>
            <a:ext cx="1741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err="1"/>
              <a:t>Australian</a:t>
            </a:r>
            <a:r>
              <a:rPr lang="fr-BE" sz="1400" dirty="0"/>
              <a:t> </a:t>
            </a:r>
            <a:r>
              <a:rPr lang="fr-BE" sz="1400" dirty="0" err="1"/>
              <a:t>Aborigines</a:t>
            </a:r>
            <a:endParaRPr lang="fr-BE" sz="1400" dirty="0"/>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141288"/>
            <a:ext cx="1373187"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116987"/>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F41C9CCE-01F5-4010-872D-32D38D523E0A}" type="slidenum">
              <a:rPr lang="fr-BE" smtClean="0"/>
              <a:pPr>
                <a:defRPr/>
              </a:pPr>
              <a:t>60</a:t>
            </a:fld>
            <a:endParaRPr lang="fr-BE" dirty="0"/>
          </a:p>
        </p:txBody>
      </p:sp>
      <p:sp>
        <p:nvSpPr>
          <p:cNvPr id="2" name="Rectangle 1"/>
          <p:cNvSpPr/>
          <p:nvPr/>
        </p:nvSpPr>
        <p:spPr>
          <a:xfrm>
            <a:off x="0" y="6596390"/>
            <a:ext cx="4572000" cy="261610"/>
          </a:xfrm>
          <a:prstGeom prst="rect">
            <a:avLst/>
          </a:prstGeom>
        </p:spPr>
        <p:txBody>
          <a:bodyPr>
            <a:spAutoFit/>
          </a:bodyPr>
          <a:lstStyle/>
          <a:p>
            <a:r>
              <a:rPr lang="fr-BE" sz="1100" dirty="0"/>
              <a:t>« </a:t>
            </a:r>
            <a:r>
              <a:rPr lang="fr-BE" sz="1100" dirty="0" err="1"/>
              <a:t>Behavior</a:t>
            </a:r>
            <a:r>
              <a:rPr lang="fr-BE" sz="1100" dirty="0"/>
              <a:t> </a:t>
            </a:r>
            <a:r>
              <a:rPr lang="fr-BE" sz="1100" dirty="0" err="1"/>
              <a:t>Genetics</a:t>
            </a:r>
            <a:r>
              <a:rPr lang="fr-BE" sz="1100" dirty="0"/>
              <a:t> », 2013, Plomin, de Fries, Mc Clearn, Rutter.</a:t>
            </a:r>
          </a:p>
        </p:txBody>
      </p:sp>
      <p:pic>
        <p:nvPicPr>
          <p:cNvPr id="7" name="Image 6">
            <a:extLst>
              <a:ext uri="{FF2B5EF4-FFF2-40B4-BE49-F238E27FC236}">
                <a16:creationId xmlns:a16="http://schemas.microsoft.com/office/drawing/2014/main" id="{97D12DE4-B251-40C6-AD66-783AE4CD8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83" y="476672"/>
            <a:ext cx="7533034" cy="568863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61</a:t>
            </a:fld>
            <a:endParaRPr lang="fr-BE" dirty="0"/>
          </a:p>
        </p:txBody>
      </p:sp>
      <p:sp>
        <p:nvSpPr>
          <p:cNvPr id="6" name="ZoneTexte 5"/>
          <p:cNvSpPr txBox="1"/>
          <p:nvPr/>
        </p:nvSpPr>
        <p:spPr>
          <a:xfrm>
            <a:off x="-2912" y="6596390"/>
            <a:ext cx="3191899" cy="261610"/>
          </a:xfrm>
          <a:prstGeom prst="rect">
            <a:avLst/>
          </a:prstGeom>
          <a:noFill/>
        </p:spPr>
        <p:txBody>
          <a:bodyPr wrap="none" rtlCol="0">
            <a:spAutoFit/>
          </a:bodyPr>
          <a:lstStyle/>
          <a:p>
            <a:r>
              <a:rPr lang="fr-BE" sz="1100" dirty="0" err="1"/>
              <a:t>From</a:t>
            </a:r>
            <a:r>
              <a:rPr lang="fr-BE" sz="1100" dirty="0"/>
              <a:t> « L’esprit nu », Hans et Michael Eysenck, 1981.</a:t>
            </a:r>
          </a:p>
        </p:txBody>
      </p:sp>
      <p:sp>
        <p:nvSpPr>
          <p:cNvPr id="2" name="ZoneTexte 1"/>
          <p:cNvSpPr txBox="1"/>
          <p:nvPr/>
        </p:nvSpPr>
        <p:spPr>
          <a:xfrm>
            <a:off x="395536" y="190962"/>
            <a:ext cx="8502712" cy="646331"/>
          </a:xfrm>
          <a:prstGeom prst="rect">
            <a:avLst/>
          </a:prstGeom>
          <a:noFill/>
        </p:spPr>
        <p:txBody>
          <a:bodyPr wrap="none" rtlCol="0">
            <a:spAutoFit/>
          </a:bodyPr>
          <a:lstStyle/>
          <a:p>
            <a:r>
              <a:rPr lang="en-US" dirty="0"/>
              <a:t>The high level of heritability found in identical twins in America, Europe, Japan and India </a:t>
            </a:r>
          </a:p>
          <a:p>
            <a:r>
              <a:rPr lang="en-US" dirty="0"/>
              <a:t>shows that intelligence is strongly determined by genetic factors.</a:t>
            </a:r>
            <a:endParaRPr lang="fr-BE" dirty="0"/>
          </a:p>
        </p:txBody>
      </p:sp>
      <p:pic>
        <p:nvPicPr>
          <p:cNvPr id="5" name="Image 4">
            <a:extLst>
              <a:ext uri="{FF2B5EF4-FFF2-40B4-BE49-F238E27FC236}">
                <a16:creationId xmlns:a16="http://schemas.microsoft.com/office/drawing/2014/main" id="{6CCD51E2-8494-438C-8A77-912A74417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366652"/>
            <a:ext cx="7234375" cy="4464496"/>
          </a:xfrm>
          <a:prstGeom prst="rect">
            <a:avLst/>
          </a:prstGeom>
        </p:spPr>
      </p:pic>
    </p:spTree>
    <p:extLst>
      <p:ext uri="{BB962C8B-B14F-4D97-AF65-F5344CB8AC3E}">
        <p14:creationId xmlns:p14="http://schemas.microsoft.com/office/powerpoint/2010/main" val="3677463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16632"/>
            <a:ext cx="9001000" cy="6741368"/>
          </a:xfrm>
        </p:spPr>
        <p:txBody>
          <a:bodyPr/>
          <a:lstStyle/>
          <a:p>
            <a:pPr marL="0" indent="0">
              <a:buNone/>
            </a:pPr>
            <a:r>
              <a:rPr lang="en-US" sz="2400" dirty="0"/>
              <a:t>2nd method to estimate heritability of intelligence: to compare the degree of similarity between identical twins and non-identical twins, of the same sex, raised in the same family. The correlation is 0.88 for identical twins and 0.51 for non-identical twins of the same sex. After correcting these figures for the reliability of the tests (correction of attenuation), the corrected correlation becomes 0.98 for the identical twins and 0.56 for the non-identical twins. Heritability can be calculated by Falconer's (1960) formula of doubling the difference between the correlations of identical and non-identical twins of the same sex. The difference between the two correlations is 0.42, doubling this difference gives a heritability of 0.84 -&gt; Estimate almost identical to the first one.</a:t>
            </a:r>
            <a:endParaRPr lang="fr-BE" sz="2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62</a:t>
            </a:fld>
            <a:endParaRPr lang="fr-BE" dirty="0"/>
          </a:p>
        </p:txBody>
      </p:sp>
      <p:sp>
        <p:nvSpPr>
          <p:cNvPr id="2" name="Rectangle 1"/>
          <p:cNvSpPr/>
          <p:nvPr/>
        </p:nvSpPr>
        <p:spPr>
          <a:xfrm>
            <a:off x="107504" y="5517232"/>
            <a:ext cx="9001000" cy="1200329"/>
          </a:xfrm>
          <a:prstGeom prst="rect">
            <a:avLst/>
          </a:prstGeom>
        </p:spPr>
        <p:txBody>
          <a:bodyPr wrap="square">
            <a:spAutoFit/>
          </a:bodyPr>
          <a:lstStyle/>
          <a:p>
            <a:pPr eaLnBrk="1" hangingPunct="1"/>
            <a:r>
              <a:rPr lang="fr-BE" dirty="0" err="1"/>
              <a:t>Heritability</a:t>
            </a:r>
            <a:r>
              <a:rPr lang="fr-BE" dirty="0"/>
              <a:t> of a trait (</a:t>
            </a:r>
            <a:r>
              <a:rPr lang="fr-BE" dirty="0" err="1"/>
              <a:t>Falconer’s</a:t>
            </a:r>
            <a:r>
              <a:rPr lang="fr-BE" dirty="0"/>
              <a:t> formula) </a:t>
            </a:r>
            <a:br>
              <a:rPr lang="fr-BE" dirty="0"/>
            </a:br>
            <a:r>
              <a:rPr lang="fr-BE" dirty="0"/>
              <a:t>                     = ( (correlation identical)-(</a:t>
            </a:r>
            <a:r>
              <a:rPr lang="fr-BE" dirty="0" err="1"/>
              <a:t>correlation</a:t>
            </a:r>
            <a:r>
              <a:rPr lang="fr-BE" dirty="0"/>
              <a:t> non identical) )x2</a:t>
            </a:r>
          </a:p>
          <a:p>
            <a:pPr eaLnBrk="1" hangingPunct="1"/>
            <a:r>
              <a:rPr lang="fr-BE" dirty="0"/>
              <a:t>                     = 0,42x2 </a:t>
            </a:r>
            <a:br>
              <a:rPr lang="fr-BE" dirty="0"/>
            </a:br>
            <a:r>
              <a:rPr lang="fr-BE" dirty="0"/>
              <a:t>                     = 0,84</a:t>
            </a:r>
          </a:p>
        </p:txBody>
      </p:sp>
    </p:spTree>
    <p:extLst>
      <p:ext uri="{BB962C8B-B14F-4D97-AF65-F5344CB8AC3E}">
        <p14:creationId xmlns:p14="http://schemas.microsoft.com/office/powerpoint/2010/main" val="3219835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115888"/>
            <a:ext cx="8928100" cy="6697662"/>
          </a:xfrm>
        </p:spPr>
        <p:txBody>
          <a:bodyPr rtlCol="0">
            <a:normAutofit/>
          </a:bodyPr>
          <a:lstStyle/>
          <a:p>
            <a:pPr marL="0" indent="0">
              <a:buNone/>
            </a:pPr>
            <a:r>
              <a:rPr lang="en-US" sz="2000" dirty="0"/>
              <a:t>3rd Method to Estimate Heritability: Examine the IQ correlation between children of different biological parents adopted and raised in the same families. In this way we can estimate family environment effect. In adults the correlation is between -0.01 and 0.04 indicating an heritability of at least 0.96. </a:t>
            </a:r>
            <a:br>
              <a:rPr lang="en-US" sz="2000" dirty="0"/>
            </a:br>
            <a:br>
              <a:rPr lang="en-US" sz="2000" dirty="0"/>
            </a:br>
            <a:r>
              <a:rPr lang="en-US" sz="2000" dirty="0"/>
              <a:t>However, this method underestimates the environmental effects because it does not take into account the prenatal and perinatal environment (-&gt; but precisely, this method makes it possible to know the environmental elements with or without an effect!)</a:t>
            </a:r>
          </a:p>
          <a:p>
            <a:pPr marL="0" indent="0" eaLnBrk="1" fontAlgn="auto" hangingPunct="1">
              <a:spcAft>
                <a:spcPts val="0"/>
              </a:spcAft>
              <a:buFont typeface="Arial" pitchFamily="34" charset="0"/>
              <a:buNone/>
              <a:defRPr/>
            </a:pPr>
            <a:br>
              <a:rPr lang="fr-BE" sz="2200" dirty="0"/>
            </a:br>
            <a:br>
              <a:rPr lang="fr-BE" sz="2200" dirty="0"/>
            </a:br>
            <a:endParaRPr lang="fr-BE" sz="2200" dirty="0"/>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FFBF904F-27B2-4208-AB75-9603C67126F5}" type="slidenum">
              <a:rPr lang="fr-BE"/>
              <a:pPr>
                <a:defRPr/>
              </a:pPr>
              <a:t>63</a:t>
            </a:fld>
            <a:endParaRPr lang="fr-BE" dirty="0"/>
          </a:p>
        </p:txBody>
      </p:sp>
      <p:sp>
        <p:nvSpPr>
          <p:cNvPr id="26629" name="ZoneTexte 4"/>
          <p:cNvSpPr txBox="1">
            <a:spLocks noChangeArrowheads="1"/>
          </p:cNvSpPr>
          <p:nvPr/>
        </p:nvSpPr>
        <p:spPr bwMode="auto">
          <a:xfrm>
            <a:off x="34925" y="6535738"/>
            <a:ext cx="38779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100" dirty="0"/>
              <a:t>« </a:t>
            </a:r>
            <a:r>
              <a:rPr lang="fr-BE" sz="1100" dirty="0" err="1"/>
              <a:t>Behavior</a:t>
            </a:r>
            <a:r>
              <a:rPr lang="fr-BE" sz="1100" dirty="0"/>
              <a:t> </a:t>
            </a:r>
            <a:r>
              <a:rPr lang="fr-BE" sz="1100" dirty="0" err="1"/>
              <a:t>Genetics</a:t>
            </a:r>
            <a:r>
              <a:rPr lang="fr-BE" sz="1100" dirty="0"/>
              <a:t> », 2013, Plomin, de Fries, Mc Clearn, Rutter.</a:t>
            </a:r>
          </a:p>
        </p:txBody>
      </p:sp>
      <p:pic>
        <p:nvPicPr>
          <p:cNvPr id="2" name="Image 1">
            <a:extLst>
              <a:ext uri="{FF2B5EF4-FFF2-40B4-BE49-F238E27FC236}">
                <a16:creationId xmlns:a16="http://schemas.microsoft.com/office/drawing/2014/main" id="{8EF1B9AE-698D-4DB0-B908-E0D581445395}"/>
              </a:ext>
            </a:extLst>
          </p:cNvPr>
          <p:cNvPicPr>
            <a:picLocks noChangeAspect="1"/>
          </p:cNvPicPr>
          <p:nvPr/>
        </p:nvPicPr>
        <p:blipFill>
          <a:blip r:embed="rId3"/>
          <a:stretch>
            <a:fillRect/>
          </a:stretch>
        </p:blipFill>
        <p:spPr>
          <a:xfrm>
            <a:off x="2015716" y="2607060"/>
            <a:ext cx="5364596" cy="3936542"/>
          </a:xfrm>
          <a:prstGeom prst="rect">
            <a:avLst/>
          </a:prstGeom>
        </p:spPr>
      </p:pic>
    </p:spTree>
    <p:extLst>
      <p:ext uri="{BB962C8B-B14F-4D97-AF65-F5344CB8AC3E}">
        <p14:creationId xmlns:p14="http://schemas.microsoft.com/office/powerpoint/2010/main" val="2907845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16632"/>
            <a:ext cx="8928992" cy="6696744"/>
          </a:xfrm>
        </p:spPr>
        <p:txBody>
          <a:bodyPr/>
          <a:lstStyle/>
          <a:p>
            <a:pPr marL="0" indent="0">
              <a:buNone/>
            </a:pPr>
            <a:br>
              <a:rPr lang="fr-BE" sz="2400" dirty="0"/>
            </a:br>
            <a:br>
              <a:rPr lang="fr-BE" sz="2400" dirty="0"/>
            </a:br>
            <a:r>
              <a:rPr lang="en-US" sz="2400" dirty="0"/>
              <a:t>-&gt; The first two methods are more precise and give an estimate of 0.83 and 0.84 for the heritability of intelligence. </a:t>
            </a:r>
            <a:br>
              <a:rPr lang="en-US" sz="2400" dirty="0"/>
            </a:br>
            <a:br>
              <a:rPr lang="en-US" sz="2400" dirty="0"/>
            </a:br>
            <a:r>
              <a:rPr lang="en-US" sz="2400" dirty="0"/>
              <a:t>The conclusion of a high heritability for intelligence implies that there are genes that determine intelligence. The first was discovered by Chorley et al. (1998). It is located on chromosome 6 and the possession of one of the </a:t>
            </a:r>
            <a:r>
              <a:rPr lang="en-US" sz="2400" dirty="0" err="1"/>
              <a:t>allles</a:t>
            </a:r>
            <a:r>
              <a:rPr lang="en-US" sz="2400" dirty="0"/>
              <a:t> of this gene contributes up to 4 points Q.I.</a:t>
            </a:r>
            <a:br>
              <a:rPr lang="en-US" sz="2400" dirty="0"/>
            </a:br>
            <a:br>
              <a:rPr lang="en-US" sz="2400" dirty="0"/>
            </a:br>
            <a:r>
              <a:rPr lang="en-US" sz="2400" dirty="0"/>
              <a:t>Today thousands of intelligence genes have been discovered (responsible for a gain or decrease of a tiny part in IQ score, usually &lt;1 point). </a:t>
            </a:r>
            <a:r>
              <a:rPr lang="en-US" sz="2400" b="1" dirty="0"/>
              <a:t>It is now possible to predict intelligence by a genetic </a:t>
            </a:r>
            <a:r>
              <a:rPr lang="en-US" sz="2400" b="1" dirty="0" err="1"/>
              <a:t>analyse</a:t>
            </a:r>
            <a:r>
              <a:rPr lang="en-US" sz="2400" b="1" dirty="0"/>
              <a:t>.</a:t>
            </a:r>
            <a:br>
              <a:rPr lang="fr-BE" sz="2400" b="1" dirty="0"/>
            </a:br>
            <a:endParaRPr lang="fr-BE" sz="2400" b="1" dirty="0"/>
          </a:p>
          <a:p>
            <a:pPr marL="0" indent="0">
              <a:buNone/>
            </a:pPr>
            <a:br>
              <a:rPr lang="en-US" sz="1400" dirty="0"/>
            </a:br>
            <a:br>
              <a:rPr lang="en-US" sz="1400" dirty="0"/>
            </a:br>
            <a:r>
              <a:rPr lang="en-US" sz="1400" dirty="0"/>
              <a:t>“Genome-wide association meta-analysis in 269,867 individuals identifies new genetic and functional links to intelligence” Nature, 2018.</a:t>
            </a:r>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64</a:t>
            </a:fld>
            <a:endParaRPr lang="fr-BE" dirty="0"/>
          </a:p>
        </p:txBody>
      </p:sp>
    </p:spTree>
    <p:extLst>
      <p:ext uri="{BB962C8B-B14F-4D97-AF65-F5344CB8AC3E}">
        <p14:creationId xmlns:p14="http://schemas.microsoft.com/office/powerpoint/2010/main" val="681296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1143000"/>
          </a:xfrm>
        </p:spPr>
        <p:txBody>
          <a:bodyPr/>
          <a:lstStyle/>
          <a:p>
            <a:r>
              <a:rPr lang="en-US" sz="3200"/>
              <a:t>Illustration of The Genetic Part and The “Environmental" Part of Intelligence</a:t>
            </a:r>
            <a:endParaRPr lang="fr-BE" sz="3200" dirty="0"/>
          </a:p>
        </p:txBody>
      </p:sp>
      <p:sp>
        <p:nvSpPr>
          <p:cNvPr id="4" name="Espace réservé du numéro de diapositive 3"/>
          <p:cNvSpPr>
            <a:spLocks noGrp="1"/>
          </p:cNvSpPr>
          <p:nvPr>
            <p:ph type="sldNum" sz="quarter" idx="12"/>
          </p:nvPr>
        </p:nvSpPr>
        <p:spPr>
          <a:xfrm>
            <a:off x="6553200" y="6356350"/>
            <a:ext cx="2133600" cy="365125"/>
          </a:xfrm>
        </p:spPr>
        <p:txBody>
          <a:bodyPr/>
          <a:lstStyle/>
          <a:p>
            <a:pPr>
              <a:defRPr/>
            </a:pPr>
            <a:fld id="{C961D413-C80E-4040-8C95-0A8BAAE2541B}" type="slidenum">
              <a:rPr lang="fr-BE" smtClean="0"/>
              <a:pPr>
                <a:defRPr/>
              </a:pPr>
              <a:t>65</a:t>
            </a:fld>
            <a:endParaRPr lang="fr-BE" dirty="0"/>
          </a:p>
        </p:txBody>
      </p:sp>
      <p:pic>
        <p:nvPicPr>
          <p:cNvPr id="2050" name="Picture 2" descr="http://www.human-intelligence.org/wp-content/uploads/2019/02/intelligence-g%C3%A9n%C3%A9tique-english-e1549654614761.png">
            <a:extLst>
              <a:ext uri="{FF2B5EF4-FFF2-40B4-BE49-F238E27FC236}">
                <a16:creationId xmlns:a16="http://schemas.microsoft.com/office/drawing/2014/main" id="{2BA31E82-FCA9-456C-A350-398DB9B52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92430"/>
            <a:ext cx="6837034" cy="490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62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contenu 2"/>
          <p:cNvSpPr>
            <a:spLocks noGrp="1"/>
          </p:cNvSpPr>
          <p:nvPr>
            <p:ph idx="1"/>
          </p:nvPr>
        </p:nvSpPr>
        <p:spPr>
          <a:xfrm>
            <a:off x="457200" y="1268760"/>
            <a:ext cx="8229600" cy="4525963"/>
          </a:xfrm>
        </p:spPr>
        <p:txBody>
          <a:bodyPr/>
          <a:lstStyle/>
          <a:p>
            <a:pPr marL="0" indent="0" eaLnBrk="1" hangingPunct="1">
              <a:buNone/>
            </a:pPr>
            <a:r>
              <a:rPr lang="fr-BE" dirty="0"/>
              <a:t>2. </a:t>
            </a:r>
            <a:r>
              <a:rPr lang="en-US" dirty="0"/>
              <a:t>Great stability of mean IQ of the different races whatever the environment, whatever the country -&gt; supports the genetic causality (see Worldwide Hierarchy after)</a:t>
            </a:r>
            <a:br>
              <a:rPr lang="en-US" dirty="0"/>
            </a:br>
            <a:br>
              <a:rPr lang="en-US" dirty="0"/>
            </a:br>
            <a:r>
              <a:rPr lang="en-US" dirty="0"/>
              <a:t>Slight increase in better environment (84 to 88 for Arabs in Europe for </a:t>
            </a:r>
            <a:r>
              <a:rPr lang="en-US" dirty="0" err="1"/>
              <a:t>exemple</a:t>
            </a:r>
            <a:r>
              <a:rPr lang="en-US" dirty="0"/>
              <a:t> ...) but genes "keep the improvement on a leash". East Asians in Europe or America: 105.</a:t>
            </a:r>
            <a:endParaRPr lang="fr-BE" dirty="0"/>
          </a:p>
        </p:txBody>
      </p:sp>
      <p:sp>
        <p:nvSpPr>
          <p:cNvPr id="4" name="Espace réservé du numéro de diapositive 3"/>
          <p:cNvSpPr>
            <a:spLocks noGrp="1"/>
          </p:cNvSpPr>
          <p:nvPr>
            <p:ph type="sldNum" sz="quarter" idx="12"/>
          </p:nvPr>
        </p:nvSpPr>
        <p:spPr/>
        <p:txBody>
          <a:bodyPr/>
          <a:lstStyle/>
          <a:p>
            <a:pPr>
              <a:defRPr/>
            </a:pPr>
            <a:fld id="{B15048E0-D7EC-4131-A248-C9CEFBAC8FAA}" type="slidenum">
              <a:rPr lang="fr-BE"/>
              <a:pPr>
                <a:defRPr/>
              </a:pPr>
              <a:t>66</a:t>
            </a:fld>
            <a:endParaRPr lang="fr-BE" dirty="0"/>
          </a:p>
        </p:txBody>
      </p:sp>
      <p:sp>
        <p:nvSpPr>
          <p:cNvPr id="2" name="ZoneTexte 1"/>
          <p:cNvSpPr txBox="1"/>
          <p:nvPr/>
        </p:nvSpPr>
        <p:spPr>
          <a:xfrm>
            <a:off x="35496" y="6411275"/>
            <a:ext cx="2904385" cy="307777"/>
          </a:xfrm>
          <a:prstGeom prst="rect">
            <a:avLst/>
          </a:prstGeom>
          <a:noFill/>
        </p:spPr>
        <p:txBody>
          <a:bodyPr wrap="none" rtlCol="0">
            <a:spAutoFit/>
          </a:bodyPr>
          <a:lstStyle/>
          <a:p>
            <a:r>
              <a:rPr lang="fr-BE" sz="1400" dirty="0"/>
              <a:t>« The Global Bell </a:t>
            </a:r>
            <a:r>
              <a:rPr lang="fr-BE" sz="1400" dirty="0" err="1"/>
              <a:t>Curve</a:t>
            </a:r>
            <a:r>
              <a:rPr lang="fr-BE" sz="1400" dirty="0"/>
              <a:t> », 2009, Lynn.</a:t>
            </a:r>
          </a:p>
        </p:txBody>
      </p:sp>
    </p:spTree>
  </p:cSld>
  <p:clrMapOvr>
    <a:masterClrMapping/>
  </p:clrMapOvr>
  <p:transition spd="slow" advTm="51501"/>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a:xfrm>
            <a:off x="395288" y="0"/>
            <a:ext cx="8064500" cy="908050"/>
          </a:xfrm>
        </p:spPr>
        <p:txBody>
          <a:bodyPr/>
          <a:lstStyle/>
          <a:p>
            <a:pPr eaLnBrk="1" hangingPunct="1"/>
            <a:r>
              <a:rPr lang="fr-BE" sz="4000" dirty="0"/>
              <a:t>3. </a:t>
            </a:r>
            <a:r>
              <a:rPr lang="fr-BE" sz="4000" b="1" dirty="0" err="1"/>
              <a:t>Stability</a:t>
            </a:r>
            <a:r>
              <a:rPr lang="fr-BE" sz="4000" b="1" dirty="0"/>
              <a:t> </a:t>
            </a:r>
            <a:r>
              <a:rPr lang="fr-BE" sz="4000" dirty="0"/>
              <a:t>over</a:t>
            </a:r>
            <a:r>
              <a:rPr lang="fr-BE" sz="4000" b="1" dirty="0"/>
              <a:t> time</a:t>
            </a:r>
          </a:p>
        </p:txBody>
      </p:sp>
      <p:sp>
        <p:nvSpPr>
          <p:cNvPr id="4" name="Espace réservé du numéro de diapositive 3"/>
          <p:cNvSpPr>
            <a:spLocks noGrp="1"/>
          </p:cNvSpPr>
          <p:nvPr>
            <p:ph type="sldNum" sz="quarter" idx="12"/>
          </p:nvPr>
        </p:nvSpPr>
        <p:spPr/>
        <p:txBody>
          <a:bodyPr/>
          <a:lstStyle/>
          <a:p>
            <a:pPr>
              <a:defRPr/>
            </a:pPr>
            <a:fld id="{BFD9DE27-A481-49D8-8C77-FFCEA2A4DDC4}" type="slidenum">
              <a:rPr lang="fr-BE"/>
              <a:pPr>
                <a:defRPr/>
              </a:pPr>
              <a:t>67</a:t>
            </a:fld>
            <a:endParaRPr lang="fr-BE" dirty="0"/>
          </a:p>
        </p:txBody>
      </p:sp>
      <p:pic>
        <p:nvPicPr>
          <p:cNvPr id="46084" name="Picture 2" descr="http://www.vdare.com/images/042306_ss_pi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052513"/>
            <a:ext cx="5410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http://www.vdare.com/images/042306_ss_pi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933825"/>
            <a:ext cx="54483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7788"/>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68</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86" y="348597"/>
            <a:ext cx="84963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773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908720"/>
            <a:ext cx="8507288" cy="4525963"/>
          </a:xfrm>
        </p:spPr>
        <p:txBody>
          <a:bodyPr/>
          <a:lstStyle/>
          <a:p>
            <a:pPr marL="0" indent="0">
              <a:buNone/>
            </a:pPr>
            <a:r>
              <a:rPr lang="en-US" dirty="0"/>
              <a:t>The racial IQs are remarkably stable over time. So for example, IQs of Africans have shown no change since the first study published by Fick (1929) pointing an average IQ of 65 for Africans in South Africa. The 4 most recent studies on African intelligence in South Africa find virtually identical IQs of 69 (Nell, 2000), 68 (</a:t>
            </a:r>
            <a:r>
              <a:rPr lang="en-US" dirty="0" err="1"/>
              <a:t>Sonke</a:t>
            </a:r>
            <a:r>
              <a:rPr lang="en-US" dirty="0"/>
              <a:t>, 2000), 67 and 64 (</a:t>
            </a:r>
            <a:r>
              <a:rPr lang="en-US" dirty="0" err="1"/>
              <a:t>Skuy</a:t>
            </a:r>
            <a:r>
              <a:rPr lang="en-US" dirty="0"/>
              <a:t> et al., 2001).</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69</a:t>
            </a:fld>
            <a:endParaRPr lang="fr-BE" dirty="0"/>
          </a:p>
        </p:txBody>
      </p:sp>
    </p:spTree>
    <p:extLst>
      <p:ext uri="{BB962C8B-B14F-4D97-AF65-F5344CB8AC3E}">
        <p14:creationId xmlns:p14="http://schemas.microsoft.com/office/powerpoint/2010/main" val="2150124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626DA17-C55B-4C97-934E-6458B8E6BF24}" type="slidenum">
              <a:rPr lang="fr-BE"/>
              <a:pPr>
                <a:defRPr/>
              </a:pPr>
              <a:t>7</a:t>
            </a:fld>
            <a:endParaRPr lang="fr-BE" dirty="0"/>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2515388"/>
            <a:ext cx="4968875" cy="38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
            <a:extLst>
              <a:ext uri="{FF2B5EF4-FFF2-40B4-BE49-F238E27FC236}">
                <a16:creationId xmlns:a16="http://schemas.microsoft.com/office/drawing/2014/main" id="{D7178051-A98F-4A64-8E32-160573AAD32B}"/>
              </a:ext>
            </a:extLst>
          </p:cNvPr>
          <p:cNvSpPr>
            <a:spLocks noChangeArrowheads="1"/>
          </p:cNvSpPr>
          <p:nvPr/>
        </p:nvSpPr>
        <p:spPr bwMode="auto">
          <a:xfrm>
            <a:off x="251520" y="476672"/>
            <a:ext cx="8568952" cy="17235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212121"/>
                </a:solidFill>
                <a:effectLst/>
                <a:latin typeface="inherit"/>
              </a:rPr>
              <a:t>9. The Native </a:t>
            </a:r>
            <a:r>
              <a:rPr kumimoji="0" lang="fr-FR" altLang="fr-FR" sz="1400" b="1" i="0" u="none" strike="noStrike" cap="none" normalizeH="0" baseline="0" dirty="0" err="1">
                <a:ln>
                  <a:noFill/>
                </a:ln>
                <a:solidFill>
                  <a:srgbClr val="212121"/>
                </a:solidFill>
                <a:effectLst/>
                <a:latin typeface="inherit"/>
              </a:rPr>
              <a:t>Americans</a:t>
            </a:r>
            <a:r>
              <a:rPr kumimoji="0" lang="fr-FR" altLang="fr-FR" sz="1400" b="1" i="0" u="none" strike="noStrike" cap="none" normalizeH="0" baseline="0" dirty="0">
                <a:ln>
                  <a:noFill/>
                </a:ln>
                <a:solidFill>
                  <a:srgbClr val="212121"/>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12121"/>
                </a:solidFill>
                <a:effectLst/>
                <a:latin typeface="inherit"/>
              </a:rPr>
              <a:t>Native </a:t>
            </a:r>
            <a:r>
              <a:rPr kumimoji="0" lang="fr-FR" altLang="fr-FR" sz="1400" b="0" i="0" u="none" strike="noStrike" cap="none" normalizeH="0" baseline="0" dirty="0" err="1">
                <a:ln>
                  <a:noFill/>
                </a:ln>
                <a:solidFill>
                  <a:srgbClr val="212121"/>
                </a:solidFill>
                <a:effectLst/>
                <a:latin typeface="inherit"/>
              </a:rPr>
              <a:t>Americans</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evolved</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from</a:t>
            </a:r>
            <a:r>
              <a:rPr kumimoji="0" lang="fr-FR" altLang="fr-FR" sz="1400" b="0" i="0" u="none" strike="noStrike" cap="none" normalizeH="0" baseline="0" dirty="0">
                <a:ln>
                  <a:noFill/>
                </a:ln>
                <a:solidFill>
                  <a:srgbClr val="212121"/>
                </a:solidFill>
                <a:effectLst/>
                <a:latin typeface="inherit"/>
              </a:rPr>
              <a:t> peoples </a:t>
            </a:r>
            <a:r>
              <a:rPr kumimoji="0" lang="fr-FR" altLang="fr-FR" sz="1400" b="0" i="0" u="none" strike="noStrike" cap="none" normalizeH="0" baseline="0" dirty="0" err="1">
                <a:ln>
                  <a:noFill/>
                </a:ln>
                <a:solidFill>
                  <a:srgbClr val="212121"/>
                </a:solidFill>
                <a:effectLst/>
                <a:latin typeface="inherit"/>
              </a:rPr>
              <a:t>who</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migrated</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from</a:t>
            </a:r>
            <a:r>
              <a:rPr kumimoji="0" lang="fr-FR" altLang="fr-FR" sz="1400" b="0" i="0" u="none" strike="noStrike" cap="none" normalizeH="0" baseline="0" dirty="0">
                <a:ln>
                  <a:noFill/>
                </a:ln>
                <a:solidFill>
                  <a:srgbClr val="212121"/>
                </a:solidFill>
                <a:effectLst/>
                <a:latin typeface="inherit"/>
              </a:rPr>
              <a:t> North Asia to Alaska </a:t>
            </a:r>
            <a:r>
              <a:rPr kumimoji="0" lang="fr-FR" altLang="fr-FR" sz="1400" b="0" i="0" u="none" strike="noStrike" cap="none" normalizeH="0" baseline="0" dirty="0" err="1">
                <a:ln>
                  <a:noFill/>
                </a:ln>
                <a:solidFill>
                  <a:srgbClr val="212121"/>
                </a:solidFill>
                <a:effectLst/>
                <a:latin typeface="inherit"/>
              </a:rPr>
              <a:t>through</a:t>
            </a:r>
            <a:r>
              <a:rPr kumimoji="0" lang="fr-FR" altLang="fr-FR" sz="1400" b="0" i="0" u="none" strike="noStrike" cap="none" normalizeH="0" baseline="0" dirty="0">
                <a:ln>
                  <a:noFill/>
                </a:ln>
                <a:solidFill>
                  <a:srgbClr val="212121"/>
                </a:solidFill>
                <a:effectLst/>
                <a:latin typeface="inherit"/>
              </a:rPr>
              <a:t> the Behring </a:t>
            </a:r>
            <a:r>
              <a:rPr kumimoji="0" lang="fr-FR" altLang="fr-FR" sz="1400" b="0" i="0" u="none" strike="noStrike" cap="none" normalizeH="0" baseline="0" dirty="0" err="1">
                <a:ln>
                  <a:noFill/>
                </a:ln>
                <a:solidFill>
                  <a:srgbClr val="212121"/>
                </a:solidFill>
                <a:effectLst/>
                <a:latin typeface="inherit"/>
              </a:rPr>
              <a:t>Strait</a:t>
            </a:r>
            <a:r>
              <a:rPr kumimoji="0" lang="fr-FR" altLang="fr-FR" sz="1400" b="0" i="0" u="none" strike="noStrike" cap="none" normalizeH="0" baseline="0" dirty="0">
                <a:ln>
                  <a:noFill/>
                </a:ln>
                <a:solidFill>
                  <a:srgbClr val="212121"/>
                </a:solidFill>
                <a:effectLst/>
                <a:latin typeface="inherit"/>
              </a:rPr>
              <a:t>, and </a:t>
            </a:r>
            <a:r>
              <a:rPr kumimoji="0" lang="fr-FR" altLang="fr-FR" sz="1400" b="0" i="0" u="none" strike="noStrike" cap="none" normalizeH="0" baseline="0" dirty="0" err="1">
                <a:ln>
                  <a:noFill/>
                </a:ln>
                <a:solidFill>
                  <a:srgbClr val="212121"/>
                </a:solidFill>
                <a:effectLst/>
                <a:latin typeface="inherit"/>
              </a:rPr>
              <a:t>then</a:t>
            </a:r>
            <a:r>
              <a:rPr kumimoji="0" lang="fr-FR" altLang="fr-FR" sz="1400" b="0" i="0" u="none" strike="noStrike" cap="none" normalizeH="0" baseline="0" dirty="0">
                <a:ln>
                  <a:noFill/>
                </a:ln>
                <a:solidFill>
                  <a:srgbClr val="212121"/>
                </a:solidFill>
                <a:effectLst/>
                <a:latin typeface="inherit"/>
              </a:rPr>
              <a:t> made </a:t>
            </a:r>
            <a:r>
              <a:rPr kumimoji="0" lang="fr-FR" altLang="fr-FR" sz="1400" b="0" i="0" u="none" strike="noStrike" cap="none" normalizeH="0" baseline="0" dirty="0" err="1">
                <a:ln>
                  <a:noFill/>
                </a:ln>
                <a:solidFill>
                  <a:srgbClr val="212121"/>
                </a:solidFill>
                <a:effectLst/>
                <a:latin typeface="inherit"/>
              </a:rPr>
              <a:t>their</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way</a:t>
            </a:r>
            <a:r>
              <a:rPr kumimoji="0" lang="fr-FR" altLang="fr-FR" sz="1400" b="0" i="0" u="none" strike="noStrike" cap="none" normalizeH="0" baseline="0" dirty="0">
                <a:ln>
                  <a:noFill/>
                </a:ln>
                <a:solidFill>
                  <a:srgbClr val="212121"/>
                </a:solidFill>
                <a:effectLst/>
                <a:latin typeface="inherit"/>
              </a:rPr>
              <a:t> to America </a:t>
            </a:r>
            <a:r>
              <a:rPr kumimoji="0" lang="fr-FR" altLang="fr-FR" sz="1400" b="0" i="0" u="none" strike="noStrike" cap="none" normalizeH="0" baseline="0" dirty="0" err="1">
                <a:ln>
                  <a:noFill/>
                </a:ln>
                <a:solidFill>
                  <a:srgbClr val="212121"/>
                </a:solidFill>
                <a:effectLst/>
                <a:latin typeface="inherit"/>
              </a:rPr>
              <a:t>around</a:t>
            </a:r>
            <a:r>
              <a:rPr kumimoji="0" lang="fr-FR" altLang="fr-FR" sz="1400" b="0" i="0" u="none" strike="noStrike" cap="none" normalizeH="0" baseline="0" dirty="0">
                <a:ln>
                  <a:noFill/>
                </a:ln>
                <a:solidFill>
                  <a:srgbClr val="212121"/>
                </a:solidFill>
                <a:effectLst/>
                <a:latin typeface="inherit"/>
              </a:rPr>
              <a:t> 40,000 </a:t>
            </a:r>
            <a:r>
              <a:rPr kumimoji="0" lang="fr-FR" altLang="fr-FR" sz="1400" b="0" i="0" u="none" strike="noStrike" cap="none" normalizeH="0" baseline="0" dirty="0" err="1">
                <a:ln>
                  <a:noFill/>
                </a:ln>
                <a:solidFill>
                  <a:srgbClr val="212121"/>
                </a:solidFill>
                <a:effectLst/>
                <a:latin typeface="inherit"/>
              </a:rPr>
              <a:t>years</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ago</a:t>
            </a:r>
            <a:r>
              <a:rPr kumimoji="0" lang="fr-FR" altLang="fr-FR" sz="1400" b="0" i="0" u="none" strike="noStrike" cap="none" normalizeH="0" baseline="0" dirty="0">
                <a:ln>
                  <a:noFill/>
                </a:ln>
                <a:solidFill>
                  <a:srgbClr val="212121"/>
                </a:solidFill>
                <a:effectLst/>
                <a:latin typeface="inherit"/>
              </a:rPr>
              <a:t>. It </a:t>
            </a:r>
            <a:r>
              <a:rPr kumimoji="0" lang="fr-FR" altLang="fr-FR" sz="1400" b="0" i="0" u="none" strike="noStrike" cap="none" normalizeH="0" baseline="0" dirty="0" err="1">
                <a:ln>
                  <a:noFill/>
                </a:ln>
                <a:solidFill>
                  <a:srgbClr val="212121"/>
                </a:solidFill>
                <a:effectLst/>
                <a:latin typeface="inherit"/>
              </a:rPr>
              <a:t>took</a:t>
            </a:r>
            <a:r>
              <a:rPr kumimoji="0" lang="fr-FR" altLang="fr-FR" sz="1400" b="0" i="0" u="none" strike="noStrike" cap="none" normalizeH="0" baseline="0" dirty="0">
                <a:ln>
                  <a:noFill/>
                </a:ln>
                <a:solidFill>
                  <a:srgbClr val="212121"/>
                </a:solidFill>
                <a:effectLst/>
                <a:latin typeface="inherit"/>
              </a:rPr>
              <a:t> the people </a:t>
            </a:r>
            <a:r>
              <a:rPr kumimoji="0" lang="fr-FR" altLang="fr-FR" sz="1400" b="0" i="0" u="none" strike="noStrike" cap="none" normalizeH="0" baseline="0" dirty="0" err="1">
                <a:ln>
                  <a:noFill/>
                </a:ln>
                <a:solidFill>
                  <a:srgbClr val="212121"/>
                </a:solidFill>
                <a:effectLst/>
                <a:latin typeface="inherit"/>
              </a:rPr>
              <a:t>several</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thousand</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years</a:t>
            </a:r>
            <a:r>
              <a:rPr kumimoji="0" lang="fr-FR" altLang="fr-FR" sz="1400" b="0" i="0" u="none" strike="noStrike" cap="none" normalizeH="0" baseline="0" dirty="0">
                <a:ln>
                  <a:noFill/>
                </a:ln>
                <a:solidFill>
                  <a:srgbClr val="212121"/>
                </a:solidFill>
                <a:effectLst/>
                <a:latin typeface="inherit"/>
              </a:rPr>
              <a:t> to </a:t>
            </a:r>
            <a:r>
              <a:rPr kumimoji="0" lang="fr-FR" altLang="fr-FR" sz="1400" b="0" i="0" u="none" strike="noStrike" cap="none" normalizeH="0" baseline="0" dirty="0" err="1">
                <a:ln>
                  <a:noFill/>
                </a:ln>
                <a:solidFill>
                  <a:srgbClr val="212121"/>
                </a:solidFill>
                <a:effectLst/>
                <a:latin typeface="inherit"/>
              </a:rPr>
              <a:t>make</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their</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way</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from</a:t>
            </a:r>
            <a:r>
              <a:rPr kumimoji="0" lang="fr-FR" altLang="fr-FR" sz="1400" b="0" i="0" u="none" strike="noStrike" cap="none" normalizeH="0" baseline="0" dirty="0">
                <a:ln>
                  <a:noFill/>
                </a:ln>
                <a:solidFill>
                  <a:srgbClr val="212121"/>
                </a:solidFill>
                <a:effectLst/>
                <a:latin typeface="inherit"/>
              </a:rPr>
              <a:t> Alaska to South America.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err="1">
                <a:ln>
                  <a:noFill/>
                </a:ln>
                <a:solidFill>
                  <a:srgbClr val="212121"/>
                </a:solidFill>
                <a:effectLst/>
                <a:latin typeface="inherit"/>
              </a:rPr>
              <a:t>They</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were</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isolated</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from</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other</a:t>
            </a:r>
            <a:r>
              <a:rPr kumimoji="0" lang="fr-FR" altLang="fr-FR" sz="1400" b="0" i="0" u="none" strike="noStrike" cap="none" normalizeH="0" baseline="0" dirty="0">
                <a:ln>
                  <a:noFill/>
                </a:ln>
                <a:solidFill>
                  <a:srgbClr val="212121"/>
                </a:solidFill>
                <a:effectLst/>
                <a:latin typeface="inherit"/>
              </a:rPr>
              <a:t> races and </a:t>
            </a:r>
            <a:r>
              <a:rPr kumimoji="0" lang="fr-FR" altLang="fr-FR" sz="1400" b="0" i="0" u="none" strike="noStrike" cap="none" normalizeH="0" baseline="0" dirty="0" err="1">
                <a:ln>
                  <a:noFill/>
                </a:ln>
                <a:solidFill>
                  <a:srgbClr val="212121"/>
                </a:solidFill>
                <a:effectLst/>
                <a:latin typeface="inherit"/>
              </a:rPr>
              <a:t>evolved</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into</a:t>
            </a:r>
            <a:r>
              <a:rPr kumimoji="0" lang="fr-FR" altLang="fr-FR" sz="1400" b="0" i="0" u="none" strike="noStrike" cap="none" normalizeH="0" baseline="0" dirty="0">
                <a:ln>
                  <a:noFill/>
                </a:ln>
                <a:solidFill>
                  <a:srgbClr val="212121"/>
                </a:solidFill>
                <a:effectLst/>
                <a:latin typeface="inherit"/>
              </a:rPr>
              <a:t> Native </a:t>
            </a:r>
            <a:r>
              <a:rPr kumimoji="0" lang="fr-FR" altLang="fr-FR" sz="1400" b="0" i="0" u="none" strike="noStrike" cap="none" normalizeH="0" baseline="0" dirty="0" err="1">
                <a:ln>
                  <a:noFill/>
                </a:ln>
                <a:solidFill>
                  <a:srgbClr val="212121"/>
                </a:solidFill>
                <a:effectLst/>
                <a:latin typeface="inherit"/>
              </a:rPr>
              <a:t>Americans</a:t>
            </a:r>
            <a:r>
              <a:rPr kumimoji="0" lang="fr-FR" altLang="fr-FR" sz="1400" b="0" i="0" u="none" strike="noStrike" cap="none" normalizeH="0" baseline="0" dirty="0">
                <a:ln>
                  <a:noFill/>
                </a:ln>
                <a:solidFill>
                  <a:srgbClr val="212121"/>
                </a:solidFill>
                <a:effectLst/>
                <a:latin typeface="inherit"/>
              </a:rPr>
              <a:t>. The </a:t>
            </a:r>
            <a:r>
              <a:rPr kumimoji="0" lang="fr-FR" altLang="fr-FR" sz="1400" b="0" i="0" u="none" strike="noStrike" cap="none" normalizeH="0" baseline="0" dirty="0" err="1">
                <a:ln>
                  <a:noFill/>
                </a:ln>
                <a:solidFill>
                  <a:srgbClr val="212121"/>
                </a:solidFill>
                <a:effectLst/>
                <a:latin typeface="inherit"/>
              </a:rPr>
              <a:t>common</a:t>
            </a:r>
            <a:r>
              <a:rPr kumimoji="0" lang="fr-FR" altLang="fr-FR" sz="1400" b="0" i="0" u="none" strike="noStrike" cap="none" normalizeH="0" baseline="0" dirty="0">
                <a:ln>
                  <a:noFill/>
                </a:ln>
                <a:solidFill>
                  <a:srgbClr val="212121"/>
                </a:solidFill>
                <a:effectLst/>
                <a:latin typeface="inherit"/>
              </a:rPr>
              <a:t> and </a:t>
            </a:r>
            <a:r>
              <a:rPr kumimoji="0" lang="fr-FR" altLang="fr-FR" sz="1400" b="0" i="0" u="none" strike="noStrike" cap="none" normalizeH="0" baseline="0" dirty="0" err="1">
                <a:ln>
                  <a:noFill/>
                </a:ln>
                <a:solidFill>
                  <a:srgbClr val="212121"/>
                </a:solidFill>
                <a:effectLst/>
                <a:latin typeface="inherit"/>
              </a:rPr>
              <a:t>relatively</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recent</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origin</a:t>
            </a:r>
            <a:r>
              <a:rPr kumimoji="0" lang="fr-FR" altLang="fr-FR" sz="1400" b="0" i="0" u="none" strike="noStrike" cap="none" normalizeH="0" baseline="0" dirty="0">
                <a:ln>
                  <a:noFill/>
                </a:ln>
                <a:solidFill>
                  <a:srgbClr val="212121"/>
                </a:solidFill>
                <a:effectLst/>
                <a:latin typeface="inherit"/>
              </a:rPr>
              <a:t> of </a:t>
            </a:r>
            <a:r>
              <a:rPr kumimoji="0" lang="fr-FR" altLang="fr-FR" sz="1400" b="0" i="0" u="none" strike="noStrike" cap="none" normalizeH="0" baseline="0" dirty="0" err="1">
                <a:ln>
                  <a:noFill/>
                </a:ln>
                <a:solidFill>
                  <a:srgbClr val="212121"/>
                </a:solidFill>
                <a:effectLst/>
                <a:latin typeface="inherit"/>
              </a:rPr>
              <a:t>these</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two</a:t>
            </a:r>
            <a:r>
              <a:rPr kumimoji="0" lang="fr-FR" altLang="fr-FR" sz="1400" b="0" i="0" u="none" strike="noStrike" cap="none" normalizeH="0" baseline="0" dirty="0">
                <a:ln>
                  <a:noFill/>
                </a:ln>
                <a:solidFill>
                  <a:srgbClr val="212121"/>
                </a:solidFill>
                <a:effectLst/>
                <a:latin typeface="inherit"/>
              </a:rPr>
              <a:t> races (Eskimos and </a:t>
            </a:r>
            <a:r>
              <a:rPr kumimoji="0" lang="fr-FR" altLang="fr-FR" sz="1400" b="0" i="0" u="none" strike="noStrike" cap="none" normalizeH="0" baseline="0" dirty="0" err="1">
                <a:ln>
                  <a:noFill/>
                </a:ln>
                <a:solidFill>
                  <a:srgbClr val="212121"/>
                </a:solidFill>
                <a:effectLst/>
                <a:latin typeface="inherit"/>
              </a:rPr>
              <a:t>Amerindians</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is</a:t>
            </a:r>
            <a:r>
              <a:rPr kumimoji="0" lang="fr-FR" altLang="fr-FR" sz="1400" b="0" i="0" u="none" strike="noStrike" cap="none" normalizeH="0" baseline="0" dirty="0">
                <a:ln>
                  <a:noFill/>
                </a:ln>
                <a:solidFill>
                  <a:srgbClr val="212121"/>
                </a:solidFill>
                <a:effectLst/>
                <a:latin typeface="inherit"/>
              </a:rPr>
              <a:t> apparent. </a:t>
            </a:r>
            <a:r>
              <a:rPr kumimoji="0" lang="fr-FR" altLang="fr-FR" sz="1400" b="0" i="0" u="none" strike="noStrike" cap="none" normalizeH="0" baseline="0" dirty="0" err="1">
                <a:ln>
                  <a:noFill/>
                </a:ln>
                <a:solidFill>
                  <a:srgbClr val="212121"/>
                </a:solidFill>
                <a:effectLst/>
                <a:latin typeface="inherit"/>
              </a:rPr>
              <a:t>Genetic</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similarities</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Rhesus</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negative</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blood</a:t>
            </a:r>
            <a:r>
              <a:rPr kumimoji="0" lang="fr-FR" altLang="fr-FR" sz="1400" b="0" i="0" u="none" strike="noStrike" cap="none" normalizeH="0" baseline="0" dirty="0">
                <a:ln>
                  <a:noFill/>
                </a:ln>
                <a:solidFill>
                  <a:srgbClr val="212121"/>
                </a:solidFill>
                <a:effectLst/>
                <a:latin typeface="inherit"/>
              </a:rPr>
              <a:t> group rare in </a:t>
            </a:r>
            <a:r>
              <a:rPr kumimoji="0" lang="fr-FR" altLang="fr-FR" sz="1400" b="0" i="0" u="none" strike="noStrike" cap="none" normalizeH="0" baseline="0" dirty="0" err="1">
                <a:ln>
                  <a:noFill/>
                </a:ln>
                <a:solidFill>
                  <a:srgbClr val="212121"/>
                </a:solidFill>
                <a:effectLst/>
                <a:latin typeface="inherit"/>
              </a:rPr>
              <a:t>these</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two</a:t>
            </a:r>
            <a:r>
              <a:rPr kumimoji="0" lang="fr-FR" altLang="fr-FR" sz="1400" b="0" i="0" u="none" strike="noStrike" cap="none" normalizeH="0" baseline="0" dirty="0">
                <a:ln>
                  <a:noFill/>
                </a:ln>
                <a:solidFill>
                  <a:srgbClr val="212121"/>
                </a:solidFill>
                <a:effectLst/>
                <a:latin typeface="inherit"/>
              </a:rPr>
              <a:t> populations and Diego </a:t>
            </a:r>
            <a:r>
              <a:rPr kumimoji="0" lang="fr-FR" altLang="fr-FR" sz="1400" b="0" i="0" u="none" strike="noStrike" cap="none" normalizeH="0" baseline="0" dirty="0" err="1">
                <a:ln>
                  <a:noFill/>
                </a:ln>
                <a:solidFill>
                  <a:srgbClr val="212121"/>
                </a:solidFill>
                <a:effectLst/>
                <a:latin typeface="inherit"/>
              </a:rPr>
              <a:t>blood</a:t>
            </a:r>
            <a:r>
              <a:rPr kumimoji="0" lang="fr-FR" altLang="fr-FR" sz="1400" b="0" i="0" u="none" strike="noStrike" cap="none" normalizeH="0" baseline="0" dirty="0">
                <a:ln>
                  <a:noFill/>
                </a:ln>
                <a:solidFill>
                  <a:srgbClr val="212121"/>
                </a:solidFill>
                <a:effectLst/>
                <a:latin typeface="inherit"/>
              </a:rPr>
              <a:t> group </a:t>
            </a:r>
            <a:r>
              <a:rPr kumimoji="0" lang="fr-FR" altLang="fr-FR" sz="1400" b="0" i="0" u="none" strike="noStrike" cap="none" normalizeH="0" baseline="0" dirty="0" err="1">
                <a:ln>
                  <a:noFill/>
                </a:ln>
                <a:solidFill>
                  <a:srgbClr val="212121"/>
                </a:solidFill>
                <a:effectLst/>
                <a:latin typeface="inherit"/>
              </a:rPr>
              <a:t>is</a:t>
            </a:r>
            <a:r>
              <a:rPr kumimoji="0" lang="fr-FR" altLang="fr-FR" sz="1400" b="0" i="0" u="none" strike="noStrike" cap="none" normalizeH="0" baseline="0" dirty="0">
                <a:ln>
                  <a:noFill/>
                </a:ln>
                <a:solidFill>
                  <a:srgbClr val="212121"/>
                </a:solidFill>
                <a:effectLst/>
                <a:latin typeface="inherit"/>
              </a:rPr>
              <a:t> unique in </a:t>
            </a:r>
            <a:r>
              <a:rPr kumimoji="0" lang="fr-FR" altLang="fr-FR" sz="1400" b="0" i="0" u="none" strike="noStrike" cap="none" normalizeH="0" baseline="0" dirty="0" err="1">
                <a:ln>
                  <a:noFill/>
                </a:ln>
                <a:solidFill>
                  <a:srgbClr val="212121"/>
                </a:solidFill>
                <a:effectLst/>
                <a:latin typeface="inherit"/>
              </a:rPr>
              <a:t>them</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They</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also</a:t>
            </a:r>
            <a:r>
              <a:rPr kumimoji="0" lang="fr-FR" altLang="fr-FR" sz="1400" b="0" i="0" u="none" strike="noStrike" cap="none" normalizeH="0" baseline="0" dirty="0">
                <a:ln>
                  <a:noFill/>
                </a:ln>
                <a:solidFill>
                  <a:srgbClr val="212121"/>
                </a:solidFill>
                <a:effectLst/>
                <a:latin typeface="inherit"/>
              </a:rPr>
              <a:t> have </a:t>
            </a:r>
            <a:r>
              <a:rPr kumimoji="0" lang="fr-FR" altLang="fr-FR" sz="1400" b="0" i="0" u="none" strike="noStrike" cap="none" normalizeH="0" baseline="0" dirty="0" err="1">
                <a:ln>
                  <a:noFill/>
                </a:ln>
                <a:solidFill>
                  <a:srgbClr val="212121"/>
                </a:solidFill>
                <a:effectLst/>
                <a:latin typeface="inherit"/>
              </a:rPr>
              <a:t>similar</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hair</a:t>
            </a:r>
            <a:r>
              <a:rPr kumimoji="0" lang="fr-FR" altLang="fr-FR" sz="1400" b="0" i="0" u="none" strike="noStrike" cap="none" normalizeH="0" baseline="0" dirty="0">
                <a:ln>
                  <a:noFill/>
                </a:ln>
                <a:solidFill>
                  <a:srgbClr val="212121"/>
                </a:solidFill>
                <a:effectLst/>
                <a:latin typeface="inherit"/>
              </a:rPr>
              <a:t> texture, black </a:t>
            </a:r>
            <a:r>
              <a:rPr kumimoji="0" lang="fr-FR" altLang="fr-FR" sz="1400" b="0" i="0" u="none" strike="noStrike" cap="none" normalizeH="0" baseline="0" dirty="0" err="1">
                <a:ln>
                  <a:noFill/>
                </a:ln>
                <a:solidFill>
                  <a:srgbClr val="212121"/>
                </a:solidFill>
                <a:effectLst/>
                <a:latin typeface="inherit"/>
              </a:rPr>
              <a:t>hair</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special</a:t>
            </a:r>
            <a:r>
              <a:rPr kumimoji="0" lang="fr-FR" altLang="fr-FR" sz="1400" b="0" i="0" u="none" strike="noStrike" cap="none" normalizeH="0" baseline="0" dirty="0">
                <a:ln>
                  <a:noFill/>
                </a:ln>
                <a:solidFill>
                  <a:srgbClr val="212121"/>
                </a:solidFill>
                <a:effectLst/>
                <a:latin typeface="inherit"/>
              </a:rPr>
              <a:t> </a:t>
            </a:r>
            <a:r>
              <a:rPr kumimoji="0" lang="fr-FR" altLang="fr-FR" sz="1400" b="0" i="0" u="none" strike="noStrike" cap="none" normalizeH="0" baseline="0" dirty="0" err="1">
                <a:ln>
                  <a:noFill/>
                </a:ln>
                <a:solidFill>
                  <a:srgbClr val="212121"/>
                </a:solidFill>
                <a:effectLst/>
                <a:latin typeface="inherit"/>
              </a:rPr>
              <a:t>incisors</a:t>
            </a:r>
            <a:r>
              <a:rPr kumimoji="0" lang="fr-FR" altLang="fr-FR" sz="1400" b="0" i="0" u="none" strike="noStrike" cap="none" normalizeH="0" baseline="0" dirty="0">
                <a:ln>
                  <a:noFill/>
                </a:ln>
                <a:solidFill>
                  <a:srgbClr val="212121"/>
                </a:solidFill>
                <a:effectLst/>
                <a:latin typeface="inherit"/>
              </a:rPr>
              <a:t>, and Inca </a:t>
            </a:r>
            <a:r>
              <a:rPr kumimoji="0" lang="fr-FR" altLang="fr-FR" sz="1400" b="0" i="0" u="none" strike="noStrike" cap="none" normalizeH="0" baseline="0" dirty="0" err="1">
                <a:ln>
                  <a:noFill/>
                </a:ln>
                <a:solidFill>
                  <a:srgbClr val="212121"/>
                </a:solidFill>
                <a:effectLst/>
                <a:latin typeface="inherit"/>
              </a:rPr>
              <a:t>bone</a:t>
            </a:r>
            <a:r>
              <a:rPr kumimoji="0" lang="fr-FR" altLang="fr-FR" sz="1400" b="0" i="0" u="none" strike="noStrike" cap="none" normalizeH="0" baseline="0" dirty="0">
                <a:ln>
                  <a:noFill/>
                </a:ln>
                <a:solidFill>
                  <a:srgbClr val="212121"/>
                </a:solidFill>
                <a:effectLst/>
                <a:latin typeface="inherit"/>
              </a:rPr>
              <a:t> in the </a:t>
            </a:r>
            <a:r>
              <a:rPr kumimoji="0" lang="fr-FR" altLang="fr-FR" sz="1400" b="0" i="0" u="none" strike="noStrike" cap="none" normalizeH="0" baseline="0" dirty="0" err="1">
                <a:ln>
                  <a:noFill/>
                </a:ln>
                <a:solidFill>
                  <a:srgbClr val="212121"/>
                </a:solidFill>
                <a:effectLst/>
                <a:latin typeface="inherit"/>
              </a:rPr>
              <a:t>skull</a:t>
            </a:r>
            <a:r>
              <a:rPr kumimoji="0" lang="fr-FR" altLang="fr-FR" sz="1400" b="0" i="0" u="none" strike="noStrike" cap="none" normalizeH="0" baseline="0" dirty="0">
                <a:ln>
                  <a:noFill/>
                </a:ln>
                <a:solidFill>
                  <a:srgbClr val="212121"/>
                </a:solidFill>
                <a:effectLst/>
                <a:latin typeface="inherit"/>
              </a:rPr>
              <a:t>.</a:t>
            </a:r>
            <a:r>
              <a:rPr kumimoji="0" lang="fr-FR" altLang="fr-FR" sz="1400" b="0" i="0" u="none" strike="noStrike" cap="none" normalizeH="0" baseline="0" dirty="0">
                <a:ln>
                  <a:noFill/>
                </a:ln>
                <a:solidFill>
                  <a:schemeClr val="tx1"/>
                </a:solidFill>
                <a:effectLst/>
              </a:rPr>
              <a:t> </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advTm="65839"/>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contenu 2"/>
          <p:cNvSpPr>
            <a:spLocks noGrp="1"/>
          </p:cNvSpPr>
          <p:nvPr>
            <p:ph idx="1"/>
          </p:nvPr>
        </p:nvSpPr>
        <p:spPr>
          <a:xfrm>
            <a:off x="468313" y="260350"/>
            <a:ext cx="8229600" cy="4525963"/>
          </a:xfrm>
        </p:spPr>
        <p:txBody>
          <a:bodyPr/>
          <a:lstStyle/>
          <a:p>
            <a:pPr marL="0" indent="0" algn="ctr" eaLnBrk="1" hangingPunct="1">
              <a:buNone/>
            </a:pPr>
            <a:r>
              <a:rPr lang="fr-BE" dirty="0"/>
              <a:t>4. </a:t>
            </a:r>
            <a:r>
              <a:rPr lang="en-US" dirty="0"/>
              <a:t>IQs Differences Are Reflected in the Differences in Brain Size.</a:t>
            </a:r>
            <a:endParaRPr lang="fr-BE" dirty="0"/>
          </a:p>
        </p:txBody>
      </p:sp>
      <p:sp>
        <p:nvSpPr>
          <p:cNvPr id="7" name="Espace réservé du numéro de diapositive 6"/>
          <p:cNvSpPr>
            <a:spLocks noGrp="1"/>
          </p:cNvSpPr>
          <p:nvPr>
            <p:ph type="sldNum" sz="quarter" idx="12"/>
          </p:nvPr>
        </p:nvSpPr>
        <p:spPr/>
        <p:txBody>
          <a:bodyPr/>
          <a:lstStyle/>
          <a:p>
            <a:pPr>
              <a:defRPr/>
            </a:pPr>
            <a:fld id="{2A372174-4B77-40F5-9D3E-BEB21A5698BD}" type="slidenum">
              <a:rPr lang="fr-BE"/>
              <a:pPr>
                <a:defRPr/>
              </a:pPr>
              <a:t>70</a:t>
            </a:fld>
            <a:endParaRPr lang="fr-BE" dirty="0"/>
          </a:p>
        </p:txBody>
      </p:sp>
      <p:graphicFrame>
        <p:nvGraphicFramePr>
          <p:cNvPr id="4" name="Tableau 3"/>
          <p:cNvGraphicFramePr>
            <a:graphicFrameLocks noGrp="1"/>
          </p:cNvGraphicFramePr>
          <p:nvPr>
            <p:extLst>
              <p:ext uri="{D42A27DB-BD31-4B8C-83A1-F6EECF244321}">
                <p14:modId xmlns:p14="http://schemas.microsoft.com/office/powerpoint/2010/main" val="537965367"/>
              </p:ext>
            </p:extLst>
          </p:nvPr>
        </p:nvGraphicFramePr>
        <p:xfrm>
          <a:off x="2253407" y="2060848"/>
          <a:ext cx="3816350" cy="3024188"/>
        </p:xfrm>
        <a:graphic>
          <a:graphicData uri="http://schemas.openxmlformats.org/drawingml/2006/table">
            <a:tbl>
              <a:tblPr/>
              <a:tblGrid>
                <a:gridCol w="1619250">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gridCol w="1654175">
                  <a:extLst>
                    <a:ext uri="{9D8B030D-6E8A-4147-A177-3AD203B41FA5}">
                      <a16:colId xmlns:a16="http://schemas.microsoft.com/office/drawing/2014/main" val="20002"/>
                    </a:ext>
                  </a:extLst>
                </a:gridCol>
              </a:tblGrid>
              <a:tr h="45720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Race</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IQ</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Brain Size (cc)</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5560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East Asians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105</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1416</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6195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Europeans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100</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1369</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4925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Southeast Asians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90</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1332</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57188">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Pacific Islanders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85</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1317</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4925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South Asians and </a:t>
                      </a:r>
                    </a:p>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north africans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84</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1293</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96875">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Africans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67</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1282</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96875">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Australian aborigenes</a:t>
                      </a:r>
                      <a:endParaRPr kumimoji="0" lang="fr-FR" sz="11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62</a:t>
                      </a:r>
                      <a:endParaRPr kumimoji="0" lang="fr-FR" sz="11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pitchFamily="34" charset="0"/>
                        </a:rPr>
                        <a:t>1225</a:t>
                      </a:r>
                      <a:endParaRPr kumimoji="0" lang="fr-FR" sz="11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bl>
          </a:graphicData>
        </a:graphic>
      </p:graphicFrame>
      <p:sp>
        <p:nvSpPr>
          <p:cNvPr id="47146" name="Rectangle 1"/>
          <p:cNvSpPr>
            <a:spLocks noChangeArrowheads="1"/>
          </p:cNvSpPr>
          <p:nvPr/>
        </p:nvSpPr>
        <p:spPr bwMode="auto">
          <a:xfrm>
            <a:off x="1259632" y="1470706"/>
            <a:ext cx="58039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i="1" dirty="0">
                <a:solidFill>
                  <a:srgbClr val="000000"/>
                </a:solidFill>
                <a:latin typeface="Times New Roman" pitchFamily="18" charset="0"/>
                <a:cs typeface="Times New Roman" pitchFamily="18" charset="0"/>
              </a:rPr>
              <a:t>Table 9.8. Race differences in brain site (cc) and intelligence</a:t>
            </a:r>
            <a:endParaRPr lang="fr-FR" dirty="0">
              <a:latin typeface="Arial" charset="0"/>
            </a:endParaRPr>
          </a:p>
          <a:p>
            <a:pPr eaLnBrk="0" hangingPunct="0"/>
            <a:endParaRPr lang="fr-FR" dirty="0">
              <a:latin typeface="Arial" charset="0"/>
            </a:endParaRPr>
          </a:p>
        </p:txBody>
      </p:sp>
      <p:sp>
        <p:nvSpPr>
          <p:cNvPr id="47147" name="ZoneTexte 5"/>
          <p:cNvSpPr txBox="1">
            <a:spLocks noChangeArrowheads="1"/>
          </p:cNvSpPr>
          <p:nvPr/>
        </p:nvSpPr>
        <p:spPr bwMode="auto">
          <a:xfrm>
            <a:off x="468312" y="5229200"/>
            <a:ext cx="80044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These differences in brain size demonstrate the existence of genetic factors,</a:t>
            </a:r>
          </a:p>
          <a:p>
            <a:pPr eaLnBrk="1" hangingPunct="1"/>
            <a:r>
              <a:rPr lang="en-US" dirty="0"/>
              <a:t>because the cranial volumes’ heritability is 0.9 and correlation between intelligence</a:t>
            </a:r>
          </a:p>
          <a:p>
            <a:pPr eaLnBrk="1" hangingPunct="1"/>
            <a:r>
              <a:rPr lang="en-US" dirty="0"/>
              <a:t>and brain size is 0.45.</a:t>
            </a:r>
            <a:endParaRPr lang="fr-BE" dirty="0"/>
          </a:p>
        </p:txBody>
      </p:sp>
      <p:sp>
        <p:nvSpPr>
          <p:cNvPr id="3" name="ZoneTexte 2"/>
          <p:cNvSpPr txBox="1"/>
          <p:nvPr/>
        </p:nvSpPr>
        <p:spPr>
          <a:xfrm>
            <a:off x="0" y="6257836"/>
            <a:ext cx="5904180" cy="600164"/>
          </a:xfrm>
          <a:prstGeom prst="rect">
            <a:avLst/>
          </a:prstGeom>
          <a:noFill/>
        </p:spPr>
        <p:txBody>
          <a:bodyPr wrap="none" rtlCol="0">
            <a:spAutoFit/>
          </a:bodyPr>
          <a:lstStyle/>
          <a:p>
            <a:r>
              <a:rPr lang="fr-BE" sz="1100" dirty="0"/>
              <a:t>« Race </a:t>
            </a:r>
            <a:r>
              <a:rPr lang="fr-BE" sz="1100" dirty="0" err="1"/>
              <a:t>Differences</a:t>
            </a:r>
            <a:r>
              <a:rPr lang="fr-BE" sz="1100" dirty="0"/>
              <a:t> in Intelligence », Richard Lynn, 2006 and 2</a:t>
            </a:r>
            <a:r>
              <a:rPr lang="fr-BE" sz="1100" baseline="30000" dirty="0"/>
              <a:t>nd</a:t>
            </a:r>
            <a:r>
              <a:rPr lang="fr-BE" sz="1100" dirty="0"/>
              <a:t> </a:t>
            </a:r>
            <a:r>
              <a:rPr lang="fr-BE" sz="1100" dirty="0" err="1"/>
              <a:t>edition</a:t>
            </a:r>
            <a:r>
              <a:rPr lang="fr-BE" sz="1100" dirty="0"/>
              <a:t> 2015.</a:t>
            </a:r>
          </a:p>
          <a:p>
            <a:r>
              <a:rPr lang="fr-BE" sz="1100" dirty="0"/>
              <a:t>« The Limits of </a:t>
            </a:r>
            <a:r>
              <a:rPr lang="fr-BE" sz="1100" dirty="0" err="1"/>
              <a:t>Democratization</a:t>
            </a:r>
            <a:r>
              <a:rPr lang="fr-BE" sz="1100" dirty="0"/>
              <a:t> », Tatu </a:t>
            </a:r>
            <a:r>
              <a:rPr lang="fr-BE" sz="1100" dirty="0" err="1"/>
              <a:t>Vanhanen</a:t>
            </a:r>
            <a:r>
              <a:rPr lang="fr-BE" sz="1100" dirty="0"/>
              <a:t>, 2009, université of Tampere, Finlande.</a:t>
            </a:r>
            <a:br>
              <a:rPr lang="fr-BE" sz="1100" dirty="0"/>
            </a:br>
            <a:r>
              <a:rPr lang="fr-BE" sz="1100" dirty="0"/>
              <a:t>« Le quotient intellectuel, ses déterminants et son avenir » Serge </a:t>
            </a:r>
            <a:r>
              <a:rPr lang="fr-BE" sz="1100" dirty="0" err="1"/>
              <a:t>Larivée</a:t>
            </a:r>
            <a:r>
              <a:rPr lang="fr-BE" sz="1100" dirty="0"/>
              <a:t>, </a:t>
            </a:r>
            <a:r>
              <a:rPr lang="fr-BE" sz="1100" dirty="0" err="1"/>
              <a:t>Montreal</a:t>
            </a:r>
            <a:r>
              <a:rPr lang="fr-BE" sz="1100" dirty="0"/>
              <a:t> </a:t>
            </a:r>
            <a:r>
              <a:rPr lang="fr-BE" sz="1100" dirty="0" err="1"/>
              <a:t>University</a:t>
            </a:r>
            <a:r>
              <a:rPr lang="fr-BE" sz="1100" dirty="0"/>
              <a:t>, 2009.</a:t>
            </a:r>
          </a:p>
        </p:txBody>
      </p:sp>
    </p:spTree>
  </p:cSld>
  <p:clrMapOvr>
    <a:masterClrMapping/>
  </p:clrMapOvr>
  <p:transition spd="slow" advTm="63369"/>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71</a:t>
            </a:fld>
            <a:endParaRPr lang="fr-BE" dirty="0"/>
          </a:p>
        </p:txBody>
      </p:sp>
      <p:sp>
        <p:nvSpPr>
          <p:cNvPr id="5" name="ZoneTexte 4">
            <a:extLst>
              <a:ext uri="{FF2B5EF4-FFF2-40B4-BE49-F238E27FC236}">
                <a16:creationId xmlns:a16="http://schemas.microsoft.com/office/drawing/2014/main" id="{9098E7FE-C535-4C05-8478-F313D49BC18F}"/>
              </a:ext>
            </a:extLst>
          </p:cNvPr>
          <p:cNvSpPr txBox="1"/>
          <p:nvPr/>
        </p:nvSpPr>
        <p:spPr>
          <a:xfrm>
            <a:off x="0" y="6200477"/>
            <a:ext cx="5904180" cy="600164"/>
          </a:xfrm>
          <a:prstGeom prst="rect">
            <a:avLst/>
          </a:prstGeom>
          <a:noFill/>
        </p:spPr>
        <p:txBody>
          <a:bodyPr wrap="none" rtlCol="0">
            <a:spAutoFit/>
          </a:bodyPr>
          <a:lstStyle/>
          <a:p>
            <a:r>
              <a:rPr lang="fr-BE" sz="1100" dirty="0"/>
              <a:t>« Race </a:t>
            </a:r>
            <a:r>
              <a:rPr lang="fr-BE" sz="1100" dirty="0" err="1"/>
              <a:t>Differences</a:t>
            </a:r>
            <a:r>
              <a:rPr lang="fr-BE" sz="1100" dirty="0"/>
              <a:t> in Intelligence », Richard Lynn, 2006 and 2</a:t>
            </a:r>
            <a:r>
              <a:rPr lang="fr-BE" sz="1100" baseline="30000" dirty="0"/>
              <a:t>nd</a:t>
            </a:r>
            <a:r>
              <a:rPr lang="fr-BE" sz="1100" dirty="0"/>
              <a:t> </a:t>
            </a:r>
            <a:r>
              <a:rPr lang="fr-BE" sz="1100" dirty="0" err="1"/>
              <a:t>edition</a:t>
            </a:r>
            <a:r>
              <a:rPr lang="fr-BE" sz="1100" dirty="0"/>
              <a:t> 2015.</a:t>
            </a:r>
          </a:p>
          <a:p>
            <a:r>
              <a:rPr lang="fr-BE" sz="1100" dirty="0"/>
              <a:t>« The Limits of </a:t>
            </a:r>
            <a:r>
              <a:rPr lang="fr-BE" sz="1100" dirty="0" err="1"/>
              <a:t>Democratization</a:t>
            </a:r>
            <a:r>
              <a:rPr lang="fr-BE" sz="1100" dirty="0"/>
              <a:t> », Tatu </a:t>
            </a:r>
            <a:r>
              <a:rPr lang="fr-BE" sz="1100" dirty="0" err="1"/>
              <a:t>Vanhanen</a:t>
            </a:r>
            <a:r>
              <a:rPr lang="fr-BE" sz="1100" dirty="0"/>
              <a:t>, 2009, université of Tampere, Finlande.</a:t>
            </a:r>
            <a:br>
              <a:rPr lang="fr-BE" sz="1100" dirty="0"/>
            </a:br>
            <a:r>
              <a:rPr lang="fr-BE" sz="1100" dirty="0"/>
              <a:t>« Le quotient intellectuel, ses déterminants et son avenir » Serge </a:t>
            </a:r>
            <a:r>
              <a:rPr lang="fr-BE" sz="1100" dirty="0" err="1"/>
              <a:t>Larivée</a:t>
            </a:r>
            <a:r>
              <a:rPr lang="fr-BE" sz="1100" dirty="0"/>
              <a:t>, </a:t>
            </a:r>
            <a:r>
              <a:rPr lang="fr-BE" sz="1100" dirty="0" err="1"/>
              <a:t>Montreal</a:t>
            </a:r>
            <a:r>
              <a:rPr lang="fr-BE" sz="1100" dirty="0"/>
              <a:t> </a:t>
            </a:r>
            <a:r>
              <a:rPr lang="fr-BE" sz="1100" dirty="0" err="1"/>
              <a:t>University</a:t>
            </a:r>
            <a:r>
              <a:rPr lang="fr-BE" sz="1100" dirty="0"/>
              <a:t>, 2009.</a:t>
            </a:r>
          </a:p>
        </p:txBody>
      </p:sp>
      <p:pic>
        <p:nvPicPr>
          <p:cNvPr id="8" name="Image 7">
            <a:extLst>
              <a:ext uri="{FF2B5EF4-FFF2-40B4-BE49-F238E27FC236}">
                <a16:creationId xmlns:a16="http://schemas.microsoft.com/office/drawing/2014/main" id="{0D3A362E-3B3E-4D2C-BAEB-C3A43E269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89" y="332656"/>
            <a:ext cx="7665821" cy="5616624"/>
          </a:xfrm>
          <a:prstGeom prst="rect">
            <a:avLst/>
          </a:prstGeom>
        </p:spPr>
      </p:pic>
    </p:spTree>
    <p:extLst>
      <p:ext uri="{BB962C8B-B14F-4D97-AF65-F5344CB8AC3E}">
        <p14:creationId xmlns:p14="http://schemas.microsoft.com/office/powerpoint/2010/main" val="6309901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E188572-FFC0-4276-B6D3-9B6589E4F2FE}" type="slidenum">
              <a:rPr lang="fr-BE" smtClean="0"/>
              <a:pPr>
                <a:defRPr/>
              </a:pPr>
              <a:t>72</a:t>
            </a:fld>
            <a:endParaRPr lang="fr-BE" dirty="0"/>
          </a:p>
        </p:txBody>
      </p:sp>
      <p:pic>
        <p:nvPicPr>
          <p:cNvPr id="48131" name="Picture 4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1341438"/>
            <a:ext cx="5429250" cy="3884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0" y="6584141"/>
            <a:ext cx="2071401" cy="261610"/>
          </a:xfrm>
          <a:prstGeom prst="rect">
            <a:avLst/>
          </a:prstGeom>
          <a:noFill/>
        </p:spPr>
        <p:txBody>
          <a:bodyPr wrap="none" rtlCol="0">
            <a:spAutoFit/>
          </a:bodyPr>
          <a:lstStyle/>
          <a:p>
            <a:r>
              <a:rPr lang="fr-BE" sz="1100" dirty="0"/>
              <a:t>« The g factor », A. Jensen, 1998.</a:t>
            </a:r>
          </a:p>
        </p:txBody>
      </p:sp>
    </p:spTree>
  </p:cSld>
  <p:clrMapOvr>
    <a:masterClrMapping/>
  </p:clrMapOvr>
  <p:transition spd="slow" advTm="23902"/>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73</a:t>
            </a:fld>
            <a:endParaRPr lang="fr-B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00965"/>
            <a:ext cx="590550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07504" y="500965"/>
            <a:ext cx="1388522" cy="261610"/>
          </a:xfrm>
          <a:prstGeom prst="rect">
            <a:avLst/>
          </a:prstGeom>
          <a:noFill/>
        </p:spPr>
        <p:txBody>
          <a:bodyPr wrap="none" rtlCol="0">
            <a:spAutoFit/>
          </a:bodyPr>
          <a:lstStyle/>
          <a:p>
            <a:r>
              <a:rPr lang="fr-BE" sz="1100" dirty="0"/>
              <a:t>Gauss’ Brain (IQ 180)</a:t>
            </a:r>
          </a:p>
        </p:txBody>
      </p:sp>
      <p:sp>
        <p:nvSpPr>
          <p:cNvPr id="10" name="ZoneTexte 9"/>
          <p:cNvSpPr txBox="1"/>
          <p:nvPr/>
        </p:nvSpPr>
        <p:spPr>
          <a:xfrm>
            <a:off x="107504" y="2636912"/>
            <a:ext cx="2002471" cy="261610"/>
          </a:xfrm>
          <a:prstGeom prst="rect">
            <a:avLst/>
          </a:prstGeom>
          <a:noFill/>
        </p:spPr>
        <p:txBody>
          <a:bodyPr wrap="none" rtlCol="0">
            <a:spAutoFit/>
          </a:bodyPr>
          <a:lstStyle/>
          <a:p>
            <a:r>
              <a:rPr lang="fr-BE" sz="1100" dirty="0"/>
              <a:t>Brain of an </a:t>
            </a:r>
            <a:r>
              <a:rPr lang="fr-BE" sz="1100" dirty="0" err="1"/>
              <a:t>Australian</a:t>
            </a:r>
            <a:r>
              <a:rPr lang="fr-BE" sz="1100" dirty="0"/>
              <a:t> </a:t>
            </a:r>
            <a:r>
              <a:rPr lang="fr-BE" sz="1100" dirty="0" err="1"/>
              <a:t>Aborigine</a:t>
            </a:r>
            <a:endParaRPr lang="fr-BE" sz="1100" dirty="0"/>
          </a:p>
        </p:txBody>
      </p:sp>
      <p:sp>
        <p:nvSpPr>
          <p:cNvPr id="11" name="ZoneTexte 10"/>
          <p:cNvSpPr txBox="1"/>
          <p:nvPr/>
        </p:nvSpPr>
        <p:spPr>
          <a:xfrm>
            <a:off x="251227" y="4858264"/>
            <a:ext cx="1827744" cy="261610"/>
          </a:xfrm>
          <a:prstGeom prst="rect">
            <a:avLst/>
          </a:prstGeom>
          <a:noFill/>
        </p:spPr>
        <p:txBody>
          <a:bodyPr wrap="none" rtlCol="0">
            <a:spAutoFit/>
          </a:bodyPr>
          <a:lstStyle/>
          <a:p>
            <a:r>
              <a:rPr lang="fr-BE" sz="1100" dirty="0"/>
              <a:t>Brain of a </a:t>
            </a:r>
            <a:r>
              <a:rPr lang="fr-BE" sz="1100" dirty="0" err="1"/>
              <a:t>chimpanzee</a:t>
            </a:r>
            <a:r>
              <a:rPr lang="fr-BE" sz="1100" dirty="0"/>
              <a:t>, IQ 22</a:t>
            </a:r>
          </a:p>
        </p:txBody>
      </p:sp>
      <p:sp>
        <p:nvSpPr>
          <p:cNvPr id="14" name="Rectangle 13">
            <a:extLst>
              <a:ext uri="{FF2B5EF4-FFF2-40B4-BE49-F238E27FC236}">
                <a16:creationId xmlns:a16="http://schemas.microsoft.com/office/drawing/2014/main" id="{D90DAE59-DE95-4D52-B11F-A454239EC462}"/>
              </a:ext>
            </a:extLst>
          </p:cNvPr>
          <p:cNvSpPr>
            <a:spLocks noChangeArrowheads="1"/>
          </p:cNvSpPr>
          <p:nvPr/>
        </p:nvSpPr>
        <p:spPr bwMode="auto">
          <a:xfrm>
            <a:off x="5796136" y="2187130"/>
            <a:ext cx="2232248"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err="1">
                <a:ln>
                  <a:noFill/>
                </a:ln>
                <a:solidFill>
                  <a:srgbClr val="212121"/>
                </a:solidFill>
                <a:effectLst/>
                <a:latin typeface="inherit"/>
              </a:rPr>
              <a:t>Anecdotally</a:t>
            </a:r>
            <a:r>
              <a:rPr kumimoji="0" lang="fr-FR" altLang="fr-FR" sz="1200" b="0" i="0" u="none" strike="noStrike" cap="none" normalizeH="0" baseline="0" dirty="0">
                <a:ln>
                  <a:noFill/>
                </a:ln>
                <a:solidFill>
                  <a:srgbClr val="212121"/>
                </a:solidFill>
                <a:effectLst/>
                <a:latin typeface="inherit"/>
              </a:rPr>
              <a:t>, </a:t>
            </a:r>
            <a:r>
              <a:rPr kumimoji="0" lang="fr-FR" altLang="fr-FR" sz="1200" b="0" i="0" u="none" strike="noStrike" cap="none" normalizeH="0" baseline="0" dirty="0" err="1">
                <a:ln>
                  <a:noFill/>
                </a:ln>
                <a:solidFill>
                  <a:srgbClr val="212121"/>
                </a:solidFill>
                <a:effectLst/>
                <a:latin typeface="inherit"/>
              </a:rPr>
              <a:t>comparison</a:t>
            </a:r>
            <a:r>
              <a:rPr kumimoji="0" lang="fr-FR" altLang="fr-FR" sz="1200" b="0" i="0" u="none" strike="noStrike" cap="none" normalizeH="0" baseline="0" dirty="0">
                <a:ln>
                  <a:noFill/>
                </a:ln>
                <a:solidFill>
                  <a:srgbClr val="212121"/>
                </a:solidFill>
                <a:effectLst/>
                <a:latin typeface="inherit"/>
              </a:rPr>
              <a:t> of the  </a:t>
            </a:r>
            <a:r>
              <a:rPr kumimoji="0" lang="fr-FR" altLang="fr-FR" sz="1200" b="0" i="0" u="none" strike="noStrike" cap="none" normalizeH="0" baseline="0" dirty="0" err="1">
                <a:ln>
                  <a:noFill/>
                </a:ln>
                <a:solidFill>
                  <a:srgbClr val="212121"/>
                </a:solidFill>
                <a:effectLst/>
                <a:latin typeface="inherit"/>
              </a:rPr>
              <a:t>brain</a:t>
            </a:r>
            <a:r>
              <a:rPr kumimoji="0" lang="fr-FR" altLang="fr-FR" sz="1200" b="0" i="0" u="none" strike="noStrike" cap="none" normalizeH="0" baseline="0" dirty="0">
                <a:ln>
                  <a:noFill/>
                </a:ln>
                <a:solidFill>
                  <a:srgbClr val="212121"/>
                </a:solidFill>
                <a:effectLst/>
                <a:latin typeface="inherit"/>
              </a:rPr>
              <a:t> of Gauss (</a:t>
            </a:r>
            <a:r>
              <a:rPr kumimoji="0" lang="fr-FR" altLang="fr-FR" sz="1200" b="0" i="0" u="none" strike="noStrike" cap="none" normalizeH="0" baseline="0" dirty="0" err="1">
                <a:ln>
                  <a:noFill/>
                </a:ln>
                <a:solidFill>
                  <a:srgbClr val="212121"/>
                </a:solidFill>
                <a:effectLst/>
                <a:latin typeface="inherit"/>
              </a:rPr>
              <a:t>mathematician</a:t>
            </a:r>
            <a:r>
              <a:rPr kumimoji="0" lang="fr-FR" altLang="fr-FR" sz="1200" b="0" i="0" u="none" strike="noStrike" cap="none" normalizeH="0" baseline="0" dirty="0">
                <a:ln>
                  <a:noFill/>
                </a:ln>
                <a:solidFill>
                  <a:srgbClr val="212121"/>
                </a:solidFill>
                <a:effectLst/>
                <a:latin typeface="inherit"/>
              </a:rPr>
              <a:t>), an </a:t>
            </a:r>
            <a:r>
              <a:rPr kumimoji="0" lang="fr-FR" altLang="fr-FR" sz="1200" b="0" i="0" u="none" strike="noStrike" cap="none" normalizeH="0" baseline="0" dirty="0" err="1">
                <a:ln>
                  <a:noFill/>
                </a:ln>
                <a:solidFill>
                  <a:srgbClr val="212121"/>
                </a:solidFill>
                <a:effectLst/>
                <a:latin typeface="inherit"/>
              </a:rPr>
              <a:t>Australian</a:t>
            </a:r>
            <a:r>
              <a:rPr kumimoji="0" lang="fr-FR" altLang="fr-FR" sz="1200" b="0" i="0" u="none" strike="noStrike" cap="none" normalizeH="0" baseline="0" dirty="0">
                <a:ln>
                  <a:noFill/>
                </a:ln>
                <a:solidFill>
                  <a:srgbClr val="212121"/>
                </a:solidFill>
                <a:effectLst/>
                <a:latin typeface="inherit"/>
              </a:rPr>
              <a:t> </a:t>
            </a:r>
            <a:r>
              <a:rPr kumimoji="0" lang="fr-FR" altLang="fr-FR" sz="1200" b="0" i="0" u="none" strike="noStrike" cap="none" normalizeH="0" baseline="0" dirty="0" err="1">
                <a:ln>
                  <a:noFill/>
                </a:ln>
                <a:solidFill>
                  <a:srgbClr val="212121"/>
                </a:solidFill>
                <a:effectLst/>
                <a:latin typeface="inherit"/>
              </a:rPr>
              <a:t>aborigine</a:t>
            </a:r>
            <a:r>
              <a:rPr kumimoji="0" lang="fr-FR" altLang="fr-FR" sz="1200" b="0" i="0" u="none" strike="noStrike" cap="none" normalizeH="0" baseline="0" dirty="0">
                <a:ln>
                  <a:noFill/>
                </a:ln>
                <a:solidFill>
                  <a:srgbClr val="212121"/>
                </a:solidFill>
                <a:effectLst/>
                <a:latin typeface="inherit"/>
              </a:rPr>
              <a:t> and a </a:t>
            </a:r>
            <a:r>
              <a:rPr kumimoji="0" lang="fr-FR" altLang="fr-FR" sz="1200" b="0" i="0" u="none" strike="noStrike" cap="none" normalizeH="0" baseline="0" dirty="0" err="1">
                <a:ln>
                  <a:noFill/>
                </a:ln>
                <a:solidFill>
                  <a:srgbClr val="212121"/>
                </a:solidFill>
                <a:effectLst/>
                <a:latin typeface="inherit"/>
              </a:rPr>
              <a:t>chimpanzee</a:t>
            </a:r>
            <a:r>
              <a:rPr kumimoji="0" lang="fr-FR" altLang="fr-FR" sz="1200" b="0" i="0" u="none" strike="noStrike" cap="none" normalizeH="0" baseline="0" dirty="0">
                <a:ln>
                  <a:noFill/>
                </a:ln>
                <a:solidFill>
                  <a:srgbClr val="212121"/>
                </a:solidFill>
                <a:effectLst/>
                <a:latin typeface="inherit"/>
              </a:rPr>
              <a:t>.</a:t>
            </a:r>
            <a:r>
              <a:rPr kumimoji="0" lang="fr-FR" altLang="fr-FR" sz="6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01956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contenu 2"/>
          <p:cNvSpPr>
            <a:spLocks noGrp="1"/>
          </p:cNvSpPr>
          <p:nvPr>
            <p:ph idx="1"/>
          </p:nvPr>
        </p:nvSpPr>
        <p:spPr>
          <a:xfrm>
            <a:off x="250825" y="188913"/>
            <a:ext cx="8229600" cy="4525962"/>
          </a:xfrm>
        </p:spPr>
        <p:txBody>
          <a:bodyPr/>
          <a:lstStyle/>
          <a:p>
            <a:pPr marL="0" indent="0" eaLnBrk="1" hangingPunct="1">
              <a:buFont typeface="Arial" charset="0"/>
              <a:buNone/>
            </a:pPr>
            <a:r>
              <a:rPr lang="fr-BE" dirty="0"/>
              <a:t>5. </a:t>
            </a:r>
            <a:r>
              <a:rPr lang="fr-BE" dirty="0" err="1"/>
              <a:t>Studies</a:t>
            </a:r>
            <a:r>
              <a:rPr lang="fr-BE" dirty="0"/>
              <a:t> on Racial </a:t>
            </a:r>
            <a:r>
              <a:rPr lang="fr-BE" dirty="0" err="1"/>
              <a:t>Hybrids</a:t>
            </a:r>
            <a:endParaRPr lang="fr-BE" dirty="0"/>
          </a:p>
          <a:p>
            <a:pPr marL="0" indent="0" eaLnBrk="1" hangingPunct="1">
              <a:buNone/>
            </a:pPr>
            <a:br>
              <a:rPr lang="fr-BE" sz="2400" dirty="0"/>
            </a:br>
            <a:r>
              <a:rPr lang="fr-BE" sz="2400" dirty="0" err="1"/>
              <a:t>IQs</a:t>
            </a:r>
            <a:r>
              <a:rPr lang="fr-BE" sz="2400" dirty="0"/>
              <a:t> of « </a:t>
            </a:r>
            <a:r>
              <a:rPr lang="fr-BE" sz="2400" dirty="0" err="1"/>
              <a:t>hybrids</a:t>
            </a:r>
            <a:r>
              <a:rPr lang="fr-BE" sz="2400" dirty="0"/>
              <a:t> » </a:t>
            </a:r>
            <a:r>
              <a:rPr lang="fr-BE" sz="2400" dirty="0" err="1"/>
              <a:t>is</a:t>
            </a:r>
            <a:r>
              <a:rPr lang="fr-BE" sz="2400" dirty="0"/>
              <a:t> </a:t>
            </a:r>
            <a:r>
              <a:rPr lang="fr-BE" sz="2400" dirty="0" err="1"/>
              <a:t>always</a:t>
            </a:r>
            <a:r>
              <a:rPr lang="fr-BE" sz="2400" dirty="0"/>
              <a:t> </a:t>
            </a:r>
            <a:r>
              <a:rPr lang="en-US" sz="2400" dirty="0"/>
              <a:t>intermediate between that of the two parental races, as well as the cranial volume, also intermediate between that of the two parental races</a:t>
            </a:r>
            <a:br>
              <a:rPr lang="en-US" sz="2400" dirty="0"/>
            </a:br>
            <a:r>
              <a:rPr lang="en-US" sz="2400" dirty="0"/>
              <a:t> -&gt; Clear genetic causality (polygenic)</a:t>
            </a:r>
            <a:endParaRPr lang="fr-BE" sz="2400" dirty="0"/>
          </a:p>
        </p:txBody>
      </p:sp>
      <p:sp>
        <p:nvSpPr>
          <p:cNvPr id="7" name="Espace réservé du numéro de diapositive 6"/>
          <p:cNvSpPr>
            <a:spLocks noGrp="1"/>
          </p:cNvSpPr>
          <p:nvPr>
            <p:ph type="sldNum" sz="quarter" idx="12"/>
          </p:nvPr>
        </p:nvSpPr>
        <p:spPr/>
        <p:txBody>
          <a:bodyPr/>
          <a:lstStyle/>
          <a:p>
            <a:pPr>
              <a:defRPr/>
            </a:pPr>
            <a:fld id="{44D0CC94-627F-4293-8C5E-9A1ECC228E9B}" type="slidenum">
              <a:rPr lang="fr-BE"/>
              <a:pPr>
                <a:defRPr/>
              </a:pPr>
              <a:t>74</a:t>
            </a:fld>
            <a:endParaRPr lang="fr-BE" dirty="0"/>
          </a:p>
        </p:txBody>
      </p:sp>
      <p:graphicFrame>
        <p:nvGraphicFramePr>
          <p:cNvPr id="4" name="Tableau 3"/>
          <p:cNvGraphicFramePr>
            <a:graphicFrameLocks noGrp="1"/>
          </p:cNvGraphicFramePr>
          <p:nvPr>
            <p:extLst>
              <p:ext uri="{D42A27DB-BD31-4B8C-83A1-F6EECF244321}">
                <p14:modId xmlns:p14="http://schemas.microsoft.com/office/powerpoint/2010/main" val="1315789691"/>
              </p:ext>
            </p:extLst>
          </p:nvPr>
        </p:nvGraphicFramePr>
        <p:xfrm>
          <a:off x="1241400" y="3232391"/>
          <a:ext cx="5613400" cy="2582859"/>
        </p:xfrm>
        <a:graphic>
          <a:graphicData uri="http://schemas.openxmlformats.org/drawingml/2006/table">
            <a:tbl>
              <a:tblPr firstRow="1" firstCol="1" bandRow="1">
                <a:tableStyleId>{5C22544A-7EE6-4342-B048-85BDC9FD1C3A}</a:tableStyleId>
              </a:tblPr>
              <a:tblGrid>
                <a:gridCol w="276860">
                  <a:extLst>
                    <a:ext uri="{9D8B030D-6E8A-4147-A177-3AD203B41FA5}">
                      <a16:colId xmlns:a16="http://schemas.microsoft.com/office/drawing/2014/main" val="20000"/>
                    </a:ext>
                  </a:extLst>
                </a:gridCol>
                <a:gridCol w="841375">
                  <a:extLst>
                    <a:ext uri="{9D8B030D-6E8A-4147-A177-3AD203B41FA5}">
                      <a16:colId xmlns:a16="http://schemas.microsoft.com/office/drawing/2014/main" val="20001"/>
                    </a:ext>
                  </a:extLst>
                </a:gridCol>
                <a:gridCol w="490855">
                  <a:extLst>
                    <a:ext uri="{9D8B030D-6E8A-4147-A177-3AD203B41FA5}">
                      <a16:colId xmlns:a16="http://schemas.microsoft.com/office/drawing/2014/main" val="20002"/>
                    </a:ext>
                  </a:extLst>
                </a:gridCol>
                <a:gridCol w="539115">
                  <a:extLst>
                    <a:ext uri="{9D8B030D-6E8A-4147-A177-3AD203B41FA5}">
                      <a16:colId xmlns:a16="http://schemas.microsoft.com/office/drawing/2014/main" val="20003"/>
                    </a:ext>
                  </a:extLst>
                </a:gridCol>
                <a:gridCol w="494030">
                  <a:extLst>
                    <a:ext uri="{9D8B030D-6E8A-4147-A177-3AD203B41FA5}">
                      <a16:colId xmlns:a16="http://schemas.microsoft.com/office/drawing/2014/main" val="20004"/>
                    </a:ext>
                  </a:extLst>
                </a:gridCol>
                <a:gridCol w="365760">
                  <a:extLst>
                    <a:ext uri="{9D8B030D-6E8A-4147-A177-3AD203B41FA5}">
                      <a16:colId xmlns:a16="http://schemas.microsoft.com/office/drawing/2014/main" val="20005"/>
                    </a:ext>
                  </a:extLst>
                </a:gridCol>
                <a:gridCol w="450850">
                  <a:extLst>
                    <a:ext uri="{9D8B030D-6E8A-4147-A177-3AD203B41FA5}">
                      <a16:colId xmlns:a16="http://schemas.microsoft.com/office/drawing/2014/main" val="20006"/>
                    </a:ext>
                  </a:extLst>
                </a:gridCol>
                <a:gridCol w="303207">
                  <a:extLst>
                    <a:ext uri="{9D8B030D-6E8A-4147-A177-3AD203B41FA5}">
                      <a16:colId xmlns:a16="http://schemas.microsoft.com/office/drawing/2014/main" val="20007"/>
                    </a:ext>
                  </a:extLst>
                </a:gridCol>
                <a:gridCol w="431488">
                  <a:extLst>
                    <a:ext uri="{9D8B030D-6E8A-4147-A177-3AD203B41FA5}">
                      <a16:colId xmlns:a16="http://schemas.microsoft.com/office/drawing/2014/main" val="20008"/>
                    </a:ext>
                  </a:extLst>
                </a:gridCol>
                <a:gridCol w="277495">
                  <a:extLst>
                    <a:ext uri="{9D8B030D-6E8A-4147-A177-3AD203B41FA5}">
                      <a16:colId xmlns:a16="http://schemas.microsoft.com/office/drawing/2014/main" val="20009"/>
                    </a:ext>
                  </a:extLst>
                </a:gridCol>
                <a:gridCol w="1142365">
                  <a:extLst>
                    <a:ext uri="{9D8B030D-6E8A-4147-A177-3AD203B41FA5}">
                      <a16:colId xmlns:a16="http://schemas.microsoft.com/office/drawing/2014/main" val="20010"/>
                    </a:ext>
                  </a:extLst>
                </a:gridCol>
              </a:tblGrid>
              <a:tr h="225352">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pPr>
                      <a:endParaRPr lang="fr-BE" sz="1100" dirty="0">
                        <a:effectLst/>
                        <a:latin typeface="Calibri"/>
                        <a:cs typeface="Times New Roman"/>
                      </a:endParaRPr>
                    </a:p>
                  </a:txBody>
                  <a:tcPr marL="0" marR="0" marT="0" marB="0" anchor="ctr"/>
                </a:tc>
                <a:tc gridSpan="2">
                  <a:txBody>
                    <a:bodyPr/>
                    <a:lstStyle/>
                    <a:p>
                      <a:pPr algn="just">
                        <a:lnSpc>
                          <a:spcPct val="115000"/>
                        </a:lnSpc>
                        <a:spcAft>
                          <a:spcPts val="1000"/>
                        </a:spcAft>
                      </a:pPr>
                      <a:r>
                        <a:rPr lang="fr-FR" sz="800" dirty="0">
                          <a:effectLst/>
                        </a:rPr>
                        <a:t>European</a:t>
                      </a:r>
                      <a:endParaRPr lang="fr-BE" sz="1100" dirty="0">
                        <a:effectLst/>
                        <a:latin typeface="Calibri"/>
                        <a:ea typeface="Calibri"/>
                        <a:cs typeface="Times New Roman"/>
                      </a:endParaRPr>
                    </a:p>
                  </a:txBody>
                  <a:tcPr marL="0" marR="0" marT="0" marB="0" anchor="b"/>
                </a:tc>
                <a:tc hMerge="1">
                  <a:txBody>
                    <a:bodyPr/>
                    <a:lstStyle/>
                    <a:p>
                      <a:endParaRPr lang="fr-BE"/>
                    </a:p>
                  </a:txBody>
                  <a:tcPr/>
                </a:tc>
                <a:tc gridSpan="2">
                  <a:txBody>
                    <a:bodyPr/>
                    <a:lstStyle/>
                    <a:p>
                      <a:pPr algn="just">
                        <a:lnSpc>
                          <a:spcPct val="115000"/>
                        </a:lnSpc>
                        <a:spcAft>
                          <a:spcPts val="1000"/>
                        </a:spcAft>
                      </a:pPr>
                      <a:r>
                        <a:rPr lang="fr-FR" sz="800" dirty="0">
                          <a:effectLst/>
                        </a:rPr>
                        <a:t>Hybrids</a:t>
                      </a:r>
                      <a:endParaRPr lang="fr-BE" sz="1100" dirty="0">
                        <a:effectLst/>
                        <a:latin typeface="Calibri"/>
                        <a:ea typeface="Calibri"/>
                        <a:cs typeface="Times New Roman"/>
                      </a:endParaRPr>
                    </a:p>
                  </a:txBody>
                  <a:tcPr marL="0" marR="0" marT="0" marB="0" anchor="b"/>
                </a:tc>
                <a:tc hMerge="1">
                  <a:txBody>
                    <a:bodyPr/>
                    <a:lstStyle/>
                    <a:p>
                      <a:endParaRPr lang="fr-BE"/>
                    </a:p>
                  </a:txBody>
                  <a:tcPr/>
                </a:tc>
                <a:tc gridSpan="2">
                  <a:txBody>
                    <a:bodyPr/>
                    <a:lstStyle/>
                    <a:p>
                      <a:pPr algn="just">
                        <a:lnSpc>
                          <a:spcPct val="115000"/>
                        </a:lnSpc>
                        <a:spcAft>
                          <a:spcPts val="1000"/>
                        </a:spcAft>
                      </a:pPr>
                      <a:r>
                        <a:rPr lang="fr-FR" sz="800" dirty="0">
                          <a:effectLst/>
                        </a:rPr>
                        <a:t>Africans</a:t>
                      </a:r>
                      <a:endParaRPr lang="fr-BE" sz="1100" dirty="0">
                        <a:effectLst/>
                        <a:latin typeface="Calibri"/>
                        <a:ea typeface="Calibri"/>
                        <a:cs typeface="Times New Roman"/>
                      </a:endParaRPr>
                    </a:p>
                  </a:txBody>
                  <a:tcPr marL="0" marR="0" marT="0" marB="0" anchor="b"/>
                </a:tc>
                <a:tc hMerge="1">
                  <a:txBody>
                    <a:bodyPr/>
                    <a:lstStyle/>
                    <a:p>
                      <a:endParaRPr lang="fr-BE"/>
                    </a:p>
                  </a:txBody>
                  <a:tcPr/>
                </a:tc>
                <a:tc>
                  <a:txBody>
                    <a:bodyPr/>
                    <a:lstStyle/>
                    <a:p>
                      <a:pPr>
                        <a:lnSpc>
                          <a:spcPct val="115000"/>
                        </a:lnSpc>
                      </a:pPr>
                      <a:endParaRPr lang="fr-BE" sz="1100" dirty="0">
                        <a:effectLst/>
                        <a:latin typeface="Calibri"/>
                        <a:cs typeface="Times New Roman"/>
                      </a:endParaRPr>
                    </a:p>
                  </a:txBody>
                  <a:tcPr marL="0" marR="0" marT="0" marB="0" anchor="ctr"/>
                </a:tc>
                <a:extLst>
                  <a:ext uri="{0D108BD9-81ED-4DB2-BD59-A6C34878D82A}">
                    <a16:rowId xmlns:a16="http://schemas.microsoft.com/office/drawing/2014/main" val="10000"/>
                  </a:ext>
                </a:extLst>
              </a:tr>
              <a:tr h="219640">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gn="just">
                        <a:lnSpc>
                          <a:spcPct val="115000"/>
                        </a:lnSpc>
                        <a:spcAft>
                          <a:spcPts val="1000"/>
                        </a:spcAft>
                      </a:pPr>
                      <a:r>
                        <a:rPr lang="fr-FR" sz="800" dirty="0">
                          <a:effectLst/>
                        </a:rPr>
                        <a:t>Location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Age</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Test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IQ</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IQ</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IQ</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Reference</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216465">
                <a:tc>
                  <a:txBody>
                    <a:bodyPr/>
                    <a:lstStyle/>
                    <a:p>
                      <a:pPr algn="just">
                        <a:lnSpc>
                          <a:spcPct val="115000"/>
                        </a:lnSpc>
                        <a:spcAft>
                          <a:spcPts val="1000"/>
                        </a:spcAft>
                      </a:pPr>
                      <a:r>
                        <a:rPr lang="fr-FR" sz="800" dirty="0">
                          <a:effectLst/>
                        </a:rPr>
                        <a:t>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Brazil</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SPM</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735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718</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223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Fernandez, 2001</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r h="215831">
                <a:tc>
                  <a:txBody>
                    <a:bodyPr/>
                    <a:lstStyle/>
                    <a:p>
                      <a:pPr algn="just">
                        <a:lnSpc>
                          <a:spcPct val="115000"/>
                        </a:lnSpc>
                        <a:spcAft>
                          <a:spcPts val="1000"/>
                        </a:spcAft>
                      </a:pPr>
                      <a:r>
                        <a:rPr lang="fr-FR" sz="800" dirty="0">
                          <a:effectLst/>
                        </a:rPr>
                        <a:t>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Germany</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5-13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WISC</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1,099</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Eyferth, 1961</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3"/>
                  </a:ext>
                </a:extLst>
              </a:tr>
              <a:tr h="216465">
                <a:tc>
                  <a:txBody>
                    <a:bodyPr/>
                    <a:lstStyle/>
                    <a:p>
                      <a:pPr algn="just">
                        <a:lnSpc>
                          <a:spcPct val="115000"/>
                        </a:lnSpc>
                        <a:spcAft>
                          <a:spcPts val="1000"/>
                        </a:spcAft>
                      </a:pPr>
                      <a:r>
                        <a:rPr lang="fr-FR" sz="800" dirty="0">
                          <a:effectLst/>
                        </a:rPr>
                        <a:t>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South Africa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10-12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AAB</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6,196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293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65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Fick, 1929</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4"/>
                  </a:ext>
                </a:extLst>
              </a:tr>
              <a:tr h="213292">
                <a:tc>
                  <a:txBody>
                    <a:bodyPr/>
                    <a:lstStyle/>
                    <a:p>
                      <a:pPr algn="just">
                        <a:lnSpc>
                          <a:spcPct val="115000"/>
                        </a:lnSpc>
                        <a:spcAft>
                          <a:spcPts val="1000"/>
                        </a:spcAft>
                      </a:pPr>
                      <a:r>
                        <a:rPr lang="fr-FR" sz="800" dirty="0">
                          <a:effectLst/>
                        </a:rPr>
                        <a:t>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South Africa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GSAT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746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815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Claassen, 1990</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5"/>
                  </a:ext>
                </a:extLst>
              </a:tr>
              <a:tr h="216465">
                <a:tc>
                  <a:txBody>
                    <a:bodyPr/>
                    <a:lstStyle/>
                    <a:p>
                      <a:pPr algn="just">
                        <a:lnSpc>
                          <a:spcPct val="115000"/>
                        </a:lnSpc>
                        <a:spcAft>
                          <a:spcPts val="1000"/>
                        </a:spcAft>
                      </a:pPr>
                      <a:r>
                        <a:rPr lang="fr-FR" sz="800" dirty="0">
                          <a:effectLst/>
                        </a:rPr>
                        <a:t>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South Africa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SPM</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1,056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778</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1,093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Owen, 1992</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6"/>
                  </a:ext>
                </a:extLst>
              </a:tr>
              <a:tr h="407413">
                <a:tc>
                  <a:txBody>
                    <a:bodyPr/>
                    <a:lstStyle/>
                    <a:p>
                      <a:pPr algn="just">
                        <a:lnSpc>
                          <a:spcPct val="115000"/>
                        </a:lnSpc>
                        <a:spcAft>
                          <a:spcPts val="1000"/>
                        </a:spcAft>
                      </a:pPr>
                      <a:r>
                        <a:rPr lang="fr-FR" sz="800" dirty="0">
                          <a:effectLst/>
                        </a:rPr>
                        <a:t>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WISC-</a:t>
                      </a:r>
                      <a:endParaRPr lang="fr-BE" sz="1100" dirty="0">
                        <a:effectLst/>
                      </a:endParaRPr>
                    </a:p>
                    <a:p>
                      <a:pPr algn="just">
                        <a:lnSpc>
                          <a:spcPct val="115000"/>
                        </a:lnSpc>
                        <a:spcAft>
                          <a:spcPts val="1000"/>
                        </a:spcAft>
                      </a:pPr>
                      <a:r>
                        <a:rPr lang="fr-FR" sz="800" dirty="0">
                          <a:effectLst/>
                        </a:rPr>
                        <a:t>R</a:t>
                      </a:r>
                      <a:endParaRPr lang="fr-BE" sz="1100" dirty="0">
                        <a:effectLst/>
                        <a:latin typeface="Calibri"/>
                        <a:ea typeface="Calibri"/>
                        <a:cs typeface="Times New Roman"/>
                      </a:endParaRPr>
                    </a:p>
                  </a:txBody>
                  <a:tcPr marL="0" marR="0" marT="0" marB="0" anchor="ctr"/>
                </a:tc>
                <a:tc>
                  <a:txBody>
                    <a:bodyPr/>
                    <a:lstStyle/>
                    <a:p>
                      <a:pPr algn="just">
                        <a:lnSpc>
                          <a:spcPct val="115000"/>
                        </a:lnSpc>
                        <a:spcAft>
                          <a:spcPts val="1000"/>
                        </a:spcAft>
                      </a:pPr>
                      <a:r>
                        <a:rPr lang="fr-FR" sz="800" dirty="0">
                          <a:effectLst/>
                        </a:rPr>
                        <a:t>16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55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Weinberg et al.,</a:t>
                      </a:r>
                      <a:endParaRPr lang="fr-BE" sz="1100" dirty="0">
                        <a:effectLst/>
                      </a:endParaRPr>
                    </a:p>
                    <a:p>
                      <a:pPr algn="just">
                        <a:lnSpc>
                          <a:spcPct val="115000"/>
                        </a:lnSpc>
                        <a:spcAft>
                          <a:spcPts val="1000"/>
                        </a:spcAft>
                      </a:pPr>
                      <a:r>
                        <a:rPr lang="fr-FR" sz="800" dirty="0">
                          <a:effectLst/>
                        </a:rPr>
                        <a:t>1992</a:t>
                      </a:r>
                      <a:endParaRPr lang="fr-BE" sz="1100" dirty="0">
                        <a:effectLst/>
                        <a:latin typeface="Calibri"/>
                        <a:ea typeface="Calibri"/>
                        <a:cs typeface="Times New Roman"/>
                      </a:endParaRPr>
                    </a:p>
                  </a:txBody>
                  <a:tcPr marL="0" marR="0" marT="0" marB="0" anchor="ctr"/>
                </a:tc>
                <a:extLst>
                  <a:ext uri="{0D108BD9-81ED-4DB2-BD59-A6C34878D82A}">
                    <a16:rowId xmlns:a16="http://schemas.microsoft.com/office/drawing/2014/main" val="10007"/>
                  </a:ext>
                </a:extLst>
              </a:tr>
              <a:tr h="213292">
                <a:tc>
                  <a:txBody>
                    <a:bodyPr/>
                    <a:lstStyle/>
                    <a:p>
                      <a:pPr algn="just">
                        <a:lnSpc>
                          <a:spcPct val="115000"/>
                        </a:lnSpc>
                        <a:spcAft>
                          <a:spcPts val="1000"/>
                        </a:spcAft>
                      </a:pPr>
                      <a:r>
                        <a:rPr lang="fr-FR" sz="800" dirty="0">
                          <a:effectLst/>
                        </a:rPr>
                        <a:t>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Adult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Otis</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284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Codwell, 1947</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8"/>
                  </a:ext>
                </a:extLst>
              </a:tr>
              <a:tr h="216465">
                <a:tc>
                  <a:txBody>
                    <a:bodyPr/>
                    <a:lstStyle/>
                    <a:p>
                      <a:pPr algn="just">
                        <a:lnSpc>
                          <a:spcPct val="115000"/>
                        </a:lnSpc>
                        <a:spcAft>
                          <a:spcPts val="1000"/>
                        </a:spcAft>
                      </a:pPr>
                      <a:r>
                        <a:rPr lang="fr-FR" sz="800" dirty="0">
                          <a:effectLst/>
                        </a:rPr>
                        <a:t>8</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Adult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Vocab</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1,245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304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146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Lynn, 2002</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09"/>
                  </a:ext>
                </a:extLst>
              </a:tr>
              <a:tr h="222179">
                <a:tc>
                  <a:txBody>
                    <a:bodyPr/>
                    <a:lstStyle/>
                    <a:p>
                      <a:pPr algn="just">
                        <a:lnSpc>
                          <a:spcPct val="115000"/>
                        </a:lnSpc>
                        <a:spcAft>
                          <a:spcPts val="1000"/>
                        </a:spcAft>
                      </a:pPr>
                      <a:r>
                        <a:rPr lang="fr-FR" sz="800" dirty="0">
                          <a:effectLst/>
                        </a:rPr>
                        <a:t>9</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Adult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Vocab</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10,315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116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4,271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89</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Rowe, 2002</a:t>
                      </a:r>
                      <a:endParaRPr lang="fr-BE" sz="1100" dirty="0">
                        <a:effectLst/>
                        <a:latin typeface="Calibri"/>
                        <a:ea typeface="Calibri"/>
                        <a:cs typeface="Times New Roman"/>
                      </a:endParaRPr>
                    </a:p>
                  </a:txBody>
                  <a:tcPr marL="0" marR="0" marT="0" marB="0" anchor="b"/>
                </a:tc>
                <a:extLst>
                  <a:ext uri="{0D108BD9-81ED-4DB2-BD59-A6C34878D82A}">
                    <a16:rowId xmlns:a16="http://schemas.microsoft.com/office/drawing/2014/main" val="10010"/>
                  </a:ext>
                </a:extLst>
              </a:tr>
            </a:tbl>
          </a:graphicData>
        </a:graphic>
      </p:graphicFrame>
      <p:sp>
        <p:nvSpPr>
          <p:cNvPr id="51347" name="Rectangle 1"/>
          <p:cNvSpPr>
            <a:spLocks noChangeArrowheads="1"/>
          </p:cNvSpPr>
          <p:nvPr/>
        </p:nvSpPr>
        <p:spPr bwMode="auto">
          <a:xfrm>
            <a:off x="1763688" y="2802728"/>
            <a:ext cx="45688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b="1" dirty="0">
                <a:solidFill>
                  <a:srgbClr val="000000"/>
                </a:solidFill>
                <a:cs typeface="Times New Roman" pitchFamily="18" charset="0"/>
              </a:rPr>
              <a:t>Table 4.12. IQs of Europeans, African-European hybrids, and Africans</a:t>
            </a:r>
            <a:endParaRPr lang="fr-BE" sz="600" dirty="0">
              <a:latin typeface="Arial" charset="0"/>
            </a:endParaRPr>
          </a:p>
        </p:txBody>
      </p:sp>
      <p:sp>
        <p:nvSpPr>
          <p:cNvPr id="51348" name="ZoneTexte 5"/>
          <p:cNvSpPr txBox="1">
            <a:spLocks noChangeArrowheads="1"/>
          </p:cNvSpPr>
          <p:nvPr/>
        </p:nvSpPr>
        <p:spPr bwMode="auto">
          <a:xfrm>
            <a:off x="250825" y="5740402"/>
            <a:ext cx="79312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r>
              <a:rPr lang="en-US" dirty="0"/>
            </a:br>
            <a:r>
              <a:rPr lang="en-US" dirty="0"/>
              <a:t>But also ... aboriginal-European or Asian-European hybrids ... </a:t>
            </a:r>
            <a:br>
              <a:rPr lang="en-US" dirty="0"/>
            </a:br>
            <a:r>
              <a:rPr lang="en-US" dirty="0">
                <a:hlinkClick r:id="rId3"/>
              </a:rPr>
              <a:t>http://www.human-intelligence.org/intelligence-is-genetic/#genetic6</a:t>
            </a:r>
            <a:endParaRPr lang="en-US" dirty="0"/>
          </a:p>
          <a:p>
            <a:pPr eaLnBrk="1" hangingPunct="1"/>
            <a:endParaRPr lang="fr-BE" dirty="0"/>
          </a:p>
        </p:txBody>
      </p:sp>
    </p:spTree>
  </p:cSld>
  <p:clrMapOvr>
    <a:masterClrMapping/>
  </p:clrMapOvr>
  <p:transition spd="slow" advTm="55204"/>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p:cNvSpPr>
            <a:spLocks noGrp="1"/>
          </p:cNvSpPr>
          <p:nvPr>
            <p:ph type="title"/>
          </p:nvPr>
        </p:nvSpPr>
        <p:spPr/>
        <p:txBody>
          <a:bodyPr/>
          <a:lstStyle/>
          <a:p>
            <a:r>
              <a:rPr lang="fr-BE" dirty="0"/>
              <a:t>6. Qualitative Racial </a:t>
            </a:r>
            <a:r>
              <a:rPr lang="fr-BE" dirty="0" err="1"/>
              <a:t>Differences</a:t>
            </a:r>
            <a:endParaRPr lang="fr-BE" dirty="0"/>
          </a:p>
        </p:txBody>
      </p:sp>
      <p:sp>
        <p:nvSpPr>
          <p:cNvPr id="3" name="Espace réservé du contenu 2"/>
          <p:cNvSpPr>
            <a:spLocks noGrp="1"/>
          </p:cNvSpPr>
          <p:nvPr>
            <p:ph idx="1"/>
          </p:nvPr>
        </p:nvSpPr>
        <p:spPr/>
        <p:txBody>
          <a:bodyPr/>
          <a:lstStyle/>
          <a:p>
            <a:pPr marL="0" indent="0">
              <a:buFont typeface="Arial" charset="0"/>
              <a:buNone/>
              <a:defRPr/>
            </a:pPr>
            <a:r>
              <a:rPr lang="fr-BE" sz="1400" dirty="0"/>
              <a:t>Races </a:t>
            </a:r>
            <a:r>
              <a:rPr lang="fr-BE" sz="1400" dirty="0" err="1"/>
              <a:t>don’t</a:t>
            </a:r>
            <a:r>
              <a:rPr lang="fr-BE" sz="1400" dirty="0"/>
              <a:t> </a:t>
            </a:r>
            <a:r>
              <a:rPr lang="fr-BE" sz="1400" dirty="0" err="1"/>
              <a:t>only</a:t>
            </a:r>
            <a:r>
              <a:rPr lang="fr-BE" sz="1400" dirty="0"/>
              <a:t> </a:t>
            </a:r>
            <a:r>
              <a:rPr lang="fr-BE" sz="1400" dirty="0" err="1"/>
              <a:t>differ</a:t>
            </a:r>
            <a:r>
              <a:rPr lang="fr-BE" sz="1400" dirty="0"/>
              <a:t> in </a:t>
            </a:r>
            <a:r>
              <a:rPr lang="fr-BE" sz="1400" dirty="0" err="1"/>
              <a:t>brain</a:t>
            </a:r>
            <a:r>
              <a:rPr lang="fr-BE" sz="1400" dirty="0"/>
              <a:t> size, </a:t>
            </a:r>
            <a:r>
              <a:rPr lang="fr-BE" sz="1400" dirty="0" err="1"/>
              <a:t>there</a:t>
            </a:r>
            <a:r>
              <a:rPr lang="fr-BE" sz="1400" dirty="0"/>
              <a:t> are qualitative racial </a:t>
            </a:r>
            <a:r>
              <a:rPr lang="fr-BE" sz="1400" dirty="0" err="1"/>
              <a:t>differences</a:t>
            </a:r>
            <a:r>
              <a:rPr lang="fr-BE" sz="1400" dirty="0"/>
              <a:t>.</a:t>
            </a:r>
          </a:p>
          <a:p>
            <a:pPr>
              <a:defRPr/>
            </a:pPr>
            <a:endParaRPr lang="fr-BE" sz="1400" dirty="0"/>
          </a:p>
          <a:p>
            <a:pPr marL="0" indent="0">
              <a:buFont typeface="Arial" charset="0"/>
              <a:buNone/>
              <a:defRPr/>
            </a:pPr>
            <a:r>
              <a:rPr lang="fr-BE" sz="1400" b="1" dirty="0" err="1"/>
              <a:t>Africans</a:t>
            </a:r>
            <a:r>
              <a:rPr lang="fr-BE" sz="1400" b="1" dirty="0"/>
              <a:t> and </a:t>
            </a:r>
            <a:r>
              <a:rPr lang="fr-BE" sz="1400" b="1" dirty="0" err="1"/>
              <a:t>Europeans</a:t>
            </a:r>
            <a:endParaRPr lang="fr-BE" sz="1400" b="1" dirty="0"/>
          </a:p>
          <a:p>
            <a:pPr marL="0" indent="0">
              <a:buNone/>
              <a:defRPr/>
            </a:pPr>
            <a:r>
              <a:rPr lang="fr-BE" sz="1400" dirty="0"/>
              <a:t>-</a:t>
            </a:r>
            <a:r>
              <a:rPr lang="en-US" sz="1400" dirty="0"/>
              <a:t>Africans’ cortex is on average less convoluted.</a:t>
            </a:r>
            <a:br>
              <a:rPr lang="fr-BE" sz="1400" dirty="0"/>
            </a:br>
            <a:r>
              <a:rPr lang="fr-BE" sz="1400" dirty="0"/>
              <a:t>-</a:t>
            </a:r>
            <a:r>
              <a:rPr lang="en-US" sz="1400" dirty="0"/>
              <a:t>Africans have a smaller frontal and occipital lobe and larger </a:t>
            </a:r>
            <a:r>
              <a:rPr lang="en-US" sz="1400" dirty="0" err="1"/>
              <a:t>ventricule</a:t>
            </a:r>
            <a:r>
              <a:rPr lang="en-US" sz="1400" dirty="0"/>
              <a:t> (cavities filled with cerebrospinal fluid)</a:t>
            </a:r>
            <a:br>
              <a:rPr lang="fr-BE" sz="1400" dirty="0"/>
            </a:br>
            <a:endParaRPr lang="fr-BE" sz="1400" dirty="0"/>
          </a:p>
          <a:p>
            <a:pPr marL="0" indent="0">
              <a:buFont typeface="Arial" charset="0"/>
              <a:buNone/>
              <a:defRPr/>
            </a:pPr>
            <a:r>
              <a:rPr lang="fr-BE" sz="1400" b="1" dirty="0" err="1"/>
              <a:t>Australian</a:t>
            </a:r>
            <a:r>
              <a:rPr lang="fr-BE" sz="1400" b="1" dirty="0"/>
              <a:t> </a:t>
            </a:r>
            <a:r>
              <a:rPr lang="fr-BE" sz="1400" b="1" dirty="0" err="1"/>
              <a:t>Aborigines</a:t>
            </a:r>
            <a:r>
              <a:rPr lang="fr-BE" sz="1400" b="1" dirty="0"/>
              <a:t> and </a:t>
            </a:r>
            <a:r>
              <a:rPr lang="fr-BE" sz="1400" b="1" dirty="0" err="1"/>
              <a:t>Europeans</a:t>
            </a:r>
            <a:br>
              <a:rPr lang="fr-BE" sz="1400" dirty="0"/>
            </a:br>
            <a:endParaRPr lang="fr-BE" dirty="0"/>
          </a:p>
        </p:txBody>
      </p:sp>
      <p:sp>
        <p:nvSpPr>
          <p:cNvPr id="4" name="Espace réservé du numéro de diapositive 3"/>
          <p:cNvSpPr>
            <a:spLocks noGrp="1"/>
          </p:cNvSpPr>
          <p:nvPr>
            <p:ph type="sldNum" sz="quarter" idx="12"/>
          </p:nvPr>
        </p:nvSpPr>
        <p:spPr/>
        <p:txBody>
          <a:bodyPr/>
          <a:lstStyle/>
          <a:p>
            <a:pPr>
              <a:defRPr/>
            </a:pPr>
            <a:fld id="{080EDAFB-4DB7-498C-A0C8-01301EAF72BA}" type="slidenum">
              <a:rPr lang="fr-BE" smtClean="0"/>
              <a:pPr>
                <a:defRPr/>
              </a:pPr>
              <a:t>75</a:t>
            </a:fld>
            <a:endParaRPr lang="fr-BE" dirty="0"/>
          </a:p>
        </p:txBody>
      </p:sp>
      <p:pic>
        <p:nvPicPr>
          <p:cNvPr id="522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644900"/>
            <a:ext cx="620395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0" name="ZoneTexte 4"/>
          <p:cNvSpPr txBox="1">
            <a:spLocks noChangeArrowheads="1"/>
          </p:cNvSpPr>
          <p:nvPr/>
        </p:nvSpPr>
        <p:spPr bwMode="auto">
          <a:xfrm>
            <a:off x="1042988" y="6446541"/>
            <a:ext cx="542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err="1"/>
              <a:t>From</a:t>
            </a:r>
            <a:r>
              <a:rPr lang="fr-BE" sz="1400" dirty="0"/>
              <a:t> « Race », John R. Baker, Oxford </a:t>
            </a:r>
            <a:r>
              <a:rPr lang="fr-BE" sz="1400" dirty="0" err="1"/>
              <a:t>biology</a:t>
            </a:r>
            <a:r>
              <a:rPr lang="fr-BE" sz="1400" dirty="0"/>
              <a:t> </a:t>
            </a:r>
            <a:r>
              <a:rPr lang="fr-BE" sz="1400" dirty="0" err="1"/>
              <a:t>professor</a:t>
            </a:r>
            <a:r>
              <a:rPr lang="fr-BE" sz="1400" dirty="0"/>
              <a:t>, 3rd </a:t>
            </a:r>
            <a:r>
              <a:rPr lang="fr-BE" sz="1400" dirty="0" err="1"/>
              <a:t>edition</a:t>
            </a:r>
            <a:r>
              <a:rPr lang="fr-BE" sz="1400" dirty="0"/>
              <a:t> 2012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contenu 2"/>
          <p:cNvSpPr>
            <a:spLocks noGrp="1"/>
          </p:cNvSpPr>
          <p:nvPr>
            <p:ph idx="1"/>
          </p:nvPr>
        </p:nvSpPr>
        <p:spPr>
          <a:xfrm>
            <a:off x="220241" y="301922"/>
            <a:ext cx="8229600" cy="4525963"/>
          </a:xfrm>
        </p:spPr>
        <p:txBody>
          <a:bodyPr>
            <a:normAutofit/>
          </a:bodyPr>
          <a:lstStyle/>
          <a:p>
            <a:pPr marL="0" indent="0" eaLnBrk="1" hangingPunct="1">
              <a:buFont typeface="Arial" charset="0"/>
              <a:buNone/>
            </a:pPr>
            <a:br>
              <a:rPr lang="fr-BE" dirty="0"/>
            </a:br>
            <a:br>
              <a:rPr lang="fr-BE" dirty="0"/>
            </a:br>
            <a:br>
              <a:rPr lang="fr-BE" dirty="0"/>
            </a:br>
            <a:br>
              <a:rPr lang="fr-BE" dirty="0"/>
            </a:br>
            <a:endParaRPr lang="fr-BE" dirty="0"/>
          </a:p>
          <a:p>
            <a:pPr marL="0" indent="0" eaLnBrk="1" hangingPunct="1">
              <a:buFont typeface="Arial" charset="0"/>
              <a:buNone/>
            </a:pPr>
            <a:br>
              <a:rPr lang="fr-BE" dirty="0"/>
            </a:b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69E6CE6F-57CD-41A8-B819-34DE33A649A4}" type="slidenum">
              <a:rPr lang="fr-BE"/>
              <a:pPr>
                <a:defRPr/>
              </a:pPr>
              <a:t>76</a:t>
            </a:fld>
            <a:endParaRPr lang="fr-BE" dirty="0"/>
          </a:p>
        </p:txBody>
      </p:sp>
      <p:pic>
        <p:nvPicPr>
          <p:cNvPr id="2050" name="Picture 2" descr="http://human-stupidity.com/wp-content/uploads/2009/06/race_intelligence_adoption_rushtons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08920"/>
            <a:ext cx="3024336" cy="3947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D9DC4DA-7DDA-4AA4-8513-DAB657412A52}"/>
              </a:ext>
            </a:extLst>
          </p:cNvPr>
          <p:cNvSpPr>
            <a:spLocks noChangeArrowheads="1"/>
          </p:cNvSpPr>
          <p:nvPr/>
        </p:nvSpPr>
        <p:spPr bwMode="auto">
          <a:xfrm>
            <a:off x="539552" y="430535"/>
            <a:ext cx="8513934" cy="18466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err="1">
                <a:ln>
                  <a:noFill/>
                </a:ln>
                <a:solidFill>
                  <a:srgbClr val="212121"/>
                </a:solidFill>
                <a:effectLst/>
                <a:latin typeface="+mn-lt"/>
              </a:rPr>
              <a:t>Clearly</a:t>
            </a:r>
            <a:r>
              <a:rPr kumimoji="0" lang="fr-FR" altLang="fr-FR" sz="2000" b="0" i="0" u="none" strike="noStrike" cap="none" normalizeH="0" baseline="0" dirty="0">
                <a:ln>
                  <a:noFill/>
                </a:ln>
                <a:solidFill>
                  <a:srgbClr val="212121"/>
                </a:solidFill>
                <a:effectLst/>
                <a:latin typeface="+mn-lt"/>
              </a:rPr>
              <a:t> show </a:t>
            </a:r>
            <a:r>
              <a:rPr kumimoji="0" lang="fr-FR" altLang="fr-FR" sz="2000" b="0" i="0" u="none" strike="noStrike" cap="none" normalizeH="0" baseline="0" dirty="0" err="1">
                <a:ln>
                  <a:noFill/>
                </a:ln>
                <a:solidFill>
                  <a:srgbClr val="212121"/>
                </a:solidFill>
                <a:effectLst/>
                <a:latin typeface="+mn-lt"/>
              </a:rPr>
              <a:t>that</a:t>
            </a:r>
            <a:r>
              <a:rPr kumimoji="0" lang="fr-FR" altLang="fr-FR" sz="2000" b="0" i="0" u="none" strike="noStrike" cap="none" normalizeH="0" baseline="0" dirty="0">
                <a:ln>
                  <a:noFill/>
                </a:ln>
                <a:solidFill>
                  <a:srgbClr val="212121"/>
                </a:solidFill>
                <a:effectLst/>
                <a:latin typeface="+mn-lt"/>
              </a:rPr>
              <a:t> the </a:t>
            </a:r>
            <a:r>
              <a:rPr kumimoji="0" lang="fr-FR" altLang="fr-FR" sz="2000" b="0" i="0" u="none" strike="noStrike" cap="none" normalizeH="0" baseline="0" dirty="0" err="1">
                <a:ln>
                  <a:noFill/>
                </a:ln>
                <a:solidFill>
                  <a:srgbClr val="212121"/>
                </a:solidFill>
                <a:effectLst/>
                <a:latin typeface="+mn-lt"/>
              </a:rPr>
              <a:t>IQs</a:t>
            </a:r>
            <a:r>
              <a:rPr kumimoji="0" lang="fr-FR" altLang="fr-FR" sz="2000" b="0" i="0" u="none" strike="noStrike" cap="none" normalizeH="0" baseline="0" dirty="0">
                <a:ln>
                  <a:noFill/>
                </a:ln>
                <a:solidFill>
                  <a:srgbClr val="212121"/>
                </a:solidFill>
                <a:effectLst/>
                <a:latin typeface="+mn-lt"/>
              </a:rPr>
              <a:t> </a:t>
            </a:r>
            <a:r>
              <a:rPr kumimoji="0" lang="fr-FR" altLang="fr-FR" sz="2000" b="0" i="0" u="none" strike="noStrike" cap="none" normalizeH="0" baseline="0" dirty="0" err="1">
                <a:ln>
                  <a:noFill/>
                </a:ln>
                <a:solidFill>
                  <a:srgbClr val="212121"/>
                </a:solidFill>
                <a:effectLst/>
                <a:latin typeface="+mn-lt"/>
              </a:rPr>
              <a:t>remains</a:t>
            </a:r>
            <a:r>
              <a:rPr kumimoji="0" lang="fr-FR" altLang="fr-FR" sz="2000" b="0" i="0" u="none" strike="noStrike" cap="none" normalizeH="0" baseline="0" dirty="0">
                <a:ln>
                  <a:noFill/>
                </a:ln>
                <a:solidFill>
                  <a:srgbClr val="212121"/>
                </a:solidFill>
                <a:effectLst/>
                <a:latin typeface="+mn-lt"/>
              </a:rPr>
              <a:t> </a:t>
            </a:r>
            <a:r>
              <a:rPr kumimoji="0" lang="fr-FR" altLang="fr-FR" sz="2000" b="0" i="0" u="none" strike="noStrike" cap="none" normalizeH="0" baseline="0" dirty="0" err="1">
                <a:ln>
                  <a:noFill/>
                </a:ln>
                <a:solidFill>
                  <a:srgbClr val="212121"/>
                </a:solidFill>
                <a:effectLst/>
                <a:latin typeface="+mn-lt"/>
              </a:rPr>
              <a:t>fully</a:t>
            </a:r>
            <a:r>
              <a:rPr kumimoji="0" lang="fr-FR" altLang="fr-FR" sz="2000" b="0" i="0" u="none" strike="noStrike" cap="none" normalizeH="0" baseline="0" dirty="0">
                <a:ln>
                  <a:noFill/>
                </a:ln>
                <a:solidFill>
                  <a:srgbClr val="212121"/>
                </a:solidFill>
                <a:effectLst/>
                <a:latin typeface="+mn-lt"/>
              </a:rPr>
              <a:t> </a:t>
            </a:r>
            <a:r>
              <a:rPr kumimoji="0" lang="fr-FR" altLang="fr-FR" sz="2000" b="0" i="0" u="none" strike="noStrike" cap="none" normalizeH="0" baseline="0" dirty="0" err="1">
                <a:ln>
                  <a:noFill/>
                </a:ln>
                <a:solidFill>
                  <a:srgbClr val="212121"/>
                </a:solidFill>
                <a:effectLst/>
                <a:latin typeface="+mn-lt"/>
              </a:rPr>
              <a:t>predicted</a:t>
            </a:r>
            <a:r>
              <a:rPr kumimoji="0" lang="fr-FR" altLang="fr-FR" sz="2000" b="0" i="0" u="none" strike="noStrike" cap="none" normalizeH="0" baseline="0" dirty="0">
                <a:ln>
                  <a:noFill/>
                </a:ln>
                <a:solidFill>
                  <a:srgbClr val="212121"/>
                </a:solidFill>
                <a:effectLst/>
                <a:latin typeface="+mn-lt"/>
              </a:rPr>
              <a:t> by the </a:t>
            </a:r>
            <a:r>
              <a:rPr kumimoji="0" lang="fr-FR" altLang="fr-FR" sz="2000" b="0" i="0" u="none" strike="noStrike" cap="none" normalizeH="0" baseline="0" dirty="0" err="1">
                <a:ln>
                  <a:noFill/>
                </a:ln>
                <a:solidFill>
                  <a:srgbClr val="212121"/>
                </a:solidFill>
                <a:effectLst/>
                <a:latin typeface="+mn-lt"/>
              </a:rPr>
              <a:t>biological</a:t>
            </a:r>
            <a:r>
              <a:rPr kumimoji="0" lang="fr-FR" altLang="fr-FR" sz="2000" b="0" i="0" u="none" strike="noStrike" cap="none" normalizeH="0" baseline="0" dirty="0">
                <a:ln>
                  <a:noFill/>
                </a:ln>
                <a:solidFill>
                  <a:srgbClr val="212121"/>
                </a:solidFill>
                <a:effectLst/>
                <a:latin typeface="+mn-lt"/>
              </a:rPr>
              <a:t> race </a:t>
            </a:r>
            <a:r>
              <a:rPr kumimoji="0" lang="fr-FR" altLang="fr-FR" sz="2000" b="0" i="0" u="none" strike="noStrike" cap="none" normalizeH="0" baseline="0" dirty="0" err="1">
                <a:ln>
                  <a:noFill/>
                </a:ln>
                <a:solidFill>
                  <a:srgbClr val="212121"/>
                </a:solidFill>
                <a:effectLst/>
                <a:latin typeface="+mn-lt"/>
              </a:rPr>
              <a:t>regardless</a:t>
            </a:r>
            <a:r>
              <a:rPr kumimoji="0" lang="fr-FR" altLang="fr-FR" sz="20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latin typeface="+mn-lt"/>
              </a:rPr>
              <a:t>of the adoptive parents. </a:t>
            </a: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dirty="0">
                <a:ln>
                  <a:noFill/>
                </a:ln>
                <a:solidFill>
                  <a:srgbClr val="212121"/>
                </a:solidFill>
                <a:effectLst/>
                <a:latin typeface="+mn-lt"/>
              </a:rPr>
            </a:br>
            <a:r>
              <a:rPr kumimoji="0" lang="fr-FR" altLang="fr-FR" sz="2000" b="0" i="0" u="none" strike="noStrike" cap="none" normalizeH="0" baseline="0" dirty="0" err="1">
                <a:ln>
                  <a:noFill/>
                </a:ln>
                <a:solidFill>
                  <a:srgbClr val="212121"/>
                </a:solidFill>
                <a:effectLst/>
                <a:latin typeface="+mn-lt"/>
              </a:rPr>
              <a:t>Koreans</a:t>
            </a:r>
            <a:r>
              <a:rPr kumimoji="0" lang="fr-FR" altLang="fr-FR" sz="2000" b="0" i="0" u="none" strike="noStrike" cap="none" normalizeH="0" baseline="0" dirty="0">
                <a:ln>
                  <a:noFill/>
                </a:ln>
                <a:solidFill>
                  <a:srgbClr val="212121"/>
                </a:solidFill>
                <a:effectLst/>
                <a:latin typeface="+mn-lt"/>
              </a:rPr>
              <a:t> </a:t>
            </a:r>
            <a:r>
              <a:rPr kumimoji="0" lang="fr-FR" altLang="fr-FR" sz="2000" b="0" i="0" u="none" strike="noStrike" cap="none" normalizeH="0" baseline="0" dirty="0" err="1">
                <a:ln>
                  <a:noFill/>
                </a:ln>
                <a:solidFill>
                  <a:srgbClr val="212121"/>
                </a:solidFill>
                <a:effectLst/>
                <a:latin typeface="+mn-lt"/>
              </a:rPr>
              <a:t>adopted</a:t>
            </a:r>
            <a:r>
              <a:rPr kumimoji="0" lang="fr-FR" altLang="fr-FR" sz="2000" b="0" i="0" u="none" strike="noStrike" cap="none" normalizeH="0" baseline="0" dirty="0">
                <a:ln>
                  <a:noFill/>
                </a:ln>
                <a:solidFill>
                  <a:srgbClr val="212121"/>
                </a:solidFill>
                <a:effectLst/>
                <a:latin typeface="+mn-lt"/>
              </a:rPr>
              <a:t> by </a:t>
            </a:r>
            <a:r>
              <a:rPr kumimoji="0" lang="fr-FR" altLang="fr-FR" sz="2000" b="0" i="0" u="none" strike="noStrike" cap="none" normalizeH="0" baseline="0" dirty="0" err="1">
                <a:ln>
                  <a:noFill/>
                </a:ln>
                <a:solidFill>
                  <a:srgbClr val="212121"/>
                </a:solidFill>
                <a:effectLst/>
                <a:latin typeface="+mn-lt"/>
              </a:rPr>
              <a:t>Belgians</a:t>
            </a:r>
            <a:r>
              <a:rPr kumimoji="0" lang="fr-FR" altLang="fr-FR" sz="2000" b="0" i="0" u="none" strike="noStrike" cap="none" normalizeH="0" baseline="0" dirty="0">
                <a:ln>
                  <a:noFill/>
                </a:ln>
                <a:solidFill>
                  <a:srgbClr val="212121"/>
                </a:solidFill>
                <a:effectLst/>
                <a:latin typeface="+mn-lt"/>
              </a:rPr>
              <a:t>: IQ of 106 in </a:t>
            </a:r>
            <a:r>
              <a:rPr kumimoji="0" lang="fr-FR" altLang="fr-FR" sz="2000" b="0" i="0" u="none" strike="noStrike" cap="none" normalizeH="0" baseline="0" dirty="0" err="1">
                <a:ln>
                  <a:noFill/>
                </a:ln>
                <a:solidFill>
                  <a:srgbClr val="212121"/>
                </a:solidFill>
                <a:effectLst/>
                <a:latin typeface="+mn-lt"/>
              </a:rPr>
              <a:t>adulthood</a:t>
            </a:r>
            <a:r>
              <a:rPr lang="fr-FR" altLang="fr-FR" sz="2000" dirty="0">
                <a:solidFill>
                  <a:srgbClr val="212121"/>
                </a:solidFill>
                <a:latin typeface="+mn-lt"/>
              </a:rPr>
              <a:t>.</a:t>
            </a:r>
            <a:br>
              <a:rPr kumimoji="0" lang="fr-FR" altLang="fr-FR" sz="2000" b="0" i="0" u="none" strike="noStrike" cap="none" normalizeH="0" baseline="0" dirty="0">
                <a:ln>
                  <a:noFill/>
                </a:ln>
                <a:solidFill>
                  <a:srgbClr val="212121"/>
                </a:solidFill>
                <a:effectLst/>
                <a:latin typeface="+mn-lt"/>
              </a:rPr>
            </a:br>
            <a:r>
              <a:rPr kumimoji="0" lang="fr-FR" altLang="fr-FR" sz="2000" b="0" i="0" u="none" strike="noStrike" cap="none" normalizeH="0" baseline="0" dirty="0" err="1">
                <a:ln>
                  <a:noFill/>
                </a:ln>
                <a:solidFill>
                  <a:srgbClr val="212121"/>
                </a:solidFill>
                <a:effectLst/>
                <a:latin typeface="+mn-lt"/>
              </a:rPr>
              <a:t>African-americans</a:t>
            </a:r>
            <a:r>
              <a:rPr kumimoji="0" lang="fr-FR" altLang="fr-FR" sz="2000" b="0" i="0" u="none" strike="noStrike" cap="none" normalizeH="0" baseline="0" dirty="0">
                <a:ln>
                  <a:noFill/>
                </a:ln>
                <a:solidFill>
                  <a:srgbClr val="212121"/>
                </a:solidFill>
                <a:effectLst/>
                <a:latin typeface="+mn-lt"/>
              </a:rPr>
              <a:t> </a:t>
            </a:r>
            <a:r>
              <a:rPr kumimoji="0" lang="fr-FR" altLang="fr-FR" sz="2000" b="0" i="0" u="none" strike="noStrike" cap="none" normalizeH="0" baseline="0" dirty="0" err="1">
                <a:ln>
                  <a:noFill/>
                </a:ln>
                <a:solidFill>
                  <a:srgbClr val="212121"/>
                </a:solidFill>
                <a:effectLst/>
                <a:latin typeface="+mn-lt"/>
              </a:rPr>
              <a:t>adopted</a:t>
            </a:r>
            <a:r>
              <a:rPr kumimoji="0" lang="fr-FR" altLang="fr-FR" sz="2000" b="0" i="0" u="none" strike="noStrike" cap="none" normalizeH="0" baseline="0" dirty="0">
                <a:ln>
                  <a:noFill/>
                </a:ln>
                <a:solidFill>
                  <a:srgbClr val="212121"/>
                </a:solidFill>
                <a:effectLst/>
                <a:latin typeface="+mn-lt"/>
              </a:rPr>
              <a:t> by </a:t>
            </a:r>
            <a:r>
              <a:rPr kumimoji="0" lang="fr-FR" altLang="fr-FR" sz="2000" b="0" i="0" u="none" strike="noStrike" cap="none" normalizeH="0" baseline="0" dirty="0" err="1">
                <a:ln>
                  <a:noFill/>
                </a:ln>
                <a:solidFill>
                  <a:srgbClr val="212121"/>
                </a:solidFill>
                <a:effectLst/>
                <a:latin typeface="+mn-lt"/>
              </a:rPr>
              <a:t>Europeans</a:t>
            </a:r>
            <a:r>
              <a:rPr kumimoji="0" lang="fr-FR" altLang="fr-FR" sz="2000" b="0" i="0" u="none" strike="noStrike" cap="none" normalizeH="0" baseline="0" dirty="0">
                <a:ln>
                  <a:noFill/>
                </a:ln>
                <a:solidFill>
                  <a:srgbClr val="212121"/>
                </a:solidFill>
                <a:effectLst/>
                <a:latin typeface="+mn-lt"/>
              </a:rPr>
              <a:t>: 85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latin typeface="+mn-lt"/>
              </a:rPr>
              <a:t>-&gt; </a:t>
            </a:r>
            <a:r>
              <a:rPr kumimoji="0" lang="fr-FR" altLang="fr-FR" sz="2000" b="0" i="0" u="none" strike="noStrike" cap="none" normalizeH="0" baseline="0" dirty="0" err="1">
                <a:ln>
                  <a:noFill/>
                </a:ln>
                <a:solidFill>
                  <a:srgbClr val="212121"/>
                </a:solidFill>
                <a:effectLst/>
                <a:latin typeface="+mn-lt"/>
              </a:rPr>
              <a:t>Genetic</a:t>
            </a:r>
            <a:r>
              <a:rPr kumimoji="0" lang="fr-FR" altLang="fr-FR" sz="2000" b="0" i="0" u="none" strike="noStrike" cap="none" normalizeH="0" baseline="0" dirty="0">
                <a:ln>
                  <a:noFill/>
                </a:ln>
                <a:solidFill>
                  <a:srgbClr val="212121"/>
                </a:solidFill>
                <a:effectLst/>
                <a:latin typeface="+mn-lt"/>
              </a:rPr>
              <a:t> </a:t>
            </a:r>
            <a:r>
              <a:rPr kumimoji="0" lang="fr-FR" altLang="fr-FR" sz="2000" b="0" i="0" u="none" strike="noStrike" cap="none" normalizeH="0" baseline="0" dirty="0" err="1">
                <a:ln>
                  <a:noFill/>
                </a:ln>
                <a:solidFill>
                  <a:srgbClr val="212121"/>
                </a:solidFill>
                <a:effectLst/>
                <a:latin typeface="+mn-lt"/>
              </a:rPr>
              <a:t>factors</a:t>
            </a:r>
            <a:r>
              <a:rPr kumimoji="0" lang="fr-FR" altLang="fr-FR" sz="2000" b="0" i="0" u="none" strike="noStrike" cap="none" normalizeH="0" baseline="0" dirty="0">
                <a:ln>
                  <a:noFill/>
                </a:ln>
                <a:solidFill>
                  <a:srgbClr val="212121"/>
                </a:solidFill>
                <a:effectLst/>
                <a:latin typeface="+mn-lt"/>
              </a:rPr>
              <a:t>.</a:t>
            </a:r>
            <a:r>
              <a:rPr kumimoji="0" lang="fr-FR" altLang="fr-FR" sz="2000" b="0" i="0" u="none" strike="noStrike" cap="none" normalizeH="0" baseline="0" dirty="0">
                <a:ln>
                  <a:noFill/>
                </a:ln>
                <a:solidFill>
                  <a:schemeClr val="tx1"/>
                </a:solidFill>
                <a:effectLst/>
                <a:latin typeface="+mn-lt"/>
              </a:rPr>
              <a:t> </a:t>
            </a:r>
          </a:p>
        </p:txBody>
      </p:sp>
      <p:sp>
        <p:nvSpPr>
          <p:cNvPr id="7" name="Rectangle 3">
            <a:extLst>
              <a:ext uri="{FF2B5EF4-FFF2-40B4-BE49-F238E27FC236}">
                <a16:creationId xmlns:a16="http://schemas.microsoft.com/office/drawing/2014/main" id="{3B6841D7-4C2B-4A9E-A031-ACC33CABF0AC}"/>
              </a:ext>
            </a:extLst>
          </p:cNvPr>
          <p:cNvSpPr>
            <a:spLocks noChangeArrowheads="1"/>
          </p:cNvSpPr>
          <p:nvPr/>
        </p:nvSpPr>
        <p:spPr bwMode="auto">
          <a:xfrm>
            <a:off x="4167742" y="2437139"/>
            <a:ext cx="4870436" cy="40010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latin typeface="inherit"/>
              </a:rPr>
              <a:t>-&gt; For </a:t>
            </a:r>
            <a:r>
              <a:rPr kumimoji="0" lang="fr-FR" altLang="fr-FR" sz="2000" b="0" i="0" u="none" strike="noStrike" cap="none" normalizeH="0" baseline="0" dirty="0" err="1">
                <a:ln>
                  <a:noFill/>
                </a:ln>
                <a:solidFill>
                  <a:srgbClr val="212121"/>
                </a:solidFill>
                <a:effectLst/>
                <a:latin typeface="inherit"/>
              </a:rPr>
              <a:t>children</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who</a:t>
            </a:r>
            <a:r>
              <a:rPr kumimoji="0" lang="fr-FR" altLang="fr-FR" sz="2000" b="0" i="0" u="none" strike="noStrike" cap="none" normalizeH="0" baseline="0" dirty="0">
                <a:ln>
                  <a:noFill/>
                </a:ln>
                <a:solidFill>
                  <a:srgbClr val="212121"/>
                </a:solidFill>
                <a:effectLst/>
                <a:latin typeface="inherit"/>
              </a:rPr>
              <a:t> are all </a:t>
            </a:r>
            <a:r>
              <a:rPr kumimoji="0" lang="fr-FR" altLang="fr-FR" sz="2000" b="0" i="0" u="none" strike="noStrike" cap="none" normalizeH="0" baseline="0" dirty="0" err="1">
                <a:ln>
                  <a:noFill/>
                </a:ln>
                <a:solidFill>
                  <a:srgbClr val="212121"/>
                </a:solidFill>
                <a:effectLst/>
                <a:latin typeface="inherit"/>
              </a:rPr>
              <a:t>adopted</a:t>
            </a:r>
            <a:r>
              <a:rPr kumimoji="0" lang="fr-FR" altLang="fr-FR" sz="2000" b="0" i="0" u="none" strike="noStrike" cap="none" normalizeH="0" baseline="0" dirty="0">
                <a:ln>
                  <a:noFill/>
                </a:ln>
                <a:solidFill>
                  <a:srgbClr val="212121"/>
                </a:solidFill>
                <a:effectLst/>
                <a:latin typeface="inherit"/>
              </a:rPr>
              <a:t>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err="1">
                <a:ln>
                  <a:noFill/>
                </a:ln>
                <a:solidFill>
                  <a:srgbClr val="212121"/>
                </a:solidFill>
                <a:effectLst/>
                <a:latin typeface="inherit"/>
              </a:rPr>
              <a:t>European</a:t>
            </a:r>
            <a:r>
              <a:rPr kumimoji="0" lang="fr-FR" altLang="fr-FR" sz="2000" b="0" i="0" u="none" strike="noStrike" cap="none" normalizeH="0" baseline="0" dirty="0">
                <a:ln>
                  <a:noFill/>
                </a:ln>
                <a:solidFill>
                  <a:srgbClr val="212121"/>
                </a:solidFill>
                <a:effectLst/>
                <a:latin typeface="inherit"/>
              </a:rPr>
              <a:t> </a:t>
            </a:r>
            <a:r>
              <a:rPr lang="fr-FR" altLang="fr-FR" sz="2000" dirty="0">
                <a:solidFill>
                  <a:srgbClr val="212121"/>
                </a:solidFill>
                <a:latin typeface="inherit"/>
              </a:rPr>
              <a:t>middle-class </a:t>
            </a:r>
            <a:r>
              <a:rPr kumimoji="0" lang="fr-FR" altLang="fr-FR" sz="2000" b="0" i="0" u="none" strike="noStrike" cap="none" normalizeH="0" baseline="0" dirty="0">
                <a:ln>
                  <a:noFill/>
                </a:ln>
                <a:solidFill>
                  <a:srgbClr val="212121"/>
                </a:solidFill>
                <a:effectLst/>
                <a:latin typeface="inherit"/>
              </a:rPr>
              <a:t>parents, </a:t>
            </a:r>
            <a:r>
              <a:rPr kumimoji="0" lang="fr-FR" altLang="fr-FR" sz="2000" b="0" i="0" u="none" strike="noStrike" cap="none" normalizeH="0" baseline="0" dirty="0" err="1">
                <a:ln>
                  <a:noFill/>
                </a:ln>
                <a:solidFill>
                  <a:srgbClr val="212121"/>
                </a:solidFill>
                <a:effectLst/>
                <a:latin typeface="inherit"/>
              </a:rPr>
              <a:t>there</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is</a:t>
            </a:r>
            <a:r>
              <a:rPr kumimoji="0" lang="fr-FR" altLang="fr-FR" sz="2000" b="0" i="0" u="none" strike="noStrike" cap="none" normalizeH="0" baseline="0" dirty="0">
                <a:ln>
                  <a:noFill/>
                </a:ln>
                <a:solidFill>
                  <a:srgbClr val="212121"/>
                </a:solidFill>
                <a:effectLst/>
                <a:latin typeface="inherit"/>
              </a:rPr>
              <a:t> a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err="1">
                <a:ln>
                  <a:noFill/>
                </a:ln>
                <a:solidFill>
                  <a:srgbClr val="212121"/>
                </a:solidFill>
                <a:effectLst/>
                <a:latin typeface="inherit"/>
              </a:rPr>
              <a:t>difference</a:t>
            </a:r>
            <a:r>
              <a:rPr kumimoji="0" lang="fr-FR" altLang="fr-FR" sz="2000" b="0" i="0" u="none" strike="noStrike" cap="none" normalizeH="0" baseline="0" dirty="0">
                <a:ln>
                  <a:noFill/>
                </a:ln>
                <a:solidFill>
                  <a:srgbClr val="212121"/>
                </a:solidFill>
                <a:effectLst/>
                <a:latin typeface="inherit"/>
              </a:rPr>
              <a:t> of 16 IQ points </a:t>
            </a:r>
            <a:r>
              <a:rPr kumimoji="0" lang="fr-FR" altLang="fr-FR" sz="2000" b="0" i="0" u="none" strike="noStrike" cap="none" normalizeH="0" baseline="0" dirty="0" err="1">
                <a:ln>
                  <a:noFill/>
                </a:ln>
                <a:solidFill>
                  <a:srgbClr val="212121"/>
                </a:solidFill>
                <a:effectLst/>
                <a:latin typeface="inherit"/>
              </a:rPr>
              <a:t>between</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African</a:t>
            </a:r>
            <a:r>
              <a:rPr kumimoji="0" lang="fr-FR" altLang="fr-FR" sz="2000" b="0" i="0" u="none" strike="noStrike" cap="none" normalizeH="0" baseline="0" dirty="0">
                <a:ln>
                  <a:noFill/>
                </a:ln>
                <a:solidFill>
                  <a:srgbClr val="212121"/>
                </a:solidFill>
                <a:effectLst/>
                <a:latin typeface="inherit"/>
              </a:rPr>
              <a:t>-</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000" dirty="0" err="1">
                <a:solidFill>
                  <a:srgbClr val="212121"/>
                </a:solidFill>
                <a:latin typeface="inherit"/>
              </a:rPr>
              <a:t>Americans</a:t>
            </a:r>
            <a:r>
              <a:rPr kumimoji="0" lang="fr-FR" altLang="fr-FR" sz="2000" b="0" i="0" u="none" strike="noStrike" cap="none" normalizeH="0" baseline="0" dirty="0">
                <a:ln>
                  <a:noFill/>
                </a:ln>
                <a:solidFill>
                  <a:srgbClr val="212121"/>
                </a:solidFill>
                <a:effectLst/>
                <a:latin typeface="inherit"/>
              </a:rPr>
              <a:t> and </a:t>
            </a:r>
            <a:r>
              <a:rPr kumimoji="0" lang="fr-FR" altLang="fr-FR" sz="2000" b="0" i="0" u="none" strike="noStrike" cap="none" normalizeH="0" baseline="0" dirty="0" err="1">
                <a:ln>
                  <a:noFill/>
                </a:ln>
                <a:solidFill>
                  <a:srgbClr val="212121"/>
                </a:solidFill>
                <a:effectLst/>
                <a:latin typeface="inherit"/>
              </a:rPr>
              <a:t>European</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exactly</a:t>
            </a:r>
            <a:r>
              <a:rPr kumimoji="0" lang="fr-FR" altLang="fr-FR" sz="2000" b="0" i="0" u="none" strike="noStrike" cap="none" normalizeH="0" baseline="0" dirty="0">
                <a:ln>
                  <a:noFill/>
                </a:ln>
                <a:solidFill>
                  <a:srgbClr val="212121"/>
                </a:solidFill>
                <a:effectLst/>
                <a:latin typeface="inherit"/>
              </a:rPr>
              <a:t> the </a:t>
            </a:r>
            <a:r>
              <a:rPr kumimoji="0" lang="fr-FR" altLang="fr-FR" sz="2000" b="0" i="0" u="none" strike="noStrike" cap="none" normalizeH="0" baseline="0" dirty="0" err="1">
                <a:ln>
                  <a:noFill/>
                </a:ln>
                <a:solidFill>
                  <a:srgbClr val="212121"/>
                </a:solidFill>
                <a:effectLst/>
                <a:latin typeface="inherit"/>
              </a:rPr>
              <a:t>same</a:t>
            </a:r>
            <a:r>
              <a:rPr kumimoji="0" lang="fr-FR" altLang="fr-FR" sz="2000" b="0" i="0" u="none" strike="noStrike" cap="none" normalizeH="0" baseline="0" dirty="0">
                <a:ln>
                  <a:noFill/>
                </a:ln>
                <a:solidFill>
                  <a:srgbClr val="212121"/>
                </a:solidFill>
                <a:effectLst/>
                <a:latin typeface="inherit"/>
              </a:rPr>
              <a:t> </a:t>
            </a:r>
            <a:br>
              <a:rPr kumimoji="0" lang="fr-FR" altLang="fr-FR" sz="2000" b="0" i="0" u="none" strike="noStrike" cap="none" normalizeH="0" baseline="0" dirty="0">
                <a:ln>
                  <a:noFill/>
                </a:ln>
                <a:solidFill>
                  <a:srgbClr val="212121"/>
                </a:solidFill>
                <a:effectLst/>
                <a:latin typeface="inherit"/>
              </a:rPr>
            </a:br>
            <a:r>
              <a:rPr kumimoji="0" lang="fr-FR" altLang="fr-FR" sz="2000" b="0" i="0" u="none" strike="noStrike" cap="none" normalizeH="0" baseline="0" dirty="0">
                <a:ln>
                  <a:noFill/>
                </a:ln>
                <a:solidFill>
                  <a:srgbClr val="212121"/>
                </a:solidFill>
                <a:effectLst/>
                <a:latin typeface="inherit"/>
              </a:rPr>
              <a:t>as </a:t>
            </a:r>
            <a:r>
              <a:rPr kumimoji="0" lang="fr-FR" altLang="fr-FR" sz="2000" b="0" i="0" u="none" strike="noStrike" cap="none" normalizeH="0" baseline="0" dirty="0" err="1">
                <a:ln>
                  <a:noFill/>
                </a:ln>
                <a:solidFill>
                  <a:srgbClr val="212121"/>
                </a:solidFill>
                <a:effectLst/>
                <a:latin typeface="inherit"/>
              </a:rPr>
              <a:t>that</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found</a:t>
            </a:r>
            <a:r>
              <a:rPr kumimoji="0" lang="fr-FR" altLang="fr-FR" sz="2000" b="0" i="0" u="none" strike="noStrike" cap="none" normalizeH="0" baseline="0" dirty="0">
                <a:ln>
                  <a:noFill/>
                </a:ln>
                <a:solidFill>
                  <a:srgbClr val="212121"/>
                </a:solidFill>
                <a:effectLst/>
                <a:latin typeface="inherit"/>
              </a:rPr>
              <a:t> in America. </a:t>
            </a:r>
            <a:br>
              <a:rPr kumimoji="0" lang="fr-FR" altLang="fr-FR" sz="2000" b="0" i="0" u="none" strike="noStrike" cap="none" normalizeH="0" baseline="0" dirty="0">
                <a:ln>
                  <a:noFill/>
                </a:ln>
                <a:solidFill>
                  <a:srgbClr val="212121"/>
                </a:solidFill>
                <a:effectLst/>
                <a:latin typeface="inherit"/>
              </a:rPr>
            </a:br>
            <a:endParaRPr kumimoji="0" lang="fr-FR" altLang="fr-FR" sz="2000" b="0" i="0" u="none" strike="noStrike" cap="none" normalizeH="0" baseline="0" dirty="0">
              <a:ln>
                <a:noFill/>
              </a:ln>
              <a:solidFill>
                <a:srgbClr val="21212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latin typeface="inherit"/>
              </a:rPr>
              <a:t>-&gt; </a:t>
            </a:r>
            <a:r>
              <a:rPr kumimoji="0" lang="fr-FR" altLang="fr-FR" sz="2000" b="0" i="0" u="none" strike="noStrike" cap="none" normalizeH="0" baseline="0" dirty="0" err="1">
                <a:ln>
                  <a:noFill/>
                </a:ln>
                <a:solidFill>
                  <a:srgbClr val="212121"/>
                </a:solidFill>
                <a:effectLst/>
                <a:latin typeface="inherit"/>
              </a:rPr>
              <a:t>Raising</a:t>
            </a:r>
            <a:r>
              <a:rPr kumimoji="0" lang="fr-FR" altLang="fr-FR" sz="2000" b="0" i="0" u="none" strike="noStrike" cap="none" normalizeH="0" baseline="0" dirty="0">
                <a:ln>
                  <a:noFill/>
                </a:ln>
                <a:solidFill>
                  <a:srgbClr val="212121"/>
                </a:solidFill>
                <a:effectLst/>
                <a:latin typeface="inherit"/>
              </a:rPr>
              <a:t> black </a:t>
            </a:r>
            <a:r>
              <a:rPr kumimoji="0" lang="fr-FR" altLang="fr-FR" sz="2000" b="0" i="0" u="none" strike="noStrike" cap="none" normalizeH="0" baseline="0" dirty="0" err="1">
                <a:ln>
                  <a:noFill/>
                </a:ln>
                <a:solidFill>
                  <a:srgbClr val="212121"/>
                </a:solidFill>
                <a:effectLst/>
                <a:latin typeface="inherit"/>
              </a:rPr>
              <a:t>children</a:t>
            </a:r>
            <a:r>
              <a:rPr kumimoji="0" lang="fr-FR" altLang="fr-FR" sz="2000" b="0" i="0" u="none" strike="noStrike" cap="none" normalizeH="0" baseline="0" dirty="0">
                <a:ln>
                  <a:noFill/>
                </a:ln>
                <a:solidFill>
                  <a:srgbClr val="212121"/>
                </a:solidFill>
                <a:effectLst/>
                <a:latin typeface="inherit"/>
              </a:rPr>
              <a:t> in a middle-class </a:t>
            </a:r>
            <a:br>
              <a:rPr kumimoji="0" lang="fr-FR" altLang="fr-FR" sz="2000" b="0" i="0" u="none" strike="noStrike" cap="none" normalizeH="0" baseline="0" dirty="0">
                <a:ln>
                  <a:noFill/>
                </a:ln>
                <a:solidFill>
                  <a:srgbClr val="212121"/>
                </a:solidFill>
                <a:effectLst/>
                <a:latin typeface="inherit"/>
              </a:rPr>
            </a:br>
            <a:r>
              <a:rPr kumimoji="0" lang="fr-FR" altLang="fr-FR" sz="2000" b="0" i="0" u="none" strike="noStrike" cap="none" normalizeH="0" baseline="0" dirty="0">
                <a:ln>
                  <a:noFill/>
                </a:ln>
                <a:solidFill>
                  <a:srgbClr val="212121"/>
                </a:solidFill>
                <a:effectLst/>
                <a:latin typeface="inherit"/>
              </a:rPr>
              <a:t>white </a:t>
            </a:r>
            <a:r>
              <a:rPr kumimoji="0" lang="fr-FR" altLang="fr-FR" sz="2000" b="0" i="0" u="none" strike="noStrike" cap="none" normalizeH="0" baseline="0" dirty="0" err="1">
                <a:ln>
                  <a:noFill/>
                </a:ln>
                <a:solidFill>
                  <a:srgbClr val="212121"/>
                </a:solidFill>
                <a:effectLst/>
                <a:latin typeface="inherit"/>
              </a:rPr>
              <a:t>family</a:t>
            </a:r>
            <a:r>
              <a:rPr kumimoji="0" lang="fr-FR" altLang="fr-FR" sz="2000" b="0" i="0" u="none" strike="noStrike" cap="none" normalizeH="0" baseline="0" dirty="0">
                <a:ln>
                  <a:noFill/>
                </a:ln>
                <a:solidFill>
                  <a:srgbClr val="212121"/>
                </a:solidFill>
                <a:effectLst/>
                <a:latin typeface="inherit"/>
              </a:rPr>
              <a:t> has no </a:t>
            </a:r>
            <a:r>
              <a:rPr kumimoji="0" lang="fr-FR" altLang="fr-FR" sz="2000" b="0" i="0" u="none" strike="noStrike" cap="none" normalizeH="0" baseline="0" dirty="0" err="1">
                <a:ln>
                  <a:noFill/>
                </a:ln>
                <a:solidFill>
                  <a:srgbClr val="212121"/>
                </a:solidFill>
                <a:effectLst/>
                <a:latin typeface="inherit"/>
              </a:rPr>
              <a:t>effect</a:t>
            </a:r>
            <a:r>
              <a:rPr kumimoji="0" lang="fr-FR" altLang="fr-FR" sz="2000" b="0" i="0" u="none" strike="noStrike" cap="none" normalizeH="0" baseline="0" dirty="0">
                <a:ln>
                  <a:noFill/>
                </a:ln>
                <a:solidFill>
                  <a:srgbClr val="212121"/>
                </a:solidFill>
                <a:effectLst/>
                <a:latin typeface="inherit"/>
              </a:rPr>
              <a:t> on </a:t>
            </a:r>
            <a:r>
              <a:rPr kumimoji="0" lang="fr-FR" altLang="fr-FR" sz="2000" b="0" i="0" u="none" strike="noStrike" cap="none" normalizeH="0" baseline="0" dirty="0" err="1">
                <a:ln>
                  <a:noFill/>
                </a:ln>
                <a:solidFill>
                  <a:srgbClr val="212121"/>
                </a:solidFill>
                <a:effectLst/>
                <a:latin typeface="inherit"/>
              </a:rPr>
              <a:t>their</a:t>
            </a:r>
            <a:r>
              <a:rPr kumimoji="0" lang="fr-FR" altLang="fr-FR" sz="2000" b="0" i="0" u="none" strike="noStrike" cap="none" normalizeH="0" baseline="0" dirty="0">
                <a:ln>
                  <a:noFill/>
                </a:ln>
                <a:solidFill>
                  <a:srgbClr val="212121"/>
                </a:solidFill>
                <a:effectLst/>
                <a:latin typeface="inherit"/>
              </a:rPr>
              <a:t> IQ at 17 </a:t>
            </a:r>
            <a:br>
              <a:rPr kumimoji="0" lang="fr-FR" altLang="fr-FR" sz="2000" b="0" i="0" u="none" strike="noStrike" cap="none" normalizeH="0" baseline="0" dirty="0">
                <a:ln>
                  <a:noFill/>
                </a:ln>
                <a:solidFill>
                  <a:srgbClr val="212121"/>
                </a:solidFill>
                <a:effectLst/>
                <a:latin typeface="inherit"/>
              </a:rPr>
            </a:br>
            <a:r>
              <a:rPr kumimoji="0" lang="fr-FR" altLang="fr-FR" sz="2000" b="0" i="0" u="none" strike="noStrike" cap="none" normalizeH="0" baseline="0" dirty="0" err="1">
                <a:ln>
                  <a:noFill/>
                </a:ln>
                <a:solidFill>
                  <a:srgbClr val="212121"/>
                </a:solidFill>
                <a:effectLst/>
                <a:latin typeface="inherit"/>
              </a:rPr>
              <a:t>years</a:t>
            </a:r>
            <a:r>
              <a:rPr kumimoji="0" lang="fr-FR" altLang="fr-FR" sz="2000" b="0" i="0" u="none" strike="noStrike" cap="none" normalizeH="0" baseline="0" dirty="0">
                <a:ln>
                  <a:noFill/>
                </a:ln>
                <a:solidFill>
                  <a:srgbClr val="212121"/>
                </a:solidFill>
                <a:effectLst/>
                <a:latin typeface="inherit"/>
              </a:rPr>
              <a:t>. </a:t>
            </a:r>
            <a:br>
              <a:rPr kumimoji="0" lang="fr-FR" altLang="fr-FR" sz="2000" b="0" i="0" u="none" strike="noStrike" cap="none" normalizeH="0" baseline="0" dirty="0">
                <a:ln>
                  <a:noFill/>
                </a:ln>
                <a:solidFill>
                  <a:srgbClr val="212121"/>
                </a:solidFill>
                <a:effectLst/>
                <a:latin typeface="inherit"/>
              </a:rPr>
            </a:br>
            <a:endParaRPr kumimoji="0" lang="fr-FR" altLang="fr-FR" sz="2000" b="0" i="0" u="none" strike="noStrike" cap="none" normalizeH="0" baseline="0" dirty="0">
              <a:ln>
                <a:noFill/>
              </a:ln>
              <a:solidFill>
                <a:srgbClr val="21212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12121"/>
                </a:solidFill>
                <a:effectLst/>
                <a:latin typeface="inherit"/>
              </a:rPr>
              <a:t>-&gt; Education has no more </a:t>
            </a:r>
            <a:r>
              <a:rPr kumimoji="0" lang="fr-FR" altLang="fr-FR" sz="2000" b="0" i="0" u="none" strike="noStrike" cap="none" normalizeH="0" baseline="0" dirty="0" err="1">
                <a:ln>
                  <a:noFill/>
                </a:ln>
                <a:solidFill>
                  <a:srgbClr val="212121"/>
                </a:solidFill>
                <a:effectLst/>
                <a:latin typeface="inherit"/>
              </a:rPr>
              <a:t>effect</a:t>
            </a:r>
            <a:r>
              <a:rPr kumimoji="0" lang="fr-FR" altLang="fr-FR" sz="2000" b="0" i="0" u="none" strike="noStrike" cap="none" normalizeH="0" baseline="0" dirty="0">
                <a:ln>
                  <a:noFill/>
                </a:ln>
                <a:solidFill>
                  <a:srgbClr val="212121"/>
                </a:solidFill>
                <a:effectLst/>
                <a:latin typeface="inherit"/>
              </a:rPr>
              <a:t> on East-</a:t>
            </a:r>
            <a:r>
              <a:rPr kumimoji="0" lang="fr-FR" altLang="fr-FR" sz="2000" b="0" i="0" u="none" strike="noStrike" cap="none" normalizeH="0" baseline="0" dirty="0" err="1">
                <a:ln>
                  <a:noFill/>
                </a:ln>
                <a:solidFill>
                  <a:srgbClr val="212121"/>
                </a:solidFill>
                <a:effectLst/>
                <a:latin typeface="inherit"/>
              </a:rPr>
              <a:t>Asians</a:t>
            </a:r>
            <a:br>
              <a:rPr kumimoji="0" lang="fr-FR" altLang="fr-FR" sz="2000" b="0" i="0" u="none" strike="noStrike" cap="none" normalizeH="0" baseline="0" dirty="0">
                <a:ln>
                  <a:noFill/>
                </a:ln>
                <a:solidFill>
                  <a:srgbClr val="212121"/>
                </a:solidFill>
                <a:effectLst/>
                <a:latin typeface="inherit"/>
              </a:rPr>
            </a:b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adopted</a:t>
            </a:r>
            <a:r>
              <a:rPr kumimoji="0" lang="fr-FR" altLang="fr-FR" sz="2000" b="0" i="0" u="none" strike="noStrike" cap="none" normalizeH="0" baseline="0" dirty="0">
                <a:ln>
                  <a:noFill/>
                </a:ln>
                <a:solidFill>
                  <a:srgbClr val="212121"/>
                </a:solidFill>
                <a:effectLst/>
                <a:latin typeface="inherit"/>
              </a:rPr>
              <a:t> by </a:t>
            </a:r>
            <a:r>
              <a:rPr kumimoji="0" lang="fr-FR" altLang="fr-FR" sz="2000" b="0" i="0" u="none" strike="noStrike" cap="none" normalizeH="0" baseline="0" dirty="0" err="1">
                <a:ln>
                  <a:noFill/>
                </a:ln>
                <a:solidFill>
                  <a:srgbClr val="212121"/>
                </a:solidFill>
                <a:effectLst/>
                <a:latin typeface="inherit"/>
              </a:rPr>
              <a:t>European</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their</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average</a:t>
            </a:r>
            <a:r>
              <a:rPr kumimoji="0" lang="fr-FR" altLang="fr-FR" sz="2000" b="0" i="0" u="none" strike="noStrike" cap="none" normalizeH="0" baseline="0" dirty="0">
                <a:ln>
                  <a:noFill/>
                </a:ln>
                <a:solidFill>
                  <a:srgbClr val="212121"/>
                </a:solidFill>
                <a:effectLst/>
                <a:latin typeface="inherit"/>
              </a:rPr>
              <a:t> IQ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000" dirty="0" err="1">
                <a:solidFill>
                  <a:srgbClr val="212121"/>
                </a:solidFill>
                <a:latin typeface="inherit"/>
              </a:rPr>
              <a:t>remains</a:t>
            </a:r>
            <a:r>
              <a:rPr kumimoji="0" lang="fr-FR" altLang="fr-FR" sz="2000" b="0" i="0" u="none" strike="noStrike" cap="none" normalizeH="0" baseline="0" dirty="0">
                <a:ln>
                  <a:noFill/>
                </a:ln>
                <a:solidFill>
                  <a:srgbClr val="212121"/>
                </a:solidFill>
                <a:effectLst/>
                <a:latin typeface="inherit"/>
              </a:rPr>
              <a:t> </a:t>
            </a:r>
            <a:r>
              <a:rPr kumimoji="0" lang="fr-FR" altLang="fr-FR" sz="2000" b="0" i="0" u="none" strike="noStrike" cap="none" normalizeH="0" baseline="0" dirty="0" err="1">
                <a:ln>
                  <a:noFill/>
                </a:ln>
                <a:solidFill>
                  <a:srgbClr val="212121"/>
                </a:solidFill>
                <a:effectLst/>
                <a:latin typeface="inherit"/>
              </a:rPr>
              <a:t>higher</a:t>
            </a:r>
            <a:r>
              <a:rPr lang="fr-FR" altLang="fr-FR" sz="2000" dirty="0">
                <a:solidFill>
                  <a:srgbClr val="212121"/>
                </a:solidFill>
                <a:latin typeface="inherit"/>
              </a:rPr>
              <a:t> </a:t>
            </a:r>
            <a:r>
              <a:rPr lang="fr-FR" altLang="fr-FR" sz="2000" dirty="0" err="1">
                <a:solidFill>
                  <a:srgbClr val="212121"/>
                </a:solidFill>
                <a:latin typeface="inherit"/>
              </a:rPr>
              <a:t>than</a:t>
            </a:r>
            <a:r>
              <a:rPr lang="fr-FR" altLang="fr-FR" sz="2000" dirty="0">
                <a:solidFill>
                  <a:srgbClr val="212121"/>
                </a:solidFill>
                <a:latin typeface="inherit"/>
              </a:rPr>
              <a:t> </a:t>
            </a:r>
            <a:r>
              <a:rPr lang="fr-FR" altLang="fr-FR" sz="2000" dirty="0" err="1">
                <a:solidFill>
                  <a:srgbClr val="212121"/>
                </a:solidFill>
                <a:latin typeface="inherit"/>
              </a:rPr>
              <a:t>that</a:t>
            </a:r>
            <a:r>
              <a:rPr lang="fr-FR" altLang="fr-FR" sz="2000" dirty="0">
                <a:solidFill>
                  <a:srgbClr val="212121"/>
                </a:solidFill>
                <a:latin typeface="inherit"/>
              </a:rPr>
              <a:t> of </a:t>
            </a:r>
            <a:r>
              <a:rPr lang="fr-FR" altLang="fr-FR" sz="2000" dirty="0" err="1">
                <a:solidFill>
                  <a:srgbClr val="212121"/>
                </a:solidFill>
                <a:latin typeface="inherit"/>
              </a:rPr>
              <a:t>Europeans</a:t>
            </a:r>
            <a:r>
              <a:rPr lang="fr-FR" altLang="fr-FR" sz="2000" dirty="0">
                <a:solidFill>
                  <a:srgbClr val="212121"/>
                </a:solidFill>
                <a:latin typeface="inherit"/>
              </a:rPr>
              <a:t>.</a:t>
            </a:r>
            <a:endParaRPr kumimoji="0" lang="fr-FR" altLang="fr-FR" sz="20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advTm="35182"/>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1"/>
          <p:cNvSpPr>
            <a:spLocks noGrp="1"/>
          </p:cNvSpPr>
          <p:nvPr>
            <p:ph type="title"/>
          </p:nvPr>
        </p:nvSpPr>
        <p:spPr/>
        <p:txBody>
          <a:bodyPr/>
          <a:lstStyle/>
          <a:p>
            <a:pPr eaLnBrk="1" hangingPunct="1"/>
            <a:r>
              <a:rPr lang="fr-BE" dirty="0"/>
              <a:t>8. </a:t>
            </a:r>
            <a:r>
              <a:rPr lang="fr-BE" dirty="0" err="1"/>
              <a:t>Reaction</a:t>
            </a:r>
            <a:r>
              <a:rPr lang="fr-BE" dirty="0"/>
              <a:t> Time </a:t>
            </a:r>
          </a:p>
        </p:txBody>
      </p:sp>
      <p:sp>
        <p:nvSpPr>
          <p:cNvPr id="6" name="Espace réservé du numéro de diapositive 5"/>
          <p:cNvSpPr>
            <a:spLocks noGrp="1"/>
          </p:cNvSpPr>
          <p:nvPr>
            <p:ph type="sldNum" sz="quarter" idx="12"/>
          </p:nvPr>
        </p:nvSpPr>
        <p:spPr/>
        <p:txBody>
          <a:bodyPr/>
          <a:lstStyle/>
          <a:p>
            <a:pPr>
              <a:defRPr/>
            </a:pPr>
            <a:fld id="{D7AC0E89-BCC7-4B11-B8F8-BCE0200F5F19}" type="slidenum">
              <a:rPr lang="fr-BE"/>
              <a:pPr>
                <a:defRPr/>
              </a:pPr>
              <a:t>77</a:t>
            </a:fld>
            <a:endParaRPr lang="fr-BE" dirty="0"/>
          </a:p>
        </p:txBody>
      </p:sp>
      <p:graphicFrame>
        <p:nvGraphicFramePr>
          <p:cNvPr id="4" name="Tableau 3"/>
          <p:cNvGraphicFramePr>
            <a:graphicFrameLocks noGrp="1"/>
          </p:cNvGraphicFramePr>
          <p:nvPr/>
        </p:nvGraphicFramePr>
        <p:xfrm>
          <a:off x="3059113" y="3284538"/>
          <a:ext cx="4249738" cy="2566988"/>
        </p:xfrm>
        <a:graphic>
          <a:graphicData uri="http://schemas.openxmlformats.org/drawingml/2006/table">
            <a:tbl>
              <a:tblPr firstRow="1" firstCol="1" bandRow="1">
                <a:tableStyleId>{5C22544A-7EE6-4342-B048-85BDC9FD1C3A}</a:tableStyleId>
              </a:tblPr>
              <a:tblGrid>
                <a:gridCol w="309233">
                  <a:extLst>
                    <a:ext uri="{9D8B030D-6E8A-4147-A177-3AD203B41FA5}">
                      <a16:colId xmlns:a16="http://schemas.microsoft.com/office/drawing/2014/main" val="20000"/>
                    </a:ext>
                  </a:extLst>
                </a:gridCol>
                <a:gridCol w="572164">
                  <a:extLst>
                    <a:ext uri="{9D8B030D-6E8A-4147-A177-3AD203B41FA5}">
                      <a16:colId xmlns:a16="http://schemas.microsoft.com/office/drawing/2014/main" val="20001"/>
                    </a:ext>
                  </a:extLst>
                </a:gridCol>
                <a:gridCol w="1325401">
                  <a:extLst>
                    <a:ext uri="{9D8B030D-6E8A-4147-A177-3AD203B41FA5}">
                      <a16:colId xmlns:a16="http://schemas.microsoft.com/office/drawing/2014/main" val="20002"/>
                    </a:ext>
                  </a:extLst>
                </a:gridCol>
                <a:gridCol w="877262">
                  <a:extLst>
                    <a:ext uri="{9D8B030D-6E8A-4147-A177-3AD203B41FA5}">
                      <a16:colId xmlns:a16="http://schemas.microsoft.com/office/drawing/2014/main" val="20003"/>
                    </a:ext>
                  </a:extLst>
                </a:gridCol>
                <a:gridCol w="1165678">
                  <a:extLst>
                    <a:ext uri="{9D8B030D-6E8A-4147-A177-3AD203B41FA5}">
                      <a16:colId xmlns:a16="http://schemas.microsoft.com/office/drawing/2014/main" val="20004"/>
                    </a:ext>
                  </a:extLst>
                </a:gridCol>
              </a:tblGrid>
              <a:tr h="524328">
                <a:tc>
                  <a:txBody>
                    <a:bodyPr/>
                    <a:lstStyle/>
                    <a:p>
                      <a:pPr>
                        <a:lnSpc>
                          <a:spcPct val="115000"/>
                        </a:lnSpc>
                      </a:pPr>
                      <a:endParaRPr lang="fr-BE" sz="1400" dirty="0">
                        <a:effectLst/>
                        <a:latin typeface="Calibri"/>
                        <a:cs typeface="Times New Roman"/>
                      </a:endParaRPr>
                    </a:p>
                  </a:txBody>
                  <a:tcPr marL="0" marR="0" marT="0" marB="0" anchor="ctr"/>
                </a:tc>
                <a:tc>
                  <a:txBody>
                    <a:bodyPr/>
                    <a:lstStyle/>
                    <a:p>
                      <a:pPr algn="just">
                        <a:lnSpc>
                          <a:spcPct val="115000"/>
                        </a:lnSpc>
                        <a:spcAft>
                          <a:spcPts val="1000"/>
                        </a:spcAft>
                      </a:pPr>
                      <a:r>
                        <a:rPr lang="fr-FR" sz="1400" dirty="0">
                          <a:effectLst/>
                        </a:rPr>
                        <a:t>Test</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Africans</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Europeans</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a:effectLst/>
                          <a:latin typeface="Calibri"/>
                          <a:ea typeface="Calibri"/>
                          <a:cs typeface="Times New Roman"/>
                        </a:rPr>
                        <a:t>East</a:t>
                      </a:r>
                      <a:r>
                        <a:rPr lang="fr-BE" sz="1400" baseline="0" dirty="0">
                          <a:effectLst/>
                          <a:latin typeface="Calibri"/>
                          <a:ea typeface="Calibri"/>
                          <a:cs typeface="Times New Roman"/>
                        </a:rPr>
                        <a:t> asians</a:t>
                      </a:r>
                      <a:endParaRPr lang="fr-BE" sz="1400"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496265">
                <a:tc>
                  <a:txBody>
                    <a:bodyPr/>
                    <a:lstStyle/>
                    <a:p>
                      <a:pPr algn="just">
                        <a:lnSpc>
                          <a:spcPct val="115000"/>
                        </a:lnSpc>
                        <a:spcAft>
                          <a:spcPts val="1000"/>
                        </a:spcAft>
                      </a:pPr>
                      <a:r>
                        <a:rPr lang="fr-FR" sz="1400" dirty="0">
                          <a:effectLst/>
                        </a:rPr>
                        <a:t>1</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IQ</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68</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100</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a:effectLst/>
                          <a:latin typeface="Calibri"/>
                          <a:ea typeface="Calibri"/>
                          <a:cs typeface="Times New Roman"/>
                        </a:rPr>
                        <a:t>106</a:t>
                      </a:r>
                    </a:p>
                  </a:txBody>
                  <a:tcPr marL="0" marR="0" marT="0" marB="0" anchor="b"/>
                </a:tc>
                <a:extLst>
                  <a:ext uri="{0D108BD9-81ED-4DB2-BD59-A6C34878D82A}">
                    <a16:rowId xmlns:a16="http://schemas.microsoft.com/office/drawing/2014/main" val="10001"/>
                  </a:ext>
                </a:extLst>
              </a:tr>
              <a:tr h="503649">
                <a:tc>
                  <a:txBody>
                    <a:bodyPr/>
                    <a:lstStyle/>
                    <a:p>
                      <a:pPr algn="just">
                        <a:lnSpc>
                          <a:spcPct val="115000"/>
                        </a:lnSpc>
                        <a:spcAft>
                          <a:spcPts val="1000"/>
                        </a:spcAft>
                      </a:pPr>
                      <a:r>
                        <a:rPr lang="fr-FR" sz="1400" dirty="0">
                          <a:effectLst/>
                        </a:rPr>
                        <a:t>2</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RT-S</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latin typeface="+mn-lt"/>
                          <a:ea typeface="+mn-ea"/>
                          <a:cs typeface="+mn-cs"/>
                        </a:rPr>
                        <a:t>398</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371</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a:effectLst/>
                          <a:latin typeface="Calibri"/>
                          <a:ea typeface="Calibri"/>
                          <a:cs typeface="Times New Roman"/>
                        </a:rPr>
                        <a:t>348</a:t>
                      </a:r>
                    </a:p>
                  </a:txBody>
                  <a:tcPr marL="0" marR="0" marT="0" marB="0" anchor="b"/>
                </a:tc>
                <a:extLst>
                  <a:ext uri="{0D108BD9-81ED-4DB2-BD59-A6C34878D82A}">
                    <a16:rowId xmlns:a16="http://schemas.microsoft.com/office/drawing/2014/main" val="10002"/>
                  </a:ext>
                </a:extLst>
              </a:tr>
              <a:tr h="503649">
                <a:tc>
                  <a:txBody>
                    <a:bodyPr/>
                    <a:lstStyle/>
                    <a:p>
                      <a:pPr algn="just">
                        <a:lnSpc>
                          <a:spcPct val="115000"/>
                        </a:lnSpc>
                        <a:spcAft>
                          <a:spcPts val="1000"/>
                        </a:spcAft>
                      </a:pPr>
                      <a:r>
                        <a:rPr lang="fr-FR" sz="1400" dirty="0">
                          <a:effectLst/>
                        </a:rPr>
                        <a:t>3</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RT-C</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1,950</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1,220</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a:effectLst/>
                          <a:latin typeface="Calibri"/>
                          <a:ea typeface="Calibri"/>
                          <a:cs typeface="Times New Roman"/>
                        </a:rPr>
                        <a:t>-</a:t>
                      </a:r>
                    </a:p>
                  </a:txBody>
                  <a:tcPr marL="0" marR="0" marT="0" marB="0" anchor="b"/>
                </a:tc>
                <a:extLst>
                  <a:ext uri="{0D108BD9-81ED-4DB2-BD59-A6C34878D82A}">
                    <a16:rowId xmlns:a16="http://schemas.microsoft.com/office/drawing/2014/main" val="10003"/>
                  </a:ext>
                </a:extLst>
              </a:tr>
              <a:tr h="539097">
                <a:tc>
                  <a:txBody>
                    <a:bodyPr/>
                    <a:lstStyle/>
                    <a:p>
                      <a:pPr algn="just">
                        <a:lnSpc>
                          <a:spcPct val="115000"/>
                        </a:lnSpc>
                        <a:spcAft>
                          <a:spcPts val="1000"/>
                        </a:spcAft>
                      </a:pPr>
                      <a:r>
                        <a:rPr lang="fr-FR" sz="1400" dirty="0">
                          <a:effectLst/>
                        </a:rPr>
                        <a:t>4</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EEG</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534</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506</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a:effectLst/>
                          <a:latin typeface="Calibri"/>
                          <a:ea typeface="Calibri"/>
                          <a:cs typeface="Times New Roman"/>
                        </a:rPr>
                        <a:t>-</a:t>
                      </a:r>
                    </a:p>
                  </a:txBody>
                  <a:tcPr marL="0" marR="0" marT="0" marB="0" anchor="b"/>
                </a:tc>
                <a:extLst>
                  <a:ext uri="{0D108BD9-81ED-4DB2-BD59-A6C34878D82A}">
                    <a16:rowId xmlns:a16="http://schemas.microsoft.com/office/drawing/2014/main" val="10004"/>
                  </a:ext>
                </a:extLst>
              </a:tr>
            </a:tbl>
          </a:graphicData>
        </a:graphic>
      </p:graphicFrame>
      <p:sp>
        <p:nvSpPr>
          <p:cNvPr id="54315" name="Rectangle 1"/>
          <p:cNvSpPr>
            <a:spLocks noChangeArrowheads="1"/>
          </p:cNvSpPr>
          <p:nvPr/>
        </p:nvSpPr>
        <p:spPr bwMode="auto">
          <a:xfrm>
            <a:off x="3059113" y="299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dirty="0">
                <a:solidFill>
                  <a:srgbClr val="000000"/>
                </a:solidFill>
                <a:cs typeface="Times New Roman" pitchFamily="18" charset="0"/>
              </a:rPr>
              <a:t>Table 4.10. Reaction Limes and EEGs of Africans and Europeans</a:t>
            </a:r>
            <a:endParaRPr lang="fr-BE" sz="600" dirty="0">
              <a:latin typeface="Arial" charset="0"/>
            </a:endParaRPr>
          </a:p>
          <a:p>
            <a:pPr eaLnBrk="0" hangingPunct="0"/>
            <a:endParaRPr lang="fr-BE" dirty="0">
              <a:latin typeface="Arial" charset="0"/>
            </a:endParaRPr>
          </a:p>
        </p:txBody>
      </p:sp>
      <p:pic>
        <p:nvPicPr>
          <p:cNvPr id="54316" name="Picture 3" descr="http://websites.pdesas.org/sheppler/2010/10/27/120061/file.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4081463"/>
            <a:ext cx="28575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1E73DF6-00A7-4F60-8879-AE52694FFC17}"/>
              </a:ext>
            </a:extLst>
          </p:cNvPr>
          <p:cNvSpPr>
            <a:spLocks noChangeArrowheads="1"/>
          </p:cNvSpPr>
          <p:nvPr/>
        </p:nvSpPr>
        <p:spPr bwMode="auto">
          <a:xfrm>
            <a:off x="323528" y="1451912"/>
            <a:ext cx="8591070"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12121"/>
                </a:solidFill>
                <a:effectLst/>
                <a:latin typeface="+mn-lt"/>
              </a:rPr>
              <a:t>There </a:t>
            </a:r>
            <a:r>
              <a:rPr kumimoji="0" lang="fr-FR" altLang="fr-FR" sz="1600" b="0" i="0" u="none" strike="noStrike" cap="none" normalizeH="0" baseline="0" dirty="0" err="1">
                <a:ln>
                  <a:noFill/>
                </a:ln>
                <a:solidFill>
                  <a:srgbClr val="212121"/>
                </a:solidFill>
                <a:effectLst/>
                <a:latin typeface="+mn-lt"/>
              </a:rPr>
              <a:t>is</a:t>
            </a:r>
            <a:r>
              <a:rPr kumimoji="0" lang="fr-FR" altLang="fr-FR" sz="1600" b="0" i="0" u="none" strike="noStrike" cap="none" normalizeH="0" baseline="0" dirty="0">
                <a:ln>
                  <a:noFill/>
                </a:ln>
                <a:solidFill>
                  <a:srgbClr val="212121"/>
                </a:solidFill>
                <a:effectLst/>
                <a:latin typeface="+mn-lt"/>
              </a:rPr>
              <a:t> a </a:t>
            </a:r>
            <a:r>
              <a:rPr kumimoji="0" lang="fr-FR" altLang="fr-FR" sz="1600" b="0" i="0" u="none" strike="noStrike" cap="none" normalizeH="0" baseline="0" dirty="0" err="1">
                <a:ln>
                  <a:noFill/>
                </a:ln>
                <a:solidFill>
                  <a:srgbClr val="212121"/>
                </a:solidFill>
                <a:effectLst/>
                <a:latin typeface="+mn-lt"/>
              </a:rPr>
              <a:t>significant</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difference</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between</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Europeans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Africans</a:t>
            </a:r>
            <a:r>
              <a:rPr kumimoji="0" lang="fr-FR" altLang="fr-FR" sz="1600" b="0" i="0" u="none" strike="noStrike" cap="none" normalizeH="0" baseline="0" dirty="0">
                <a:ln>
                  <a:noFill/>
                </a:ln>
                <a:solidFill>
                  <a:srgbClr val="212121"/>
                </a:solidFill>
                <a:effectLst/>
                <a:latin typeface="+mn-lt"/>
              </a:rPr>
              <a:t> and East </a:t>
            </a:r>
            <a:r>
              <a:rPr kumimoji="0" lang="fr-FR" altLang="fr-FR" sz="1600" b="0" i="0" u="none" strike="noStrike" cap="none" normalizeH="0" baseline="0" dirty="0" err="1">
                <a:ln>
                  <a:noFill/>
                </a:ln>
                <a:solidFill>
                  <a:srgbClr val="212121"/>
                </a:solidFill>
                <a:effectLst/>
                <a:latin typeface="+mn-lt"/>
              </a:rPr>
              <a:t>Asians</a:t>
            </a:r>
            <a:r>
              <a:rPr kumimoji="0" lang="fr-FR" altLang="fr-FR" sz="1600" b="0" i="0" u="none" strike="noStrike" cap="none" normalizeH="0" baseline="0" dirty="0">
                <a:ln>
                  <a:noFill/>
                </a:ln>
                <a:solidFill>
                  <a:srgbClr val="212121"/>
                </a:solidFill>
                <a:effectLst/>
                <a:latin typeface="+mn-lt"/>
              </a:rPr>
              <a:t> in </a:t>
            </a:r>
            <a:r>
              <a:rPr kumimoji="0" lang="fr-FR" altLang="fr-FR" sz="1600" b="0" i="0" u="none" strike="noStrike" cap="none" normalizeH="0" baseline="0" dirty="0" err="1">
                <a:ln>
                  <a:noFill/>
                </a:ln>
                <a:solidFill>
                  <a:srgbClr val="212121"/>
                </a:solidFill>
                <a:effectLst/>
                <a:latin typeface="+mn-lt"/>
              </a:rPr>
              <a:t>terms</a:t>
            </a:r>
            <a:r>
              <a:rPr kumimoji="0" lang="fr-FR" altLang="fr-FR" sz="1600" b="0" i="0" u="none" strike="noStrike" cap="none" normalizeH="0" baseline="0" dirty="0">
                <a:ln>
                  <a:noFill/>
                </a:ln>
                <a:solidFill>
                  <a:srgbClr val="212121"/>
                </a:solidFill>
                <a:effectLst/>
                <a:latin typeface="+mn-lt"/>
              </a:rPr>
              <a:t> of </a:t>
            </a:r>
            <a:r>
              <a:rPr kumimoji="0" lang="fr-FR" altLang="fr-FR" sz="1600" b="0" i="0" u="none" strike="noStrike" cap="none" normalizeH="0" baseline="0" dirty="0" err="1">
                <a:ln>
                  <a:noFill/>
                </a:ln>
                <a:solidFill>
                  <a:srgbClr val="212121"/>
                </a:solidFill>
                <a:effectLst/>
                <a:latin typeface="+mn-lt"/>
              </a:rPr>
              <a:t>reaction</a:t>
            </a:r>
            <a:r>
              <a:rPr kumimoji="0" lang="fr-FR" altLang="fr-FR" sz="1600" b="0" i="0" u="none" strike="noStrike" cap="none" normalizeH="0" baseline="0" dirty="0">
                <a:ln>
                  <a:noFill/>
                </a:ln>
                <a:solidFill>
                  <a:srgbClr val="212121"/>
                </a:solidFill>
                <a:effectLst/>
                <a:latin typeface="+mn-lt"/>
              </a:rPr>
              <a:t> time.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12121"/>
                </a:solidFill>
                <a:effectLst/>
                <a:latin typeface="+mn-lt"/>
              </a:rPr>
              <a:t>The </a:t>
            </a:r>
            <a:r>
              <a:rPr kumimoji="0" lang="fr-FR" altLang="fr-FR" sz="1600" b="0" i="0" u="none" strike="noStrike" cap="none" normalizeH="0" baseline="0" dirty="0" err="1">
                <a:ln>
                  <a:noFill/>
                </a:ln>
                <a:solidFill>
                  <a:srgbClr val="212121"/>
                </a:solidFill>
                <a:effectLst/>
                <a:latin typeface="+mn-lt"/>
              </a:rPr>
              <a:t>reaction</a:t>
            </a:r>
            <a:r>
              <a:rPr kumimoji="0" lang="fr-FR" altLang="fr-FR" sz="1600" b="0" i="0" u="none" strike="noStrike" cap="none" normalizeH="0" baseline="0" dirty="0">
                <a:ln>
                  <a:noFill/>
                </a:ln>
                <a:solidFill>
                  <a:srgbClr val="212121"/>
                </a:solidFill>
                <a:effectLst/>
                <a:latin typeface="+mn-lt"/>
              </a:rPr>
              <a:t> time </a:t>
            </a:r>
            <a:r>
              <a:rPr kumimoji="0" lang="fr-FR" altLang="fr-FR" sz="1600" b="0" i="0" u="none" strike="noStrike" cap="none" normalizeH="0" baseline="0" dirty="0" err="1">
                <a:ln>
                  <a:noFill/>
                </a:ln>
                <a:solidFill>
                  <a:srgbClr val="212121"/>
                </a:solidFill>
                <a:effectLst/>
                <a:latin typeface="+mn-lt"/>
              </a:rPr>
              <a:t>is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correlated</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with</a:t>
            </a:r>
            <a:r>
              <a:rPr kumimoji="0" lang="fr-FR" altLang="fr-FR" sz="1600" b="0" i="0" u="none" strike="noStrike" cap="none" normalizeH="0" baseline="0" dirty="0">
                <a:ln>
                  <a:noFill/>
                </a:ln>
                <a:solidFill>
                  <a:srgbClr val="212121"/>
                </a:solidFill>
                <a:effectLst/>
                <a:latin typeface="+mn-lt"/>
              </a:rPr>
              <a:t> IQ, as </a:t>
            </a:r>
            <a:r>
              <a:rPr kumimoji="0" lang="fr-FR" altLang="fr-FR" sz="1600" b="0" i="0" u="none" strike="noStrike" cap="none" normalizeH="0" baseline="0" dirty="0" err="1">
                <a:ln>
                  <a:noFill/>
                </a:ln>
                <a:solidFill>
                  <a:srgbClr val="212121"/>
                </a:solidFill>
                <a:effectLst/>
                <a:latin typeface="+mn-lt"/>
              </a:rPr>
              <a:t>both</a:t>
            </a:r>
            <a:r>
              <a:rPr kumimoji="0" lang="fr-FR" altLang="fr-FR" sz="1600" b="0" i="0" u="none" strike="noStrike" cap="none" normalizeH="0" baseline="0" dirty="0">
                <a:ln>
                  <a:noFill/>
                </a:ln>
                <a:solidFill>
                  <a:srgbClr val="212121"/>
                </a:solidFill>
                <a:effectLst/>
                <a:latin typeface="+mn-lt"/>
              </a:rPr>
              <a:t> are </a:t>
            </a:r>
            <a:r>
              <a:rPr kumimoji="0" lang="fr-FR" altLang="fr-FR" sz="1600" b="0" i="0" u="none" strike="noStrike" cap="none" normalizeH="0" baseline="0" dirty="0" err="1">
                <a:ln>
                  <a:noFill/>
                </a:ln>
                <a:solidFill>
                  <a:srgbClr val="212121"/>
                </a:solidFill>
                <a:effectLst/>
                <a:latin typeface="+mn-lt"/>
              </a:rPr>
              <a:t>signs</a:t>
            </a:r>
            <a:r>
              <a:rPr kumimoji="0" lang="fr-FR" altLang="fr-FR" sz="1600" b="0" i="0" u="none" strike="noStrike" cap="none" normalizeH="0" baseline="0" dirty="0">
                <a:ln>
                  <a:noFill/>
                </a:ln>
                <a:solidFill>
                  <a:srgbClr val="212121"/>
                </a:solidFill>
                <a:effectLst/>
                <a:latin typeface="+mn-lt"/>
              </a:rPr>
              <a:t> of </a:t>
            </a:r>
            <a:r>
              <a:rPr kumimoji="0" lang="fr-FR" altLang="fr-FR" sz="1600" b="0" i="0" u="none" strike="noStrike" cap="none" normalizeH="0" baseline="0" dirty="0" err="1">
                <a:ln>
                  <a:noFill/>
                </a:ln>
                <a:solidFill>
                  <a:srgbClr val="212121"/>
                </a:solidFill>
                <a:effectLst/>
                <a:latin typeface="+mn-lt"/>
              </a:rPr>
              <a:t>efficiency</a:t>
            </a:r>
            <a:r>
              <a:rPr kumimoji="0" lang="fr-FR" altLang="fr-FR" sz="1600" b="0" i="0" u="none" strike="noStrike" cap="none" normalizeH="0" baseline="0" dirty="0">
                <a:ln>
                  <a:noFill/>
                </a:ln>
                <a:solidFill>
                  <a:srgbClr val="212121"/>
                </a:solidFill>
                <a:effectLst/>
                <a:latin typeface="+mn-lt"/>
              </a:rPr>
              <a:t> of the central </a:t>
            </a:r>
            <a:r>
              <a:rPr kumimoji="0" lang="fr-FR" altLang="fr-FR" sz="1600" b="0" i="0" u="none" strike="noStrike" cap="none" normalizeH="0" baseline="0" dirty="0" err="1">
                <a:ln>
                  <a:noFill/>
                </a:ln>
                <a:solidFill>
                  <a:srgbClr val="212121"/>
                </a:solidFill>
                <a:effectLst/>
                <a:latin typeface="+mn-lt"/>
              </a:rPr>
              <a:t>nervous</a:t>
            </a:r>
            <a:r>
              <a:rPr kumimoji="0" lang="fr-FR" altLang="fr-FR" sz="1600" b="0" i="0" u="none" strike="noStrike" cap="none" normalizeH="0" baseline="0" dirty="0">
                <a:ln>
                  <a:noFill/>
                </a:ln>
                <a:solidFill>
                  <a:srgbClr val="212121"/>
                </a:solidFill>
                <a:effectLst/>
                <a:latin typeface="+mn-lt"/>
              </a:rPr>
              <a:t> system. </a:t>
            </a:r>
            <a:br>
              <a:rPr kumimoji="0" lang="fr-FR" altLang="fr-FR" sz="1600" b="0" i="0" u="none" strike="noStrike" cap="none" normalizeH="0" baseline="0" dirty="0">
                <a:ln>
                  <a:noFill/>
                </a:ln>
                <a:solidFill>
                  <a:srgbClr val="212121"/>
                </a:solidFill>
                <a:effectLst/>
                <a:latin typeface="+mn-lt"/>
              </a:rPr>
            </a:br>
            <a:br>
              <a:rPr kumimoji="0" lang="fr-FR" altLang="fr-FR" sz="1600" b="0" i="0" u="none" strike="noStrike" cap="none" normalizeH="0" baseline="0" dirty="0">
                <a:ln>
                  <a:noFill/>
                </a:ln>
                <a:solidFill>
                  <a:srgbClr val="212121"/>
                </a:solidFill>
                <a:effectLst/>
                <a:latin typeface="+mn-lt"/>
              </a:rPr>
            </a:br>
            <a:r>
              <a:rPr kumimoji="0" lang="fr-FR" altLang="fr-FR" sz="1600" b="0" i="0" u="none" strike="noStrike" cap="none" normalizeH="0" baseline="0" dirty="0" err="1">
                <a:ln>
                  <a:noFill/>
                </a:ln>
                <a:solidFill>
                  <a:srgbClr val="212121"/>
                </a:solidFill>
                <a:effectLst/>
                <a:latin typeface="+mn-lt"/>
              </a:rPr>
              <a:t>Europeans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react</a:t>
            </a:r>
            <a:r>
              <a:rPr kumimoji="0" lang="fr-FR" altLang="fr-FR" sz="1600" b="0" i="0" u="none" strike="noStrike" cap="none" normalizeH="0" baseline="0" dirty="0">
                <a:ln>
                  <a:noFill/>
                </a:ln>
                <a:solidFill>
                  <a:srgbClr val="212121"/>
                </a:solidFill>
                <a:effectLst/>
                <a:latin typeface="+mn-lt"/>
              </a:rPr>
              <a:t> on </a:t>
            </a:r>
            <a:r>
              <a:rPr kumimoji="0" lang="fr-FR" altLang="fr-FR" sz="1600" b="0" i="0" u="none" strike="noStrike" cap="none" normalizeH="0" baseline="0" dirty="0" err="1">
                <a:ln>
                  <a:noFill/>
                </a:ln>
                <a:solidFill>
                  <a:srgbClr val="212121"/>
                </a:solidFill>
                <a:effectLst/>
                <a:latin typeface="+mn-lt"/>
              </a:rPr>
              <a:t>average</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faster</a:t>
            </a:r>
            <a:r>
              <a:rPr kumimoji="0" lang="fr-FR" altLang="fr-FR" sz="1600" b="0" i="0" u="none" strike="noStrike" cap="none" normalizeH="0" baseline="0" dirty="0">
                <a:ln>
                  <a:noFill/>
                </a:ln>
                <a:solidFill>
                  <a:srgbClr val="212121"/>
                </a:solidFill>
                <a:effectLst/>
                <a:latin typeface="+mn-lt"/>
              </a:rPr>
              <a:t> to a stimulus </a:t>
            </a:r>
            <a:r>
              <a:rPr kumimoji="0" lang="fr-FR" altLang="fr-FR" sz="1600" b="0" i="0" u="none" strike="noStrike" cap="none" normalizeH="0" baseline="0" dirty="0" err="1">
                <a:ln>
                  <a:noFill/>
                </a:ln>
                <a:solidFill>
                  <a:srgbClr val="212121"/>
                </a:solidFill>
                <a:effectLst/>
                <a:latin typeface="+mn-lt"/>
              </a:rPr>
              <a:t>than</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Africans</a:t>
            </a:r>
            <a:r>
              <a:rPr kumimoji="0" lang="fr-FR" altLang="fr-FR" sz="1600" b="0" i="0" u="none" strike="noStrike" cap="none" normalizeH="0" baseline="0" dirty="0">
                <a:ln>
                  <a:noFill/>
                </a:ln>
                <a:solidFill>
                  <a:srgbClr val="212121"/>
                </a:solidFill>
                <a:effectLst/>
                <a:latin typeface="+mn-lt"/>
              </a:rPr>
              <a:t> but </a:t>
            </a:r>
            <a:r>
              <a:rPr kumimoji="0" lang="fr-FR" altLang="fr-FR" sz="1600" b="0" i="0" u="none" strike="noStrike" cap="none" normalizeH="0" baseline="0" dirty="0" err="1">
                <a:ln>
                  <a:noFill/>
                </a:ln>
                <a:solidFill>
                  <a:srgbClr val="212121"/>
                </a:solidFill>
                <a:effectLst/>
                <a:latin typeface="+mn-lt"/>
              </a:rPr>
              <a:t>less</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quickly</a:t>
            </a:r>
            <a:r>
              <a:rPr kumimoji="0" lang="fr-FR" altLang="fr-FR" sz="1600" b="0" i="0" u="none" strike="noStrike" cap="none" normalizeH="0" baseline="0" dirty="0">
                <a:ln>
                  <a:noFill/>
                </a:ln>
                <a:solidFill>
                  <a:srgbClr val="212121"/>
                </a:solidFill>
                <a:effectLst/>
                <a:latin typeface="+mn-lt"/>
              </a:rPr>
              <a:t> </a:t>
            </a:r>
            <a:r>
              <a:rPr kumimoji="0" lang="fr-FR" altLang="fr-FR" sz="1600" b="0" i="0" u="none" strike="noStrike" cap="none" normalizeH="0" baseline="0" dirty="0" err="1">
                <a:ln>
                  <a:noFill/>
                </a:ln>
                <a:solidFill>
                  <a:srgbClr val="212121"/>
                </a:solidFill>
                <a:effectLst/>
                <a:latin typeface="+mn-lt"/>
              </a:rPr>
              <a:t>than</a:t>
            </a:r>
            <a:r>
              <a:rPr kumimoji="0" lang="fr-FR" altLang="fr-FR" sz="1600" b="0" i="0" u="none" strike="noStrike" cap="none" normalizeH="0" baseline="0" dirty="0">
                <a:ln>
                  <a:noFill/>
                </a:ln>
                <a:solidFill>
                  <a:srgbClr val="212121"/>
                </a:solidFill>
                <a:effectLst/>
                <a:latin typeface="+mn-lt"/>
              </a:rPr>
              <a:t> East Asian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12121"/>
                </a:solidFill>
                <a:effectLst/>
                <a:latin typeface="+mn-lt"/>
              </a:rPr>
              <a:t>(simple </a:t>
            </a:r>
            <a:r>
              <a:rPr kumimoji="0" lang="fr-FR" altLang="fr-FR" sz="1600" b="0" i="0" u="none" strike="noStrike" cap="none" normalizeH="0" baseline="0" dirty="0" err="1">
                <a:ln>
                  <a:noFill/>
                </a:ln>
                <a:solidFill>
                  <a:srgbClr val="212121"/>
                </a:solidFill>
                <a:effectLst/>
                <a:latin typeface="+mn-lt"/>
              </a:rPr>
              <a:t>reaction</a:t>
            </a:r>
            <a:r>
              <a:rPr kumimoji="0" lang="fr-FR" altLang="fr-FR" sz="1600" b="0" i="0" u="none" strike="noStrike" cap="none" normalizeH="0" baseline="0" dirty="0">
                <a:ln>
                  <a:noFill/>
                </a:ln>
                <a:solidFill>
                  <a:srgbClr val="212121"/>
                </a:solidFill>
                <a:effectLst/>
                <a:latin typeface="+mn-lt"/>
              </a:rPr>
              <a:t> time, </a:t>
            </a:r>
            <a:r>
              <a:rPr kumimoji="0" lang="fr-FR" altLang="fr-FR" sz="1600" b="0" i="0" u="none" strike="noStrike" cap="none" normalizeH="0" baseline="0" dirty="0" err="1">
                <a:ln>
                  <a:noFill/>
                </a:ln>
                <a:solidFill>
                  <a:srgbClr val="212121"/>
                </a:solidFill>
                <a:effectLst/>
                <a:latin typeface="+mn-lt"/>
              </a:rPr>
              <a:t>row</a:t>
            </a:r>
            <a:r>
              <a:rPr kumimoji="0" lang="fr-FR" altLang="fr-FR" sz="1600" b="0" i="0" u="none" strike="noStrike" cap="none" normalizeH="0" baseline="0" dirty="0">
                <a:ln>
                  <a:noFill/>
                </a:ln>
                <a:solidFill>
                  <a:srgbClr val="212121"/>
                </a:solidFill>
                <a:effectLst/>
                <a:latin typeface="+mn-lt"/>
              </a:rPr>
              <a:t> 2)</a:t>
            </a:r>
            <a:r>
              <a:rPr kumimoji="0" lang="fr-FR" altLang="fr-FR" sz="1600" b="0" i="0" u="none" strike="noStrike" cap="none" normalizeH="0" baseline="0" dirty="0">
                <a:ln>
                  <a:noFill/>
                </a:ln>
                <a:solidFill>
                  <a:schemeClr val="tx1"/>
                </a:solidFill>
                <a:effectLst/>
                <a:latin typeface="+mn-lt"/>
              </a:rPr>
              <a:t> </a:t>
            </a:r>
          </a:p>
        </p:txBody>
      </p:sp>
    </p:spTree>
  </p:cSld>
  <p:clrMapOvr>
    <a:masterClrMapping/>
  </p:clrMapOvr>
  <p:transition spd="slow" advTm="57709"/>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4A1BB599-CA58-4B9A-90D1-AC19CF35CCD0}" type="slidenum">
              <a:rPr lang="fr-BE"/>
              <a:pPr>
                <a:defRPr/>
              </a:pPr>
              <a:t>78</a:t>
            </a:fld>
            <a:endParaRPr lang="fr-BE" dirty="0"/>
          </a:p>
        </p:txBody>
      </p:sp>
      <p:pic>
        <p:nvPicPr>
          <p:cNvPr id="55299" name="Picture 2" descr="http://3.bp.blogspot.com/-YoXpStxSr2s/TezL4xix6nI/AAAAAAAABSM/bcml5ztFRU4/s1600/sat_ra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048" y="371443"/>
            <a:ext cx="58864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ZoneTexte 5"/>
          <p:cNvSpPr txBox="1">
            <a:spLocks noChangeArrowheads="1"/>
          </p:cNvSpPr>
          <p:nvPr/>
        </p:nvSpPr>
        <p:spPr bwMode="auto">
          <a:xfrm>
            <a:off x="1683365" y="3143"/>
            <a:ext cx="5948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Meilleure efficience du système nerveux central des hauts Q.I</a:t>
            </a:r>
          </a:p>
        </p:txBody>
      </p:sp>
      <p:sp>
        <p:nvSpPr>
          <p:cNvPr id="55301" name="ZoneTexte 1"/>
          <p:cNvSpPr txBox="1">
            <a:spLocks noChangeArrowheads="1"/>
          </p:cNvSpPr>
          <p:nvPr/>
        </p:nvSpPr>
        <p:spPr bwMode="auto">
          <a:xfrm>
            <a:off x="6804248" y="1205012"/>
            <a:ext cx="1111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(IQ &gt; 160)</a:t>
            </a:r>
          </a:p>
        </p:txBody>
      </p:sp>
      <p:sp>
        <p:nvSpPr>
          <p:cNvPr id="55302" name="ZoneTexte 4"/>
          <p:cNvSpPr txBox="1">
            <a:spLocks noChangeArrowheads="1"/>
          </p:cNvSpPr>
          <p:nvPr/>
        </p:nvSpPr>
        <p:spPr bwMode="auto">
          <a:xfrm>
            <a:off x="6804248" y="836712"/>
            <a:ext cx="1111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(IQ &lt; 130)</a:t>
            </a:r>
          </a:p>
        </p:txBody>
      </p:sp>
      <p:sp>
        <p:nvSpPr>
          <p:cNvPr id="2" name="ZoneTexte 1"/>
          <p:cNvSpPr txBox="1"/>
          <p:nvPr/>
        </p:nvSpPr>
        <p:spPr>
          <a:xfrm>
            <a:off x="80099" y="4941168"/>
            <a:ext cx="8856984" cy="1754326"/>
          </a:xfrm>
          <a:prstGeom prst="rect">
            <a:avLst/>
          </a:prstGeom>
          <a:noFill/>
        </p:spPr>
        <p:txBody>
          <a:bodyPr wrap="square" rtlCol="0">
            <a:spAutoFit/>
          </a:bodyPr>
          <a:lstStyle/>
          <a:p>
            <a:r>
              <a:rPr lang="en-US" dirty="0"/>
              <a:t>Reaction times are measured as follows: Someone is placed in front of a small lamp that will light. Whenever he does, he simply presses the button in front of him as quickly as possible. This operation is repeated to get a mean Reaction Time. </a:t>
            </a:r>
            <a:br>
              <a:rPr lang="en-US" dirty="0"/>
            </a:br>
            <a:br>
              <a:rPr lang="en-US" dirty="0"/>
            </a:br>
            <a:r>
              <a:rPr lang="en-US" dirty="0"/>
              <a:t>This “Reaction Time” is a sign of the efficiency of the nervous system since it is a basic treatment of information. Reaction times are measured in milliseconds.</a:t>
            </a:r>
            <a:endParaRPr lang="fr-BE" dirty="0"/>
          </a:p>
        </p:txBody>
      </p:sp>
    </p:spTree>
  </p:cSld>
  <p:clrMapOvr>
    <a:masterClrMapping/>
  </p:clrMapOvr>
  <p:transition spd="slow" advTm="14263"/>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79</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1076325"/>
            <a:ext cx="6646863"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0" y="6550223"/>
            <a:ext cx="6570388" cy="307777"/>
          </a:xfrm>
          <a:prstGeom prst="rect">
            <a:avLst/>
          </a:prstGeom>
          <a:noFill/>
        </p:spPr>
        <p:txBody>
          <a:bodyPr wrap="none" rtlCol="0">
            <a:spAutoFit/>
          </a:bodyPr>
          <a:lstStyle/>
          <a:p>
            <a:r>
              <a:rPr lang="fr-BE" sz="1400" dirty="0" err="1"/>
              <a:t>From</a:t>
            </a:r>
            <a:r>
              <a:rPr lang="fr-BE" sz="1400" dirty="0"/>
              <a:t> « clocking the mind: mental chronometry and individual differences, Jensen, 2006.</a:t>
            </a:r>
          </a:p>
        </p:txBody>
      </p:sp>
    </p:spTree>
    <p:extLst>
      <p:ext uri="{BB962C8B-B14F-4D97-AF65-F5344CB8AC3E}">
        <p14:creationId xmlns:p14="http://schemas.microsoft.com/office/powerpoint/2010/main" val="3288259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6296370E-4F15-463C-8843-14782576F6FF}" type="slidenum">
              <a:rPr lang="fr-BE"/>
              <a:pPr>
                <a:defRPr/>
              </a:pPr>
              <a:t>8</a:t>
            </a:fld>
            <a:endParaRPr lang="fr-BE" dirty="0"/>
          </a:p>
        </p:txBody>
      </p:sp>
      <p:sp>
        <p:nvSpPr>
          <p:cNvPr id="9221" name="ZoneTexte 3"/>
          <p:cNvSpPr txBox="1">
            <a:spLocks noChangeArrowheads="1"/>
          </p:cNvSpPr>
          <p:nvPr/>
        </p:nvSpPr>
        <p:spPr bwMode="auto">
          <a:xfrm>
            <a:off x="0" y="5879545"/>
            <a:ext cx="46973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eaLnBrk="1" hangingPunct="1">
              <a:buAutoNum type="arabicPeriod"/>
            </a:pPr>
            <a:r>
              <a:rPr lang="en-US" sz="1400" dirty="0">
                <a:hlinkClick r:id="rId3"/>
              </a:rPr>
              <a:t>https://www.intelligence-humaine.com/races-humaines/</a:t>
            </a:r>
            <a:endParaRPr lang="en-US" sz="1400" dirty="0"/>
          </a:p>
        </p:txBody>
      </p:sp>
      <p:sp>
        <p:nvSpPr>
          <p:cNvPr id="7" name="Rectangle 2">
            <a:extLst>
              <a:ext uri="{FF2B5EF4-FFF2-40B4-BE49-F238E27FC236}">
                <a16:creationId xmlns:a16="http://schemas.microsoft.com/office/drawing/2014/main" id="{AD21CEED-6C5D-4E56-B4DD-C0C32E6DA372}"/>
              </a:ext>
            </a:extLst>
          </p:cNvPr>
          <p:cNvSpPr>
            <a:spLocks noChangeArrowheads="1"/>
          </p:cNvSpPr>
          <p:nvPr/>
        </p:nvSpPr>
        <p:spPr bwMode="auto">
          <a:xfrm>
            <a:off x="251520" y="877362"/>
            <a:ext cx="8640959" cy="44319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mj-lt"/>
              </a:rPr>
              <a:t>-It </a:t>
            </a:r>
            <a:r>
              <a:rPr kumimoji="0" lang="fr-FR" altLang="fr-FR" sz="2400" b="0" i="0" u="none" strike="noStrike" cap="none" normalizeH="0" baseline="0" dirty="0" err="1">
                <a:ln>
                  <a:noFill/>
                </a:ln>
                <a:solidFill>
                  <a:srgbClr val="212121"/>
                </a:solidFill>
                <a:effectLst/>
                <a:latin typeface="+mj-lt"/>
              </a:rPr>
              <a:t>is</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obvious</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that</a:t>
            </a:r>
            <a:r>
              <a:rPr kumimoji="0" lang="fr-FR" altLang="fr-FR" sz="2400" b="0" i="0" u="none" strike="noStrike" cap="none" normalizeH="0" baseline="0" dirty="0">
                <a:ln>
                  <a:noFill/>
                </a:ln>
                <a:solidFill>
                  <a:srgbClr val="212121"/>
                </a:solidFill>
                <a:effectLst/>
                <a:latin typeface="+mj-lt"/>
              </a:rPr>
              <a:t> a </a:t>
            </a:r>
            <a:r>
              <a:rPr kumimoji="0" lang="fr-FR" altLang="fr-FR" sz="2400" b="0" i="0" u="none" strike="noStrike" cap="none" normalizeH="0" baseline="0" dirty="0" err="1">
                <a:ln>
                  <a:noFill/>
                </a:ln>
                <a:solidFill>
                  <a:srgbClr val="212121"/>
                </a:solidFill>
                <a:effectLst/>
                <a:latin typeface="+mj-lt"/>
              </a:rPr>
              <a:t>different</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evolution</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took</a:t>
            </a:r>
            <a:r>
              <a:rPr kumimoji="0" lang="fr-FR" altLang="fr-FR" sz="2400" b="0" i="0" u="none" strike="noStrike" cap="none" normalizeH="0" baseline="0" dirty="0">
                <a:ln>
                  <a:noFill/>
                </a:ln>
                <a:solidFill>
                  <a:srgbClr val="212121"/>
                </a:solidFill>
                <a:effectLst/>
                <a:latin typeface="+mj-lt"/>
              </a:rPr>
              <a:t> place, </a:t>
            </a:r>
            <a:r>
              <a:rPr kumimoji="0" lang="fr-FR" altLang="fr-FR" sz="2400" b="0" i="0" u="none" strike="noStrike" cap="none" normalizeH="0" baseline="0" dirty="0" err="1">
                <a:ln>
                  <a:noFill/>
                </a:ln>
                <a:solidFill>
                  <a:srgbClr val="212121"/>
                </a:solidFill>
                <a:effectLst/>
                <a:latin typeface="+mj-lt"/>
              </a:rPr>
              <a:t>since</a:t>
            </a:r>
            <a:r>
              <a:rPr kumimoji="0" lang="fr-FR" altLang="fr-FR" sz="2400" b="0" i="0" u="none" strike="noStrike" cap="none" normalizeH="0" baseline="0" dirty="0">
                <a:ln>
                  <a:noFill/>
                </a:ln>
                <a:solidFill>
                  <a:srgbClr val="212121"/>
                </a:solidFill>
                <a:effectLst/>
                <a:latin typeface="+mj-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12121"/>
                </a:solidFill>
                <a:effectLst/>
                <a:latin typeface="+mj-lt"/>
              </a:rPr>
              <a:t>the races </a:t>
            </a:r>
            <a:r>
              <a:rPr kumimoji="0" lang="fr-FR" altLang="fr-FR" sz="2400" b="0" i="0" u="none" strike="noStrike" cap="none" normalizeH="0" baseline="0" dirty="0" err="1">
                <a:ln>
                  <a:noFill/>
                </a:ln>
                <a:solidFill>
                  <a:srgbClr val="212121"/>
                </a:solidFill>
                <a:effectLst/>
                <a:latin typeface="+mj-lt"/>
              </a:rPr>
              <a:t>differ</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physically</a:t>
            </a:r>
            <a:r>
              <a:rPr kumimoji="0" lang="fr-FR" altLang="fr-FR" sz="2400" b="0" i="0" u="none" strike="noStrike" cap="none" normalizeH="0" baseline="0" dirty="0">
                <a:ln>
                  <a:noFill/>
                </a:ln>
                <a:solidFill>
                  <a:srgbClr val="212121"/>
                </a:solidFill>
                <a:effectLst/>
                <a:latin typeface="+mj-lt"/>
              </a:rPr>
              <a:t>. </a:t>
            </a:r>
          </a:p>
          <a:p>
            <a:pPr marL="0" marR="0" lvl="0" indent="0" algn="l" defTabSz="914400" rtl="0" eaLnBrk="0" fontAlgn="base" latinLnBrk="0" hangingPunct="0">
              <a:lnSpc>
                <a:spcPct val="100000"/>
              </a:lnSpc>
              <a:spcBef>
                <a:spcPct val="0"/>
              </a:spcBef>
              <a:spcAft>
                <a:spcPct val="0"/>
              </a:spcAft>
              <a:buClrTx/>
              <a:buSzTx/>
              <a:buFontTx/>
              <a:buNone/>
              <a:tabLst/>
            </a:pPr>
            <a:br>
              <a:rPr lang="fr-FR" altLang="fr-FR" sz="2400" dirty="0">
                <a:solidFill>
                  <a:srgbClr val="212121"/>
                </a:solidFill>
                <a:latin typeface="+mj-lt"/>
              </a:rPr>
            </a:br>
            <a:r>
              <a:rPr lang="fr-FR" altLang="fr-FR" sz="2400" dirty="0">
                <a:solidFill>
                  <a:srgbClr val="212121"/>
                </a:solidFill>
                <a:latin typeface="+mj-lt"/>
              </a:rPr>
              <a:t>-</a:t>
            </a:r>
            <a:r>
              <a:rPr kumimoji="0" lang="fr-FR" altLang="fr-FR" sz="2400" b="0" i="0" u="none" strike="noStrike" cap="none" normalizeH="0" baseline="0" dirty="0">
                <a:ln>
                  <a:noFill/>
                </a:ln>
                <a:solidFill>
                  <a:srgbClr val="212121"/>
                </a:solidFill>
                <a:effectLst/>
                <a:latin typeface="+mj-lt"/>
              </a:rPr>
              <a:t>Physical </a:t>
            </a:r>
            <a:r>
              <a:rPr kumimoji="0" lang="fr-FR" altLang="fr-FR" sz="2400" b="0" i="0" u="none" strike="noStrike" cap="none" normalizeH="0" baseline="0" dirty="0" err="1">
                <a:ln>
                  <a:noFill/>
                </a:ln>
                <a:solidFill>
                  <a:srgbClr val="212121"/>
                </a:solidFill>
                <a:effectLst/>
                <a:latin typeface="+mj-lt"/>
              </a:rPr>
              <a:t>differences</a:t>
            </a:r>
            <a:r>
              <a:rPr kumimoji="0" lang="fr-FR" altLang="fr-FR" sz="2400" b="0" i="0" u="none" strike="noStrike" cap="none" normalizeH="0" baseline="0" dirty="0">
                <a:ln>
                  <a:noFill/>
                </a:ln>
                <a:solidFill>
                  <a:srgbClr val="212121"/>
                </a:solidFill>
                <a:effectLst/>
                <a:latin typeface="+mj-lt"/>
              </a:rPr>
              <a:t> have a </a:t>
            </a:r>
            <a:r>
              <a:rPr kumimoji="0" lang="fr-FR" altLang="fr-FR" sz="2400" b="0" i="0" u="none" strike="noStrike" cap="none" normalizeH="0" baseline="0" dirty="0" err="1">
                <a:ln>
                  <a:noFill/>
                </a:ln>
                <a:solidFill>
                  <a:srgbClr val="212121"/>
                </a:solidFill>
                <a:effectLst/>
                <a:latin typeface="+mj-lt"/>
              </a:rPr>
              <a:t>genetic</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explanation</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so</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we</a:t>
            </a:r>
            <a:r>
              <a:rPr kumimoji="0" lang="fr-FR" altLang="fr-FR" sz="2400" b="0" i="0" u="none" strike="noStrike" cap="none" normalizeH="0" baseline="0" dirty="0">
                <a:ln>
                  <a:noFill/>
                </a:ln>
                <a:solidFill>
                  <a:srgbClr val="212121"/>
                </a:solidFill>
                <a:effectLst/>
                <a:latin typeface="+mj-lt"/>
              </a:rPr>
              <a:t> know </a:t>
            </a:r>
            <a:r>
              <a:rPr kumimoji="0" lang="fr-FR" altLang="fr-FR" sz="2400" b="0" i="0" u="none" strike="noStrike" cap="none" normalizeH="0" baseline="0" dirty="0" err="1">
                <a:ln>
                  <a:noFill/>
                </a:ln>
                <a:solidFill>
                  <a:srgbClr val="212121"/>
                </a:solidFill>
                <a:effectLst/>
                <a:latin typeface="+mj-lt"/>
              </a:rPr>
              <a:t>that</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there</a:t>
            </a:r>
            <a:r>
              <a:rPr kumimoji="0" lang="fr-FR" altLang="fr-FR" sz="2400" b="0" i="0" u="none" strike="noStrike" cap="none" normalizeH="0" baseline="0" dirty="0">
                <a:ln>
                  <a:noFill/>
                </a:ln>
                <a:solidFill>
                  <a:srgbClr val="212121"/>
                </a:solidFill>
                <a:effectLst/>
                <a:latin typeface="+mj-lt"/>
              </a:rPr>
              <a:t> have been </a:t>
            </a:r>
            <a:r>
              <a:rPr kumimoji="0" lang="fr-FR" altLang="fr-FR" sz="2400" b="0" i="0" u="none" strike="noStrike" cap="none" normalizeH="0" baseline="0" dirty="0" err="1">
                <a:ln>
                  <a:noFill/>
                </a:ln>
                <a:solidFill>
                  <a:srgbClr val="212121"/>
                </a:solidFill>
                <a:effectLst/>
                <a:latin typeface="+mj-lt"/>
              </a:rPr>
              <a:t>genetic</a:t>
            </a:r>
            <a:r>
              <a:rPr kumimoji="0" lang="fr-FR" altLang="fr-FR" sz="2400" b="0" i="0" u="none" strike="noStrike" cap="none" normalizeH="0" baseline="0" dirty="0">
                <a:ln>
                  <a:noFill/>
                </a:ln>
                <a:solidFill>
                  <a:srgbClr val="212121"/>
                </a:solidFill>
                <a:effectLst/>
                <a:latin typeface="+mj-lt"/>
              </a:rPr>
              <a:t> changes.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solidFill>
                <a:srgbClr val="212121"/>
              </a:solidFill>
              <a:latin typeface="+mj-lt"/>
            </a:endParaRPr>
          </a:p>
          <a:p>
            <a:pPr lvl="0" eaLnBrk="0" hangingPunct="0"/>
            <a:r>
              <a:rPr lang="fr-FR" altLang="fr-FR" sz="2400" dirty="0">
                <a:solidFill>
                  <a:srgbClr val="212121"/>
                </a:solidFill>
              </a:rPr>
              <a:t>" </a:t>
            </a:r>
            <a:r>
              <a:rPr kumimoji="0" lang="fr-FR" altLang="fr-FR" sz="2400" b="0" i="0" u="none" strike="noStrike" cap="none" normalizeH="0" baseline="0" dirty="0">
                <a:ln>
                  <a:noFill/>
                </a:ln>
                <a:solidFill>
                  <a:srgbClr val="212121"/>
                </a:solidFill>
                <a:effectLst/>
                <a:latin typeface="+mj-lt"/>
              </a:rPr>
              <a:t>You </a:t>
            </a:r>
            <a:r>
              <a:rPr kumimoji="0" lang="fr-FR" altLang="fr-FR" sz="2400" b="0" i="0" u="none" strike="noStrike" cap="none" normalizeH="0" baseline="0" dirty="0" err="1">
                <a:ln>
                  <a:noFill/>
                </a:ln>
                <a:solidFill>
                  <a:srgbClr val="212121"/>
                </a:solidFill>
                <a:effectLst/>
                <a:latin typeface="+mj-lt"/>
              </a:rPr>
              <a:t>will</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sometimes</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hear</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that</a:t>
            </a:r>
            <a:r>
              <a:rPr kumimoji="0" lang="fr-FR" altLang="fr-FR" sz="2400" b="0" i="0" u="none" strike="noStrike" cap="none" normalizeH="0" baseline="0" dirty="0">
                <a:ln>
                  <a:noFill/>
                </a:ln>
                <a:solidFill>
                  <a:srgbClr val="212121"/>
                </a:solidFill>
                <a:effectLst/>
                <a:latin typeface="+mj-lt"/>
              </a:rPr>
              <a:t> the </a:t>
            </a:r>
            <a:r>
              <a:rPr kumimoji="0" lang="fr-FR" altLang="fr-FR" sz="2400" b="0" i="0" u="none" strike="noStrike" cap="none" normalizeH="0" baseline="0" dirty="0" err="1">
                <a:ln>
                  <a:noFill/>
                </a:ln>
                <a:solidFill>
                  <a:srgbClr val="212121"/>
                </a:solidFill>
                <a:effectLst/>
                <a:latin typeface="+mj-lt"/>
              </a:rPr>
              <a:t>biological</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differences</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between</a:t>
            </a:r>
            <a:r>
              <a:rPr kumimoji="0" lang="fr-FR" altLang="fr-FR" sz="2400" b="0" i="0" u="none" strike="noStrike" cap="none" normalizeH="0" baseline="0" dirty="0">
                <a:ln>
                  <a:noFill/>
                </a:ln>
                <a:solidFill>
                  <a:srgbClr val="212121"/>
                </a:solidFill>
                <a:effectLst/>
                <a:latin typeface="+mj-lt"/>
              </a:rPr>
              <a:t> populations are </a:t>
            </a:r>
            <a:r>
              <a:rPr kumimoji="0" lang="fr-FR" altLang="fr-FR" sz="2400" b="0" i="0" u="none" strike="noStrike" cap="none" normalizeH="0" baseline="0" dirty="0" err="1">
                <a:ln>
                  <a:noFill/>
                </a:ln>
                <a:solidFill>
                  <a:srgbClr val="212121"/>
                </a:solidFill>
                <a:effectLst/>
                <a:latin typeface="+mj-lt"/>
              </a:rPr>
              <a:t>small</a:t>
            </a:r>
            <a:r>
              <a:rPr kumimoji="0" lang="fr-FR" altLang="fr-FR" sz="2400" b="0" i="0" u="none" strike="noStrike" cap="none" normalizeH="0" baseline="0" dirty="0">
                <a:ln>
                  <a:noFill/>
                </a:ln>
                <a:solidFill>
                  <a:srgbClr val="212121"/>
                </a:solidFill>
                <a:effectLst/>
                <a:latin typeface="+mj-lt"/>
              </a:rPr>
              <a:t>. This </a:t>
            </a:r>
            <a:r>
              <a:rPr kumimoji="0" lang="fr-FR" altLang="fr-FR" sz="2400" b="0" i="0" u="none" strike="noStrike" cap="none" normalizeH="0" baseline="0" dirty="0" err="1">
                <a:ln>
                  <a:noFill/>
                </a:ln>
                <a:solidFill>
                  <a:srgbClr val="212121"/>
                </a:solidFill>
                <a:effectLst/>
                <a:latin typeface="+mj-lt"/>
              </a:rPr>
              <a:t>is</a:t>
            </a:r>
            <a:r>
              <a:rPr kumimoji="0" lang="fr-FR" altLang="fr-FR" sz="2400" b="0" i="0" u="none" strike="noStrike" cap="none" normalizeH="0" baseline="0" dirty="0">
                <a:ln>
                  <a:noFill/>
                </a:ln>
                <a:solidFill>
                  <a:srgbClr val="212121"/>
                </a:solidFill>
                <a:effectLst/>
                <a:latin typeface="+mj-lt"/>
              </a:rPr>
              <a:t> not </a:t>
            </a:r>
            <a:r>
              <a:rPr kumimoji="0" lang="fr-FR" altLang="fr-FR" sz="2400" b="0" i="0" u="none" strike="noStrike" cap="none" normalizeH="0" baseline="0" dirty="0" err="1">
                <a:ln>
                  <a:noFill/>
                </a:ln>
                <a:solidFill>
                  <a:srgbClr val="212121"/>
                </a:solidFill>
                <a:effectLst/>
                <a:latin typeface="+mj-lt"/>
              </a:rPr>
              <a:t>true</a:t>
            </a:r>
            <a:r>
              <a:rPr kumimoji="0" lang="fr-FR" altLang="fr-FR" sz="2400" b="0" i="0" u="none" strike="noStrike" cap="none" normalizeH="0" baseline="0" dirty="0">
                <a:ln>
                  <a:noFill/>
                </a:ln>
                <a:solidFill>
                  <a:srgbClr val="212121"/>
                </a:solidFill>
                <a:effectLst/>
                <a:latin typeface="+mj-lt"/>
              </a:rPr>
              <a:t>. The </a:t>
            </a:r>
            <a:r>
              <a:rPr kumimoji="0" lang="fr-FR" altLang="fr-FR" sz="2400" b="0" i="0" u="none" strike="noStrike" cap="none" normalizeH="0" baseline="0" dirty="0" err="1">
                <a:ln>
                  <a:noFill/>
                </a:ln>
                <a:solidFill>
                  <a:srgbClr val="212121"/>
                </a:solidFill>
                <a:effectLst/>
                <a:latin typeface="+mj-lt"/>
              </a:rPr>
              <a:t>ancestors</a:t>
            </a:r>
            <a:r>
              <a:rPr kumimoji="0" lang="fr-FR" altLang="fr-FR" sz="2400" b="0" i="0" u="none" strike="noStrike" cap="none" normalizeH="0" baseline="0" dirty="0">
                <a:ln>
                  <a:noFill/>
                </a:ln>
                <a:solidFill>
                  <a:srgbClr val="212121"/>
                </a:solidFill>
                <a:effectLst/>
                <a:latin typeface="+mj-lt"/>
              </a:rPr>
              <a:t> of East </a:t>
            </a:r>
            <a:r>
              <a:rPr kumimoji="0" lang="fr-FR" altLang="fr-FR" sz="2400" b="0" i="0" u="none" strike="noStrike" cap="none" normalizeH="0" baseline="0" dirty="0" err="1">
                <a:ln>
                  <a:noFill/>
                </a:ln>
                <a:solidFill>
                  <a:srgbClr val="212121"/>
                </a:solidFill>
                <a:effectLst/>
                <a:latin typeface="+mj-lt"/>
              </a:rPr>
              <a:t>Asians</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Europeans</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Africans</a:t>
            </a:r>
            <a:r>
              <a:rPr kumimoji="0" lang="fr-FR" altLang="fr-FR" sz="2400" b="0" i="0" u="none" strike="noStrike" cap="none" normalizeH="0" baseline="0" dirty="0">
                <a:ln>
                  <a:noFill/>
                </a:ln>
                <a:solidFill>
                  <a:srgbClr val="212121"/>
                </a:solidFill>
                <a:effectLst/>
                <a:latin typeface="+mj-lt"/>
              </a:rPr>
              <a:t> and </a:t>
            </a:r>
            <a:r>
              <a:rPr kumimoji="0" lang="fr-FR" altLang="fr-FR" sz="2400" b="0" i="0" u="none" strike="noStrike" cap="none" normalizeH="0" baseline="0" dirty="0" err="1">
                <a:ln>
                  <a:noFill/>
                </a:ln>
                <a:solidFill>
                  <a:srgbClr val="212121"/>
                </a:solidFill>
                <a:effectLst/>
                <a:latin typeface="+mj-lt"/>
              </a:rPr>
              <a:t>Australians</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were</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until</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recently</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almost</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completely</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isolated</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from</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each</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other</a:t>
            </a:r>
            <a:r>
              <a:rPr kumimoji="0" lang="fr-FR" altLang="fr-FR" sz="2400" b="0" i="0" u="none" strike="noStrike" cap="none" normalizeH="0" baseline="0" dirty="0">
                <a:ln>
                  <a:noFill/>
                </a:ln>
                <a:solidFill>
                  <a:srgbClr val="212121"/>
                </a:solidFill>
                <a:effectLst/>
                <a:latin typeface="+mj-lt"/>
              </a:rPr>
              <a:t> for</a:t>
            </a:r>
            <a:r>
              <a:rPr lang="fr-FR" altLang="fr-FR" sz="2400" dirty="0">
                <a:solidFill>
                  <a:srgbClr val="212121"/>
                </a:solidFill>
                <a:latin typeface="+mj-lt"/>
              </a:rPr>
              <a:t> </a:t>
            </a:r>
            <a:r>
              <a:rPr kumimoji="0" lang="fr-FR" altLang="fr-FR" sz="2400" b="0" i="0" u="none" strike="noStrike" cap="none" normalizeH="0" baseline="0" dirty="0">
                <a:ln>
                  <a:noFill/>
                </a:ln>
                <a:solidFill>
                  <a:srgbClr val="212121"/>
                </a:solidFill>
                <a:effectLst/>
                <a:latin typeface="+mj-lt"/>
              </a:rPr>
              <a:t>40,000 </a:t>
            </a:r>
            <a:r>
              <a:rPr kumimoji="0" lang="fr-FR" altLang="fr-FR" sz="2400" b="0" i="0" u="none" strike="noStrike" cap="none" normalizeH="0" baseline="0" dirty="0" err="1">
                <a:ln>
                  <a:noFill/>
                </a:ln>
                <a:solidFill>
                  <a:srgbClr val="212121"/>
                </a:solidFill>
                <a:effectLst/>
                <a:latin typeface="+mj-lt"/>
              </a:rPr>
              <a:t>years</a:t>
            </a:r>
            <a:r>
              <a:rPr kumimoji="0" lang="fr-FR" altLang="fr-FR" sz="2400" b="0" i="0" u="none" strike="noStrike" cap="none" normalizeH="0" baseline="0" dirty="0">
                <a:ln>
                  <a:noFill/>
                </a:ln>
                <a:solidFill>
                  <a:srgbClr val="212121"/>
                </a:solidFill>
                <a:effectLst/>
                <a:latin typeface="+mj-lt"/>
              </a:rPr>
              <a:t> or more, </a:t>
            </a:r>
            <a:r>
              <a:rPr kumimoji="0" lang="fr-FR" altLang="fr-FR" sz="2400" b="0" i="0" u="none" strike="noStrike" cap="none" normalizeH="0" baseline="0" dirty="0" err="1">
                <a:ln>
                  <a:noFill/>
                </a:ln>
                <a:solidFill>
                  <a:srgbClr val="212121"/>
                </a:solidFill>
                <a:effectLst/>
                <a:latin typeface="+mj-lt"/>
              </a:rPr>
              <a:t>which</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is</a:t>
            </a:r>
            <a:r>
              <a:rPr kumimoji="0" lang="fr-FR" altLang="fr-FR" sz="2400" b="0" i="0" u="none" strike="noStrike" cap="none" normalizeH="0" baseline="0" dirty="0">
                <a:ln>
                  <a:noFill/>
                </a:ln>
                <a:solidFill>
                  <a:srgbClr val="212121"/>
                </a:solidFill>
                <a:effectLst/>
                <a:latin typeface="+mj-lt"/>
              </a:rPr>
              <a:t> more </a:t>
            </a:r>
            <a:r>
              <a:rPr kumimoji="0" lang="fr-FR" altLang="fr-FR" sz="2400" b="0" i="0" u="none" strike="noStrike" cap="none" normalizeH="0" baseline="0" dirty="0" err="1">
                <a:ln>
                  <a:noFill/>
                </a:ln>
                <a:solidFill>
                  <a:srgbClr val="212121"/>
                </a:solidFill>
                <a:effectLst/>
                <a:latin typeface="+mj-lt"/>
              </a:rPr>
              <a:t>than</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enough</a:t>
            </a:r>
            <a:r>
              <a:rPr kumimoji="0" lang="fr-FR" altLang="fr-FR" sz="2400" b="0" i="0" u="none" strike="noStrike" cap="none" normalizeH="0" baseline="0" dirty="0">
                <a:ln>
                  <a:noFill/>
                </a:ln>
                <a:solidFill>
                  <a:srgbClr val="212121"/>
                </a:solidFill>
                <a:effectLst/>
                <a:latin typeface="+mj-lt"/>
              </a:rPr>
              <a:t> for the forces of </a:t>
            </a:r>
            <a:r>
              <a:rPr kumimoji="0" lang="fr-FR" altLang="fr-FR" sz="2400" b="0" i="0" u="none" strike="noStrike" cap="none" normalizeH="0" baseline="0" dirty="0" err="1">
                <a:ln>
                  <a:noFill/>
                </a:ln>
                <a:solidFill>
                  <a:srgbClr val="212121"/>
                </a:solidFill>
                <a:effectLst/>
                <a:latin typeface="+mj-lt"/>
              </a:rPr>
              <a:t>evolution</a:t>
            </a:r>
            <a:r>
              <a:rPr kumimoji="0" lang="fr-FR" altLang="fr-FR" sz="2400" b="0" i="0" u="none" strike="noStrike" cap="none" normalizeH="0" baseline="0" dirty="0">
                <a:ln>
                  <a:noFill/>
                </a:ln>
                <a:solidFill>
                  <a:srgbClr val="212121"/>
                </a:solidFill>
                <a:effectLst/>
                <a:latin typeface="+mj-lt"/>
              </a:rPr>
              <a:t> to </a:t>
            </a:r>
            <a:r>
              <a:rPr kumimoji="0" lang="fr-FR" altLang="fr-FR" sz="2400" b="0" i="0" u="none" strike="noStrike" cap="none" normalizeH="0" baseline="0" dirty="0" err="1">
                <a:ln>
                  <a:noFill/>
                </a:ln>
                <a:solidFill>
                  <a:srgbClr val="212121"/>
                </a:solidFill>
                <a:effectLst/>
                <a:latin typeface="+mj-lt"/>
              </a:rPr>
              <a:t>to</a:t>
            </a:r>
            <a:r>
              <a:rPr kumimoji="0" lang="fr-FR" altLang="fr-FR" sz="2400" b="0" i="0" u="none" strike="noStrike" cap="none" normalizeH="0" baseline="0" dirty="0">
                <a:ln>
                  <a:noFill/>
                </a:ln>
                <a:solidFill>
                  <a:srgbClr val="212121"/>
                </a:solidFill>
                <a:effectLst/>
                <a:latin typeface="+mj-lt"/>
              </a:rPr>
              <a:t> </a:t>
            </a:r>
            <a:r>
              <a:rPr kumimoji="0" lang="fr-FR" altLang="fr-FR" sz="2400" b="0" i="0" u="none" strike="noStrike" cap="none" normalizeH="0" baseline="0" dirty="0" err="1">
                <a:ln>
                  <a:noFill/>
                </a:ln>
                <a:solidFill>
                  <a:srgbClr val="212121"/>
                </a:solidFill>
                <a:effectLst/>
                <a:latin typeface="+mj-lt"/>
              </a:rPr>
              <a:t>work</a:t>
            </a:r>
            <a:r>
              <a:rPr lang="fr-FR" altLang="fr-FR" sz="2400" dirty="0">
                <a:solidFill>
                  <a:srgbClr val="212121"/>
                </a:solidFill>
              </a:rPr>
              <a:t>"</a:t>
            </a:r>
            <a:r>
              <a:rPr kumimoji="0" lang="fr-FR" altLang="fr-FR" sz="2400" b="0" i="0" u="none" strike="noStrike" cap="none" normalizeH="0" baseline="0" dirty="0">
                <a:ln>
                  <a:noFill/>
                </a:ln>
                <a:solidFill>
                  <a:srgbClr val="212121"/>
                </a:solidFill>
                <a:effectLst/>
                <a:latin typeface="+mj-lt"/>
              </a:rPr>
              <a:t> </a:t>
            </a:r>
          </a:p>
          <a:p>
            <a:pPr lvl="0" eaLnBrk="0" hangingPunct="0"/>
            <a:r>
              <a:rPr lang="fr-FR" altLang="fr-FR" sz="2400" dirty="0">
                <a:solidFill>
                  <a:srgbClr val="212121"/>
                </a:solidFill>
                <a:latin typeface="+mj-lt"/>
              </a:rPr>
              <a:t>   - </a:t>
            </a:r>
            <a:r>
              <a:rPr kumimoji="0" lang="fr-FR" altLang="fr-FR" sz="2400" b="0" i="0" u="none" strike="noStrike" cap="none" normalizeH="0" baseline="0" dirty="0">
                <a:ln>
                  <a:noFill/>
                </a:ln>
                <a:solidFill>
                  <a:srgbClr val="212121"/>
                </a:solidFill>
                <a:effectLst/>
                <a:latin typeface="+mj-lt"/>
              </a:rPr>
              <a:t>David Reich, </a:t>
            </a:r>
            <a:r>
              <a:rPr kumimoji="0" lang="fr-FR" altLang="fr-FR" sz="2400" b="0" i="0" u="none" strike="noStrike" cap="none" normalizeH="0" baseline="0" dirty="0" err="1">
                <a:ln>
                  <a:noFill/>
                </a:ln>
                <a:solidFill>
                  <a:srgbClr val="212121"/>
                </a:solidFill>
                <a:effectLst/>
                <a:latin typeface="+mj-lt"/>
              </a:rPr>
              <a:t>geneticist</a:t>
            </a:r>
            <a:r>
              <a:rPr kumimoji="0" lang="fr-FR" altLang="fr-FR" sz="2400" b="0" i="0" u="none" strike="noStrike" cap="none" normalizeH="0" baseline="0" dirty="0">
                <a:ln>
                  <a:noFill/>
                </a:ln>
                <a:solidFill>
                  <a:srgbClr val="212121"/>
                </a:solidFill>
                <a:effectLst/>
                <a:latin typeface="+mj-lt"/>
              </a:rPr>
              <a:t> at Harvard </a:t>
            </a:r>
            <a:r>
              <a:rPr kumimoji="0" lang="fr-FR" altLang="fr-FR" sz="2400" b="0" i="0" u="none" strike="noStrike" cap="none" normalizeH="0" baseline="0" dirty="0" err="1">
                <a:ln>
                  <a:noFill/>
                </a:ln>
                <a:solidFill>
                  <a:srgbClr val="212121"/>
                </a:solidFill>
                <a:effectLst/>
                <a:latin typeface="+mj-lt"/>
              </a:rPr>
              <a:t>University</a:t>
            </a:r>
            <a:r>
              <a:rPr kumimoji="0" lang="fr-FR" altLang="fr-FR" sz="2400" b="0" i="0" u="none" strike="noStrike" cap="none" normalizeH="0" baseline="0" dirty="0">
                <a:ln>
                  <a:noFill/>
                </a:ln>
                <a:solidFill>
                  <a:srgbClr val="212121"/>
                </a:solidFill>
                <a:effectLst/>
                <a:latin typeface="+mj-lt"/>
              </a:rPr>
              <a:t>, 2018.</a:t>
            </a:r>
            <a:r>
              <a:rPr kumimoji="0" lang="fr-FR" altLang="fr-FR" sz="2400" b="0" i="0" u="none" strike="noStrike" cap="none" normalizeH="0" baseline="0" dirty="0">
                <a:ln>
                  <a:noFill/>
                </a:ln>
                <a:solidFill>
                  <a:schemeClr val="tx1"/>
                </a:solidFill>
                <a:effectLst/>
                <a:latin typeface="+mj-lt"/>
              </a:rPr>
              <a:t> </a:t>
            </a:r>
          </a:p>
        </p:txBody>
      </p:sp>
    </p:spTree>
  </p:cSld>
  <p:clrMapOvr>
    <a:masterClrMapping/>
  </p:clrMapOvr>
  <p:transition spd="slow" advTm="117248"/>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80</a:t>
            </a:fld>
            <a:endParaRPr lang="fr-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045" y="1628800"/>
            <a:ext cx="7164680" cy="391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02" y="6550223"/>
            <a:ext cx="8826174" cy="307777"/>
          </a:xfrm>
          <a:prstGeom prst="rect">
            <a:avLst/>
          </a:prstGeom>
        </p:spPr>
        <p:txBody>
          <a:bodyPr wrap="square">
            <a:spAutoFit/>
          </a:bodyPr>
          <a:lstStyle/>
          <a:p>
            <a:r>
              <a:rPr lang="fr-BE" sz="1400" dirty="0" err="1"/>
              <a:t>From</a:t>
            </a:r>
            <a:r>
              <a:rPr lang="fr-BE" sz="1400" dirty="0"/>
              <a:t> « clocking the mind: mental chronometry and individual differences, Jensen, 2006.</a:t>
            </a:r>
          </a:p>
        </p:txBody>
      </p:sp>
      <p:sp>
        <p:nvSpPr>
          <p:cNvPr id="2" name="ZoneTexte 1">
            <a:extLst>
              <a:ext uri="{FF2B5EF4-FFF2-40B4-BE49-F238E27FC236}">
                <a16:creationId xmlns:a16="http://schemas.microsoft.com/office/drawing/2014/main" id="{4A1B13F5-C9DF-44A8-8B3B-AF47D44EF03C}"/>
              </a:ext>
            </a:extLst>
          </p:cNvPr>
          <p:cNvSpPr txBox="1"/>
          <p:nvPr/>
        </p:nvSpPr>
        <p:spPr>
          <a:xfrm>
            <a:off x="2033718" y="731585"/>
            <a:ext cx="5076564" cy="584775"/>
          </a:xfrm>
          <a:prstGeom prst="rect">
            <a:avLst/>
          </a:prstGeom>
          <a:noFill/>
        </p:spPr>
        <p:txBody>
          <a:bodyPr wrap="square" rtlCol="0">
            <a:spAutoFit/>
          </a:bodyPr>
          <a:lstStyle/>
          <a:p>
            <a:r>
              <a:rPr lang="fr-BE" sz="3200" dirty="0" err="1"/>
              <a:t>Reaction</a:t>
            </a:r>
            <a:r>
              <a:rPr lang="fr-BE" sz="3200" dirty="0"/>
              <a:t> Time by IQ </a:t>
            </a:r>
            <a:r>
              <a:rPr lang="fr-BE" sz="3200" dirty="0" err="1"/>
              <a:t>Decile</a:t>
            </a:r>
            <a:endParaRPr lang="fr-BE" sz="3200" dirty="0"/>
          </a:p>
        </p:txBody>
      </p:sp>
      <p:sp>
        <p:nvSpPr>
          <p:cNvPr id="3" name="ZoneTexte 2">
            <a:extLst>
              <a:ext uri="{FF2B5EF4-FFF2-40B4-BE49-F238E27FC236}">
                <a16:creationId xmlns:a16="http://schemas.microsoft.com/office/drawing/2014/main" id="{0A61E22F-D95D-4945-AE29-9A211C4383A9}"/>
              </a:ext>
            </a:extLst>
          </p:cNvPr>
          <p:cNvSpPr txBox="1"/>
          <p:nvPr/>
        </p:nvSpPr>
        <p:spPr>
          <a:xfrm>
            <a:off x="2270152" y="5655759"/>
            <a:ext cx="4603696" cy="369332"/>
          </a:xfrm>
          <a:prstGeom prst="rect">
            <a:avLst/>
          </a:prstGeom>
          <a:noFill/>
        </p:spPr>
        <p:txBody>
          <a:bodyPr wrap="none" rtlCol="0">
            <a:spAutoFit/>
          </a:bodyPr>
          <a:lstStyle/>
          <a:p>
            <a:r>
              <a:rPr lang="fr-BE" dirty="0" err="1"/>
              <a:t>Reaction</a:t>
            </a:r>
            <a:r>
              <a:rPr lang="fr-BE" dirty="0"/>
              <a:t> Time </a:t>
            </a:r>
            <a:r>
              <a:rPr lang="fr-BE" dirty="0" err="1"/>
              <a:t>decrease</a:t>
            </a:r>
            <a:r>
              <a:rPr lang="fr-BE" dirty="0"/>
              <a:t> </a:t>
            </a:r>
            <a:r>
              <a:rPr lang="fr-BE" dirty="0" err="1"/>
              <a:t>linearly</a:t>
            </a:r>
            <a:r>
              <a:rPr lang="fr-BE" dirty="0"/>
              <a:t> as IQ </a:t>
            </a:r>
            <a:r>
              <a:rPr lang="fr-BE" dirty="0" err="1"/>
              <a:t>increases</a:t>
            </a:r>
            <a:endParaRPr lang="fr-BE" dirty="0"/>
          </a:p>
        </p:txBody>
      </p:sp>
    </p:spTree>
    <p:extLst>
      <p:ext uri="{BB962C8B-B14F-4D97-AF65-F5344CB8AC3E}">
        <p14:creationId xmlns:p14="http://schemas.microsoft.com/office/powerpoint/2010/main" val="17918968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4624"/>
            <a:ext cx="8229600" cy="1143000"/>
          </a:xfrm>
        </p:spPr>
        <p:txBody>
          <a:bodyPr/>
          <a:lstStyle/>
          <a:p>
            <a:r>
              <a:rPr lang="fr-BE" dirty="0"/>
              <a:t>9. « Inspection Time »</a:t>
            </a:r>
          </a:p>
        </p:txBody>
      </p:sp>
      <p:sp>
        <p:nvSpPr>
          <p:cNvPr id="3" name="Espace réservé du contenu 2"/>
          <p:cNvSpPr>
            <a:spLocks noGrp="1"/>
          </p:cNvSpPr>
          <p:nvPr>
            <p:ph idx="1"/>
          </p:nvPr>
        </p:nvSpPr>
        <p:spPr>
          <a:xfrm>
            <a:off x="308130" y="1166018"/>
            <a:ext cx="8229600" cy="4525963"/>
          </a:xfrm>
        </p:spPr>
        <p:txBody>
          <a:bodyPr/>
          <a:lstStyle/>
          <a:p>
            <a:r>
              <a:rPr lang="en-US" sz="1800" dirty="0"/>
              <a:t>"Inspection time" measures the speed of processing visual or auditory information. “Inspection Time" measures are correlated +0.7 with IQ. </a:t>
            </a:r>
          </a:p>
          <a:p>
            <a:endParaRPr lang="en-US" sz="1800" dirty="0"/>
          </a:p>
          <a:p>
            <a:r>
              <a:rPr lang="en-US" sz="1800" dirty="0"/>
              <a:t>In this type of test, two bars of unequal length appear on the screen for a short period of time (in milliseconds). The person tested is then asked which was the longest bar, the one on the right or the one on the left? </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High IQs process visual or auditory information more quickly. They have smaller inspection times.</a:t>
            </a:r>
            <a:endParaRPr lang="fr-BE" sz="1800" dirty="0"/>
          </a:p>
          <a:p>
            <a:endParaRPr lang="fr-BE" sz="1800" dirty="0"/>
          </a:p>
          <a:p>
            <a:endParaRPr lang="fr-BE" sz="1800" dirty="0"/>
          </a:p>
          <a:p>
            <a:endParaRPr lang="fr-BE" sz="1800" dirty="0"/>
          </a:p>
          <a:p>
            <a:endParaRPr lang="fr-BE" sz="1800" dirty="0"/>
          </a:p>
          <a:p>
            <a:endParaRPr lang="fr-BE" sz="1800" dirty="0"/>
          </a:p>
          <a:p>
            <a:endParaRPr lang="fr-BE" sz="1800" dirty="0"/>
          </a:p>
          <a:p>
            <a:pPr marL="0" indent="0">
              <a:buNone/>
            </a:pPr>
            <a:br>
              <a:rPr lang="fr-BE" dirty="0"/>
            </a:b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81</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443" y="3284984"/>
            <a:ext cx="39909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4613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4525963"/>
          </a:xfrm>
        </p:spPr>
        <p:txBody>
          <a:bodyPr/>
          <a:lstStyle/>
          <a:p>
            <a:pPr marL="0" indent="0" algn="ctr">
              <a:buNone/>
            </a:pPr>
            <a:r>
              <a:rPr lang="en-US" dirty="0"/>
              <a:t>There Are Significant Race Differences in Inspection Time</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82</a:t>
            </a:fld>
            <a:endParaRPr lang="fr-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0" y="1988840"/>
            <a:ext cx="6148164" cy="377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227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a:t>10. </a:t>
            </a:r>
            <a:r>
              <a:rPr lang="fr-BE" dirty="0" err="1"/>
              <a:t>European</a:t>
            </a:r>
            <a:r>
              <a:rPr lang="fr-BE" dirty="0"/>
              <a:t> </a:t>
            </a:r>
            <a:r>
              <a:rPr lang="fr-BE" dirty="0" err="1"/>
              <a:t>admixture</a:t>
            </a:r>
            <a:r>
              <a:rPr lang="fr-BE" dirty="0"/>
              <a:t> </a:t>
            </a:r>
            <a:r>
              <a:rPr lang="fr-BE" dirty="0" err="1"/>
              <a:t>among</a:t>
            </a:r>
            <a:r>
              <a:rPr lang="fr-BE" dirty="0"/>
              <a:t> </a:t>
            </a:r>
            <a:r>
              <a:rPr lang="fr-BE" dirty="0" err="1"/>
              <a:t>African-Americans</a:t>
            </a:r>
            <a:r>
              <a:rPr lang="fr-BE" dirty="0"/>
              <a:t>.</a:t>
            </a:r>
          </a:p>
        </p:txBody>
      </p:sp>
      <p:sp>
        <p:nvSpPr>
          <p:cNvPr id="3" name="Espace réservé du contenu 2"/>
          <p:cNvSpPr>
            <a:spLocks noGrp="1"/>
          </p:cNvSpPr>
          <p:nvPr>
            <p:ph idx="1"/>
          </p:nvPr>
        </p:nvSpPr>
        <p:spPr>
          <a:xfrm>
            <a:off x="457200" y="1916832"/>
            <a:ext cx="8229600" cy="4525963"/>
          </a:xfrm>
        </p:spPr>
        <p:txBody>
          <a:bodyPr rtlCol="0">
            <a:normAutofit fontScale="92500" lnSpcReduction="20000"/>
          </a:bodyPr>
          <a:lstStyle/>
          <a:p>
            <a:pPr marL="0" indent="0" eaLnBrk="1" fontAlgn="auto" hangingPunct="1">
              <a:spcAft>
                <a:spcPts val="0"/>
              </a:spcAft>
              <a:buNone/>
              <a:defRPr/>
            </a:pPr>
            <a:r>
              <a:rPr lang="en-US" sz="2400" dirty="0"/>
              <a:t>-&gt; The more the European admixture, the higher the average brain weight, the higher the IQ.</a:t>
            </a:r>
          </a:p>
          <a:p>
            <a:pPr marL="0" indent="0" eaLnBrk="1" fontAlgn="auto" hangingPunct="1">
              <a:spcAft>
                <a:spcPts val="0"/>
              </a:spcAft>
              <a:buNone/>
              <a:defRPr/>
            </a:pPr>
            <a:endParaRPr lang="en-US" sz="2400" dirty="0"/>
          </a:p>
          <a:p>
            <a:pPr eaLnBrk="1" fontAlgn="auto" hangingPunct="1">
              <a:spcAft>
                <a:spcPts val="0"/>
              </a:spcAft>
              <a:buFont typeface="Arial" pitchFamily="34" charset="0"/>
              <a:buChar char="•"/>
              <a:defRPr/>
            </a:pPr>
            <a:r>
              <a:rPr lang="en-US" sz="2400" dirty="0"/>
              <a:t>Average IQ of pure Africans in US (South States): 80</a:t>
            </a:r>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r>
              <a:rPr lang="en-US" sz="2400" dirty="0"/>
              <a:t>With 25 percent of European descent: 85 (mean for African-Americans)</a:t>
            </a:r>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r>
              <a:rPr lang="en-US" sz="2400" dirty="0"/>
              <a:t>Mean IQ for European-African hybrids: 90</a:t>
            </a:r>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r>
              <a:rPr lang="en-US" sz="2400" dirty="0"/>
              <a:t>Mean IQ with 75 percent European descent: 95</a:t>
            </a:r>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r>
              <a:rPr lang="en-US" sz="2400" dirty="0"/>
              <a:t>Correlation of -0.91 between skin pigmentation and IQ (</a:t>
            </a:r>
            <a:r>
              <a:rPr lang="en-US" sz="2400" dirty="0" err="1"/>
              <a:t>Larivée</a:t>
            </a:r>
            <a:r>
              <a:rPr lang="en-US" sz="2400" dirty="0"/>
              <a:t>, 2009; </a:t>
            </a:r>
            <a:r>
              <a:rPr lang="en-US" sz="2400" dirty="0" err="1"/>
              <a:t>Templer</a:t>
            </a:r>
            <a:r>
              <a:rPr lang="en-US" sz="2400" dirty="0"/>
              <a:t>, 2006)</a:t>
            </a:r>
          </a:p>
          <a:p>
            <a:pPr eaLnBrk="1" fontAlgn="auto" hangingPunct="1">
              <a:spcAft>
                <a:spcPts val="0"/>
              </a:spcAft>
              <a:buFont typeface="Arial" pitchFamily="34" charset="0"/>
              <a:buChar char="•"/>
              <a:defRPr/>
            </a:pPr>
            <a:endParaRPr lang="fr-BE" sz="2400" dirty="0"/>
          </a:p>
        </p:txBody>
      </p:sp>
      <p:sp>
        <p:nvSpPr>
          <p:cNvPr id="4" name="Espace réservé du numéro de diapositive 3"/>
          <p:cNvSpPr>
            <a:spLocks noGrp="1"/>
          </p:cNvSpPr>
          <p:nvPr>
            <p:ph type="sldNum" sz="quarter" idx="12"/>
          </p:nvPr>
        </p:nvSpPr>
        <p:spPr/>
        <p:txBody>
          <a:bodyPr/>
          <a:lstStyle/>
          <a:p>
            <a:pPr>
              <a:defRPr/>
            </a:pPr>
            <a:fld id="{DA47860E-DFD3-4D88-BBCB-2457E0FCDA85}" type="slidenum">
              <a:rPr lang="fr-BE"/>
              <a:pPr>
                <a:defRPr/>
              </a:pPr>
              <a:t>83</a:t>
            </a:fld>
            <a:endParaRPr lang="fr-BE" dirty="0"/>
          </a:p>
        </p:txBody>
      </p:sp>
    </p:spTree>
  </p:cSld>
  <p:clrMapOvr>
    <a:masterClrMapping/>
  </p:clrMapOvr>
  <p:transition spd="slow" advTm="6628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title"/>
          </p:nvPr>
        </p:nvSpPr>
        <p:spPr>
          <a:xfrm>
            <a:off x="323528" y="-299002"/>
            <a:ext cx="7993063" cy="903287"/>
          </a:xfrm>
        </p:spPr>
        <p:txBody>
          <a:bodyPr/>
          <a:lstStyle/>
          <a:p>
            <a:pPr eaLnBrk="1" hangingPunct="1"/>
            <a:br>
              <a:rPr lang="fr-BE" sz="2200" dirty="0"/>
            </a:br>
            <a:r>
              <a:rPr lang="fr-BE" sz="2200" dirty="0"/>
              <a:t>11. 76 </a:t>
            </a:r>
            <a:r>
              <a:rPr lang="fr-BE" sz="2200" dirty="0" err="1"/>
              <a:t>musculoskeletal</a:t>
            </a:r>
            <a:r>
              <a:rPr lang="fr-BE" sz="2200" dirty="0"/>
              <a:t> </a:t>
            </a:r>
            <a:r>
              <a:rPr lang="fr-BE" sz="2200" dirty="0" err="1"/>
              <a:t>features</a:t>
            </a:r>
            <a:endParaRPr lang="fr-BE" sz="2200" dirty="0"/>
          </a:p>
        </p:txBody>
      </p:sp>
      <p:sp>
        <p:nvSpPr>
          <p:cNvPr id="3" name="Espace réservé du contenu 2"/>
          <p:cNvSpPr>
            <a:spLocks noGrp="1"/>
          </p:cNvSpPr>
          <p:nvPr>
            <p:ph idx="1"/>
          </p:nvPr>
        </p:nvSpPr>
        <p:spPr>
          <a:xfrm>
            <a:off x="71437" y="764704"/>
            <a:ext cx="9072563" cy="6264275"/>
          </a:xfrm>
        </p:spPr>
        <p:txBody>
          <a:bodyPr rtlCol="0">
            <a:normAutofit fontScale="47500" lnSpcReduction="20000"/>
          </a:bodyPr>
          <a:lstStyle/>
          <a:p>
            <a:pPr eaLnBrk="1" fontAlgn="auto" hangingPunct="1">
              <a:spcAft>
                <a:spcPts val="0"/>
              </a:spcAft>
              <a:buFont typeface="Arial" pitchFamily="34" charset="0"/>
              <a:buChar char="•"/>
              <a:defRPr/>
            </a:pPr>
            <a:r>
              <a:rPr lang="en-US" sz="3600" dirty="0"/>
              <a:t>Racial differences in brain size are correlated with 76 musculoskeletal traits identified in standard evolutionary books as consistently related with an increase in brain size and intelligence in hominids</a:t>
            </a:r>
          </a:p>
          <a:p>
            <a:pPr eaLnBrk="1" fontAlgn="auto" hangingPunct="1">
              <a:spcAft>
                <a:spcPts val="0"/>
              </a:spcAft>
              <a:buFont typeface="Arial" pitchFamily="34" charset="0"/>
              <a:buChar char="•"/>
              <a:defRPr/>
            </a:pPr>
            <a:r>
              <a:rPr lang="en-US" sz="3600" dirty="0"/>
              <a:t>Among these differences, we find:</a:t>
            </a:r>
          </a:p>
          <a:p>
            <a:pPr eaLnBrk="1" fontAlgn="auto" hangingPunct="1">
              <a:spcAft>
                <a:spcPts val="0"/>
              </a:spcAft>
              <a:buFont typeface="Arial" pitchFamily="34" charset="0"/>
              <a:buChar char="•"/>
              <a:defRPr/>
            </a:pPr>
            <a:r>
              <a:rPr lang="en-US" sz="3600" dirty="0"/>
              <a:t>The pelvis transverse diameter: Increase in brain size and intelligence has been paired with an increase in the pelvis transverse diameter, to allow the passage of the skull at birth. Africans have a significantly smaller pelvic diameter than Europeans. (27.4 cm against 24.6 for Africans). East Asians have a greater pelvic diameter than Europeans.</a:t>
            </a:r>
          </a:p>
          <a:p>
            <a:pPr eaLnBrk="1" fontAlgn="auto" hangingPunct="1">
              <a:spcAft>
                <a:spcPts val="0"/>
              </a:spcAft>
              <a:buFont typeface="Arial" pitchFamily="34" charset="0"/>
              <a:buChar char="•"/>
              <a:defRPr/>
            </a:pPr>
            <a:r>
              <a:rPr lang="en-US" sz="3600" dirty="0"/>
              <a:t>As a consequence of a larger pelvis, the femur (the thigh bone) which is inserted at the level of the pelvis curved, since in spite of a growing pelvis, spacing the femoral insertions and causing a wider angle for the exit of the two femurs, it was imperative that the knee makes a proper junction with the fibula, causing a curve of the femur. Europeans have a significantly greater femoral curvature than Africans and significantly less than East Asian.</a:t>
            </a:r>
          </a:p>
          <a:p>
            <a:pPr eaLnBrk="1" fontAlgn="auto" hangingPunct="1">
              <a:spcAft>
                <a:spcPts val="0"/>
              </a:spcAft>
              <a:buFont typeface="Arial" pitchFamily="34" charset="0"/>
              <a:buChar char="•"/>
              <a:defRPr/>
            </a:pPr>
            <a:r>
              <a:rPr lang="en-US" sz="3600" dirty="0"/>
              <a:t>While intelligence and cranial capacity have increased, skulls have become more spherical and deep. Europeans have significantly more spherical brains, deeper and bigger than Africans.</a:t>
            </a:r>
          </a:p>
          <a:p>
            <a:pPr eaLnBrk="1" fontAlgn="auto" hangingPunct="1">
              <a:spcAft>
                <a:spcPts val="0"/>
              </a:spcAft>
              <a:buFont typeface="Arial" pitchFamily="34" charset="0"/>
              <a:buChar char="•"/>
              <a:defRPr/>
            </a:pPr>
            <a:r>
              <a:rPr lang="en-US" sz="3600" dirty="0"/>
              <a:t>The increase in sphericity has therefore reduced the protuberances, in particular the mastoid process. Whites have a significantly smaller mastoid process than blacks.</a:t>
            </a:r>
          </a:p>
          <a:p>
            <a:pPr eaLnBrk="1" fontAlgn="auto" hangingPunct="1">
              <a:spcAft>
                <a:spcPts val="0"/>
              </a:spcAft>
              <a:buFont typeface="Arial" pitchFamily="34" charset="0"/>
              <a:buChar char="•"/>
              <a:defRPr/>
            </a:pPr>
            <a:r>
              <a:rPr lang="en-US" sz="3600" dirty="0"/>
              <a:t>Increase in cranial capacity occurred towards the front of the skull, resulting in a decrease in prognathism and an increase in </a:t>
            </a:r>
            <a:r>
              <a:rPr lang="en-US" sz="3600" dirty="0" err="1"/>
              <a:t>orthognathism</a:t>
            </a:r>
            <a:r>
              <a:rPr lang="en-US" sz="3600" dirty="0"/>
              <a:t> (flatter face). Europeans have a significantly less prognathic and more orthognathic face than Africans.</a:t>
            </a:r>
          </a:p>
          <a:p>
            <a:pPr marL="0" indent="0" eaLnBrk="1" fontAlgn="auto" hangingPunct="1">
              <a:spcAft>
                <a:spcPts val="0"/>
              </a:spcAft>
              <a:buNone/>
              <a:defRPr/>
            </a:pPr>
            <a:endParaRPr lang="en-US" sz="3600" dirty="0"/>
          </a:p>
          <a:p>
            <a:pPr eaLnBrk="1" fontAlgn="auto" hangingPunct="1">
              <a:spcAft>
                <a:spcPts val="0"/>
              </a:spcAft>
              <a:buFont typeface="Arial" pitchFamily="34" charset="0"/>
              <a:buChar char="•"/>
              <a:defRPr/>
            </a:pPr>
            <a:r>
              <a:rPr lang="en-US" sz="3600" dirty="0"/>
              <a:t>Very informative: "Progressive Changes in Brain Size and Musculoskeletal Traits in Seven Hominoid Populations", Rushton, Human evolution, Vol. 19 (173-196) 2004.</a:t>
            </a:r>
            <a:br>
              <a:rPr lang="en-US" sz="3600" dirty="0"/>
            </a:br>
            <a:r>
              <a:rPr lang="fr-BE" sz="3600" dirty="0">
                <a:hlinkClick r:id="rId3"/>
              </a:rPr>
              <a:t>http://www.human-intelligence.org/wp-content/uploads/2019/03/progressive-change.pdf</a:t>
            </a:r>
            <a:endParaRPr lang="fr-BE" sz="3600" dirty="0"/>
          </a:p>
          <a:p>
            <a:pPr marL="0" indent="0" eaLnBrk="1" fontAlgn="auto" hangingPunct="1">
              <a:spcAft>
                <a:spcPts val="0"/>
              </a:spcAft>
              <a:buFont typeface="Arial" pitchFamily="34" charset="0"/>
              <a:buNone/>
              <a:defRPr/>
            </a:pP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ED7786C4-B9F5-4068-937F-8C8786537B5E}" type="slidenum">
              <a:rPr lang="fr-BE"/>
              <a:pPr>
                <a:defRPr/>
              </a:pPr>
              <a:t>84</a:t>
            </a:fld>
            <a:endParaRPr lang="fr-BE" dirty="0"/>
          </a:p>
        </p:txBody>
      </p:sp>
    </p:spTree>
  </p:cSld>
  <p:clrMapOvr>
    <a:masterClrMapping/>
  </p:clrMapOvr>
  <p:transition spd="slow" advTm="94268"/>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85</a:t>
            </a:fld>
            <a:endParaRPr lang="fr-BE" dirty="0"/>
          </a:p>
        </p:txBody>
      </p:sp>
      <p:pic>
        <p:nvPicPr>
          <p:cNvPr id="2" name="Image 1">
            <a:extLst>
              <a:ext uri="{FF2B5EF4-FFF2-40B4-BE49-F238E27FC236}">
                <a16:creationId xmlns:a16="http://schemas.microsoft.com/office/drawing/2014/main" id="{045CC24B-AF5F-431E-A0DF-BCBB9A59581E}"/>
              </a:ext>
            </a:extLst>
          </p:cNvPr>
          <p:cNvPicPr>
            <a:picLocks noChangeAspect="1"/>
          </p:cNvPicPr>
          <p:nvPr/>
        </p:nvPicPr>
        <p:blipFill>
          <a:blip r:embed="rId3"/>
          <a:stretch>
            <a:fillRect/>
          </a:stretch>
        </p:blipFill>
        <p:spPr>
          <a:xfrm>
            <a:off x="0" y="260350"/>
            <a:ext cx="9144000" cy="6096000"/>
          </a:xfrm>
          <a:prstGeom prst="rect">
            <a:avLst/>
          </a:prstGeom>
        </p:spPr>
      </p:pic>
      <p:sp>
        <p:nvSpPr>
          <p:cNvPr id="3" name="Rectangle 2">
            <a:extLst>
              <a:ext uri="{FF2B5EF4-FFF2-40B4-BE49-F238E27FC236}">
                <a16:creationId xmlns:a16="http://schemas.microsoft.com/office/drawing/2014/main" id="{AABDA542-DEEC-411E-9A60-ECD240E9A9F7}"/>
              </a:ext>
            </a:extLst>
          </p:cNvPr>
          <p:cNvSpPr/>
          <p:nvPr/>
        </p:nvSpPr>
        <p:spPr>
          <a:xfrm>
            <a:off x="107504" y="6356350"/>
            <a:ext cx="8579296" cy="707886"/>
          </a:xfrm>
          <a:prstGeom prst="rect">
            <a:avLst/>
          </a:prstGeom>
        </p:spPr>
        <p:txBody>
          <a:bodyPr wrap="square">
            <a:spAutoFit/>
          </a:bodyPr>
          <a:lstStyle/>
          <a:p>
            <a:r>
              <a:rPr lang="en-US" sz="1100" dirty="0"/>
              <a:t>"Progressive Changes in Brain Size and Musculoskeletal Traits in Seven Hominoid Populations",</a:t>
            </a:r>
          </a:p>
          <a:p>
            <a:r>
              <a:rPr lang="en-US" sz="1100" dirty="0"/>
              <a:t> Human evolution, Vol. 19 (173-196) 2004.</a:t>
            </a:r>
            <a:br>
              <a:rPr lang="en-US" dirty="0"/>
            </a:br>
            <a:endParaRPr lang="fr-BE" dirty="0"/>
          </a:p>
        </p:txBody>
      </p:sp>
    </p:spTree>
    <p:extLst>
      <p:ext uri="{BB962C8B-B14F-4D97-AF65-F5344CB8AC3E}">
        <p14:creationId xmlns:p14="http://schemas.microsoft.com/office/powerpoint/2010/main" val="4010904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E8245C-9F89-4BF6-BD85-57867228745D}"/>
              </a:ext>
            </a:extLst>
          </p:cNvPr>
          <p:cNvSpPr>
            <a:spLocks noGrp="1"/>
          </p:cNvSpPr>
          <p:nvPr>
            <p:ph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98086AA8-BB3C-4ABC-B7B8-EAD88CB53D24}"/>
              </a:ext>
            </a:extLst>
          </p:cNvPr>
          <p:cNvSpPr>
            <a:spLocks noGrp="1"/>
          </p:cNvSpPr>
          <p:nvPr>
            <p:ph type="sldNum" sz="quarter" idx="12"/>
          </p:nvPr>
        </p:nvSpPr>
        <p:spPr/>
        <p:txBody>
          <a:bodyPr/>
          <a:lstStyle/>
          <a:p>
            <a:pPr>
              <a:defRPr/>
            </a:pPr>
            <a:fld id="{C961D413-C80E-4040-8C95-0A8BAAE2541B}" type="slidenum">
              <a:rPr lang="fr-BE" smtClean="0"/>
              <a:pPr>
                <a:defRPr/>
              </a:pPr>
              <a:t>86</a:t>
            </a:fld>
            <a:endParaRPr lang="fr-BE" dirty="0"/>
          </a:p>
        </p:txBody>
      </p:sp>
      <p:pic>
        <p:nvPicPr>
          <p:cNvPr id="5" name="Image 4">
            <a:extLst>
              <a:ext uri="{FF2B5EF4-FFF2-40B4-BE49-F238E27FC236}">
                <a16:creationId xmlns:a16="http://schemas.microsoft.com/office/drawing/2014/main" id="{62E0E256-4226-40DE-B449-53BDBA8EA847}"/>
              </a:ext>
            </a:extLst>
          </p:cNvPr>
          <p:cNvPicPr>
            <a:picLocks noChangeAspect="1"/>
          </p:cNvPicPr>
          <p:nvPr/>
        </p:nvPicPr>
        <p:blipFill>
          <a:blip r:embed="rId2"/>
          <a:stretch>
            <a:fillRect/>
          </a:stretch>
        </p:blipFill>
        <p:spPr>
          <a:xfrm>
            <a:off x="0" y="467398"/>
            <a:ext cx="9144000" cy="5923204"/>
          </a:xfrm>
          <a:prstGeom prst="rect">
            <a:avLst/>
          </a:prstGeom>
        </p:spPr>
      </p:pic>
      <p:sp>
        <p:nvSpPr>
          <p:cNvPr id="6" name="Rectangle 5">
            <a:extLst>
              <a:ext uri="{FF2B5EF4-FFF2-40B4-BE49-F238E27FC236}">
                <a16:creationId xmlns:a16="http://schemas.microsoft.com/office/drawing/2014/main" id="{3C4DFA17-A5B7-4D14-97F6-DEA55A490BB0}"/>
              </a:ext>
            </a:extLst>
          </p:cNvPr>
          <p:cNvSpPr/>
          <p:nvPr/>
        </p:nvSpPr>
        <p:spPr>
          <a:xfrm>
            <a:off x="107504" y="6356350"/>
            <a:ext cx="8579296" cy="707886"/>
          </a:xfrm>
          <a:prstGeom prst="rect">
            <a:avLst/>
          </a:prstGeom>
        </p:spPr>
        <p:txBody>
          <a:bodyPr wrap="square">
            <a:spAutoFit/>
          </a:bodyPr>
          <a:lstStyle/>
          <a:p>
            <a:r>
              <a:rPr lang="en-US" sz="1100" dirty="0"/>
              <a:t>"Progressive Changes in Brain Size and Musculoskeletal Traits in Seven Hominoid Populations",</a:t>
            </a:r>
          </a:p>
          <a:p>
            <a:r>
              <a:rPr lang="en-US" sz="1100" dirty="0"/>
              <a:t> Human evolution, Vol. 19 (173-196) 2004.</a:t>
            </a:r>
            <a:br>
              <a:rPr lang="en-US" dirty="0"/>
            </a:br>
            <a:endParaRPr lang="fr-BE" dirty="0"/>
          </a:p>
        </p:txBody>
      </p:sp>
    </p:spTree>
    <p:extLst>
      <p:ext uri="{BB962C8B-B14F-4D97-AF65-F5344CB8AC3E}">
        <p14:creationId xmlns:p14="http://schemas.microsoft.com/office/powerpoint/2010/main" val="1517984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87</a:t>
            </a:fld>
            <a:endParaRPr lang="fr-BE" dirty="0"/>
          </a:p>
        </p:txBody>
      </p:sp>
      <p:pic>
        <p:nvPicPr>
          <p:cNvPr id="2" name="Image 1">
            <a:extLst>
              <a:ext uri="{FF2B5EF4-FFF2-40B4-BE49-F238E27FC236}">
                <a16:creationId xmlns:a16="http://schemas.microsoft.com/office/drawing/2014/main" id="{88E006A2-D9DD-4F7F-8237-5997D73ECD40}"/>
              </a:ext>
            </a:extLst>
          </p:cNvPr>
          <p:cNvPicPr>
            <a:picLocks noChangeAspect="1"/>
          </p:cNvPicPr>
          <p:nvPr/>
        </p:nvPicPr>
        <p:blipFill>
          <a:blip r:embed="rId3"/>
          <a:stretch>
            <a:fillRect/>
          </a:stretch>
        </p:blipFill>
        <p:spPr>
          <a:xfrm>
            <a:off x="0" y="130812"/>
            <a:ext cx="9144000" cy="6596375"/>
          </a:xfrm>
          <a:prstGeom prst="rect">
            <a:avLst/>
          </a:prstGeom>
        </p:spPr>
      </p:pic>
    </p:spTree>
    <p:extLst>
      <p:ext uri="{BB962C8B-B14F-4D97-AF65-F5344CB8AC3E}">
        <p14:creationId xmlns:p14="http://schemas.microsoft.com/office/powerpoint/2010/main" val="4019106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E9A81E2-663A-4B4F-AD8D-A3156974F930}"/>
              </a:ext>
            </a:extLst>
          </p:cNvPr>
          <p:cNvSpPr>
            <a:spLocks noGrp="1"/>
          </p:cNvSpPr>
          <p:nvPr>
            <p:ph type="sldNum" sz="quarter" idx="12"/>
          </p:nvPr>
        </p:nvSpPr>
        <p:spPr/>
        <p:txBody>
          <a:bodyPr/>
          <a:lstStyle/>
          <a:p>
            <a:pPr>
              <a:defRPr/>
            </a:pPr>
            <a:fld id="{C961D413-C80E-4040-8C95-0A8BAAE2541B}" type="slidenum">
              <a:rPr lang="fr-BE" smtClean="0"/>
              <a:pPr>
                <a:defRPr/>
              </a:pPr>
              <a:t>88</a:t>
            </a:fld>
            <a:endParaRPr lang="fr-BE" dirty="0"/>
          </a:p>
        </p:txBody>
      </p:sp>
      <p:pic>
        <p:nvPicPr>
          <p:cNvPr id="5" name="Image 4">
            <a:extLst>
              <a:ext uri="{FF2B5EF4-FFF2-40B4-BE49-F238E27FC236}">
                <a16:creationId xmlns:a16="http://schemas.microsoft.com/office/drawing/2014/main" id="{D9A93067-A598-4E16-A0FA-4741D3F3E279}"/>
              </a:ext>
            </a:extLst>
          </p:cNvPr>
          <p:cNvPicPr>
            <a:picLocks noChangeAspect="1"/>
          </p:cNvPicPr>
          <p:nvPr/>
        </p:nvPicPr>
        <p:blipFill>
          <a:blip r:embed="rId2"/>
          <a:stretch>
            <a:fillRect/>
          </a:stretch>
        </p:blipFill>
        <p:spPr>
          <a:xfrm>
            <a:off x="0" y="79644"/>
            <a:ext cx="9144000" cy="6698712"/>
          </a:xfrm>
          <a:prstGeom prst="rect">
            <a:avLst/>
          </a:prstGeom>
        </p:spPr>
      </p:pic>
    </p:spTree>
    <p:extLst>
      <p:ext uri="{BB962C8B-B14F-4D97-AF65-F5344CB8AC3E}">
        <p14:creationId xmlns:p14="http://schemas.microsoft.com/office/powerpoint/2010/main" val="1025353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B959301-0A31-49D7-8B16-F3BF291C6CE4}"/>
              </a:ext>
            </a:extLst>
          </p:cNvPr>
          <p:cNvSpPr>
            <a:spLocks noGrp="1"/>
          </p:cNvSpPr>
          <p:nvPr>
            <p:ph type="sldNum" sz="quarter" idx="12"/>
          </p:nvPr>
        </p:nvSpPr>
        <p:spPr/>
        <p:txBody>
          <a:bodyPr/>
          <a:lstStyle/>
          <a:p>
            <a:pPr>
              <a:defRPr/>
            </a:pPr>
            <a:fld id="{C961D413-C80E-4040-8C95-0A8BAAE2541B}" type="slidenum">
              <a:rPr lang="fr-BE" smtClean="0"/>
              <a:pPr>
                <a:defRPr/>
              </a:pPr>
              <a:t>89</a:t>
            </a:fld>
            <a:endParaRPr lang="fr-BE" dirty="0"/>
          </a:p>
        </p:txBody>
      </p:sp>
      <p:pic>
        <p:nvPicPr>
          <p:cNvPr id="6" name="Image 5">
            <a:extLst>
              <a:ext uri="{FF2B5EF4-FFF2-40B4-BE49-F238E27FC236}">
                <a16:creationId xmlns:a16="http://schemas.microsoft.com/office/drawing/2014/main" id="{8872DF83-B90D-4C32-9BDC-0DD245D8B6F7}"/>
              </a:ext>
            </a:extLst>
          </p:cNvPr>
          <p:cNvPicPr>
            <a:picLocks noChangeAspect="1"/>
          </p:cNvPicPr>
          <p:nvPr/>
        </p:nvPicPr>
        <p:blipFill>
          <a:blip r:embed="rId2"/>
          <a:stretch>
            <a:fillRect/>
          </a:stretch>
        </p:blipFill>
        <p:spPr>
          <a:xfrm>
            <a:off x="0" y="144887"/>
            <a:ext cx="9144000" cy="6568225"/>
          </a:xfrm>
          <a:prstGeom prst="rect">
            <a:avLst/>
          </a:prstGeom>
        </p:spPr>
      </p:pic>
    </p:spTree>
    <p:extLst>
      <p:ext uri="{BB962C8B-B14F-4D97-AF65-F5344CB8AC3E}">
        <p14:creationId xmlns:p14="http://schemas.microsoft.com/office/powerpoint/2010/main" val="3833389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a:t>
            </a:fld>
            <a:endParaRPr lang="fr-BE" dirty="0"/>
          </a:p>
        </p:txBody>
      </p:sp>
      <p:sp>
        <p:nvSpPr>
          <p:cNvPr id="2" name="Rectangle 1">
            <a:extLst>
              <a:ext uri="{FF2B5EF4-FFF2-40B4-BE49-F238E27FC236}">
                <a16:creationId xmlns:a16="http://schemas.microsoft.com/office/drawing/2014/main" id="{32F37CB8-BC2F-4A4E-9974-54229E504011}"/>
              </a:ext>
            </a:extLst>
          </p:cNvPr>
          <p:cNvSpPr>
            <a:spLocks noChangeArrowheads="1"/>
          </p:cNvSpPr>
          <p:nvPr/>
        </p:nvSpPr>
        <p:spPr bwMode="auto">
          <a:xfrm>
            <a:off x="323528" y="1340768"/>
            <a:ext cx="8568952"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j-lt"/>
              </a:rPr>
              <a:t>Races are not </a:t>
            </a:r>
            <a:r>
              <a:rPr kumimoji="0" lang="fr-FR" altLang="fr-FR" sz="3000" b="0" i="0" u="none" strike="noStrike" cap="none" normalizeH="0" baseline="0" dirty="0" err="1">
                <a:ln>
                  <a:noFill/>
                </a:ln>
                <a:solidFill>
                  <a:srgbClr val="212121"/>
                </a:solidFill>
                <a:effectLst/>
                <a:latin typeface="+mj-lt"/>
              </a:rPr>
              <a:t>artificial</a:t>
            </a:r>
            <a:r>
              <a:rPr kumimoji="0" lang="fr-FR" altLang="fr-FR" sz="3000" b="0" i="0" u="none" strike="noStrike" cap="none" normalizeH="0" baseline="0" dirty="0">
                <a:ln>
                  <a:noFill/>
                </a:ln>
                <a:solidFill>
                  <a:srgbClr val="212121"/>
                </a:solidFill>
                <a:effectLst/>
                <a:latin typeface="+mj-lt"/>
              </a:rPr>
              <a:t> assemblages of "types", but </a:t>
            </a:r>
            <a:r>
              <a:rPr kumimoji="0" lang="fr-FR" altLang="fr-FR" sz="3000" b="0" i="0" u="none" strike="noStrike" cap="none" normalizeH="0" baseline="0" dirty="0" err="1">
                <a:ln>
                  <a:noFill/>
                </a:ln>
                <a:solidFill>
                  <a:srgbClr val="212121"/>
                </a:solidFill>
                <a:effectLst/>
                <a:latin typeface="+mj-lt"/>
              </a:rPr>
              <a:t>natural</a:t>
            </a:r>
            <a:r>
              <a:rPr kumimoji="0" lang="fr-FR" altLang="fr-FR" sz="3000" b="0" i="0" u="none" strike="noStrike" cap="none" normalizeH="0" baseline="0" dirty="0">
                <a:ln>
                  <a:noFill/>
                </a:ln>
                <a:solidFill>
                  <a:srgbClr val="212121"/>
                </a:solidFill>
                <a:effectLst/>
                <a:latin typeface="+mj-lt"/>
              </a:rPr>
              <a:t> </a:t>
            </a:r>
            <a:r>
              <a:rPr kumimoji="0" lang="fr-FR" altLang="fr-FR" sz="3000" b="0" i="0" u="none" strike="noStrike" cap="none" normalizeH="0" baseline="0" dirty="0" err="1">
                <a:ln>
                  <a:noFill/>
                </a:ln>
                <a:solidFill>
                  <a:srgbClr val="212121"/>
                </a:solidFill>
                <a:effectLst/>
                <a:latin typeface="+mj-lt"/>
              </a:rPr>
              <a:t>units</a:t>
            </a:r>
            <a:r>
              <a:rPr kumimoji="0" lang="fr-FR" altLang="fr-FR" sz="3000" b="0" i="0" u="none" strike="noStrike" cap="none" normalizeH="0" baseline="0" dirty="0">
                <a:ln>
                  <a:noFill/>
                </a:ln>
                <a:solidFill>
                  <a:srgbClr val="212121"/>
                </a:solidFill>
                <a:effectLst/>
                <a:latin typeface="+mj-lt"/>
              </a:rPr>
              <a:t>, or populations, </a:t>
            </a:r>
            <a:r>
              <a:rPr kumimoji="0" lang="fr-FR" altLang="fr-FR" sz="3000" b="0" i="0" u="none" strike="noStrike" cap="none" normalizeH="0" baseline="0" dirty="0" err="1">
                <a:ln>
                  <a:noFill/>
                </a:ln>
                <a:solidFill>
                  <a:srgbClr val="212121"/>
                </a:solidFill>
                <a:effectLst/>
                <a:latin typeface="+mj-lt"/>
              </a:rPr>
              <a:t>that</a:t>
            </a:r>
            <a:r>
              <a:rPr kumimoji="0" lang="fr-FR" altLang="fr-FR" sz="3000" b="0" i="0" u="none" strike="noStrike" cap="none" normalizeH="0" baseline="0" dirty="0">
                <a:ln>
                  <a:noFill/>
                </a:ln>
                <a:solidFill>
                  <a:srgbClr val="212121"/>
                </a:solidFill>
                <a:effectLst/>
                <a:latin typeface="+mj-lt"/>
              </a:rPr>
              <a:t> have been </a:t>
            </a:r>
            <a:r>
              <a:rPr kumimoji="0" lang="fr-FR" altLang="fr-FR" sz="3000" b="0" i="0" u="none" strike="noStrike" cap="none" normalizeH="0" baseline="0" dirty="0" err="1">
                <a:ln>
                  <a:noFill/>
                </a:ln>
                <a:solidFill>
                  <a:srgbClr val="212121"/>
                </a:solidFill>
                <a:effectLst/>
                <a:latin typeface="+mj-lt"/>
              </a:rPr>
              <a:t>subject</a:t>
            </a:r>
            <a:r>
              <a:rPr kumimoji="0" lang="fr-FR" altLang="fr-FR" sz="3000" b="0" i="0" u="none" strike="noStrike" cap="none" normalizeH="0" baseline="0" dirty="0">
                <a:ln>
                  <a:noFill/>
                </a:ln>
                <a:solidFill>
                  <a:srgbClr val="212121"/>
                </a:solidFill>
                <a:effectLst/>
                <a:latin typeface="+mj-lt"/>
              </a:rPr>
              <a:t> to </a:t>
            </a:r>
            <a:r>
              <a:rPr kumimoji="0" lang="fr-FR" altLang="fr-FR" sz="3000" b="0" i="0" u="none" strike="noStrike" cap="none" normalizeH="0" baseline="0" dirty="0" err="1">
                <a:ln>
                  <a:noFill/>
                </a:ln>
                <a:solidFill>
                  <a:srgbClr val="212121"/>
                </a:solidFill>
                <a:effectLst/>
                <a:latin typeface="+mj-lt"/>
              </a:rPr>
              <a:t>evolutionary</a:t>
            </a:r>
            <a:r>
              <a:rPr kumimoji="0" lang="fr-FR" altLang="fr-FR" sz="3000" b="0" i="0" u="none" strike="noStrike" cap="none" normalizeH="0" baseline="0" dirty="0">
                <a:ln>
                  <a:noFill/>
                </a:ln>
                <a:solidFill>
                  <a:srgbClr val="212121"/>
                </a:solidFill>
                <a:effectLst/>
                <a:latin typeface="+mj-lt"/>
              </a:rPr>
              <a:t> change (</a:t>
            </a:r>
            <a:r>
              <a:rPr kumimoji="0" lang="fr-FR" altLang="fr-FR" sz="3000" b="0" i="0" u="none" strike="noStrike" cap="none" normalizeH="0" baseline="0" dirty="0" err="1">
                <a:ln>
                  <a:noFill/>
                </a:ln>
                <a:solidFill>
                  <a:srgbClr val="212121"/>
                </a:solidFill>
                <a:effectLst/>
                <a:latin typeface="+mj-lt"/>
              </a:rPr>
              <a:t>usually</a:t>
            </a:r>
            <a:r>
              <a:rPr kumimoji="0" lang="fr-FR" altLang="fr-FR" sz="3000" b="0" i="0" u="none" strike="noStrike" cap="none" normalizeH="0" baseline="0" dirty="0">
                <a:ln>
                  <a:noFill/>
                </a:ln>
                <a:solidFill>
                  <a:srgbClr val="212121"/>
                </a:solidFill>
                <a:effectLst/>
                <a:latin typeface="+mj-lt"/>
              </a:rPr>
              <a:t> a </a:t>
            </a:r>
            <a:r>
              <a:rPr kumimoji="0" lang="fr-FR" altLang="fr-FR" sz="3000" b="0" i="0" u="none" strike="noStrike" cap="none" normalizeH="0" baseline="0" dirty="0" err="1">
                <a:ln>
                  <a:noFill/>
                </a:ln>
                <a:solidFill>
                  <a:srgbClr val="212121"/>
                </a:solidFill>
                <a:effectLst/>
                <a:latin typeface="+mj-lt"/>
              </a:rPr>
              <a:t>result</a:t>
            </a:r>
            <a:r>
              <a:rPr kumimoji="0" lang="fr-FR" altLang="fr-FR" sz="3000" b="0" i="0" u="none" strike="noStrike" cap="none" normalizeH="0" baseline="0" dirty="0">
                <a:ln>
                  <a:noFill/>
                </a:ln>
                <a:solidFill>
                  <a:srgbClr val="212121"/>
                </a:solidFill>
                <a:effectLst/>
                <a:latin typeface="+mj-lt"/>
              </a:rPr>
              <a:t> of </a:t>
            </a:r>
            <a:r>
              <a:rPr kumimoji="0" lang="fr-FR" altLang="fr-FR" sz="3000" b="0" i="0" u="none" strike="noStrike" cap="none" normalizeH="0" baseline="0" dirty="0" err="1">
                <a:ln>
                  <a:noFill/>
                </a:ln>
                <a:solidFill>
                  <a:srgbClr val="212121"/>
                </a:solidFill>
                <a:effectLst/>
                <a:latin typeface="+mj-lt"/>
              </a:rPr>
              <a:t>geographical</a:t>
            </a:r>
            <a:r>
              <a:rPr kumimoji="0" lang="fr-FR" altLang="fr-FR" sz="3000" b="0" i="0" u="none" strike="noStrike" cap="none" normalizeH="0" baseline="0" dirty="0">
                <a:ln>
                  <a:noFill/>
                </a:ln>
                <a:solidFill>
                  <a:srgbClr val="212121"/>
                </a:solidFill>
                <a:effectLst/>
                <a:latin typeface="+mj-lt"/>
              </a:rPr>
              <a:t> isolation for </a:t>
            </a:r>
            <a:r>
              <a:rPr kumimoji="0" lang="fr-FR" altLang="fr-FR" sz="3000" b="0" i="0" u="none" strike="noStrike" cap="none" normalizeH="0" baseline="0" dirty="0" err="1">
                <a:ln>
                  <a:noFill/>
                </a:ln>
                <a:solidFill>
                  <a:srgbClr val="212121"/>
                </a:solidFill>
                <a:effectLst/>
                <a:latin typeface="+mj-lt"/>
              </a:rPr>
              <a:t>thousands</a:t>
            </a:r>
            <a:r>
              <a:rPr kumimoji="0" lang="fr-FR" altLang="fr-FR" sz="3000" b="0" i="0" u="none" strike="noStrike" cap="none" normalizeH="0" baseline="0" dirty="0">
                <a:ln>
                  <a:noFill/>
                </a:ln>
                <a:solidFill>
                  <a:srgbClr val="212121"/>
                </a:solidFill>
                <a:effectLst/>
                <a:latin typeface="+mj-lt"/>
              </a:rPr>
              <a:t> of </a:t>
            </a:r>
            <a:r>
              <a:rPr kumimoji="0" lang="fr-FR" altLang="fr-FR" sz="3000" b="0" i="0" u="none" strike="noStrike" cap="none" normalizeH="0" baseline="0" dirty="0" err="1">
                <a:ln>
                  <a:noFill/>
                </a:ln>
                <a:solidFill>
                  <a:srgbClr val="212121"/>
                </a:solidFill>
                <a:effectLst/>
                <a:latin typeface="+mj-lt"/>
              </a:rPr>
              <a:t>years</a:t>
            </a:r>
            <a:r>
              <a:rPr kumimoji="0" lang="fr-FR" altLang="fr-FR" sz="3000" b="0" i="0" u="none" strike="noStrike" cap="none" normalizeH="0" baseline="0" dirty="0">
                <a:ln>
                  <a:noFill/>
                </a:ln>
                <a:solidFill>
                  <a:srgbClr val="212121"/>
                </a:solidFill>
                <a:effectLst/>
                <a:latin typeface="+mj-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3000" dirty="0">
              <a:solidFill>
                <a:srgbClr val="21212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err="1">
                <a:ln>
                  <a:noFill/>
                </a:ln>
                <a:solidFill>
                  <a:srgbClr val="212121"/>
                </a:solidFill>
                <a:effectLst/>
                <a:latin typeface="+mj-lt"/>
              </a:rPr>
              <a:t>Consequently</a:t>
            </a:r>
            <a:r>
              <a:rPr kumimoji="0" lang="fr-FR" altLang="fr-FR" sz="3000" b="0" i="0" u="none" strike="noStrike" cap="none" normalizeH="0" baseline="0" dirty="0">
                <a:ln>
                  <a:noFill/>
                </a:ln>
                <a:solidFill>
                  <a:srgbClr val="212121"/>
                </a:solidFill>
                <a:effectLst/>
                <a:latin typeface="+mj-lt"/>
              </a:rPr>
              <a:t>, </a:t>
            </a:r>
            <a:r>
              <a:rPr kumimoji="0" lang="fr-FR" altLang="fr-FR" sz="3000" b="0" i="0" u="none" strike="noStrike" cap="none" normalizeH="0" baseline="0" dirty="0" err="1">
                <a:ln>
                  <a:noFill/>
                </a:ln>
                <a:solidFill>
                  <a:srgbClr val="212121"/>
                </a:solidFill>
                <a:effectLst/>
                <a:latin typeface="+mj-lt"/>
              </a:rPr>
              <a:t>they</a:t>
            </a:r>
            <a:r>
              <a:rPr kumimoji="0" lang="fr-FR" altLang="fr-FR" sz="3000" b="0" i="0" u="none" strike="noStrike" cap="none" normalizeH="0" baseline="0" dirty="0">
                <a:ln>
                  <a:noFill/>
                </a:ln>
                <a:solidFill>
                  <a:srgbClr val="212121"/>
                </a:solidFill>
                <a:effectLst/>
                <a:latin typeface="+mj-lt"/>
              </a:rPr>
              <a:t> </a:t>
            </a:r>
            <a:r>
              <a:rPr kumimoji="0" lang="fr-FR" altLang="fr-FR" sz="3000" b="0" i="0" u="none" strike="noStrike" cap="none" normalizeH="0" baseline="0" dirty="0" err="1">
                <a:ln>
                  <a:noFill/>
                </a:ln>
                <a:solidFill>
                  <a:srgbClr val="212121"/>
                </a:solidFill>
                <a:effectLst/>
                <a:latin typeface="+mj-lt"/>
              </a:rPr>
              <a:t>share</a:t>
            </a:r>
            <a:r>
              <a:rPr kumimoji="0" lang="fr-FR" altLang="fr-FR" sz="3000" b="0" i="0" u="none" strike="noStrike" cap="none" normalizeH="0" baseline="0" dirty="0">
                <a:ln>
                  <a:noFill/>
                </a:ln>
                <a:solidFill>
                  <a:srgbClr val="212121"/>
                </a:solidFill>
                <a:effectLst/>
                <a:latin typeface="+mj-lt"/>
              </a:rPr>
              <a:t> a set of inter-</a:t>
            </a:r>
            <a:r>
              <a:rPr kumimoji="0" lang="fr-FR" altLang="fr-FR" sz="3000" b="0" i="0" u="none" strike="noStrike" cap="none" normalizeH="0" baseline="0" dirty="0" err="1">
                <a:ln>
                  <a:noFill/>
                </a:ln>
                <a:solidFill>
                  <a:srgbClr val="212121"/>
                </a:solidFill>
                <a:effectLst/>
                <a:latin typeface="+mj-lt"/>
              </a:rPr>
              <a:t>correlated</a:t>
            </a:r>
            <a:r>
              <a:rPr kumimoji="0" lang="fr-FR" altLang="fr-FR" sz="3000" b="0" i="0" u="none" strike="noStrike" cap="none" normalizeH="0" baseline="0" dirty="0">
                <a:ln>
                  <a:noFill/>
                </a:ln>
                <a:solidFill>
                  <a:srgbClr val="212121"/>
                </a:solidFill>
                <a:effectLst/>
                <a:latin typeface="+mj-lt"/>
              </a:rPr>
              <a:t> </a:t>
            </a:r>
            <a:r>
              <a:rPr kumimoji="0" lang="fr-FR" altLang="fr-FR" sz="3000" b="0" i="0" u="none" strike="noStrike" cap="none" normalizeH="0" baseline="0" dirty="0" err="1">
                <a:ln>
                  <a:noFill/>
                </a:ln>
                <a:solidFill>
                  <a:srgbClr val="212121"/>
                </a:solidFill>
                <a:effectLst/>
                <a:latin typeface="+mj-lt"/>
              </a:rPr>
              <a:t>genetic</a:t>
            </a:r>
            <a:r>
              <a:rPr lang="fr-FR" altLang="fr-FR" sz="3000" dirty="0">
                <a:solidFill>
                  <a:srgbClr val="212121"/>
                </a:solidFill>
                <a:latin typeface="+mj-lt"/>
              </a:rPr>
              <a:t> </a:t>
            </a:r>
            <a:r>
              <a:rPr kumimoji="0" lang="fr-FR" altLang="fr-FR" sz="3000" b="0" i="0" u="none" strike="noStrike" cap="none" normalizeH="0" baseline="0" dirty="0" err="1">
                <a:ln>
                  <a:noFill/>
                </a:ln>
                <a:solidFill>
                  <a:srgbClr val="212121"/>
                </a:solidFill>
                <a:effectLst/>
                <a:latin typeface="+mj-lt"/>
              </a:rPr>
              <a:t>characteristics</a:t>
            </a:r>
            <a:r>
              <a:rPr kumimoji="0" lang="fr-FR" altLang="fr-FR" sz="3000" b="0" i="0" u="none" strike="noStrike" cap="none" normalizeH="0" baseline="0" dirty="0">
                <a:ln>
                  <a:noFill/>
                </a:ln>
                <a:solidFill>
                  <a:srgbClr val="212121"/>
                </a:solidFill>
                <a:effectLst/>
                <a:latin typeface="+mj-lt"/>
              </a:rPr>
              <a:t>, </a:t>
            </a:r>
            <a:r>
              <a:rPr kumimoji="0" lang="fr-FR" altLang="fr-FR" sz="3000" b="0" i="0" u="none" strike="noStrike" cap="none" normalizeH="0" baseline="0" dirty="0" err="1">
                <a:ln>
                  <a:noFill/>
                </a:ln>
                <a:solidFill>
                  <a:srgbClr val="212121"/>
                </a:solidFill>
                <a:effectLst/>
                <a:latin typeface="+mj-lt"/>
              </a:rPr>
              <a:t>qualitatively</a:t>
            </a:r>
            <a:r>
              <a:rPr kumimoji="0" lang="fr-FR" altLang="fr-FR" sz="3000" b="0" i="0" u="none" strike="noStrike" cap="none" normalizeH="0" baseline="0" dirty="0">
                <a:ln>
                  <a:noFill/>
                </a:ln>
                <a:solidFill>
                  <a:srgbClr val="212121"/>
                </a:solidFill>
                <a:effectLst/>
                <a:latin typeface="+mj-lt"/>
              </a:rPr>
              <a:t> and in </a:t>
            </a:r>
            <a:r>
              <a:rPr kumimoji="0" lang="fr-FR" altLang="fr-FR" sz="3000" b="0" i="0" u="none" strike="noStrike" cap="none" normalizeH="0" baseline="0" dirty="0" err="1">
                <a:ln>
                  <a:noFill/>
                </a:ln>
                <a:solidFill>
                  <a:srgbClr val="212121"/>
                </a:solidFill>
                <a:effectLst/>
                <a:latin typeface="+mj-lt"/>
              </a:rPr>
              <a:t>gene</a:t>
            </a:r>
            <a:r>
              <a:rPr kumimoji="0" lang="fr-FR" altLang="fr-FR" sz="3000" b="0" i="0" u="none" strike="noStrike" cap="none" normalizeH="0" baseline="0" dirty="0">
                <a:ln>
                  <a:noFill/>
                </a:ln>
                <a:solidFill>
                  <a:srgbClr val="212121"/>
                </a:solidFill>
                <a:effectLst/>
                <a:latin typeface="+mj-lt"/>
              </a:rPr>
              <a:t> </a:t>
            </a:r>
            <a:r>
              <a:rPr kumimoji="0" lang="fr-FR" altLang="fr-FR" sz="3000" b="0" i="0" u="none" strike="noStrike" cap="none" normalizeH="0" baseline="0" dirty="0" err="1">
                <a:ln>
                  <a:noFill/>
                </a:ln>
                <a:solidFill>
                  <a:srgbClr val="212121"/>
                </a:solidFill>
                <a:effectLst/>
                <a:latin typeface="+mj-lt"/>
              </a:rPr>
              <a:t>frequency</a:t>
            </a:r>
            <a:endParaRPr kumimoji="0" lang="fr-FR" altLang="fr-FR" sz="30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043078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DE6E2F3-FD7A-410C-8239-ED25ABE7C891}"/>
              </a:ext>
            </a:extLst>
          </p:cNvPr>
          <p:cNvSpPr>
            <a:spLocks noGrp="1"/>
          </p:cNvSpPr>
          <p:nvPr>
            <p:ph type="sldNum" sz="quarter" idx="12"/>
          </p:nvPr>
        </p:nvSpPr>
        <p:spPr/>
        <p:txBody>
          <a:bodyPr/>
          <a:lstStyle/>
          <a:p>
            <a:pPr>
              <a:defRPr/>
            </a:pPr>
            <a:fld id="{C961D413-C80E-4040-8C95-0A8BAAE2541B}" type="slidenum">
              <a:rPr lang="fr-BE" smtClean="0"/>
              <a:pPr>
                <a:defRPr/>
              </a:pPr>
              <a:t>90</a:t>
            </a:fld>
            <a:endParaRPr lang="fr-BE" dirty="0"/>
          </a:p>
        </p:txBody>
      </p:sp>
      <p:pic>
        <p:nvPicPr>
          <p:cNvPr id="5" name="Image 4">
            <a:extLst>
              <a:ext uri="{FF2B5EF4-FFF2-40B4-BE49-F238E27FC236}">
                <a16:creationId xmlns:a16="http://schemas.microsoft.com/office/drawing/2014/main" id="{F0E98A5D-0C21-401A-9B6E-3F13148C15BC}"/>
              </a:ext>
            </a:extLst>
          </p:cNvPr>
          <p:cNvPicPr>
            <a:picLocks noChangeAspect="1"/>
          </p:cNvPicPr>
          <p:nvPr/>
        </p:nvPicPr>
        <p:blipFill>
          <a:blip r:embed="rId2"/>
          <a:stretch>
            <a:fillRect/>
          </a:stretch>
        </p:blipFill>
        <p:spPr>
          <a:xfrm>
            <a:off x="0" y="336665"/>
            <a:ext cx="9144000" cy="6184669"/>
          </a:xfrm>
          <a:prstGeom prst="rect">
            <a:avLst/>
          </a:prstGeom>
        </p:spPr>
      </p:pic>
    </p:spTree>
    <p:extLst>
      <p:ext uri="{BB962C8B-B14F-4D97-AF65-F5344CB8AC3E}">
        <p14:creationId xmlns:p14="http://schemas.microsoft.com/office/powerpoint/2010/main" val="26337347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AA392BE-FDD9-4EC1-BF91-7BEF9605AC6E}"/>
              </a:ext>
            </a:extLst>
          </p:cNvPr>
          <p:cNvSpPr>
            <a:spLocks noGrp="1"/>
          </p:cNvSpPr>
          <p:nvPr>
            <p:ph type="sldNum" sz="quarter" idx="12"/>
          </p:nvPr>
        </p:nvSpPr>
        <p:spPr/>
        <p:txBody>
          <a:bodyPr/>
          <a:lstStyle/>
          <a:p>
            <a:pPr>
              <a:defRPr/>
            </a:pPr>
            <a:fld id="{C961D413-C80E-4040-8C95-0A8BAAE2541B}" type="slidenum">
              <a:rPr lang="fr-BE" smtClean="0"/>
              <a:pPr>
                <a:defRPr/>
              </a:pPr>
              <a:t>91</a:t>
            </a:fld>
            <a:endParaRPr lang="fr-BE" dirty="0"/>
          </a:p>
        </p:txBody>
      </p:sp>
      <p:pic>
        <p:nvPicPr>
          <p:cNvPr id="6" name="Image 5">
            <a:extLst>
              <a:ext uri="{FF2B5EF4-FFF2-40B4-BE49-F238E27FC236}">
                <a16:creationId xmlns:a16="http://schemas.microsoft.com/office/drawing/2014/main" id="{7D1946F9-15A6-4334-95E4-024DE0A0B166}"/>
              </a:ext>
            </a:extLst>
          </p:cNvPr>
          <p:cNvPicPr>
            <a:picLocks noChangeAspect="1"/>
          </p:cNvPicPr>
          <p:nvPr/>
        </p:nvPicPr>
        <p:blipFill>
          <a:blip r:embed="rId2"/>
          <a:stretch>
            <a:fillRect/>
          </a:stretch>
        </p:blipFill>
        <p:spPr>
          <a:xfrm>
            <a:off x="0" y="246070"/>
            <a:ext cx="9144000" cy="6365860"/>
          </a:xfrm>
          <a:prstGeom prst="rect">
            <a:avLst/>
          </a:prstGeom>
        </p:spPr>
      </p:pic>
    </p:spTree>
    <p:extLst>
      <p:ext uri="{BB962C8B-B14F-4D97-AF65-F5344CB8AC3E}">
        <p14:creationId xmlns:p14="http://schemas.microsoft.com/office/powerpoint/2010/main" val="41519867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FC581EE-E2E2-4BE8-BC85-4426D86059DF}"/>
              </a:ext>
            </a:extLst>
          </p:cNvPr>
          <p:cNvSpPr>
            <a:spLocks noGrp="1"/>
          </p:cNvSpPr>
          <p:nvPr>
            <p:ph type="sldNum" sz="quarter" idx="12"/>
          </p:nvPr>
        </p:nvSpPr>
        <p:spPr/>
        <p:txBody>
          <a:bodyPr/>
          <a:lstStyle/>
          <a:p>
            <a:pPr>
              <a:defRPr/>
            </a:pPr>
            <a:fld id="{C961D413-C80E-4040-8C95-0A8BAAE2541B}" type="slidenum">
              <a:rPr lang="fr-BE" smtClean="0"/>
              <a:pPr>
                <a:defRPr/>
              </a:pPr>
              <a:t>92</a:t>
            </a:fld>
            <a:endParaRPr lang="fr-BE" dirty="0"/>
          </a:p>
        </p:txBody>
      </p:sp>
      <p:pic>
        <p:nvPicPr>
          <p:cNvPr id="6" name="Image 5">
            <a:extLst>
              <a:ext uri="{FF2B5EF4-FFF2-40B4-BE49-F238E27FC236}">
                <a16:creationId xmlns:a16="http://schemas.microsoft.com/office/drawing/2014/main" id="{18E2E7A2-C701-4CE6-BBDB-92DC091B1C6D}"/>
              </a:ext>
            </a:extLst>
          </p:cNvPr>
          <p:cNvPicPr>
            <a:picLocks noChangeAspect="1"/>
          </p:cNvPicPr>
          <p:nvPr/>
        </p:nvPicPr>
        <p:blipFill>
          <a:blip r:embed="rId2"/>
          <a:stretch>
            <a:fillRect/>
          </a:stretch>
        </p:blipFill>
        <p:spPr>
          <a:xfrm>
            <a:off x="0" y="108601"/>
            <a:ext cx="9144000" cy="6640798"/>
          </a:xfrm>
          <a:prstGeom prst="rect">
            <a:avLst/>
          </a:prstGeom>
        </p:spPr>
      </p:pic>
    </p:spTree>
    <p:extLst>
      <p:ext uri="{BB962C8B-B14F-4D97-AF65-F5344CB8AC3E}">
        <p14:creationId xmlns:p14="http://schemas.microsoft.com/office/powerpoint/2010/main" val="3473069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77F7C5A-6FE4-41F5-AA08-713855551011}"/>
              </a:ext>
            </a:extLst>
          </p:cNvPr>
          <p:cNvSpPr>
            <a:spLocks noGrp="1"/>
          </p:cNvSpPr>
          <p:nvPr>
            <p:ph type="sldNum" sz="quarter" idx="12"/>
          </p:nvPr>
        </p:nvSpPr>
        <p:spPr/>
        <p:txBody>
          <a:bodyPr/>
          <a:lstStyle/>
          <a:p>
            <a:pPr>
              <a:defRPr/>
            </a:pPr>
            <a:fld id="{C961D413-C80E-4040-8C95-0A8BAAE2541B}" type="slidenum">
              <a:rPr lang="fr-BE" smtClean="0"/>
              <a:pPr>
                <a:defRPr/>
              </a:pPr>
              <a:t>93</a:t>
            </a:fld>
            <a:endParaRPr lang="fr-BE" dirty="0"/>
          </a:p>
        </p:txBody>
      </p:sp>
      <p:pic>
        <p:nvPicPr>
          <p:cNvPr id="6" name="Image 5">
            <a:extLst>
              <a:ext uri="{FF2B5EF4-FFF2-40B4-BE49-F238E27FC236}">
                <a16:creationId xmlns:a16="http://schemas.microsoft.com/office/drawing/2014/main" id="{1A6C1E2A-32ED-417C-A64C-AFF0629C6331}"/>
              </a:ext>
            </a:extLst>
          </p:cNvPr>
          <p:cNvPicPr>
            <a:picLocks noChangeAspect="1"/>
          </p:cNvPicPr>
          <p:nvPr/>
        </p:nvPicPr>
        <p:blipFill>
          <a:blip r:embed="rId2"/>
          <a:stretch>
            <a:fillRect/>
          </a:stretch>
        </p:blipFill>
        <p:spPr>
          <a:xfrm>
            <a:off x="0" y="326724"/>
            <a:ext cx="9144000" cy="6204551"/>
          </a:xfrm>
          <a:prstGeom prst="rect">
            <a:avLst/>
          </a:prstGeom>
        </p:spPr>
      </p:pic>
    </p:spTree>
    <p:extLst>
      <p:ext uri="{BB962C8B-B14F-4D97-AF65-F5344CB8AC3E}">
        <p14:creationId xmlns:p14="http://schemas.microsoft.com/office/powerpoint/2010/main" val="20780582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CAC47CF-477A-4E24-B92A-69FB5FF0B1DC}"/>
              </a:ext>
            </a:extLst>
          </p:cNvPr>
          <p:cNvSpPr>
            <a:spLocks noGrp="1"/>
          </p:cNvSpPr>
          <p:nvPr>
            <p:ph type="sldNum" sz="quarter" idx="12"/>
          </p:nvPr>
        </p:nvSpPr>
        <p:spPr/>
        <p:txBody>
          <a:bodyPr/>
          <a:lstStyle/>
          <a:p>
            <a:pPr>
              <a:defRPr/>
            </a:pPr>
            <a:fld id="{C961D413-C80E-4040-8C95-0A8BAAE2541B}" type="slidenum">
              <a:rPr lang="fr-BE" smtClean="0"/>
              <a:pPr>
                <a:defRPr/>
              </a:pPr>
              <a:t>94</a:t>
            </a:fld>
            <a:endParaRPr lang="fr-BE" dirty="0"/>
          </a:p>
        </p:txBody>
      </p:sp>
      <p:pic>
        <p:nvPicPr>
          <p:cNvPr id="6" name="Image 5">
            <a:extLst>
              <a:ext uri="{FF2B5EF4-FFF2-40B4-BE49-F238E27FC236}">
                <a16:creationId xmlns:a16="http://schemas.microsoft.com/office/drawing/2014/main" id="{4F19F103-7096-4889-8879-F98E39110AB3}"/>
              </a:ext>
            </a:extLst>
          </p:cNvPr>
          <p:cNvPicPr>
            <a:picLocks noChangeAspect="1"/>
          </p:cNvPicPr>
          <p:nvPr/>
        </p:nvPicPr>
        <p:blipFill>
          <a:blip r:embed="rId2"/>
          <a:stretch>
            <a:fillRect/>
          </a:stretch>
        </p:blipFill>
        <p:spPr>
          <a:xfrm>
            <a:off x="0" y="0"/>
            <a:ext cx="9144000" cy="3587393"/>
          </a:xfrm>
          <a:prstGeom prst="rect">
            <a:avLst/>
          </a:prstGeom>
        </p:spPr>
      </p:pic>
    </p:spTree>
    <p:extLst>
      <p:ext uri="{BB962C8B-B14F-4D97-AF65-F5344CB8AC3E}">
        <p14:creationId xmlns:p14="http://schemas.microsoft.com/office/powerpoint/2010/main" val="4648006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95</a:t>
            </a:fld>
            <a:endParaRPr lang="fr-BE" dirty="0"/>
          </a:p>
        </p:txBody>
      </p:sp>
      <p:pic>
        <p:nvPicPr>
          <p:cNvPr id="1026" name="Picture 2" descr="C:\Users\Baptiste\Desktop\Vidéo pathologies\2012-01-19\Mail0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803037"/>
            <a:ext cx="4988997"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8790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BBCC2D0-DC61-4057-A8F6-9538A95D2D42}" type="slidenum">
              <a:rPr lang="fr-BE"/>
              <a:pPr>
                <a:defRPr/>
              </a:pPr>
              <a:t>96</a:t>
            </a:fld>
            <a:endParaRPr lang="fr-BE" dirty="0"/>
          </a:p>
        </p:txBody>
      </p:sp>
      <p:sp>
        <p:nvSpPr>
          <p:cNvPr id="7" name="Rectangle 2">
            <a:extLst>
              <a:ext uri="{FF2B5EF4-FFF2-40B4-BE49-F238E27FC236}">
                <a16:creationId xmlns:a16="http://schemas.microsoft.com/office/drawing/2014/main" id="{C111B2B2-1B64-4F50-8A00-527C48FD970D}"/>
              </a:ext>
            </a:extLst>
          </p:cNvPr>
          <p:cNvSpPr>
            <a:spLocks noChangeArrowheads="1"/>
          </p:cNvSpPr>
          <p:nvPr/>
        </p:nvSpPr>
        <p:spPr bwMode="auto">
          <a:xfrm>
            <a:off x="328275" y="889844"/>
            <a:ext cx="8492198" cy="50783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err="1">
                <a:ln>
                  <a:noFill/>
                </a:ln>
                <a:solidFill>
                  <a:srgbClr val="212121"/>
                </a:solidFill>
                <a:effectLst/>
                <a:latin typeface="+mn-lt"/>
              </a:rPr>
              <a:t>Many</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egalitarians</a:t>
            </a:r>
            <a:r>
              <a:rPr kumimoji="0" lang="fr-FR" altLang="fr-FR" sz="3000" b="0" i="0" u="none" strike="noStrike" cap="none" normalizeH="0" baseline="0" dirty="0">
                <a:ln>
                  <a:noFill/>
                </a:ln>
                <a:solidFill>
                  <a:srgbClr val="212121"/>
                </a:solidFill>
                <a:effectLst/>
                <a:latin typeface="+mn-lt"/>
              </a:rPr>
              <a:t> have </a:t>
            </a:r>
            <a:r>
              <a:rPr kumimoji="0" lang="fr-FR" altLang="fr-FR" sz="3000" b="0" i="0" u="none" strike="noStrike" cap="none" normalizeH="0" baseline="0" dirty="0" err="1">
                <a:ln>
                  <a:noFill/>
                </a:ln>
                <a:solidFill>
                  <a:srgbClr val="212121"/>
                </a:solidFill>
                <a:effectLst/>
                <a:latin typeface="+mn-lt"/>
              </a:rPr>
              <a:t>suggested</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that</a:t>
            </a:r>
            <a:r>
              <a:rPr kumimoji="0" lang="fr-FR" altLang="fr-FR" sz="3000" b="0" i="0" u="none" strike="noStrike" cap="none" normalizeH="0" baseline="0" dirty="0">
                <a:ln>
                  <a:noFill/>
                </a:ln>
                <a:solidFill>
                  <a:srgbClr val="212121"/>
                </a:solidFill>
                <a:effectLst/>
                <a:latin typeface="+mn-lt"/>
              </a:rPr>
              <a:t> white </a:t>
            </a:r>
            <a:r>
              <a:rPr kumimoji="0" lang="fr-FR" altLang="fr-FR" sz="3000" b="0" i="0" u="none" strike="noStrike" cap="none" normalizeH="0" baseline="0" dirty="0" err="1">
                <a:ln>
                  <a:noFill/>
                </a:ln>
                <a:solidFill>
                  <a:srgbClr val="212121"/>
                </a:solidFill>
                <a:effectLst/>
                <a:latin typeface="+mn-lt"/>
              </a:rPr>
              <a:t>racism</a:t>
            </a:r>
            <a:r>
              <a:rPr kumimoji="0" lang="fr-FR" altLang="fr-FR" sz="3000" b="0" i="0" u="none" strike="noStrike" cap="none" normalizeH="0" baseline="0" dirty="0">
                <a:ln>
                  <a:noFill/>
                </a:ln>
                <a:solidFill>
                  <a:srgbClr val="21212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can </a:t>
            </a:r>
            <a:r>
              <a:rPr kumimoji="0" lang="fr-FR" altLang="fr-FR" sz="3000" b="0" i="0" u="none" strike="noStrike" cap="none" normalizeH="0" baseline="0" dirty="0" err="1">
                <a:ln>
                  <a:noFill/>
                </a:ln>
                <a:solidFill>
                  <a:srgbClr val="212121"/>
                </a:solidFill>
                <a:effectLst/>
                <a:latin typeface="+mn-lt"/>
              </a:rPr>
              <a:t>reduce</a:t>
            </a:r>
            <a:r>
              <a:rPr kumimoji="0" lang="fr-FR" altLang="fr-FR" sz="3000" b="0" i="0" u="none" strike="noStrike" cap="none" normalizeH="0" baseline="0" dirty="0">
                <a:ln>
                  <a:noFill/>
                </a:ln>
                <a:solidFill>
                  <a:srgbClr val="212121"/>
                </a:solidFill>
                <a:effectLst/>
                <a:latin typeface="+mn-lt"/>
              </a:rPr>
              <a:t> black IQ, but </a:t>
            </a:r>
            <a:r>
              <a:rPr kumimoji="0" lang="fr-FR" altLang="fr-FR" sz="3000" b="0" i="0" u="none" strike="noStrike" cap="none" normalizeH="0" baseline="0" dirty="0" err="1">
                <a:ln>
                  <a:noFill/>
                </a:ln>
                <a:solidFill>
                  <a:srgbClr val="212121"/>
                </a:solidFill>
                <a:effectLst/>
                <a:latin typeface="+mn-lt"/>
              </a:rPr>
              <a:t>there</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is</a:t>
            </a:r>
            <a:r>
              <a:rPr kumimoji="0" lang="fr-FR" altLang="fr-FR" sz="3000" b="0" i="0" u="none" strike="noStrike" cap="none" normalizeH="0" baseline="0" dirty="0">
                <a:ln>
                  <a:noFill/>
                </a:ln>
                <a:solidFill>
                  <a:srgbClr val="212121"/>
                </a:solidFill>
                <a:effectLst/>
                <a:latin typeface="+mn-lt"/>
              </a:rPr>
              <a:t> no </a:t>
            </a:r>
            <a:r>
              <a:rPr kumimoji="0" lang="fr-FR" altLang="fr-FR" sz="3000" b="0" i="0" u="none" strike="noStrike" cap="none" normalizeH="0" baseline="0" dirty="0" err="1">
                <a:ln>
                  <a:noFill/>
                </a:ln>
                <a:solidFill>
                  <a:srgbClr val="212121"/>
                </a:solidFill>
                <a:effectLst/>
                <a:latin typeface="+mn-lt"/>
              </a:rPr>
              <a:t>explanation</a:t>
            </a:r>
            <a:r>
              <a:rPr kumimoji="0" lang="fr-FR" altLang="fr-FR" sz="3000" b="0" i="0" u="none" strike="noStrike" cap="none" normalizeH="0" baseline="0" dirty="0">
                <a:ln>
                  <a:noFill/>
                </a:ln>
                <a:solidFill>
                  <a:srgbClr val="212121"/>
                </a:solidFill>
                <a:effectLst/>
                <a:latin typeface="+mn-lt"/>
              </a:rPr>
              <a:t> for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how </a:t>
            </a:r>
            <a:r>
              <a:rPr kumimoji="0" lang="fr-FR" altLang="fr-FR" sz="3000" b="0" i="0" u="none" strike="noStrike" cap="none" normalizeH="0" baseline="0" dirty="0" err="1">
                <a:ln>
                  <a:noFill/>
                </a:ln>
                <a:solidFill>
                  <a:srgbClr val="212121"/>
                </a:solidFill>
                <a:effectLst/>
                <a:latin typeface="+mn-lt"/>
              </a:rPr>
              <a:t>racism</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could</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diminish</a:t>
            </a:r>
            <a:r>
              <a:rPr kumimoji="0" lang="fr-FR" altLang="fr-FR" sz="3000" b="0" i="0" u="none" strike="noStrike" cap="none" normalizeH="0" baseline="0" dirty="0">
                <a:ln>
                  <a:noFill/>
                </a:ln>
                <a:solidFill>
                  <a:srgbClr val="212121"/>
                </a:solidFill>
                <a:effectLst/>
                <a:latin typeface="+mn-lt"/>
              </a:rPr>
              <a:t> IQ and </a:t>
            </a:r>
            <a:r>
              <a:rPr kumimoji="0" lang="fr-FR" altLang="fr-FR" sz="3000" b="0" i="0" u="none" strike="noStrike" cap="none" normalizeH="0" baseline="0" dirty="0" err="1">
                <a:ln>
                  <a:noFill/>
                </a:ln>
                <a:solidFill>
                  <a:srgbClr val="212121"/>
                </a:solidFill>
                <a:effectLst/>
                <a:latin typeface="+mn-lt"/>
              </a:rPr>
              <a:t>why</a:t>
            </a:r>
            <a:r>
              <a:rPr kumimoji="0" lang="fr-FR" altLang="fr-FR" sz="3000" b="0" i="0" u="none" strike="noStrike" cap="none" normalizeH="0" baseline="0" dirty="0">
                <a:ln>
                  <a:noFill/>
                </a:ln>
                <a:solidFill>
                  <a:srgbClr val="212121"/>
                </a:solidFill>
                <a:effectLst/>
                <a:latin typeface="+mn-lt"/>
              </a:rPr>
              <a:t> in </a:t>
            </a:r>
            <a:r>
              <a:rPr kumimoji="0" lang="fr-FR" altLang="fr-FR" sz="3000" b="0" i="0" u="none" strike="noStrike" cap="none" normalizeH="0" baseline="0" dirty="0" err="1">
                <a:ln>
                  <a:noFill/>
                </a:ln>
                <a:solidFill>
                  <a:srgbClr val="212121"/>
                </a:solidFill>
                <a:effectLst/>
                <a:latin typeface="+mn-lt"/>
              </a:rPr>
              <a:t>this</a:t>
            </a:r>
            <a:r>
              <a:rPr kumimoji="0" lang="fr-FR" altLang="fr-FR" sz="3000" b="0" i="0" u="none" strike="noStrike" cap="none" normalizeH="0" baseline="0" dirty="0">
                <a:ln>
                  <a:noFill/>
                </a:ln>
                <a:solidFill>
                  <a:srgbClr val="212121"/>
                </a:solidFill>
                <a:effectLst/>
                <a:latin typeface="+mn-lt"/>
              </a:rPr>
              <a:t> case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IQ of </a:t>
            </a:r>
            <a:r>
              <a:rPr kumimoji="0" lang="fr-FR" altLang="fr-FR" sz="3000" b="0" i="0" u="none" strike="noStrike" cap="none" normalizeH="0" baseline="0" dirty="0" err="1">
                <a:ln>
                  <a:noFill/>
                </a:ln>
                <a:solidFill>
                  <a:srgbClr val="212121"/>
                </a:solidFill>
                <a:effectLst/>
                <a:latin typeface="+mn-lt"/>
              </a:rPr>
              <a:t>Africans</a:t>
            </a:r>
            <a:r>
              <a:rPr kumimoji="0" lang="fr-FR" altLang="fr-FR" sz="3000" b="0" i="0" u="none" strike="noStrike" cap="none" normalizeH="0" baseline="0" dirty="0">
                <a:ln>
                  <a:noFill/>
                </a:ln>
                <a:solidFill>
                  <a:srgbClr val="212121"/>
                </a:solidFill>
                <a:effectLst/>
                <a:latin typeface="+mn-lt"/>
              </a:rPr>
              <a:t> in </a:t>
            </a:r>
            <a:r>
              <a:rPr kumimoji="0" lang="fr-FR" altLang="fr-FR" sz="3000" b="0" i="0" u="none" strike="noStrike" cap="none" normalizeH="0" baseline="0" dirty="0" err="1">
                <a:ln>
                  <a:noFill/>
                </a:ln>
                <a:solidFill>
                  <a:srgbClr val="212121"/>
                </a:solidFill>
                <a:effectLst/>
                <a:latin typeface="+mn-lt"/>
              </a:rPr>
              <a:t>Africa</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measure</a:t>
            </a:r>
            <a:r>
              <a:rPr kumimoji="0" lang="fr-FR" altLang="fr-FR" sz="3000" b="0" i="0" u="none" strike="noStrike" cap="none" normalizeH="0" baseline="0" dirty="0">
                <a:ln>
                  <a:noFill/>
                </a:ln>
                <a:solidFill>
                  <a:srgbClr val="212121"/>
                </a:solidFill>
                <a:effectLst/>
                <a:latin typeface="+mn-lt"/>
              </a:rPr>
              <a:t> by </a:t>
            </a:r>
            <a:r>
              <a:rPr kumimoji="0" lang="fr-FR" altLang="fr-FR" sz="3000" b="0" i="0" u="none" strike="noStrike" cap="none" normalizeH="0" baseline="0" dirty="0" err="1">
                <a:ln>
                  <a:noFill/>
                </a:ln>
                <a:solidFill>
                  <a:srgbClr val="212121"/>
                </a:solidFill>
                <a:effectLst/>
                <a:latin typeface="+mn-lt"/>
              </a:rPr>
              <a:t>african</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examiners</a:t>
            </a:r>
            <a:r>
              <a:rPr kumimoji="0" lang="fr-FR" altLang="fr-FR" sz="3000" b="0" i="0" u="none" strike="noStrike" cap="none" normalizeH="0" baseline="0" dirty="0">
                <a:ln>
                  <a:noFill/>
                </a:ln>
                <a:solidFill>
                  <a:srgbClr val="212121"/>
                </a:solidFill>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Is 71?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3000"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a:ln>
                  <a:noFill/>
                </a:ln>
                <a:solidFill>
                  <a:srgbClr val="212121"/>
                </a:solidFill>
                <a:effectLst/>
                <a:latin typeface="+mn-lt"/>
              </a:rPr>
              <a:t>If </a:t>
            </a:r>
            <a:r>
              <a:rPr kumimoji="0" lang="fr-FR" altLang="fr-FR" sz="3000" b="0" i="0" u="none" strike="noStrike" cap="none" normalizeH="0" baseline="0" dirty="0" err="1">
                <a:ln>
                  <a:noFill/>
                </a:ln>
                <a:solidFill>
                  <a:srgbClr val="212121"/>
                </a:solidFill>
                <a:effectLst/>
                <a:latin typeface="+mn-lt"/>
              </a:rPr>
              <a:t>racism</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diminishes</a:t>
            </a:r>
            <a:r>
              <a:rPr kumimoji="0" lang="fr-FR" altLang="fr-FR" sz="3000" b="0" i="0" u="none" strike="noStrike" cap="none" normalizeH="0" baseline="0" dirty="0">
                <a:ln>
                  <a:noFill/>
                </a:ln>
                <a:solidFill>
                  <a:srgbClr val="212121"/>
                </a:solidFill>
                <a:effectLst/>
                <a:latin typeface="+mn-lt"/>
              </a:rPr>
              <a:t> intelligence, </a:t>
            </a:r>
            <a:r>
              <a:rPr kumimoji="0" lang="fr-FR" altLang="fr-FR" sz="3000" b="0" i="0" u="none" strike="noStrike" cap="none" normalizeH="0" baseline="0" dirty="0" err="1">
                <a:ln>
                  <a:noFill/>
                </a:ln>
                <a:solidFill>
                  <a:srgbClr val="212121"/>
                </a:solidFill>
                <a:effectLst/>
                <a:latin typeface="+mn-lt"/>
              </a:rPr>
              <a:t>it</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is</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curious</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that</a:t>
            </a:r>
            <a:endParaRPr lang="fr-FR" altLang="fr-FR" sz="3000" dirty="0">
              <a:solidFill>
                <a:srgbClr val="21212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0" i="0" u="none" strike="noStrike" cap="none" normalizeH="0" baseline="0" dirty="0" err="1">
                <a:ln>
                  <a:noFill/>
                </a:ln>
                <a:solidFill>
                  <a:srgbClr val="212121"/>
                </a:solidFill>
                <a:effectLst/>
                <a:latin typeface="+mn-lt"/>
              </a:rPr>
              <a:t>Ashkenazy</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Jews</a:t>
            </a:r>
            <a:r>
              <a:rPr kumimoji="0" lang="fr-FR" altLang="fr-FR" sz="3000" b="0" i="0" u="none" strike="noStrike" cap="none" normalizeH="0" baseline="0" dirty="0">
                <a:ln>
                  <a:noFill/>
                </a:ln>
                <a:solidFill>
                  <a:srgbClr val="212121"/>
                </a:solidFill>
                <a:effectLst/>
                <a:latin typeface="+mn-lt"/>
              </a:rPr>
              <a:t> in America and </a:t>
            </a:r>
            <a:r>
              <a:rPr kumimoji="0" lang="fr-FR" altLang="fr-FR" sz="3000" b="0" i="0" u="none" strike="noStrike" cap="none" normalizeH="0" baseline="0" dirty="0" err="1">
                <a:ln>
                  <a:noFill/>
                </a:ln>
                <a:solidFill>
                  <a:srgbClr val="212121"/>
                </a:solidFill>
                <a:effectLst/>
                <a:latin typeface="+mn-lt"/>
              </a:rPr>
              <a:t>England</a:t>
            </a:r>
            <a:r>
              <a:rPr kumimoji="0" lang="fr-FR" altLang="fr-FR" sz="3000" b="0" i="0" u="none" strike="noStrike" cap="none" normalizeH="0" baseline="0" dirty="0">
                <a:ln>
                  <a:noFill/>
                </a:ln>
                <a:solidFill>
                  <a:srgbClr val="212121"/>
                </a:solidFill>
                <a:effectLst/>
                <a:latin typeface="+mn-lt"/>
              </a:rPr>
              <a:t> have an </a:t>
            </a:r>
            <a:r>
              <a:rPr kumimoji="0" lang="fr-FR" altLang="fr-FR" sz="3000" b="0" i="0" u="none" strike="noStrike" cap="none" normalizeH="0" baseline="0" dirty="0" err="1">
                <a:ln>
                  <a:noFill/>
                </a:ln>
                <a:solidFill>
                  <a:srgbClr val="212121"/>
                </a:solidFill>
                <a:effectLst/>
                <a:latin typeface="+mn-lt"/>
              </a:rPr>
              <a:t>average</a:t>
            </a:r>
            <a:r>
              <a:rPr kumimoji="0" lang="fr-FR" altLang="fr-FR" sz="3000" b="0" i="0" u="none" strike="noStrike" cap="none" normalizeH="0" baseline="0" dirty="0">
                <a:ln>
                  <a:noFill/>
                </a:ln>
                <a:solidFill>
                  <a:srgbClr val="212121"/>
                </a:solidFill>
                <a:effectLst/>
                <a:latin typeface="+mn-lt"/>
              </a:rPr>
              <a:t> IQ of 110, </a:t>
            </a:r>
            <a:r>
              <a:rPr kumimoji="0" lang="fr-FR" altLang="fr-FR" sz="3000" b="0" i="0" u="none" strike="noStrike" cap="none" normalizeH="0" baseline="0" dirty="0" err="1">
                <a:ln>
                  <a:noFill/>
                </a:ln>
                <a:solidFill>
                  <a:srgbClr val="212121"/>
                </a:solidFill>
                <a:effectLst/>
                <a:latin typeface="+mn-lt"/>
              </a:rPr>
              <a:t>while</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they</a:t>
            </a:r>
            <a:r>
              <a:rPr kumimoji="0" lang="fr-FR" altLang="fr-FR" sz="3000" b="0" i="0" u="none" strike="noStrike" cap="none" normalizeH="0" baseline="0" dirty="0">
                <a:ln>
                  <a:noFill/>
                </a:ln>
                <a:solidFill>
                  <a:srgbClr val="212121"/>
                </a:solidFill>
                <a:effectLst/>
                <a:latin typeface="+mn-lt"/>
              </a:rPr>
              <a:t> have been </a:t>
            </a:r>
            <a:r>
              <a:rPr kumimoji="0" lang="fr-FR" altLang="fr-FR" sz="3000" b="0" i="0" u="none" strike="noStrike" cap="none" normalizeH="0" baseline="0" dirty="0" err="1">
                <a:ln>
                  <a:noFill/>
                </a:ln>
                <a:solidFill>
                  <a:srgbClr val="212121"/>
                </a:solidFill>
                <a:effectLst/>
                <a:latin typeface="+mn-lt"/>
              </a:rPr>
              <a:t>exposed</a:t>
            </a:r>
            <a:r>
              <a:rPr kumimoji="0" lang="fr-FR" altLang="fr-FR" sz="3000" b="0" i="0" u="none" strike="noStrike" cap="none" normalizeH="0" baseline="0" dirty="0">
                <a:ln>
                  <a:noFill/>
                </a:ln>
                <a:solidFill>
                  <a:srgbClr val="212121"/>
                </a:solidFill>
                <a:effectLst/>
                <a:latin typeface="+mn-lt"/>
              </a:rPr>
              <a:t> to </a:t>
            </a:r>
            <a:r>
              <a:rPr kumimoji="0" lang="fr-FR" altLang="fr-FR" sz="3000" b="0" i="0" u="none" strike="noStrike" cap="none" normalizeH="0" baseline="0" dirty="0" err="1">
                <a:ln>
                  <a:noFill/>
                </a:ln>
                <a:solidFill>
                  <a:srgbClr val="212121"/>
                </a:solidFill>
                <a:effectLst/>
                <a:latin typeface="+mn-lt"/>
              </a:rPr>
              <a:t>racism</a:t>
            </a:r>
            <a:r>
              <a:rPr kumimoji="0" lang="fr-FR" altLang="fr-FR" sz="3000" b="0" i="0" u="none" strike="noStrike" cap="none" normalizeH="0" baseline="0" dirty="0">
                <a:ln>
                  <a:noFill/>
                </a:ln>
                <a:solidFill>
                  <a:srgbClr val="212121"/>
                </a:solidFill>
                <a:effectLst/>
                <a:latin typeface="+mn-lt"/>
              </a:rPr>
              <a:t> for centuries. The high Q.I of American </a:t>
            </a:r>
            <a:r>
              <a:rPr kumimoji="0" lang="fr-FR" altLang="fr-FR" sz="3000" b="0" i="0" u="none" strike="noStrike" cap="none" normalizeH="0" baseline="0" dirty="0" err="1">
                <a:ln>
                  <a:noFill/>
                </a:ln>
                <a:solidFill>
                  <a:srgbClr val="212121"/>
                </a:solidFill>
                <a:effectLst/>
                <a:latin typeface="+mn-lt"/>
              </a:rPr>
              <a:t>Jews</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is</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well</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known</a:t>
            </a:r>
            <a:r>
              <a:rPr kumimoji="0" lang="fr-FR" altLang="fr-FR" sz="3000" b="0" i="0" u="none" strike="noStrike" cap="none" normalizeH="0" baseline="0" dirty="0">
                <a:ln>
                  <a:noFill/>
                </a:ln>
                <a:solidFill>
                  <a:srgbClr val="212121"/>
                </a:solidFill>
                <a:effectLst/>
                <a:latin typeface="+mn-lt"/>
              </a:rPr>
              <a:t> </a:t>
            </a:r>
            <a:r>
              <a:rPr kumimoji="0" lang="fr-FR" altLang="fr-FR" sz="3000" b="0" i="0" u="none" strike="noStrike" cap="none" normalizeH="0" baseline="0" dirty="0" err="1">
                <a:ln>
                  <a:noFill/>
                </a:ln>
                <a:solidFill>
                  <a:srgbClr val="212121"/>
                </a:solidFill>
                <a:effectLst/>
                <a:latin typeface="+mn-lt"/>
              </a:rPr>
              <a:t>since</a:t>
            </a:r>
            <a:r>
              <a:rPr kumimoji="0" lang="fr-FR" altLang="fr-FR" sz="3000" b="0" i="0" u="none" strike="noStrike" cap="none" normalizeH="0" baseline="0" dirty="0">
                <a:ln>
                  <a:noFill/>
                </a:ln>
                <a:solidFill>
                  <a:srgbClr val="212121"/>
                </a:solidFill>
                <a:effectLst/>
                <a:latin typeface="+mn-lt"/>
              </a:rPr>
              <a:t> the 1930s.</a:t>
            </a:r>
            <a:r>
              <a:rPr kumimoji="0" lang="fr-FR" altLang="fr-FR" sz="3000" b="0" i="0" u="none" strike="noStrike" cap="none" normalizeH="0" baseline="0" dirty="0">
                <a:ln>
                  <a:noFill/>
                </a:ln>
                <a:solidFill>
                  <a:schemeClr val="tx1"/>
                </a:solidFill>
                <a:effectLst/>
                <a:latin typeface="+mn-lt"/>
              </a:rPr>
              <a:t> </a:t>
            </a:r>
          </a:p>
        </p:txBody>
      </p:sp>
    </p:spTree>
  </p:cSld>
  <p:clrMapOvr>
    <a:masterClrMapping/>
  </p:clrMapOvr>
  <p:transition spd="slow" advTm="53395"/>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p:cNvSpPr>
            <a:spLocks noGrp="1"/>
          </p:cNvSpPr>
          <p:nvPr>
            <p:ph type="title"/>
          </p:nvPr>
        </p:nvSpPr>
        <p:spPr>
          <a:xfrm>
            <a:off x="23813" y="17463"/>
            <a:ext cx="8229600" cy="1143000"/>
          </a:xfrm>
        </p:spPr>
        <p:txBody>
          <a:bodyPr/>
          <a:lstStyle/>
          <a:p>
            <a:pPr eaLnBrk="1" hangingPunct="1"/>
            <a:r>
              <a:rPr lang="fr-BE" dirty="0"/>
              <a:t>12. </a:t>
            </a:r>
            <a:r>
              <a:rPr lang="fr-BE" dirty="0" err="1"/>
              <a:t>Regression</a:t>
            </a:r>
            <a:r>
              <a:rPr lang="fr-BE" dirty="0"/>
              <a:t> to The </a:t>
            </a:r>
            <a:r>
              <a:rPr lang="fr-BE" dirty="0" err="1"/>
              <a:t>Mean</a:t>
            </a:r>
            <a:endParaRPr lang="fr-BE" dirty="0"/>
          </a:p>
        </p:txBody>
      </p:sp>
      <p:sp>
        <p:nvSpPr>
          <p:cNvPr id="4" name="Espace réservé du numéro de diapositive 3"/>
          <p:cNvSpPr>
            <a:spLocks noGrp="1"/>
          </p:cNvSpPr>
          <p:nvPr>
            <p:ph type="sldNum" sz="quarter" idx="12"/>
          </p:nvPr>
        </p:nvSpPr>
        <p:spPr/>
        <p:txBody>
          <a:bodyPr/>
          <a:lstStyle/>
          <a:p>
            <a:pPr>
              <a:defRPr/>
            </a:pPr>
            <a:fld id="{521225A8-8AE9-49E1-88A2-F58823C49B56}" type="slidenum">
              <a:rPr lang="fr-BE"/>
              <a:pPr>
                <a:defRPr/>
              </a:pPr>
              <a:t>97</a:t>
            </a:fld>
            <a:endParaRPr lang="fr-BE" dirty="0"/>
          </a:p>
        </p:txBody>
      </p:sp>
      <p:sp>
        <p:nvSpPr>
          <p:cNvPr id="59396" name="ZoneTexte 4"/>
          <p:cNvSpPr txBox="1">
            <a:spLocks noChangeArrowheads="1"/>
          </p:cNvSpPr>
          <p:nvPr/>
        </p:nvSpPr>
        <p:spPr bwMode="auto">
          <a:xfrm>
            <a:off x="1550988" y="6021388"/>
            <a:ext cx="4632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-&gt; Signature of the </a:t>
            </a:r>
            <a:r>
              <a:rPr lang="fr-BE" dirty="0" err="1"/>
              <a:t>genetic</a:t>
            </a:r>
            <a:r>
              <a:rPr lang="fr-BE" dirty="0"/>
              <a:t> cause of Intelligence</a:t>
            </a:r>
          </a:p>
          <a:p>
            <a:pPr eaLnBrk="1" hangingPunct="1"/>
            <a:r>
              <a:rPr lang="fr-BE" dirty="0"/>
              <a:t>-&gt; Additive </a:t>
            </a:r>
            <a:r>
              <a:rPr lang="fr-BE" dirty="0" err="1"/>
              <a:t>genetic</a:t>
            </a:r>
            <a:r>
              <a:rPr lang="fr-BE" dirty="0"/>
              <a:t> model</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85888"/>
            <a:ext cx="4406900" cy="3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1385888"/>
            <a:ext cx="42926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9" name="ZoneTexte 6"/>
          <p:cNvSpPr txBox="1">
            <a:spLocks noChangeArrowheads="1"/>
          </p:cNvSpPr>
          <p:nvPr/>
        </p:nvSpPr>
        <p:spPr bwMode="auto">
          <a:xfrm>
            <a:off x="578233" y="4939667"/>
            <a:ext cx="3466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err="1"/>
              <a:t>Regression</a:t>
            </a:r>
            <a:r>
              <a:rPr lang="fr-BE" dirty="0"/>
              <a:t> to the </a:t>
            </a:r>
            <a:r>
              <a:rPr lang="fr-BE" dirty="0" err="1"/>
              <a:t>Mean</a:t>
            </a:r>
            <a:r>
              <a:rPr lang="fr-BE" dirty="0"/>
              <a:t> for Stature</a:t>
            </a:r>
          </a:p>
        </p:txBody>
      </p:sp>
      <p:sp>
        <p:nvSpPr>
          <p:cNvPr id="59400" name="ZoneTexte 7"/>
          <p:cNvSpPr txBox="1">
            <a:spLocks noChangeArrowheads="1"/>
          </p:cNvSpPr>
          <p:nvPr/>
        </p:nvSpPr>
        <p:spPr bwMode="auto">
          <a:xfrm>
            <a:off x="5229017" y="4849877"/>
            <a:ext cx="39149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err="1"/>
              <a:t>Regression</a:t>
            </a:r>
            <a:r>
              <a:rPr lang="fr-BE" dirty="0"/>
              <a:t> to the </a:t>
            </a:r>
            <a:r>
              <a:rPr lang="fr-BE" dirty="0" err="1"/>
              <a:t>mean</a:t>
            </a:r>
            <a:r>
              <a:rPr lang="fr-BE" dirty="0"/>
              <a:t> for Intelligence,</a:t>
            </a:r>
          </a:p>
          <a:p>
            <a:pPr eaLnBrk="1" hangingPunct="1"/>
            <a:r>
              <a:rPr lang="fr-BE" dirty="0" err="1"/>
              <a:t>Europeans</a:t>
            </a:r>
            <a:r>
              <a:rPr lang="fr-BE" dirty="0"/>
              <a:t> </a:t>
            </a:r>
            <a:r>
              <a:rPr lang="fr-BE" dirty="0" err="1"/>
              <a:t>regress</a:t>
            </a:r>
            <a:r>
              <a:rPr lang="fr-BE" dirty="0"/>
              <a:t> to 100, </a:t>
            </a:r>
          </a:p>
          <a:p>
            <a:pPr eaLnBrk="1" hangingPunct="1"/>
            <a:r>
              <a:rPr lang="fr-BE" dirty="0" err="1"/>
              <a:t>Afro-Americans</a:t>
            </a:r>
            <a:r>
              <a:rPr lang="fr-BE" dirty="0"/>
              <a:t> to 85.</a:t>
            </a:r>
          </a:p>
        </p:txBody>
      </p:sp>
    </p:spTree>
  </p:cSld>
  <p:clrMapOvr>
    <a:masterClrMapping/>
  </p:clrMapOvr>
  <p:transition spd="slow" advTm="24169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260648"/>
            <a:ext cx="6665912" cy="1143000"/>
          </a:xfrm>
        </p:spPr>
        <p:txBody>
          <a:bodyPr/>
          <a:lstStyle/>
          <a:p>
            <a:r>
              <a:rPr lang="fr-BE" sz="3600" dirty="0"/>
              <a:t>How to </a:t>
            </a:r>
            <a:r>
              <a:rPr lang="fr-BE" sz="3600" dirty="0" err="1"/>
              <a:t>Understand</a:t>
            </a:r>
            <a:r>
              <a:rPr lang="fr-BE" sz="3600" dirty="0"/>
              <a:t> </a:t>
            </a:r>
            <a:r>
              <a:rPr lang="fr-BE" sz="3600" dirty="0" err="1"/>
              <a:t>Regression</a:t>
            </a:r>
            <a:r>
              <a:rPr lang="fr-BE" sz="3600" dirty="0"/>
              <a:t> to The </a:t>
            </a:r>
            <a:r>
              <a:rPr lang="fr-BE" sz="3600" dirty="0" err="1"/>
              <a:t>Mean</a:t>
            </a:r>
            <a:r>
              <a:rPr lang="fr-BE" sz="3600" dirty="0"/>
              <a:t> ? </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98</a:t>
            </a:fld>
            <a:endParaRPr lang="fr-BE" dirty="0"/>
          </a:p>
        </p:txBody>
      </p:sp>
      <p:sp>
        <p:nvSpPr>
          <p:cNvPr id="5" name="ZoneTexte 4"/>
          <p:cNvSpPr txBox="1"/>
          <p:nvPr/>
        </p:nvSpPr>
        <p:spPr>
          <a:xfrm>
            <a:off x="164096" y="1708781"/>
            <a:ext cx="8424936" cy="4801314"/>
          </a:xfrm>
          <a:prstGeom prst="rect">
            <a:avLst/>
          </a:prstGeom>
          <a:noFill/>
        </p:spPr>
        <p:txBody>
          <a:bodyPr wrap="square" rtlCol="0">
            <a:spAutoFit/>
          </a:bodyPr>
          <a:lstStyle/>
          <a:p>
            <a:r>
              <a:rPr lang="en-US" dirty="0"/>
              <a:t>-&gt; Imagine two beans of the same size: bean A and bean B, let’s say of 2 cm. </a:t>
            </a:r>
            <a:br>
              <a:rPr lang="en-US" dirty="0"/>
            </a:br>
            <a:br>
              <a:rPr lang="en-US" dirty="0"/>
            </a:br>
            <a:r>
              <a:rPr lang="en-US" dirty="0"/>
              <a:t>Bean A come from a breed (= variety) of big beans (let’s say 3 cm) </a:t>
            </a:r>
            <a:br>
              <a:rPr lang="en-US" dirty="0"/>
            </a:br>
            <a:r>
              <a:rPr lang="en-US" dirty="0"/>
              <a:t>Bean B comes from a breed of small beans (let’s say 1 cm)</a:t>
            </a:r>
            <a:br>
              <a:rPr lang="en-US" dirty="0"/>
            </a:br>
            <a:br>
              <a:rPr lang="en-US" dirty="0"/>
            </a:br>
            <a:r>
              <a:rPr lang="en-US" dirty="0"/>
              <a:t>The seeds of bean A and bean B are planted. </a:t>
            </a:r>
            <a:br>
              <a:rPr lang="en-US" dirty="0"/>
            </a:br>
            <a:br>
              <a:rPr lang="en-US" dirty="0"/>
            </a:br>
            <a:r>
              <a:rPr lang="en-US" dirty="0"/>
              <a:t>What is observed in the offspring? </a:t>
            </a:r>
            <a:br>
              <a:rPr lang="en-US" dirty="0"/>
            </a:br>
            <a:br>
              <a:rPr lang="en-US" dirty="0"/>
            </a:br>
            <a:r>
              <a:rPr lang="en-US" dirty="0"/>
              <a:t>The offspring of bean A will grow towards their higher “racial” mean in size: the </a:t>
            </a:r>
            <a:r>
              <a:rPr lang="en-US" dirty="0" err="1"/>
              <a:t>offsprings</a:t>
            </a:r>
            <a:r>
              <a:rPr lang="en-US" dirty="0"/>
              <a:t>’ beans will be larger than 2 cm. </a:t>
            </a:r>
          </a:p>
          <a:p>
            <a:endParaRPr lang="en-US" dirty="0"/>
          </a:p>
          <a:p>
            <a:r>
              <a:rPr lang="en-US" dirty="0"/>
              <a:t>The offspring of bean B will regrow towards the racial average of B, namely a smaller size. The </a:t>
            </a:r>
            <a:r>
              <a:rPr lang="en-US" dirty="0" err="1"/>
              <a:t>offsprings</a:t>
            </a:r>
            <a:r>
              <a:rPr lang="en-US" dirty="0"/>
              <a:t>’ bean of B will be smaller than 2 cm. </a:t>
            </a:r>
          </a:p>
          <a:p>
            <a:endParaRPr lang="en-US" dirty="0"/>
          </a:p>
          <a:p>
            <a:br>
              <a:rPr lang="fr-BE" dirty="0"/>
            </a:br>
            <a:r>
              <a:rPr lang="fr-BE" dirty="0"/>
              <a:t>  </a:t>
            </a:r>
          </a:p>
        </p:txBody>
      </p:sp>
    </p:spTree>
    <p:extLst>
      <p:ext uri="{BB962C8B-B14F-4D97-AF65-F5344CB8AC3E}">
        <p14:creationId xmlns:p14="http://schemas.microsoft.com/office/powerpoint/2010/main" val="41265588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99</a:t>
            </a:fld>
            <a:endParaRPr lang="fr-BE" dirty="0"/>
          </a:p>
        </p:txBody>
      </p:sp>
      <p:sp>
        <p:nvSpPr>
          <p:cNvPr id="5" name="ZoneTexte 4"/>
          <p:cNvSpPr txBox="1"/>
          <p:nvPr/>
        </p:nvSpPr>
        <p:spPr>
          <a:xfrm>
            <a:off x="505610" y="404664"/>
            <a:ext cx="8638390" cy="4801314"/>
          </a:xfrm>
          <a:prstGeom prst="rect">
            <a:avLst/>
          </a:prstGeom>
          <a:noFill/>
        </p:spPr>
        <p:txBody>
          <a:bodyPr wrap="none" rtlCol="0">
            <a:spAutoFit/>
          </a:bodyPr>
          <a:lstStyle/>
          <a:p>
            <a:pPr fontAlgn="t"/>
            <a:br>
              <a:rPr lang="en-US" dirty="0"/>
            </a:br>
            <a:r>
              <a:rPr lang="en-US" dirty="0"/>
              <a:t>Regression to the mean occurs for all polygenic traits, like IQ.</a:t>
            </a:r>
            <a:br>
              <a:rPr lang="en-US" dirty="0"/>
            </a:br>
            <a:br>
              <a:rPr lang="en-US" dirty="0"/>
            </a:br>
            <a:r>
              <a:rPr lang="en-US" dirty="0"/>
              <a:t>Take two couples having an average IQ of 110, an African couple and a European couple. </a:t>
            </a:r>
            <a:br>
              <a:rPr lang="en-US" dirty="0"/>
            </a:br>
            <a:br>
              <a:rPr lang="en-US" dirty="0"/>
            </a:br>
            <a:r>
              <a:rPr lang="en-US" dirty="0"/>
              <a:t>The children of the European couple will show an IQ reduction towards the European </a:t>
            </a:r>
          </a:p>
          <a:p>
            <a:pPr fontAlgn="t"/>
            <a:r>
              <a:rPr lang="en-US" dirty="0"/>
              <a:t>IQ average of 100: they will have on average IQ of 105. </a:t>
            </a:r>
          </a:p>
          <a:p>
            <a:pPr fontAlgn="t"/>
            <a:endParaRPr lang="en-US" dirty="0"/>
          </a:p>
          <a:p>
            <a:pPr fontAlgn="t"/>
            <a:r>
              <a:rPr lang="en-US" dirty="0"/>
              <a:t>The children of the African couple will go back to the African intellectual average of 80:</a:t>
            </a:r>
          </a:p>
          <a:p>
            <a:pPr fontAlgn="t"/>
            <a:r>
              <a:rPr lang="en-US" dirty="0"/>
              <a:t>they will have an average IQ of 95.</a:t>
            </a:r>
          </a:p>
          <a:p>
            <a:pPr fontAlgn="t"/>
            <a:endParaRPr lang="en-US" dirty="0"/>
          </a:p>
          <a:p>
            <a:pPr fontAlgn="t"/>
            <a:r>
              <a:rPr lang="en-US" dirty="0"/>
              <a:t>This phenomenon of regression to the mean is also noticeable among low IQs: </a:t>
            </a:r>
          </a:p>
          <a:p>
            <a:pPr fontAlgn="t"/>
            <a:r>
              <a:rPr lang="en-US" dirty="0"/>
              <a:t>Children of European couples having an average IQ of 75 will have a mean IQ of 87.5 </a:t>
            </a:r>
          </a:p>
          <a:p>
            <a:pPr fontAlgn="t"/>
            <a:r>
              <a:rPr lang="en-US" dirty="0"/>
              <a:t>(regression to the average of 100), whereas children of African couples with </a:t>
            </a:r>
          </a:p>
          <a:p>
            <a:pPr fontAlgn="t"/>
            <a:r>
              <a:rPr lang="en-US" dirty="0"/>
              <a:t>an average IQ of 75 will have an average IQ of 77,5 (regression to the average of 80). </a:t>
            </a:r>
          </a:p>
          <a:p>
            <a:endParaRPr lang="en-US" dirty="0"/>
          </a:p>
          <a:p>
            <a:r>
              <a:rPr lang="en-US" dirty="0"/>
              <a:t>-&gt; Signature of the European average IQ at 100 and of the average African at 80 (polygenic)</a:t>
            </a:r>
          </a:p>
        </p:txBody>
      </p:sp>
      <p:sp>
        <p:nvSpPr>
          <p:cNvPr id="2" name="ZoneTexte 1">
            <a:extLst>
              <a:ext uri="{FF2B5EF4-FFF2-40B4-BE49-F238E27FC236}">
                <a16:creationId xmlns:a16="http://schemas.microsoft.com/office/drawing/2014/main" id="{D95450E5-BEB1-44BE-8F6C-26F5B7245EF3}"/>
              </a:ext>
            </a:extLst>
          </p:cNvPr>
          <p:cNvSpPr txBox="1"/>
          <p:nvPr/>
        </p:nvSpPr>
        <p:spPr>
          <a:xfrm>
            <a:off x="143508" y="5740797"/>
            <a:ext cx="8856984" cy="1231106"/>
          </a:xfrm>
          <a:prstGeom prst="rect">
            <a:avLst/>
          </a:prstGeom>
          <a:noFill/>
        </p:spPr>
        <p:txBody>
          <a:bodyPr wrap="square" rtlCol="0">
            <a:spAutoFit/>
          </a:bodyPr>
          <a:lstStyle/>
          <a:p>
            <a:r>
              <a:rPr lang="fr-BE" sz="1400" dirty="0"/>
              <a:t>-&gt; </a:t>
            </a:r>
            <a:r>
              <a:rPr lang="fr-BE" sz="1400" dirty="0" err="1"/>
              <a:t>It’s</a:t>
            </a:r>
            <a:r>
              <a:rPr lang="fr-BE" sz="1400" dirty="0"/>
              <a:t> the </a:t>
            </a:r>
            <a:r>
              <a:rPr lang="fr-BE" sz="1400" dirty="0" err="1"/>
              <a:t>reason</a:t>
            </a:r>
            <a:r>
              <a:rPr lang="fr-BE" sz="1400" dirty="0"/>
              <a:t> </a:t>
            </a:r>
            <a:r>
              <a:rPr lang="fr-BE" sz="1400" dirty="0" err="1"/>
              <a:t>why</a:t>
            </a:r>
            <a:r>
              <a:rPr lang="fr-BE" sz="1400" dirty="0"/>
              <a:t> black </a:t>
            </a:r>
            <a:r>
              <a:rPr lang="fr-BE" sz="1400" dirty="0" err="1"/>
              <a:t>children</a:t>
            </a:r>
            <a:r>
              <a:rPr lang="fr-BE" sz="1400" dirty="0"/>
              <a:t> </a:t>
            </a:r>
            <a:r>
              <a:rPr lang="fr-BE" sz="1400" dirty="0" err="1"/>
              <a:t>from</a:t>
            </a:r>
            <a:r>
              <a:rPr lang="fr-BE" sz="1400" dirty="0"/>
              <a:t> </a:t>
            </a:r>
            <a:r>
              <a:rPr lang="fr-BE" sz="1400" dirty="0" err="1"/>
              <a:t>wealthy</a:t>
            </a:r>
            <a:r>
              <a:rPr lang="fr-BE" sz="1400" dirty="0"/>
              <a:t> black couples are more </a:t>
            </a:r>
            <a:r>
              <a:rPr lang="fr-BE" sz="1400" dirty="0" err="1"/>
              <a:t>likely</a:t>
            </a:r>
            <a:r>
              <a:rPr lang="fr-BE" sz="1400" dirty="0"/>
              <a:t> </a:t>
            </a:r>
            <a:r>
              <a:rPr lang="en-US" sz="1400" dirty="0"/>
              <a:t>to backslide into a lower economic group.</a:t>
            </a:r>
            <a:br>
              <a:rPr lang="fr-BE" sz="1400" dirty="0">
                <a:hlinkClick r:id="rId2"/>
              </a:rPr>
            </a:br>
            <a:r>
              <a:rPr lang="fr-BE" sz="1400" dirty="0">
                <a:hlinkClick r:id="rId2"/>
              </a:rPr>
              <a:t>https://www.theatlantic.com/business/archive/2015/01/how-black-middle-class-kids-become-black-lower-class-adults/384613/</a:t>
            </a:r>
            <a:endParaRPr lang="fr-BE" sz="1400" dirty="0"/>
          </a:p>
          <a:p>
            <a:endParaRPr lang="fr-BE" dirty="0"/>
          </a:p>
        </p:txBody>
      </p:sp>
    </p:spTree>
    <p:extLst>
      <p:ext uri="{BB962C8B-B14F-4D97-AF65-F5344CB8AC3E}">
        <p14:creationId xmlns:p14="http://schemas.microsoft.com/office/powerpoint/2010/main" val="648160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7f363948d03a1a2123117eb5eb2ddd67d433d7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14925</Words>
  <Application>Microsoft Office PowerPoint</Application>
  <PresentationFormat>Affichage à l'écran (4:3)</PresentationFormat>
  <Paragraphs>3804</Paragraphs>
  <Slides>244</Slides>
  <Notes>153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244</vt:i4>
      </vt:variant>
    </vt:vector>
  </HeadingPairs>
  <TitlesOfParts>
    <vt:vector size="252" baseType="lpstr">
      <vt:lpstr>Arial</vt:lpstr>
      <vt:lpstr>Bookman Old Style</vt:lpstr>
      <vt:lpstr>Calibri</vt:lpstr>
      <vt:lpstr>inherit</vt:lpstr>
      <vt:lpstr>Times New Roman</vt:lpstr>
      <vt:lpstr>Trebuchet MS</vt:lpstr>
      <vt:lpstr>Verdana</vt:lpstr>
      <vt:lpstr>Thème Office</vt:lpstr>
      <vt:lpstr>Race Differences in Intelligence</vt:lpstr>
      <vt:lpstr>Présentation PowerPoint</vt:lpstr>
      <vt:lpstr>Contents</vt:lpstr>
      <vt:lpstr>The Main Human Populations/Races</vt:lpstr>
      <vt:lpstr>Présentation PowerPoint</vt:lpstr>
      <vt:lpstr>Présentation PowerPoint</vt:lpstr>
      <vt:lpstr>Présentation PowerPoint</vt:lpstr>
      <vt:lpstr>Présentation PowerPoint</vt:lpstr>
      <vt:lpstr>Présentation PowerPoint</vt:lpstr>
      <vt:lpstr>How many races are there?  Understand the concept of race ... </vt:lpstr>
      <vt:lpstr>Présentation PowerPoint</vt:lpstr>
      <vt:lpstr>Présentation PowerPoint</vt:lpstr>
      <vt:lpstr>Présentation PowerPoint</vt:lpstr>
      <vt:lpstr>Présentation PowerPoint</vt:lpstr>
      <vt:lpstr>Contents</vt:lpstr>
      <vt:lpstr>Qualitative Definition of Intelligence</vt:lpstr>
      <vt:lpstr>Quantitative Definition of Intelligence</vt:lpstr>
      <vt:lpstr>Présentation PowerPoint</vt:lpstr>
      <vt:lpstr>Présentation PowerPoint</vt:lpstr>
      <vt:lpstr>The Metric Scale of Intelligence: IQ</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Contents</vt:lpstr>
      <vt:lpstr>IQ Validity</vt:lpstr>
      <vt:lpstr>Présentation PowerPoint</vt:lpstr>
      <vt:lpstr>Relationship between IQ and the electrochemical activity of the brain </vt:lpstr>
      <vt:lpstr>Présentation PowerPoint</vt:lpstr>
      <vt:lpstr>Cerebral Glucose Metabolic Rate</vt:lpstr>
      <vt:lpstr>Présentation PowerPoint</vt:lpstr>
      <vt:lpstr>  Peripheral and Cranial Nerve Conduction Velocity (+0.4)  </vt:lpstr>
      <vt:lpstr>Cerebral pH, a Biochimic IQ Correlate</vt:lpstr>
      <vt:lpstr>The Brain Size – IQ Correlation is +0,45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“Genius” requires an extremely high g level (IQ). </vt:lpstr>
      <vt:lpstr> Anecdotally, the estimate of “a bigger brain by 216 grams" for a population of European homo sapiens with an IQ of 160 is very close to the difference of 240 cc actually found in a brain study of 65 eminent men ...</vt:lpstr>
      <vt:lpstr>Présentation PowerPoint</vt:lpstr>
      <vt:lpstr>Contents</vt:lpstr>
      <vt:lpstr>Mean g = Mean IQ of Indigenous Populations (America for Native Americans, Australia for Australian Aborigines)</vt:lpstr>
      <vt:lpstr>Présentation PowerPoint</vt:lpstr>
      <vt:lpstr>Présentation PowerPoint</vt:lpstr>
      <vt:lpstr>Présentation PowerPoint</vt:lpstr>
      <vt:lpstr> General Summery on Race Differences in Intelligence  </vt:lpstr>
      <vt:lpstr>Sub-Saharan Afria, Mean IQ 71 Nature or Nurture ? </vt:lpstr>
      <vt:lpstr>Contents</vt:lpstr>
      <vt:lpstr>1. Intelligence is Highly Genetic  </vt:lpstr>
      <vt:lpstr>Présentation PowerPoint</vt:lpstr>
      <vt:lpstr>Présentation PowerPoint</vt:lpstr>
      <vt:lpstr>Présentation PowerPoint</vt:lpstr>
      <vt:lpstr>Présentation PowerPoint</vt:lpstr>
      <vt:lpstr>Présentation PowerPoint</vt:lpstr>
      <vt:lpstr>Illustration of The Genetic Part and The “Environmental" Part of Intelligence</vt:lpstr>
      <vt:lpstr>Présentation PowerPoint</vt:lpstr>
      <vt:lpstr>3. Stability over time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 Qualitative Racial Differences</vt:lpstr>
      <vt:lpstr>Présentation PowerPoint</vt:lpstr>
      <vt:lpstr>8. Reaction Time </vt:lpstr>
      <vt:lpstr>Présentation PowerPoint</vt:lpstr>
      <vt:lpstr>Présentation PowerPoint</vt:lpstr>
      <vt:lpstr>Présentation PowerPoint</vt:lpstr>
      <vt:lpstr>9. « Inspection Time »</vt:lpstr>
      <vt:lpstr>Présentation PowerPoint</vt:lpstr>
      <vt:lpstr>10. European admixture among African-Americans.</vt:lpstr>
      <vt:lpstr> 11. 76 musculoskeletal features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12. Regression to The Mean</vt:lpstr>
      <vt:lpstr>How to Understand Regression to The Mean ? </vt:lpstr>
      <vt:lpstr>Présentation PowerPoint</vt:lpstr>
      <vt:lpstr>13. Heritability Increases with Age</vt:lpstr>
      <vt:lpstr>14. Racial Differences in the EEG. </vt:lpstr>
      <vt:lpstr>15. Racial Differences in Intellectual Maturation Speed</vt:lpstr>
      <vt:lpstr>Présentation PowerPoint</vt:lpstr>
      <vt:lpstr>Présentation PowerPoint</vt:lpstr>
      <vt:lpstr>16. Intelligence Is Part of a Set of Evolutionary Traits </vt:lpstr>
      <vt:lpstr>Présentation PowerPoint</vt:lpstr>
      <vt:lpstr>17. Existence of Racial Differences in Intelligence For 10,000 years</vt:lpstr>
      <vt:lpstr>Présentation PowerPoint</vt:lpstr>
      <vt:lpstr>18. Inbreeding Depression</vt:lpstr>
      <vt:lpstr>19. Spearman’s hypothesis</vt:lpstr>
      <vt:lpstr>20. Race Differences in the Frequency of Intelligence Genes</vt:lpstr>
      <vt:lpstr>First example: Congenital Myopia Genes</vt:lpstr>
      <vt:lpstr>Présentation PowerPoint</vt:lpstr>
      <vt:lpstr>Présentation PowerPoint</vt:lpstr>
      <vt:lpstr>Second example: CHRM2 Gene Localisation: 7q31-35. </vt:lpstr>
      <vt:lpstr>Third exemple: Dysbindin-1 (DTNBP1) Gene Localisation: 6p22.3</vt:lpstr>
      <vt:lpstr>Polygenic Score (GWAS) </vt:lpstr>
      <vt:lpstr>Présentation PowerPoint</vt:lpstr>
      <vt:lpstr>Présentation PowerPoint</vt:lpstr>
      <vt:lpstr>Présentation PowerPoint</vt:lpstr>
      <vt:lpstr>High Ashkenazy Intelligence Is of Course Also Genetic…</vt:lpstr>
      <vt:lpstr>Présentation PowerPoint</vt:lpstr>
      <vt:lpstr>Présentation PowerPoint</vt:lpstr>
      <vt:lpstr>Présentation PowerPoint</vt:lpstr>
      <vt:lpstr>Présentation PowerPoint</vt:lpstr>
      <vt:lpstr>Présentation PowerPoint</vt:lpstr>
      <vt:lpstr>What Are the Characteristics of a High IQ Genome?</vt:lpstr>
      <vt:lpstr>Contents</vt:lpstr>
      <vt:lpstr>Out of Africa 100,000 Years Ago</vt:lpstr>
      <vt:lpstr>Cause of Race Differences in Intelligence: Climate and The Second Ice Age (Würm)</vt:lpstr>
      <vt:lpstr>Présentation PowerPoint</vt:lpstr>
      <vt:lpstr>Présentation PowerPoint</vt:lpstr>
      <vt:lpstr>Présentation PowerPoint</vt:lpstr>
      <vt:lpstr>Présentation PowerPoint</vt:lpstr>
      <vt:lpstr>More In Detail…</vt:lpstr>
      <vt:lpstr>Présentation PowerPoint</vt:lpstr>
      <vt:lpstr>Présentation PowerPoint</vt:lpstr>
      <vt:lpstr> South-North Gradient for  (1) Intelligence  (2) Brain Size  (3) Altruism Level</vt:lpstr>
      <vt:lpstr>South-North Gradient for Intelligence</vt:lpstr>
      <vt:lpstr>South-North Gradient for Brain Size</vt:lpstr>
      <vt:lpstr>South-North Gradient for Altruism Level</vt:lpstr>
      <vt:lpstr>Présentation PowerPoint</vt:lpstr>
      <vt:lpstr>Présentation PowerPoint</vt:lpstr>
      <vt:lpstr>Présentation PowerPoint</vt:lpstr>
      <vt:lpstr>Présentation PowerPoint</vt:lpstr>
      <vt:lpstr>Contents</vt:lpstr>
      <vt:lpstr>Présentation PowerPoint</vt:lpstr>
      <vt:lpstr>Why is not the whole world developed?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Some Other Variables Correlated to National IQ</vt:lpstr>
      <vt:lpstr>Some Other Variables Correlated to National IQ</vt:lpstr>
      <vt:lpstr>Some Other Variables Correlated to National IQ</vt:lpstr>
      <vt:lpstr>Some Other Variables Correlated to National IQ</vt:lpstr>
      <vt:lpstr>Présentation PowerPoint</vt:lpstr>
      <vt:lpstr>Contents</vt:lpstr>
      <vt:lpstr>Racial Intellectual Hierarchy Around The World = Global Biocracy</vt:lpstr>
      <vt:lpstr>Racial hierarchy of nearly all social parameters</vt:lpstr>
      <vt:lpstr>1. Intellectual Hierarchy in the United States</vt:lpstr>
      <vt:lpstr>1.1 Hierarchy is Dictated by IQ for Education</vt:lpstr>
      <vt:lpstr>Présentation PowerPoint</vt:lpstr>
      <vt:lpstr>Présentation PowerPoint</vt:lpstr>
      <vt:lpstr>1.2 Inverse Relationship Between IQ and Mental Retardation</vt:lpstr>
      <vt:lpstr>1.3 Hierarchy Remains IQ-cratic for Wages</vt:lpstr>
      <vt:lpstr>1.4 Hierarchy Remains IQ-cratic for Socioeconomic Status </vt:lpstr>
      <vt:lpstr>1.5 Hierarchy Remains IQ-cratic for the Prevalence of Gifted Persons</vt:lpstr>
      <vt:lpstr> 1.6 Inverse Relationship between IQ and Crime </vt:lpstr>
      <vt:lpstr>2. Intellectual Hierarchy in England</vt:lpstr>
      <vt:lpstr>2.1 Hierarchy Remains IQ-cratic for the Salary</vt:lpstr>
      <vt:lpstr>2.2 Inverse Relationship between IQ and Mental Retardation</vt:lpstr>
      <vt:lpstr>2.3 Hierarchy Remains IQ-cratic for Education</vt:lpstr>
      <vt:lpstr>Présentation PowerPoint</vt:lpstr>
      <vt:lpstr>2.4 Inverse Relationship between IQ and Behavioral Disorders</vt:lpstr>
      <vt:lpstr>2.5 Inverse Relationship between IQ and Crime</vt:lpstr>
      <vt:lpstr>2.6 70/5000 2.6 Inverse Relationship Between IQ and the Proportion of Single Mothers </vt:lpstr>
      <vt:lpstr>2.7 Inverse Relationship between IQ and Fertility Rate</vt:lpstr>
      <vt:lpstr>3. Intellectual Hierarchy in Brasil </vt:lpstr>
      <vt:lpstr>3.1 Hierarchy Remains IQ-cratic for Education</vt:lpstr>
      <vt:lpstr>  3.2 Hierarchy remains IQ-cratic for salary and socio-economic status </vt:lpstr>
      <vt:lpstr> 3.3 Inverse Relation between IQ and Crime </vt:lpstr>
      <vt:lpstr>3.4 About Mothers…</vt:lpstr>
      <vt:lpstr>4. Intellectual Hierarchy in Africa</vt:lpstr>
      <vt:lpstr>4.1 Hierarchy Remains IQ-cratic for Education</vt:lpstr>
      <vt:lpstr>Présentation PowerPoint</vt:lpstr>
      <vt:lpstr>Présentation PowerPoint</vt:lpstr>
      <vt:lpstr>Overrepresentation of Ashkenazi Jews in the South African Intellectual Elite</vt:lpstr>
      <vt:lpstr> 4.2 Hierarchy Remains IQ-cratic for Salary </vt:lpstr>
      <vt:lpstr> 4.3 Hierarchy Remains IQ-cratic for Socioeconomic Status </vt:lpstr>
      <vt:lpstr> 4.4 Inverse Relationship between IQ and Poverty Level </vt:lpstr>
      <vt:lpstr> 4.5 Inverse Relationship between IQ and Crime Rate. </vt:lpstr>
      <vt:lpstr> 4.6 Inverse Relationship between IQ and Infant Mortality. </vt:lpstr>
      <vt:lpstr> 4.7 Inverse Relationship between IQ and Fertility Rate. </vt:lpstr>
      <vt:lpstr>Présentation PowerPoint</vt:lpstr>
      <vt:lpstr>With the Same IQ, Wages are Nearly Identical</vt:lpstr>
      <vt:lpstr>Présentation PowerPoint</vt:lpstr>
      <vt:lpstr>Présentation PowerPoint</vt:lpstr>
      <vt:lpstr>General Resume: From Genes to Civilisation (1 to 7)</vt:lpstr>
      <vt:lpstr>Contents</vt:lpstr>
      <vt:lpstr>Scientific Accreditation?</vt:lpstr>
      <vt:lpstr>2. Mainstream science on intelligence</vt:lpstr>
      <vt:lpstr>Présentation PowerPoint</vt:lpstr>
      <vt:lpstr> 3. Studies on the subject  </vt:lpstr>
      <vt:lpstr>5. Conclusions of D. Reich, Harvard Genetic Professor (2018) (In 2015, Nature magazine placed David Reich in his list of 10 researchers of the year)</vt:lpstr>
      <vt:lpstr>Présentation PowerPoint</vt:lpstr>
      <vt:lpstr>Contents</vt:lpstr>
      <vt:lpstr>Conclusion:  The Twilight of the West</vt:lpstr>
      <vt:lpstr>Présentation PowerPoint</vt:lpstr>
      <vt:lpstr>Présentation PowerPoint</vt:lpstr>
      <vt:lpstr>Présentation PowerPoint</vt:lpstr>
      <vt:lpstr>Présentation PowerPoint</vt:lpstr>
      <vt:lpstr>Présentation PowerPoint</vt:lpstr>
      <vt:lpstr>Présentation PowerPoint</vt:lpstr>
      <vt:lpstr>General Conclusion</vt:lpstr>
      <vt:lpstr>Bibliography</vt:lpstr>
      <vt:lpstr>Bibliography</vt:lpstr>
      <vt:lpstr>Bibliography</vt:lpstr>
      <vt:lpstr>Bibliography</vt:lpstr>
      <vt:lpstr>Bibliography</vt:lpstr>
      <vt:lpstr>Présentation PowerPoint</vt:lpstr>
      <vt:lpstr>Annexes A: National IQ (alphabetical order) From « Intelligence, an Unifying Construct for the Social Science », 2012, Lynn and Vanhanen.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 Differences in Intelligence</dc:title>
  <dc:creator>Baptiste Dumoulin</dc:creator>
  <cp:lastModifiedBy>Baptiste Dumoulin</cp:lastModifiedBy>
  <cp:revision>7</cp:revision>
  <dcterms:created xsi:type="dcterms:W3CDTF">2019-03-08T21:12:32Z</dcterms:created>
  <dcterms:modified xsi:type="dcterms:W3CDTF">2019-03-08T22:07:10Z</dcterms:modified>
</cp:coreProperties>
</file>