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48"/>
  </p:notesMasterIdLst>
  <p:handoutMasterIdLst>
    <p:handoutMasterId r:id="rId249"/>
  </p:handoutMasterIdLst>
  <p:sldIdLst>
    <p:sldId id="256" r:id="rId2"/>
    <p:sldId id="373" r:id="rId3"/>
    <p:sldId id="543" r:id="rId4"/>
    <p:sldId id="258" r:id="rId5"/>
    <p:sldId id="579" r:id="rId6"/>
    <p:sldId id="259" r:id="rId7"/>
    <p:sldId id="261" r:id="rId8"/>
    <p:sldId id="262" r:id="rId9"/>
    <p:sldId id="263" r:id="rId10"/>
    <p:sldId id="499" r:id="rId11"/>
    <p:sldId id="522" r:id="rId12"/>
    <p:sldId id="523" r:id="rId13"/>
    <p:sldId id="553" r:id="rId14"/>
    <p:sldId id="374" r:id="rId15"/>
    <p:sldId id="375" r:id="rId16"/>
    <p:sldId id="544" r:id="rId17"/>
    <p:sldId id="264" r:id="rId18"/>
    <p:sldId id="297" r:id="rId19"/>
    <p:sldId id="460" r:id="rId20"/>
    <p:sldId id="540" r:id="rId21"/>
    <p:sldId id="265" r:id="rId22"/>
    <p:sldId id="381" r:id="rId23"/>
    <p:sldId id="387" r:id="rId24"/>
    <p:sldId id="354" r:id="rId25"/>
    <p:sldId id="570" r:id="rId26"/>
    <p:sldId id="397" r:id="rId27"/>
    <p:sldId id="396" r:id="rId28"/>
    <p:sldId id="490" r:id="rId29"/>
    <p:sldId id="266" r:id="rId30"/>
    <p:sldId id="493" r:id="rId31"/>
    <p:sldId id="569" r:id="rId32"/>
    <p:sldId id="545" r:id="rId33"/>
    <p:sldId id="344" r:id="rId34"/>
    <p:sldId id="554" r:id="rId35"/>
    <p:sldId id="377" r:id="rId36"/>
    <p:sldId id="465" r:id="rId37"/>
    <p:sldId id="379" r:id="rId38"/>
    <p:sldId id="380" r:id="rId39"/>
    <p:sldId id="382" r:id="rId40"/>
    <p:sldId id="405" r:id="rId41"/>
    <p:sldId id="432" r:id="rId42"/>
    <p:sldId id="434" r:id="rId43"/>
    <p:sldId id="372" r:id="rId44"/>
    <p:sldId id="302" r:id="rId45"/>
    <p:sldId id="384" r:id="rId46"/>
    <p:sldId id="388" r:id="rId47"/>
    <p:sldId id="538" r:id="rId48"/>
    <p:sldId id="389" r:id="rId49"/>
    <p:sldId id="371" r:id="rId50"/>
    <p:sldId id="443" r:id="rId51"/>
    <p:sldId id="444" r:id="rId52"/>
    <p:sldId id="546" r:id="rId53"/>
    <p:sldId id="257" r:id="rId54"/>
    <p:sldId id="555" r:id="rId55"/>
    <p:sldId id="267" r:id="rId56"/>
    <p:sldId id="268" r:id="rId57"/>
    <p:sldId id="269" r:id="rId58"/>
    <p:sldId id="271" r:id="rId59"/>
    <p:sldId id="547" r:id="rId60"/>
    <p:sldId id="454" r:id="rId61"/>
    <p:sldId id="378" r:id="rId62"/>
    <p:sldId id="467" r:id="rId63"/>
    <p:sldId id="455" r:id="rId64"/>
    <p:sldId id="494" r:id="rId65"/>
    <p:sldId id="457" r:id="rId66"/>
    <p:sldId id="463" r:id="rId67"/>
    <p:sldId id="273" r:id="rId68"/>
    <p:sldId id="346" r:id="rId69"/>
    <p:sldId id="456" r:id="rId70"/>
    <p:sldId id="462" r:id="rId71"/>
    <p:sldId id="274" r:id="rId72"/>
    <p:sldId id="512" r:id="rId73"/>
    <p:sldId id="342" r:id="rId74"/>
    <p:sldId id="468" r:id="rId75"/>
    <p:sldId id="275" r:id="rId76"/>
    <p:sldId id="391" r:id="rId77"/>
    <p:sldId id="276" r:id="rId78"/>
    <p:sldId id="277" r:id="rId79"/>
    <p:sldId id="289" r:id="rId80"/>
    <p:sldId id="491" r:id="rId81"/>
    <p:sldId id="492" r:id="rId82"/>
    <p:sldId id="427" r:id="rId83"/>
    <p:sldId id="430" r:id="rId84"/>
    <p:sldId id="278" r:id="rId85"/>
    <p:sldId id="580" r:id="rId86"/>
    <p:sldId id="581" r:id="rId87"/>
    <p:sldId id="582" r:id="rId88"/>
    <p:sldId id="583" r:id="rId89"/>
    <p:sldId id="279" r:id="rId90"/>
    <p:sldId id="445" r:id="rId91"/>
    <p:sldId id="571" r:id="rId92"/>
    <p:sldId id="446" r:id="rId93"/>
    <p:sldId id="572" r:id="rId94"/>
    <p:sldId id="573" r:id="rId95"/>
    <p:sldId id="574" r:id="rId96"/>
    <p:sldId id="575" r:id="rId97"/>
    <p:sldId id="576" r:id="rId98"/>
    <p:sldId id="577" r:id="rId99"/>
    <p:sldId id="578" r:id="rId100"/>
    <p:sldId id="459" r:id="rId101"/>
    <p:sldId id="280" r:id="rId102"/>
    <p:sldId id="339" r:id="rId103"/>
    <p:sldId id="474" r:id="rId104"/>
    <p:sldId id="475" r:id="rId105"/>
    <p:sldId id="376" r:id="rId106"/>
    <p:sldId id="466" r:id="rId107"/>
    <p:sldId id="531" r:id="rId108"/>
    <p:sldId id="532" r:id="rId109"/>
    <p:sldId id="533" r:id="rId110"/>
    <p:sldId id="534" r:id="rId111"/>
    <p:sldId id="535" r:id="rId112"/>
    <p:sldId id="398" r:id="rId113"/>
    <p:sldId id="507" r:id="rId114"/>
    <p:sldId id="403" r:id="rId115"/>
    <p:sldId id="404" r:id="rId116"/>
    <p:sldId id="281" r:id="rId117"/>
    <p:sldId id="282" r:id="rId118"/>
    <p:sldId id="506" r:id="rId119"/>
    <p:sldId id="536" r:id="rId120"/>
    <p:sldId id="524" r:id="rId121"/>
    <p:sldId id="525" r:id="rId122"/>
    <p:sldId id="556" r:id="rId123"/>
    <p:sldId id="557" r:id="rId124"/>
    <p:sldId id="511" r:id="rId125"/>
    <p:sldId id="560" r:id="rId126"/>
    <p:sldId id="584" r:id="rId127"/>
    <p:sldId id="406" r:id="rId128"/>
    <p:sldId id="498" r:id="rId129"/>
    <p:sldId id="559" r:id="rId130"/>
    <p:sldId id="458" r:id="rId131"/>
    <p:sldId id="496" r:id="rId132"/>
    <p:sldId id="548" r:id="rId133"/>
    <p:sldId id="316" r:id="rId134"/>
    <p:sldId id="283" r:id="rId135"/>
    <p:sldId id="488" r:id="rId136"/>
    <p:sldId id="284" r:id="rId137"/>
    <p:sldId id="399" r:id="rId138"/>
    <p:sldId id="294" r:id="rId139"/>
    <p:sldId id="435" r:id="rId140"/>
    <p:sldId id="436" r:id="rId141"/>
    <p:sldId id="526" r:id="rId142"/>
    <p:sldId id="527" r:id="rId143"/>
    <p:sldId id="529" r:id="rId144"/>
    <p:sldId id="528" r:id="rId145"/>
    <p:sldId id="530" r:id="rId146"/>
    <p:sldId id="561" r:id="rId147"/>
    <p:sldId id="508" r:id="rId148"/>
    <p:sldId id="333" r:id="rId149"/>
    <p:sldId id="549" r:id="rId150"/>
    <p:sldId id="293" r:id="rId151"/>
    <p:sldId id="287" r:id="rId152"/>
    <p:sldId id="437" r:id="rId153"/>
    <p:sldId id="564" r:id="rId154"/>
    <p:sldId id="482" r:id="rId155"/>
    <p:sldId id="563" r:id="rId156"/>
    <p:sldId id="510" r:id="rId157"/>
    <p:sldId id="565" r:id="rId158"/>
    <p:sldId id="400" r:id="rId159"/>
    <p:sldId id="438" r:id="rId160"/>
    <p:sldId id="477" r:id="rId161"/>
    <p:sldId id="341" r:id="rId162"/>
    <p:sldId id="407" r:id="rId163"/>
    <p:sldId id="408" r:id="rId164"/>
    <p:sldId id="409" r:id="rId165"/>
    <p:sldId id="410" r:id="rId166"/>
    <p:sldId id="470" r:id="rId167"/>
    <p:sldId id="471" r:id="rId168"/>
    <p:sldId id="472" r:id="rId169"/>
    <p:sldId id="478" r:id="rId170"/>
    <p:sldId id="480" r:id="rId171"/>
    <p:sldId id="481" r:id="rId172"/>
    <p:sldId id="487" r:id="rId173"/>
    <p:sldId id="489" r:id="rId174"/>
    <p:sldId id="551" r:id="rId175"/>
    <p:sldId id="290" r:id="rId176"/>
    <p:sldId id="303" r:id="rId177"/>
    <p:sldId id="304" r:id="rId178"/>
    <p:sldId id="305" r:id="rId179"/>
    <p:sldId id="502" r:id="rId180"/>
    <p:sldId id="503" r:id="rId181"/>
    <p:sldId id="306" r:id="rId182"/>
    <p:sldId id="307" r:id="rId183"/>
    <p:sldId id="308" r:id="rId184"/>
    <p:sldId id="309" r:id="rId185"/>
    <p:sldId id="310" r:id="rId186"/>
    <p:sldId id="311" r:id="rId187"/>
    <p:sldId id="312" r:id="rId188"/>
    <p:sldId id="313" r:id="rId189"/>
    <p:sldId id="314" r:id="rId190"/>
    <p:sldId id="504" r:id="rId191"/>
    <p:sldId id="348" r:id="rId192"/>
    <p:sldId id="349" r:id="rId193"/>
    <p:sldId id="350" r:id="rId194"/>
    <p:sldId id="351" r:id="rId195"/>
    <p:sldId id="412" r:id="rId196"/>
    <p:sldId id="413" r:id="rId197"/>
    <p:sldId id="414" r:id="rId198"/>
    <p:sldId id="415" r:id="rId199"/>
    <p:sldId id="416" r:id="rId200"/>
    <p:sldId id="417" r:id="rId201"/>
    <p:sldId id="418" r:id="rId202"/>
    <p:sldId id="419" r:id="rId203"/>
    <p:sldId id="420" r:id="rId204"/>
    <p:sldId id="505" r:id="rId205"/>
    <p:sldId id="421" r:id="rId206"/>
    <p:sldId id="422" r:id="rId207"/>
    <p:sldId id="423" r:id="rId208"/>
    <p:sldId id="424" r:id="rId209"/>
    <p:sldId id="425" r:id="rId210"/>
    <p:sldId id="426" r:id="rId211"/>
    <p:sldId id="347" r:id="rId212"/>
    <p:sldId id="315" r:id="rId213"/>
    <p:sldId id="500" r:id="rId214"/>
    <p:sldId id="501" r:id="rId215"/>
    <p:sldId id="476" r:id="rId216"/>
    <p:sldId id="550" r:id="rId217"/>
    <p:sldId id="300" r:id="rId218"/>
    <p:sldId id="299" r:id="rId219"/>
    <p:sldId id="567" r:id="rId220"/>
    <p:sldId id="566" r:id="rId221"/>
    <p:sldId id="541" r:id="rId222"/>
    <p:sldId id="568" r:id="rId223"/>
    <p:sldId id="552" r:id="rId224"/>
    <p:sldId id="295" r:id="rId225"/>
    <p:sldId id="296" r:id="rId226"/>
    <p:sldId id="385" r:id="rId227"/>
    <p:sldId id="386" r:id="rId228"/>
    <p:sldId id="392" r:id="rId229"/>
    <p:sldId id="393" r:id="rId230"/>
    <p:sldId id="394" r:id="rId231"/>
    <p:sldId id="401" r:id="rId232"/>
    <p:sldId id="338" r:id="rId233"/>
    <p:sldId id="356" r:id="rId234"/>
    <p:sldId id="442" r:id="rId235"/>
    <p:sldId id="439" r:id="rId236"/>
    <p:sldId id="440" r:id="rId237"/>
    <p:sldId id="441" r:id="rId238"/>
    <p:sldId id="513" r:id="rId239"/>
    <p:sldId id="514" r:id="rId240"/>
    <p:sldId id="515" r:id="rId241"/>
    <p:sldId id="516" r:id="rId242"/>
    <p:sldId id="517" r:id="rId243"/>
    <p:sldId id="518" r:id="rId244"/>
    <p:sldId id="519" r:id="rId245"/>
    <p:sldId id="520" r:id="rId246"/>
    <p:sldId id="521" r:id="rId247"/>
  </p:sldIdLst>
  <p:sldSz cx="9144000" cy="6858000" type="screen4x3"/>
  <p:notesSz cx="6858000" cy="9239250"/>
  <p:custDataLst>
    <p:tags r:id="rId250"/>
  </p:custDataLst>
  <p:defaultTex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ptiste Dumoulin" initials="BD" lastIdx="2" clrIdx="0">
    <p:extLst>
      <p:ext uri="{19B8F6BF-5375-455C-9EA6-DF929625EA0E}">
        <p15:presenceInfo xmlns:p15="http://schemas.microsoft.com/office/powerpoint/2012/main" userId="31e02adb1c372ba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25E5076-3810-47DD-B79F-674D7AD40C01}" styleName="Style foncé 1 - Accentuation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56" autoAdjust="0"/>
    <p:restoredTop sz="94479" autoAdjust="0"/>
  </p:normalViewPr>
  <p:slideViewPr>
    <p:cSldViewPr>
      <p:cViewPr varScale="1">
        <p:scale>
          <a:sx n="120" d="100"/>
          <a:sy n="120" d="100"/>
        </p:scale>
        <p:origin x="942" y="96"/>
      </p:cViewPr>
      <p:guideLst>
        <p:guide orient="horz" pos="2160"/>
        <p:guide pos="2880"/>
      </p:guideLst>
    </p:cSldViewPr>
  </p:slideViewPr>
  <p:outlineViewPr>
    <p:cViewPr>
      <p:scale>
        <a:sx n="33" d="100"/>
        <a:sy n="33" d="100"/>
      </p:scale>
      <p:origin x="0" y="144"/>
    </p:cViewPr>
  </p:outlineViewPr>
  <p:notesTextViewPr>
    <p:cViewPr>
      <p:scale>
        <a:sx n="1" d="1"/>
        <a:sy n="1" d="1"/>
      </p:scale>
      <p:origin x="0" y="0"/>
    </p:cViewPr>
  </p:notesTextViewPr>
  <p:sorterViewPr>
    <p:cViewPr>
      <p:scale>
        <a:sx n="100" d="100"/>
        <a:sy n="100" d="100"/>
      </p:scale>
      <p:origin x="0" y="1168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notesMaster" Target="notesMasters/notes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54" Type="http://schemas.openxmlformats.org/officeDocument/2006/relationships/theme" Target="theme/theme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tags" Target="tags/tag1.xml"/><Relationship Id="rId255" Type="http://schemas.openxmlformats.org/officeDocument/2006/relationships/tableStyles" Target="tableStyles.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commentAuthors" Target="commentAuthor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presProps" Target="pres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6196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BE" dirty="0"/>
          </a:p>
        </p:txBody>
      </p:sp>
      <p:sp>
        <p:nvSpPr>
          <p:cNvPr id="3" name="Espace réservé de la date 2"/>
          <p:cNvSpPr>
            <a:spLocks noGrp="1"/>
          </p:cNvSpPr>
          <p:nvPr>
            <p:ph type="dt" sz="quarter" idx="1"/>
          </p:nvPr>
        </p:nvSpPr>
        <p:spPr>
          <a:xfrm>
            <a:off x="3884613" y="0"/>
            <a:ext cx="2971800" cy="461962"/>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endParaRPr lang="fr-BE" dirty="0"/>
          </a:p>
        </p:txBody>
      </p:sp>
      <p:sp>
        <p:nvSpPr>
          <p:cNvPr id="4" name="Espace réservé du pied de page 3"/>
          <p:cNvSpPr>
            <a:spLocks noGrp="1"/>
          </p:cNvSpPr>
          <p:nvPr>
            <p:ph type="ftr" sz="quarter" idx="2"/>
          </p:nvPr>
        </p:nvSpPr>
        <p:spPr>
          <a:xfrm>
            <a:off x="0" y="8775685"/>
            <a:ext cx="2971800" cy="46196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fr-BE" dirty="0"/>
              <a:t>Jean Hansen, 2011</a:t>
            </a:r>
          </a:p>
        </p:txBody>
      </p:sp>
      <p:sp>
        <p:nvSpPr>
          <p:cNvPr id="5" name="Espace réservé du numéro de diapositive 4"/>
          <p:cNvSpPr>
            <a:spLocks noGrp="1"/>
          </p:cNvSpPr>
          <p:nvPr>
            <p:ph type="sldNum" sz="quarter" idx="3"/>
          </p:nvPr>
        </p:nvSpPr>
        <p:spPr>
          <a:xfrm>
            <a:off x="3884613" y="8775685"/>
            <a:ext cx="2971800" cy="461962"/>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EF31DBA-024B-45B2-9DE4-4FF038E356C9}" type="slidenum">
              <a:rPr lang="fr-BE"/>
              <a:pPr>
                <a:defRPr/>
              </a:pPr>
              <a:t>‹#›</a:t>
            </a:fld>
            <a:endParaRPr lang="fr-BE" dirty="0"/>
          </a:p>
        </p:txBody>
      </p:sp>
    </p:spTree>
    <p:extLst>
      <p:ext uri="{BB962C8B-B14F-4D97-AF65-F5344CB8AC3E}">
        <p14:creationId xmlns:p14="http://schemas.microsoft.com/office/powerpoint/2010/main" val="170094397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6196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BE" dirty="0"/>
          </a:p>
        </p:txBody>
      </p:sp>
      <p:sp>
        <p:nvSpPr>
          <p:cNvPr id="3" name="Espace réservé de la date 2"/>
          <p:cNvSpPr>
            <a:spLocks noGrp="1"/>
          </p:cNvSpPr>
          <p:nvPr>
            <p:ph type="dt" idx="1"/>
          </p:nvPr>
        </p:nvSpPr>
        <p:spPr>
          <a:xfrm>
            <a:off x="3884613" y="0"/>
            <a:ext cx="2971800" cy="461962"/>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endParaRPr lang="fr-BE" dirty="0"/>
          </a:p>
        </p:txBody>
      </p:sp>
      <p:sp>
        <p:nvSpPr>
          <p:cNvPr id="4" name="Espace réservé de l'image des diapositives 3"/>
          <p:cNvSpPr>
            <a:spLocks noGrp="1" noRot="1" noChangeAspect="1"/>
          </p:cNvSpPr>
          <p:nvPr>
            <p:ph type="sldImg" idx="2"/>
          </p:nvPr>
        </p:nvSpPr>
        <p:spPr>
          <a:xfrm>
            <a:off x="1119188" y="693738"/>
            <a:ext cx="4619625" cy="3463925"/>
          </a:xfrm>
          <a:prstGeom prst="rect">
            <a:avLst/>
          </a:prstGeom>
          <a:noFill/>
          <a:ln w="12700">
            <a:solidFill>
              <a:prstClr val="black"/>
            </a:solidFill>
          </a:ln>
        </p:spPr>
        <p:txBody>
          <a:bodyPr vert="horz" lIns="91440" tIns="45720" rIns="91440" bIns="45720" rtlCol="0" anchor="ctr"/>
          <a:lstStyle/>
          <a:p>
            <a:pPr lvl="0"/>
            <a:endParaRPr lang="fr-BE" noProof="0" dirty="0"/>
          </a:p>
        </p:txBody>
      </p:sp>
      <p:sp>
        <p:nvSpPr>
          <p:cNvPr id="5" name="Espace réservé des commentaires 4"/>
          <p:cNvSpPr>
            <a:spLocks noGrp="1"/>
          </p:cNvSpPr>
          <p:nvPr>
            <p:ph type="body" sz="quarter" idx="3"/>
          </p:nvPr>
        </p:nvSpPr>
        <p:spPr>
          <a:xfrm>
            <a:off x="685800" y="4388644"/>
            <a:ext cx="5486400" cy="4157663"/>
          </a:xfrm>
          <a:prstGeom prst="rect">
            <a:avLst/>
          </a:prstGeom>
        </p:spPr>
        <p:txBody>
          <a:bodyPr vert="horz" lIns="91440" tIns="45720" rIns="91440" bIns="45720" rtlCol="0"/>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endParaRPr lang="fr-BE" noProof="0"/>
          </a:p>
        </p:txBody>
      </p:sp>
      <p:sp>
        <p:nvSpPr>
          <p:cNvPr id="6" name="Espace réservé du pied de page 5"/>
          <p:cNvSpPr>
            <a:spLocks noGrp="1"/>
          </p:cNvSpPr>
          <p:nvPr>
            <p:ph type="ftr" sz="quarter" idx="4"/>
          </p:nvPr>
        </p:nvSpPr>
        <p:spPr>
          <a:xfrm>
            <a:off x="0" y="8775685"/>
            <a:ext cx="2971800" cy="46196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fr-BE" dirty="0"/>
              <a:t>Jean Hansen, 2011</a:t>
            </a:r>
          </a:p>
        </p:txBody>
      </p:sp>
      <p:sp>
        <p:nvSpPr>
          <p:cNvPr id="7" name="Espace réservé du numéro de diapositive 6"/>
          <p:cNvSpPr>
            <a:spLocks noGrp="1"/>
          </p:cNvSpPr>
          <p:nvPr>
            <p:ph type="sldNum" sz="quarter" idx="5"/>
          </p:nvPr>
        </p:nvSpPr>
        <p:spPr>
          <a:xfrm>
            <a:off x="3884613" y="8775685"/>
            <a:ext cx="2971800" cy="461962"/>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717BDBC-AC08-4726-B105-EE8DECED3C83}" type="slidenum">
              <a:rPr lang="fr-BE"/>
              <a:pPr>
                <a:defRPr/>
              </a:pPr>
              <a:t>‹#›</a:t>
            </a:fld>
            <a:endParaRPr lang="fr-BE" dirty="0"/>
          </a:p>
        </p:txBody>
      </p:sp>
    </p:spTree>
    <p:extLst>
      <p:ext uri="{BB962C8B-B14F-4D97-AF65-F5344CB8AC3E}">
        <p14:creationId xmlns:p14="http://schemas.microsoft.com/office/powerpoint/2010/main" val="3207641392"/>
      </p:ext>
    </p:extLst>
  </p:cSld>
  <p:clrMap bg1="lt1" tx1="dk1" bg2="lt2" tx2="dk2" accent1="accent1" accent2="accent2" accent3="accent3" accent4="accent4" accent5="accent5" accent6="accent6" hlink="hlink" folHlink="folHlink"/>
  <p:hf hd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A46B3048-5402-44F2-A1FA-1A71A6BD11A7}" type="slidenum">
              <a:rPr lang="fr-BE" smtClean="0"/>
              <a:pPr>
                <a:defRPr/>
              </a:pPr>
              <a:t>1</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3DA65065-1E57-498C-9647-7CE2EA0A178C}" type="slidenum">
              <a:rPr lang="fr-BE" smtClean="0"/>
              <a:pPr>
                <a:defRPr/>
              </a:pPr>
              <a:t>2</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BE" dirty="0"/>
              <a:t>vgrfb</a:t>
            </a:r>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7C991B29-0AD6-449A-83AF-871921AF7CA9}" type="slidenum">
              <a:rPr lang="fr-BE" smtClean="0"/>
              <a:pPr>
                <a:defRPr/>
              </a:pPr>
              <a:t>3</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extLst>
      <p:ext uri="{BB962C8B-B14F-4D97-AF65-F5344CB8AC3E}">
        <p14:creationId xmlns:p14="http://schemas.microsoft.com/office/powerpoint/2010/main" val="3359869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0E91EB09-63EC-467A-B37E-26494FF50B11}" type="slidenum">
              <a:rPr lang="fr-BE" smtClean="0"/>
              <a:pPr>
                <a:defRPr/>
              </a:pPr>
              <a:t>4</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B2AF3895-6FF4-4E71-85BB-86B1A24CBFC9}" type="slidenum">
              <a:rPr lang="fr-BE" smtClean="0"/>
              <a:pPr>
                <a:defRPr/>
              </a:pPr>
              <a:t>6</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26784953-A3A3-4472-9081-88ADDF27D50F}" type="slidenum">
              <a:rPr lang="fr-BE" smtClean="0"/>
              <a:pPr>
                <a:defRPr/>
              </a:pPr>
              <a:t>7</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F4A29EF6-250C-4D71-BEE0-EA4ACC88F338}" type="slidenum">
              <a:rPr lang="fr-BE" smtClean="0"/>
              <a:pPr>
                <a:defRPr/>
              </a:pPr>
              <a:t>8</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9CDB3D57-05EA-43F3-B0AB-873E90D1F920}" type="slidenum">
              <a:rPr lang="fr-BE" smtClean="0"/>
              <a:pPr>
                <a:defRPr/>
              </a:pPr>
              <a:t>9</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037E5935-465D-4C0C-87FE-B9949BC607E9}" type="slidenum">
              <a:rPr lang="fr-BE" smtClean="0"/>
              <a:pPr>
                <a:defRPr/>
              </a:pPr>
              <a:t>14</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1F73DE8D-4FD3-4002-A12F-463BE6EB72C5}" type="slidenum">
              <a:rPr lang="fr-BE" smtClean="0"/>
              <a:pPr>
                <a:defRPr/>
              </a:pPr>
              <a:t>15</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BE" dirty="0"/>
              <a:t>vgrfb</a:t>
            </a:r>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7C991B29-0AD6-449A-83AF-871921AF7CA9}" type="slidenum">
              <a:rPr lang="fr-BE" smtClean="0"/>
              <a:pPr>
                <a:defRPr/>
              </a:pPr>
              <a:t>16</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extLst>
      <p:ext uri="{BB962C8B-B14F-4D97-AF65-F5344CB8AC3E}">
        <p14:creationId xmlns:p14="http://schemas.microsoft.com/office/powerpoint/2010/main" val="721054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918F0A0F-1C31-4E45-89AB-E0DB100A242C}" type="slidenum">
              <a:rPr lang="fr-BE" smtClean="0"/>
              <a:pPr>
                <a:defRPr/>
              </a:pPr>
              <a:t>17</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52498A44-25F1-4E74-A578-A51AB5860A0B}" type="slidenum">
              <a:rPr lang="fr-BE" smtClean="0"/>
              <a:pPr>
                <a:defRPr/>
              </a:pPr>
              <a:t>18</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572B57D7-D8B9-4861-9936-FB0B20E7C48C}" type="slidenum">
              <a:rPr lang="fr-BE" smtClean="0"/>
              <a:pPr>
                <a:defRPr/>
              </a:pPr>
              <a:t>21</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17EFAF18-1096-4E71-85B1-BDB9F4C08A67}" type="slidenum">
              <a:rPr lang="fr-BE" smtClean="0"/>
              <a:pPr>
                <a:defRPr/>
              </a:pPr>
              <a:t>22</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23</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974022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52AD84F1-5EDB-4878-BC01-9C3CADDD09F6}" type="slidenum">
              <a:rPr lang="fr-BE" smtClean="0"/>
              <a:pPr>
                <a:defRPr/>
              </a:pPr>
              <a:t>24</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26</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710065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27</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3635278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C3349E44-97FF-4F7A-8BB3-1A50ED019437}" type="slidenum">
              <a:rPr lang="fr-BE" smtClean="0"/>
              <a:pPr>
                <a:defRPr/>
              </a:pPr>
              <a:t>29</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BE" dirty="0"/>
              <a:t>vgrfb</a:t>
            </a:r>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7C991B29-0AD6-449A-83AF-871921AF7CA9}" type="slidenum">
              <a:rPr lang="fr-BE" smtClean="0"/>
              <a:pPr>
                <a:defRPr/>
              </a:pPr>
              <a:t>32</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extLst>
      <p:ext uri="{BB962C8B-B14F-4D97-AF65-F5344CB8AC3E}">
        <p14:creationId xmlns:p14="http://schemas.microsoft.com/office/powerpoint/2010/main" val="9164646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9FA2316C-9577-4F12-A24C-F5F846274632}" type="slidenum">
              <a:rPr lang="fr-BE" smtClean="0"/>
              <a:pPr>
                <a:defRPr/>
              </a:pPr>
              <a:t>33</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BD3C0620-4A32-4E1B-BC0E-97F3154FCB30}" type="slidenum">
              <a:rPr lang="fr-BE" smtClean="0"/>
              <a:pPr>
                <a:defRPr/>
              </a:pPr>
              <a:t>35</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11941C19-772E-4638-93B0-3F0C319D7F93}" type="slidenum">
              <a:rPr lang="fr-BE" smtClean="0"/>
              <a:pPr>
                <a:defRPr/>
              </a:pPr>
              <a:t>37</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D09F1E74-9D83-4034-94BC-DE7DDF1FC5D0}" type="slidenum">
              <a:rPr lang="fr-BE" smtClean="0"/>
              <a:pPr>
                <a:defRPr/>
              </a:pPr>
              <a:t>38</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919672CB-05B6-4817-B915-C02A3A31AE2A}" type="slidenum">
              <a:rPr lang="fr-BE" smtClean="0"/>
              <a:pPr>
                <a:defRPr/>
              </a:pPr>
              <a:t>39</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40</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3721441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DC384F19-A723-4122-8DB2-F2F2C635B753}" type="slidenum">
              <a:rPr lang="fr-BE" smtClean="0"/>
              <a:pPr>
                <a:defRPr/>
              </a:pPr>
              <a:t>41</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1E1F4C95-D70E-4201-8045-8D107C402051}" type="slidenum">
              <a:rPr lang="fr-BE" smtClean="0"/>
              <a:pPr>
                <a:defRPr/>
              </a:pPr>
              <a:t>42</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EEA582F2-3AA2-4385-8B94-FE7A68134755}" type="slidenum">
              <a:rPr lang="fr-BE" smtClean="0"/>
              <a:pPr>
                <a:defRPr/>
              </a:pPr>
              <a:t>43</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E8783C30-6085-4839-B43B-5A051409D09D}" type="slidenum">
              <a:rPr lang="fr-BE" smtClean="0"/>
              <a:pPr>
                <a:defRPr/>
              </a:pPr>
              <a:t>44</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45</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5462477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46</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26895481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48</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32657064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D167B27C-5DE4-4462-B9AF-BF6321560930}" type="slidenum">
              <a:rPr lang="fr-BE" smtClean="0"/>
              <a:pPr>
                <a:defRPr/>
              </a:pPr>
              <a:t>49</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50</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30094052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51</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7348161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BE" dirty="0"/>
              <a:t>vgrfb</a:t>
            </a:r>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7C991B29-0AD6-449A-83AF-871921AF7CA9}" type="slidenum">
              <a:rPr lang="fr-BE" smtClean="0"/>
              <a:pPr>
                <a:defRPr/>
              </a:pPr>
              <a:t>52</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extLst>
      <p:ext uri="{BB962C8B-B14F-4D97-AF65-F5344CB8AC3E}">
        <p14:creationId xmlns:p14="http://schemas.microsoft.com/office/powerpoint/2010/main" val="11473392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83EA1FE3-05BB-4CA8-BBBD-6985F7A4E830}" type="slidenum">
              <a:rPr lang="fr-BE" smtClean="0"/>
              <a:pPr>
                <a:defRPr/>
              </a:pPr>
              <a:t>53</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8F0A5015-F9B5-422A-B2C3-D2468CC42FCE}" type="slidenum">
              <a:rPr lang="fr-BE" smtClean="0"/>
              <a:pPr>
                <a:defRPr/>
              </a:pPr>
              <a:t>55</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124DC143-63E8-4615-A7B9-8CC4CEB9FC44}" type="slidenum">
              <a:rPr lang="fr-BE" smtClean="0"/>
              <a:pPr>
                <a:defRPr/>
              </a:pPr>
              <a:t>56</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BE" dirty="0"/>
          </a:p>
        </p:txBody>
      </p:sp>
      <p:sp>
        <p:nvSpPr>
          <p:cNvPr id="72708" name="Espace réservé du numéro de diapositive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4AF5042-D332-4E30-A8B7-044DEE0BBE75}" type="slidenum">
              <a:rPr lang="fr-BE" smtClean="0"/>
              <a:pPr fontAlgn="base">
                <a:spcBef>
                  <a:spcPct val="0"/>
                </a:spcBef>
                <a:spcAft>
                  <a:spcPct val="0"/>
                </a:spcAft>
                <a:defRPr/>
              </a:pPr>
              <a:t>57</a:t>
            </a:fld>
            <a:endParaRPr lang="fr-BE" dirty="0"/>
          </a:p>
        </p:txBody>
      </p:sp>
      <p:sp>
        <p:nvSpPr>
          <p:cNvPr id="72709" name="Espace réservé du pied de page 4"/>
          <p:cNvSpPr>
            <a:spLocks noGrp="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fr-BE" dirty="0"/>
              <a:t>Jean Hansen, 2011</a:t>
            </a:r>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D594DA61-B9A4-4A85-9038-AA9AA863888C}" type="slidenum">
              <a:rPr lang="fr-BE" smtClean="0"/>
              <a:pPr>
                <a:defRPr/>
              </a:pPr>
              <a:t>58</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BE" dirty="0"/>
              <a:t>vgrfb</a:t>
            </a:r>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7C991B29-0AD6-449A-83AF-871921AF7CA9}" type="slidenum">
              <a:rPr lang="fr-BE" smtClean="0"/>
              <a:pPr>
                <a:defRPr/>
              </a:pPr>
              <a:t>59</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extLst>
      <p:ext uri="{BB962C8B-B14F-4D97-AF65-F5344CB8AC3E}">
        <p14:creationId xmlns:p14="http://schemas.microsoft.com/office/powerpoint/2010/main" val="22726869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60</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34265048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70597DF6-9BE5-4A61-A4B4-D7A3A2349939}" type="slidenum">
              <a:rPr lang="fr-BE" smtClean="0"/>
              <a:pPr>
                <a:defRPr/>
              </a:pPr>
              <a:t>61</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63</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3072500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BE" dirty="0"/>
          </a:p>
        </p:txBody>
      </p:sp>
      <p:sp>
        <p:nvSpPr>
          <p:cNvPr id="61444" name="Espace réservé du pied de page 3"/>
          <p:cNvSpPr>
            <a:spLocks noGrp="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fr-BE" dirty="0"/>
              <a:t>Jean Hansen, 2011</a:t>
            </a:r>
          </a:p>
        </p:txBody>
      </p:sp>
      <p:sp>
        <p:nvSpPr>
          <p:cNvPr id="61445" name="Espace réservé du numéro de diapositive 4"/>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86F46F9-6E00-44ED-8204-1A70396C9322}" type="slidenum">
              <a:rPr lang="fr-BE" smtClean="0"/>
              <a:pPr fontAlgn="base">
                <a:spcBef>
                  <a:spcPct val="0"/>
                </a:spcBef>
                <a:spcAft>
                  <a:spcPct val="0"/>
                </a:spcAft>
                <a:defRPr/>
              </a:pPr>
              <a:t>64</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65</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35478978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C9720419-CDAE-4D14-9241-69156E051981}" type="slidenum">
              <a:rPr lang="fr-BE" smtClean="0"/>
              <a:pPr>
                <a:defRPr/>
              </a:pPr>
              <a:t>67</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93628E5B-8FC8-4650-A605-730D1590F98E}" type="slidenum">
              <a:rPr lang="fr-BE" smtClean="0"/>
              <a:pPr>
                <a:defRPr/>
              </a:pPr>
              <a:t>68</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69</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8004692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BE" dirty="0"/>
          </a:p>
        </p:txBody>
      </p:sp>
      <p:sp>
        <p:nvSpPr>
          <p:cNvPr id="73732" name="Espace réservé du numéro de diapositive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1178CE9-0D81-433D-9685-43B8FDAA89DB}" type="slidenum">
              <a:rPr lang="fr-BE" smtClean="0"/>
              <a:pPr fontAlgn="base">
                <a:spcBef>
                  <a:spcPct val="0"/>
                </a:spcBef>
                <a:spcAft>
                  <a:spcPct val="0"/>
                </a:spcAft>
                <a:defRPr/>
              </a:pPr>
              <a:t>71</a:t>
            </a:fld>
            <a:endParaRPr lang="fr-BE" dirty="0"/>
          </a:p>
        </p:txBody>
      </p:sp>
      <p:sp>
        <p:nvSpPr>
          <p:cNvPr id="73733" name="Espace réservé du pied de page 4"/>
          <p:cNvSpPr>
            <a:spLocks noGrp="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fr-BE" dirty="0"/>
              <a:t>Jean Hansen, 2011</a:t>
            </a:r>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22D15652-2F02-4073-A3C2-CC9DBC16A7E7}" type="slidenum">
              <a:rPr lang="fr-BE" smtClean="0"/>
              <a:pPr>
                <a:defRPr/>
              </a:pPr>
              <a:t>73</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EAB1FE08-7452-4A1B-B37D-96E90A88C063}" type="slidenum">
              <a:rPr lang="fr-BE" smtClean="0"/>
              <a:pPr>
                <a:defRPr/>
              </a:pPr>
              <a:t>75</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76</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8565456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7EFA8EEF-FB3B-4954-BCFA-735741508755}" type="slidenum">
              <a:rPr lang="fr-BE" smtClean="0"/>
              <a:pPr>
                <a:defRPr/>
              </a:pPr>
              <a:t>77</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47927C05-D69E-42CE-97D6-EC1470F3AE2D}" type="slidenum">
              <a:rPr lang="fr-BE" smtClean="0"/>
              <a:pPr>
                <a:defRPr/>
              </a:pPr>
              <a:t>78</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F8C970DE-0FE3-4BED-8B8E-8CC01F93199C}" type="slidenum">
              <a:rPr lang="fr-BE" smtClean="0"/>
              <a:pPr>
                <a:defRPr/>
              </a:pPr>
              <a:t>79</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82</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28277165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83</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243536145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C71530EB-2716-4BC9-B9BF-9EE3A8826C0C}" type="slidenum">
              <a:rPr lang="fr-BE" smtClean="0"/>
              <a:pPr>
                <a:defRPr/>
              </a:pPr>
              <a:t>84</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F461D7B4-0013-41C9-81EF-3E3986F04D4C}" type="slidenum">
              <a:rPr lang="fr-BE" smtClean="0"/>
              <a:pPr>
                <a:defRPr/>
              </a:pPr>
              <a:t>89</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90</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245265033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
        <p:nvSpPr>
          <p:cNvPr id="4" name="Espace réservé du pied de page 3"/>
          <p:cNvSpPr>
            <a:spLocks noGrp="1"/>
          </p:cNvSpPr>
          <p:nvPr>
            <p:ph type="ftr" sz="quarter" idx="10"/>
          </p:nvPr>
        </p:nvSpPr>
        <p:spPr/>
        <p:txBody>
          <a:bodyPr/>
          <a:lstStyle/>
          <a:p>
            <a:pPr>
              <a:defRPr/>
            </a:pPr>
            <a:r>
              <a:rPr lang="fr-BE"/>
              <a:t>Jean Hansen, 2011</a:t>
            </a:r>
            <a:endParaRPr lang="fr-BE" dirty="0"/>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92</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51052037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725BC30B-3FED-4381-884B-288A17563B46}" type="slidenum">
              <a:rPr lang="fr-BE" smtClean="0"/>
              <a:pPr>
                <a:defRPr/>
              </a:pPr>
              <a:t>101</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0981A43C-C902-47C0-ACCD-17BDE1F3318E}" type="slidenum">
              <a:rPr lang="fr-BE" smtClean="0"/>
              <a:pPr>
                <a:defRPr/>
              </a:pPr>
              <a:t>102</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45A205A3-1BAB-4632-88C2-18520AA0F0E5}" type="slidenum">
              <a:rPr lang="fr-BE" smtClean="0"/>
              <a:pPr>
                <a:defRPr/>
              </a:pPr>
              <a:t>105</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112</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41675442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114</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9170997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115</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8701356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FA19EBA6-5434-4F61-BC8B-C87D29E688AE}" type="slidenum">
              <a:rPr lang="fr-BE" smtClean="0"/>
              <a:pPr>
                <a:defRPr/>
              </a:pPr>
              <a:t>116</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5A3F6F44-7E18-4072-8D62-836A32809EDB}" type="slidenum">
              <a:rPr lang="fr-BE" smtClean="0"/>
              <a:pPr>
                <a:defRPr/>
              </a:pPr>
              <a:t>117</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a:t>Jean Hansen, 2011</a:t>
            </a:r>
            <a:endParaRPr lang="fr-BE" dirty="0"/>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124</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399533839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127</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317214614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
        <p:nvSpPr>
          <p:cNvPr id="4" name="Espace réservé du pied de page 3"/>
          <p:cNvSpPr>
            <a:spLocks noGrp="1"/>
          </p:cNvSpPr>
          <p:nvPr>
            <p:ph type="ftr" sz="quarter" idx="10"/>
          </p:nvPr>
        </p:nvSpPr>
        <p:spPr/>
        <p:txBody>
          <a:bodyPr/>
          <a:lstStyle/>
          <a:p>
            <a:pPr>
              <a:defRPr/>
            </a:pPr>
            <a:r>
              <a:rPr lang="fr-BE"/>
              <a:t>Jean Hansen, 2011</a:t>
            </a:r>
            <a:endParaRPr lang="fr-BE" dirty="0"/>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130</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5104102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BE" dirty="0"/>
              <a:t>vgrfb</a:t>
            </a:r>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7C991B29-0AD6-449A-83AF-871921AF7CA9}" type="slidenum">
              <a:rPr lang="fr-BE" smtClean="0"/>
              <a:pPr>
                <a:defRPr/>
              </a:pPr>
              <a:t>132</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extLst>
      <p:ext uri="{BB962C8B-B14F-4D97-AF65-F5344CB8AC3E}">
        <p14:creationId xmlns:p14="http://schemas.microsoft.com/office/powerpoint/2010/main" val="10549796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3F662069-5FCE-4082-9372-589E3A5364BF}" type="slidenum">
              <a:rPr lang="fr-BE" smtClean="0"/>
              <a:pPr>
                <a:defRPr/>
              </a:pPr>
              <a:t>133</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784DA630-DFCE-4687-9C3D-D9B9C1E1FB9F}" type="slidenum">
              <a:rPr lang="fr-BE" smtClean="0"/>
              <a:pPr>
                <a:defRPr/>
              </a:pPr>
              <a:t>134</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7BBB7D10-D442-449F-8744-05B49AAC2B5C}" type="slidenum">
              <a:rPr lang="fr-BE" smtClean="0"/>
              <a:pPr>
                <a:defRPr/>
              </a:pPr>
              <a:t>136</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137</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31061993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5A3B626D-E32F-48C9-9532-C4042BFA9B33}" type="slidenum">
              <a:rPr lang="fr-BE" smtClean="0"/>
              <a:pPr>
                <a:defRPr/>
              </a:pPr>
              <a:t>138</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
        <p:nvSpPr>
          <p:cNvPr id="4" name="Espace réservé du pied de page 3"/>
          <p:cNvSpPr>
            <a:spLocks noGrp="1"/>
          </p:cNvSpPr>
          <p:nvPr>
            <p:ph type="ftr" sz="quarter" idx="10"/>
          </p:nvPr>
        </p:nvSpPr>
        <p:spPr/>
        <p:txBody>
          <a:bodyPr/>
          <a:lstStyle/>
          <a:p>
            <a:pPr>
              <a:defRPr/>
            </a:pPr>
            <a:r>
              <a:rPr lang="fr-BE"/>
              <a:t>Jean Hansen, 2011</a:t>
            </a:r>
            <a:endParaRPr lang="fr-BE" dirty="0"/>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139</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05791990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
        <p:nvSpPr>
          <p:cNvPr id="4" name="Espace réservé du pied de page 3"/>
          <p:cNvSpPr>
            <a:spLocks noGrp="1"/>
          </p:cNvSpPr>
          <p:nvPr>
            <p:ph type="ftr" sz="quarter" idx="10"/>
          </p:nvPr>
        </p:nvSpPr>
        <p:spPr/>
        <p:txBody>
          <a:bodyPr/>
          <a:lstStyle/>
          <a:p>
            <a:pPr>
              <a:defRPr/>
            </a:pPr>
            <a:r>
              <a:rPr lang="fr-BE"/>
              <a:t>Jean Hansen, 2011</a:t>
            </a:r>
            <a:endParaRPr lang="fr-BE" dirty="0"/>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140</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94597938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E71BAC5B-F9D6-472B-AFDE-22EEF570326B}" type="slidenum">
              <a:rPr lang="fr-BE" smtClean="0"/>
              <a:pPr>
                <a:defRPr/>
              </a:pPr>
              <a:t>148</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BE" dirty="0"/>
              <a:t>vgrfb</a:t>
            </a:r>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7C991B29-0AD6-449A-83AF-871921AF7CA9}" type="slidenum">
              <a:rPr lang="fr-BE" smtClean="0"/>
              <a:pPr>
                <a:defRPr/>
              </a:pPr>
              <a:t>149</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extLst>
      <p:ext uri="{BB962C8B-B14F-4D97-AF65-F5344CB8AC3E}">
        <p14:creationId xmlns:p14="http://schemas.microsoft.com/office/powerpoint/2010/main" val="336598681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3E250850-40C4-431C-93CF-E2D7C77A2663}" type="slidenum">
              <a:rPr lang="fr-BE" smtClean="0"/>
              <a:pPr>
                <a:defRPr/>
              </a:pPr>
              <a:t>150</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FDD7F806-0277-4E7A-97F3-96576187C29C}" type="slidenum">
              <a:rPr lang="fr-BE" smtClean="0"/>
              <a:pPr>
                <a:defRPr/>
              </a:pPr>
              <a:t>151</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
        <p:nvSpPr>
          <p:cNvPr id="4" name="Espace réservé du pied de page 3"/>
          <p:cNvSpPr>
            <a:spLocks noGrp="1"/>
          </p:cNvSpPr>
          <p:nvPr>
            <p:ph type="ftr" sz="quarter" idx="10"/>
          </p:nvPr>
        </p:nvSpPr>
        <p:spPr/>
        <p:txBody>
          <a:bodyPr/>
          <a:lstStyle/>
          <a:p>
            <a:pPr>
              <a:defRPr/>
            </a:pPr>
            <a:r>
              <a:rPr lang="fr-BE"/>
              <a:t>Jean Hansen, 2011</a:t>
            </a:r>
            <a:endParaRPr lang="fr-BE" dirty="0"/>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152</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292930613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158</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6840182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
        <p:nvSpPr>
          <p:cNvPr id="4" name="Espace réservé du pied de page 3"/>
          <p:cNvSpPr>
            <a:spLocks noGrp="1"/>
          </p:cNvSpPr>
          <p:nvPr>
            <p:ph type="ftr" sz="quarter" idx="10"/>
          </p:nvPr>
        </p:nvSpPr>
        <p:spPr/>
        <p:txBody>
          <a:bodyPr/>
          <a:lstStyle/>
          <a:p>
            <a:pPr>
              <a:defRPr/>
            </a:pPr>
            <a:r>
              <a:rPr lang="fr-BE"/>
              <a:t>Jean Hansen, 2011</a:t>
            </a:r>
            <a:endParaRPr lang="fr-BE" dirty="0"/>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159</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356281350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2B7E0ADD-E40F-4E80-90CB-B0ECEBF8EA1E}" type="slidenum">
              <a:rPr lang="fr-BE" smtClean="0"/>
              <a:pPr>
                <a:defRPr/>
              </a:pPr>
              <a:t>161</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162</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82358041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163</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30066189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164</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31054750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165</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395839340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BE" dirty="0"/>
              <a:t>vgrfb</a:t>
            </a:r>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7C991B29-0AD6-449A-83AF-871921AF7CA9}" type="slidenum">
              <a:rPr lang="fr-BE" smtClean="0"/>
              <a:pPr>
                <a:defRPr/>
              </a:pPr>
              <a:t>174</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extLst>
      <p:ext uri="{BB962C8B-B14F-4D97-AF65-F5344CB8AC3E}">
        <p14:creationId xmlns:p14="http://schemas.microsoft.com/office/powerpoint/2010/main" val="406314789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0D3A6AE1-C8DE-4114-84D7-6D6758806111}" type="slidenum">
              <a:rPr lang="fr-BE" smtClean="0"/>
              <a:pPr>
                <a:defRPr/>
              </a:pPr>
              <a:t>175</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08461A51-B5F6-4DCD-BF0D-08797A613BA7}" type="slidenum">
              <a:rPr lang="fr-BE" smtClean="0"/>
              <a:pPr>
                <a:defRPr/>
              </a:pPr>
              <a:t>176</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E1ECF97A-BF98-4F2A-BF84-2C3784D1B310}" type="slidenum">
              <a:rPr lang="fr-BE" smtClean="0"/>
              <a:pPr>
                <a:defRPr/>
              </a:pPr>
              <a:t>177</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740F8F6B-E804-443C-8A4C-A5A8904AE54E}" type="slidenum">
              <a:rPr lang="fr-BE" smtClean="0"/>
              <a:pPr>
                <a:defRPr/>
              </a:pPr>
              <a:t>178</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C883B902-C033-46E8-A5FE-716C9A795E8F}" type="slidenum">
              <a:rPr lang="fr-BE" smtClean="0"/>
              <a:pPr>
                <a:defRPr/>
              </a:pPr>
              <a:t>181</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497C7060-A0B0-45AA-ACC1-3B3C4270CC59}" type="slidenum">
              <a:rPr lang="fr-BE" smtClean="0"/>
              <a:pPr>
                <a:defRPr/>
              </a:pPr>
              <a:t>182</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3F002C9D-6F59-4080-8251-3D23C1BF2222}" type="slidenum">
              <a:rPr lang="fr-BE" smtClean="0"/>
              <a:pPr>
                <a:defRPr/>
              </a:pPr>
              <a:t>183</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8878D3FF-2271-48AB-A88F-B92DD50CE1C5}" type="slidenum">
              <a:rPr lang="fr-BE" smtClean="0"/>
              <a:pPr>
                <a:defRPr/>
              </a:pPr>
              <a:t>184</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D5D3E88B-C60E-43A3-A733-05F44CA6A7C5}" type="slidenum">
              <a:rPr lang="fr-BE" smtClean="0"/>
              <a:pPr>
                <a:defRPr/>
              </a:pPr>
              <a:t>185</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31B2F8E5-07CA-4D24-ABBE-BBBFBCBA3D41}" type="slidenum">
              <a:rPr lang="fr-BE" smtClean="0"/>
              <a:pPr>
                <a:defRPr/>
              </a:pPr>
              <a:t>186</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991A6CB7-5832-4BB4-A0ED-7442FF8D9CA0}" type="slidenum">
              <a:rPr lang="fr-BE" smtClean="0"/>
              <a:pPr>
                <a:defRPr/>
              </a:pPr>
              <a:t>187</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5B979CF4-1B52-457C-91C7-BDD079909AEF}" type="slidenum">
              <a:rPr lang="fr-BE" smtClean="0"/>
              <a:pPr>
                <a:defRPr/>
              </a:pPr>
              <a:t>188</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52BD5BFE-7C4A-4C69-8600-8D86C27E2438}" type="slidenum">
              <a:rPr lang="fr-BE" smtClean="0"/>
              <a:pPr>
                <a:defRPr/>
              </a:pPr>
              <a:t>189</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C6F95D3F-BF76-4B21-9FD7-04AF685CBC76}" type="slidenum">
              <a:rPr lang="fr-BE" smtClean="0"/>
              <a:pPr>
                <a:defRPr/>
              </a:pPr>
              <a:t>191</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430A40AA-E588-49FA-B336-1E322A1E4B6B}" type="slidenum">
              <a:rPr lang="fr-BE" smtClean="0"/>
              <a:pPr>
                <a:defRPr/>
              </a:pPr>
              <a:t>192</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51AD51DB-B440-483F-8966-D36A1CA798F9}" type="slidenum">
              <a:rPr lang="fr-BE" smtClean="0"/>
              <a:pPr>
                <a:defRPr/>
              </a:pPr>
              <a:t>193</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11166FE3-E8BE-4865-A7C7-251E36D467FA}" type="slidenum">
              <a:rPr lang="fr-BE" smtClean="0"/>
              <a:pPr>
                <a:defRPr/>
              </a:pPr>
              <a:t>194</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195</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260504564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196</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82277786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197</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24647930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198</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264755587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199</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47411546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200</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267427479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201</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409467934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202</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304361116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203</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04541059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205</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97788667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206</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79452096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207</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393161426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208</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273971073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209</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17733986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210</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322265107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E7FF29BC-D2A1-4130-8E93-E0A5FFA32E27}" type="slidenum">
              <a:rPr lang="fr-BE" smtClean="0"/>
              <a:pPr>
                <a:defRPr/>
              </a:pPr>
              <a:t>211</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F423FFD4-FE91-4B2E-8230-05A07A90990F}" type="slidenum">
              <a:rPr lang="fr-BE" smtClean="0"/>
              <a:pPr>
                <a:defRPr/>
              </a:pPr>
              <a:t>212</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BE" dirty="0"/>
              <a:t>vgrfb</a:t>
            </a:r>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7C991B29-0AD6-449A-83AF-871921AF7CA9}" type="slidenum">
              <a:rPr lang="fr-BE" smtClean="0"/>
              <a:pPr>
                <a:defRPr/>
              </a:pPr>
              <a:t>216</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extLst>
      <p:ext uri="{BB962C8B-B14F-4D97-AF65-F5344CB8AC3E}">
        <p14:creationId xmlns:p14="http://schemas.microsoft.com/office/powerpoint/2010/main" val="317517638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D1DAADA2-0F2A-4F40-A54F-BE82888002E4}" type="slidenum">
              <a:rPr lang="fr-BE" smtClean="0"/>
              <a:pPr>
                <a:defRPr/>
              </a:pPr>
              <a:t>217</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FD787D14-E914-4D95-8E1F-AEADEDF4926D}" type="slidenum">
              <a:rPr lang="fr-BE" smtClean="0"/>
              <a:pPr>
                <a:defRPr/>
              </a:pPr>
              <a:t>218</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BE" dirty="0"/>
              <a:t>vgrfb</a:t>
            </a:r>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7C991B29-0AD6-449A-83AF-871921AF7CA9}" type="slidenum">
              <a:rPr lang="fr-BE" smtClean="0"/>
              <a:pPr>
                <a:defRPr/>
              </a:pPr>
              <a:t>223</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extLst>
      <p:ext uri="{BB962C8B-B14F-4D97-AF65-F5344CB8AC3E}">
        <p14:creationId xmlns:p14="http://schemas.microsoft.com/office/powerpoint/2010/main" val="371965924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2B77032B-36AE-4D01-AB84-534B2BD00E30}" type="slidenum">
              <a:rPr lang="fr-BE" smtClean="0"/>
              <a:pPr>
                <a:defRPr/>
              </a:pPr>
              <a:t>224</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8426096D-D7F6-4F80-B59D-379084CB84FC}" type="slidenum">
              <a:rPr lang="fr-BE" smtClean="0"/>
              <a:pPr>
                <a:defRPr/>
              </a:pPr>
              <a:t>225</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226</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81652576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227</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29377924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228</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26712609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229</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23256663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230</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76431171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dirty="0"/>
              <a:t>Jean Hansen, 2011</a:t>
            </a:r>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231</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932514189"/>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CA3C7E37-C3EB-49B6-A85C-5A5959D407E8}" type="slidenum">
              <a:rPr lang="fr-BE" smtClean="0"/>
              <a:pPr>
                <a:defRPr/>
              </a:pPr>
              <a:t>232</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BE" dirty="0"/>
          </a:p>
        </p:txBody>
      </p:sp>
      <p:sp>
        <p:nvSpPr>
          <p:cNvPr id="4" name="Espace réservé du pied de page 3"/>
          <p:cNvSpPr>
            <a:spLocks noGrp="1"/>
          </p:cNvSpPr>
          <p:nvPr>
            <p:ph type="ftr" sz="quarter" idx="4"/>
          </p:nvPr>
        </p:nvSpPr>
        <p:spPr/>
        <p:txBody>
          <a:bodyPr/>
          <a:lstStyle/>
          <a:p>
            <a:pPr>
              <a:defRPr/>
            </a:pPr>
            <a:r>
              <a:rPr lang="fr-BE" dirty="0"/>
              <a:t>Jean Hansen, 2011</a:t>
            </a:r>
          </a:p>
        </p:txBody>
      </p:sp>
      <p:sp>
        <p:nvSpPr>
          <p:cNvPr id="5" name="Espace réservé du numéro de diapositive 4"/>
          <p:cNvSpPr>
            <a:spLocks noGrp="1"/>
          </p:cNvSpPr>
          <p:nvPr>
            <p:ph type="sldNum" sz="quarter" idx="5"/>
          </p:nvPr>
        </p:nvSpPr>
        <p:spPr/>
        <p:txBody>
          <a:bodyPr/>
          <a:lstStyle/>
          <a:p>
            <a:pPr>
              <a:defRPr/>
            </a:pPr>
            <a:fld id="{253AE258-05D6-4AC7-B4AF-17DEC2CDE8E0}" type="slidenum">
              <a:rPr lang="fr-BE" smtClean="0"/>
              <a:pPr>
                <a:defRPr/>
              </a:pPr>
              <a:t>233</a:t>
            </a:fld>
            <a:endParaRPr lang="fr-BE" dirty="0"/>
          </a:p>
        </p:txBody>
      </p:sp>
      <p:sp>
        <p:nvSpPr>
          <p:cNvPr id="2" name="Espace réservé de la date 1"/>
          <p:cNvSpPr>
            <a:spLocks noGrp="1"/>
          </p:cNvSpPr>
          <p:nvPr>
            <p:ph type="dt" idx="10"/>
          </p:nvPr>
        </p:nvSpPr>
        <p:spPr/>
        <p:txBody>
          <a:bodyPr/>
          <a:lstStyle/>
          <a:p>
            <a:pPr>
              <a:defRPr/>
            </a:pPr>
            <a:endParaRPr lang="fr-BE" dirty="0"/>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
        <p:nvSpPr>
          <p:cNvPr id="4" name="Espace réservé du pied de page 3"/>
          <p:cNvSpPr>
            <a:spLocks noGrp="1"/>
          </p:cNvSpPr>
          <p:nvPr>
            <p:ph type="ftr" sz="quarter" idx="10"/>
          </p:nvPr>
        </p:nvSpPr>
        <p:spPr/>
        <p:txBody>
          <a:bodyPr/>
          <a:lstStyle/>
          <a:p>
            <a:pPr>
              <a:defRPr/>
            </a:pPr>
            <a:r>
              <a:rPr lang="fr-BE"/>
              <a:t>Jean Hansen, 2011</a:t>
            </a:r>
            <a:endParaRPr lang="fr-BE" dirty="0"/>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234</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60518703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
        <p:nvSpPr>
          <p:cNvPr id="4" name="Espace réservé du pied de page 3"/>
          <p:cNvSpPr>
            <a:spLocks noGrp="1"/>
          </p:cNvSpPr>
          <p:nvPr>
            <p:ph type="ftr" sz="quarter" idx="10"/>
          </p:nvPr>
        </p:nvSpPr>
        <p:spPr/>
        <p:txBody>
          <a:bodyPr/>
          <a:lstStyle/>
          <a:p>
            <a:pPr>
              <a:defRPr/>
            </a:pPr>
            <a:r>
              <a:rPr lang="fr-BE"/>
              <a:t>Jean Hansen, 2011</a:t>
            </a:r>
            <a:endParaRPr lang="fr-BE" dirty="0"/>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235</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78046991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
        <p:nvSpPr>
          <p:cNvPr id="4" name="Espace réservé du pied de page 3"/>
          <p:cNvSpPr>
            <a:spLocks noGrp="1"/>
          </p:cNvSpPr>
          <p:nvPr>
            <p:ph type="ftr" sz="quarter" idx="10"/>
          </p:nvPr>
        </p:nvSpPr>
        <p:spPr/>
        <p:txBody>
          <a:bodyPr/>
          <a:lstStyle/>
          <a:p>
            <a:pPr>
              <a:defRPr/>
            </a:pPr>
            <a:r>
              <a:rPr lang="fr-BE"/>
              <a:t>Jean Hansen, 2011</a:t>
            </a:r>
            <a:endParaRPr lang="fr-BE" dirty="0"/>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236</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254087657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
        <p:nvSpPr>
          <p:cNvPr id="4" name="Espace réservé du pied de page 3"/>
          <p:cNvSpPr>
            <a:spLocks noGrp="1"/>
          </p:cNvSpPr>
          <p:nvPr>
            <p:ph type="ftr" sz="quarter" idx="10"/>
          </p:nvPr>
        </p:nvSpPr>
        <p:spPr/>
        <p:txBody>
          <a:bodyPr/>
          <a:lstStyle/>
          <a:p>
            <a:pPr>
              <a:defRPr/>
            </a:pPr>
            <a:r>
              <a:rPr lang="fr-BE"/>
              <a:t>Jean Hansen, 2011</a:t>
            </a:r>
            <a:endParaRPr lang="fr-BE" dirty="0"/>
          </a:p>
        </p:txBody>
      </p:sp>
      <p:sp>
        <p:nvSpPr>
          <p:cNvPr id="5" name="Espace réservé du numéro de diapositive 4"/>
          <p:cNvSpPr>
            <a:spLocks noGrp="1"/>
          </p:cNvSpPr>
          <p:nvPr>
            <p:ph type="sldNum" sz="quarter" idx="11"/>
          </p:nvPr>
        </p:nvSpPr>
        <p:spPr/>
        <p:txBody>
          <a:bodyPr/>
          <a:lstStyle/>
          <a:p>
            <a:pPr>
              <a:defRPr/>
            </a:pPr>
            <a:fld id="{C717BDBC-AC08-4726-B105-EE8DECED3C83}" type="slidenum">
              <a:rPr lang="fr-BE" smtClean="0"/>
              <a:pPr>
                <a:defRPr/>
              </a:pPr>
              <a:t>237</a:t>
            </a:fld>
            <a:endParaRPr lang="fr-BE" dirty="0"/>
          </a:p>
        </p:txBody>
      </p:sp>
      <p:sp>
        <p:nvSpPr>
          <p:cNvPr id="6" name="Espace réservé de la date 5"/>
          <p:cNvSpPr>
            <a:spLocks noGrp="1"/>
          </p:cNvSpPr>
          <p:nvPr>
            <p:ph type="dt" idx="12"/>
          </p:nvPr>
        </p:nvSpPr>
        <p:spPr/>
        <p:txBody>
          <a:bodyPr/>
          <a:lstStyle/>
          <a:p>
            <a:pPr>
              <a:defRPr/>
            </a:pPr>
            <a:endParaRPr lang="fr-BE" dirty="0"/>
          </a:p>
        </p:txBody>
      </p:sp>
    </p:spTree>
    <p:extLst>
      <p:ext uri="{BB962C8B-B14F-4D97-AF65-F5344CB8AC3E}">
        <p14:creationId xmlns:p14="http://schemas.microsoft.com/office/powerpoint/2010/main" val="1221656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BE"/>
          </a:p>
        </p:txBody>
      </p:sp>
      <p:sp>
        <p:nvSpPr>
          <p:cNvPr id="4" name="Espace réservé de la date 3"/>
          <p:cNvSpPr>
            <a:spLocks noGrp="1"/>
          </p:cNvSpPr>
          <p:nvPr>
            <p:ph type="dt" sz="half" idx="10"/>
          </p:nvPr>
        </p:nvSpPr>
        <p:spPr/>
        <p:txBody>
          <a:bodyPr/>
          <a:lstStyle>
            <a:lvl1pPr>
              <a:defRPr/>
            </a:lvl1pPr>
          </a:lstStyle>
          <a:p>
            <a:pPr>
              <a:defRPr/>
            </a:pPr>
            <a:fld id="{AC18FFA7-B6BF-41A9-B10E-BD0F2B742767}" type="datetime1">
              <a:rPr lang="fr-BE"/>
              <a:pPr>
                <a:defRPr/>
              </a:pPr>
              <a:t>14/04/2025</a:t>
            </a:fld>
            <a:endParaRPr lang="fr-BE" dirty="0"/>
          </a:p>
        </p:txBody>
      </p:sp>
      <p:sp>
        <p:nvSpPr>
          <p:cNvPr id="5" name="Espace réservé du pied de page 4"/>
          <p:cNvSpPr>
            <a:spLocks noGrp="1"/>
          </p:cNvSpPr>
          <p:nvPr>
            <p:ph type="ftr" sz="quarter" idx="11"/>
          </p:nvPr>
        </p:nvSpPr>
        <p:spPr/>
        <p:txBody>
          <a:bodyPr/>
          <a:lstStyle>
            <a:lvl1pPr>
              <a:defRPr/>
            </a:lvl1pPr>
          </a:lstStyle>
          <a:p>
            <a:pPr>
              <a:defRPr/>
            </a:pPr>
            <a:r>
              <a:rPr lang="fr-BE" dirty="0"/>
              <a:t>Jean Hansen, 2011</a:t>
            </a:r>
          </a:p>
        </p:txBody>
      </p:sp>
      <p:sp>
        <p:nvSpPr>
          <p:cNvPr id="6" name="Espace réservé du numéro de diapositive 5"/>
          <p:cNvSpPr>
            <a:spLocks noGrp="1"/>
          </p:cNvSpPr>
          <p:nvPr>
            <p:ph type="sldNum" sz="quarter" idx="12"/>
          </p:nvPr>
        </p:nvSpPr>
        <p:spPr/>
        <p:txBody>
          <a:bodyPr/>
          <a:lstStyle>
            <a:lvl1pPr>
              <a:defRPr/>
            </a:lvl1pPr>
          </a:lstStyle>
          <a:p>
            <a:pPr>
              <a:defRPr/>
            </a:pPr>
            <a:fld id="{9839D3FB-1907-4C3D-BFB3-9B87FB3FD9E2}" type="slidenum">
              <a:rPr lang="fr-BE"/>
              <a:pPr>
                <a:defRPr/>
              </a:pPr>
              <a:t>‹#›</a:t>
            </a:fld>
            <a:endParaRPr lang="fr-BE" dirty="0"/>
          </a:p>
        </p:txBody>
      </p:sp>
    </p:spTree>
    <p:extLst>
      <p:ext uri="{BB962C8B-B14F-4D97-AF65-F5344CB8AC3E}">
        <p14:creationId xmlns:p14="http://schemas.microsoft.com/office/powerpoint/2010/main" val="625146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0D2CF345-3995-48D2-AE75-90DE229DF45D}" type="datetime1">
              <a:rPr lang="fr-BE"/>
              <a:pPr>
                <a:defRPr/>
              </a:pPr>
              <a:t>14/04/2025</a:t>
            </a:fld>
            <a:endParaRPr lang="fr-BE" dirty="0"/>
          </a:p>
        </p:txBody>
      </p:sp>
      <p:sp>
        <p:nvSpPr>
          <p:cNvPr id="5" name="Espace réservé du pied de page 4"/>
          <p:cNvSpPr>
            <a:spLocks noGrp="1"/>
          </p:cNvSpPr>
          <p:nvPr>
            <p:ph type="ftr" sz="quarter" idx="11"/>
          </p:nvPr>
        </p:nvSpPr>
        <p:spPr/>
        <p:txBody>
          <a:bodyPr/>
          <a:lstStyle>
            <a:lvl1pPr>
              <a:defRPr/>
            </a:lvl1pPr>
          </a:lstStyle>
          <a:p>
            <a:pPr>
              <a:defRPr/>
            </a:pPr>
            <a:r>
              <a:rPr lang="fr-BE" dirty="0"/>
              <a:t>Jean Hansen, 2011</a:t>
            </a:r>
          </a:p>
        </p:txBody>
      </p:sp>
      <p:sp>
        <p:nvSpPr>
          <p:cNvPr id="6" name="Espace réservé du numéro de diapositive 5"/>
          <p:cNvSpPr>
            <a:spLocks noGrp="1"/>
          </p:cNvSpPr>
          <p:nvPr>
            <p:ph type="sldNum" sz="quarter" idx="12"/>
          </p:nvPr>
        </p:nvSpPr>
        <p:spPr/>
        <p:txBody>
          <a:bodyPr/>
          <a:lstStyle>
            <a:lvl1pPr>
              <a:defRPr/>
            </a:lvl1pPr>
          </a:lstStyle>
          <a:p>
            <a:pPr>
              <a:defRPr/>
            </a:pPr>
            <a:fld id="{C961D413-C80E-4040-8C95-0A8BAAE2541B}" type="slidenum">
              <a:rPr lang="fr-BE"/>
              <a:pPr>
                <a:defRPr/>
              </a:pPr>
              <a:t>‹#›</a:t>
            </a:fld>
            <a:endParaRPr lang="fr-BE" dirty="0"/>
          </a:p>
        </p:txBody>
      </p:sp>
    </p:spTree>
    <p:extLst>
      <p:ext uri="{BB962C8B-B14F-4D97-AF65-F5344CB8AC3E}">
        <p14:creationId xmlns:p14="http://schemas.microsoft.com/office/powerpoint/2010/main" val="1026777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0AC088DA-5309-483D-A5F6-79C469295D33}" type="datetime1">
              <a:rPr lang="fr-BE"/>
              <a:pPr>
                <a:defRPr/>
              </a:pPr>
              <a:t>14/04/2025</a:t>
            </a:fld>
            <a:endParaRPr lang="fr-BE" dirty="0"/>
          </a:p>
        </p:txBody>
      </p:sp>
      <p:sp>
        <p:nvSpPr>
          <p:cNvPr id="5" name="Espace réservé du pied de page 4"/>
          <p:cNvSpPr>
            <a:spLocks noGrp="1"/>
          </p:cNvSpPr>
          <p:nvPr>
            <p:ph type="ftr" sz="quarter" idx="11"/>
          </p:nvPr>
        </p:nvSpPr>
        <p:spPr/>
        <p:txBody>
          <a:bodyPr/>
          <a:lstStyle>
            <a:lvl1pPr>
              <a:defRPr/>
            </a:lvl1pPr>
          </a:lstStyle>
          <a:p>
            <a:pPr>
              <a:defRPr/>
            </a:pPr>
            <a:r>
              <a:rPr lang="fr-BE" dirty="0"/>
              <a:t>Jean Hansen, 2011</a:t>
            </a:r>
          </a:p>
        </p:txBody>
      </p:sp>
      <p:sp>
        <p:nvSpPr>
          <p:cNvPr id="6" name="Espace réservé du numéro de diapositive 5"/>
          <p:cNvSpPr>
            <a:spLocks noGrp="1"/>
          </p:cNvSpPr>
          <p:nvPr>
            <p:ph type="sldNum" sz="quarter" idx="12"/>
          </p:nvPr>
        </p:nvSpPr>
        <p:spPr/>
        <p:txBody>
          <a:bodyPr/>
          <a:lstStyle>
            <a:lvl1pPr>
              <a:defRPr/>
            </a:lvl1pPr>
          </a:lstStyle>
          <a:p>
            <a:pPr>
              <a:defRPr/>
            </a:pPr>
            <a:fld id="{8B4BB96D-850B-448A-8DC0-B9705AD197F5}" type="slidenum">
              <a:rPr lang="fr-BE"/>
              <a:pPr>
                <a:defRPr/>
              </a:pPr>
              <a:t>‹#›</a:t>
            </a:fld>
            <a:endParaRPr lang="fr-BE" dirty="0"/>
          </a:p>
        </p:txBody>
      </p:sp>
    </p:spTree>
    <p:extLst>
      <p:ext uri="{BB962C8B-B14F-4D97-AF65-F5344CB8AC3E}">
        <p14:creationId xmlns:p14="http://schemas.microsoft.com/office/powerpoint/2010/main" val="1993306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3"/>
          <p:cNvSpPr>
            <a:spLocks noGrp="1"/>
          </p:cNvSpPr>
          <p:nvPr>
            <p:ph type="dt" sz="half" idx="10"/>
          </p:nvPr>
        </p:nvSpPr>
        <p:spPr/>
        <p:txBody>
          <a:bodyPr/>
          <a:lstStyle>
            <a:lvl1pPr>
              <a:defRPr/>
            </a:lvl1pPr>
          </a:lstStyle>
          <a:p>
            <a:pPr>
              <a:defRPr/>
            </a:pPr>
            <a:fld id="{5499CE9F-ADF2-4804-A1AB-4C16FD2D580D}" type="datetime1">
              <a:rPr lang="fr-BE"/>
              <a:pPr>
                <a:defRPr/>
              </a:pPr>
              <a:t>14/04/2025</a:t>
            </a:fld>
            <a:endParaRPr lang="fr-BE" dirty="0"/>
          </a:p>
        </p:txBody>
      </p:sp>
      <p:sp>
        <p:nvSpPr>
          <p:cNvPr id="6" name="Espace réservé du pied de page 4"/>
          <p:cNvSpPr>
            <a:spLocks noGrp="1"/>
          </p:cNvSpPr>
          <p:nvPr>
            <p:ph type="ftr" sz="quarter" idx="11"/>
          </p:nvPr>
        </p:nvSpPr>
        <p:spPr/>
        <p:txBody>
          <a:bodyPr/>
          <a:lstStyle>
            <a:lvl1pPr>
              <a:defRPr/>
            </a:lvl1pPr>
          </a:lstStyle>
          <a:p>
            <a:pPr>
              <a:defRPr/>
            </a:pPr>
            <a:r>
              <a:rPr lang="fr-BE" dirty="0"/>
              <a:t>Jean Hansen, 2011</a:t>
            </a:r>
          </a:p>
        </p:txBody>
      </p:sp>
      <p:sp>
        <p:nvSpPr>
          <p:cNvPr id="7" name="Espace réservé du numéro de diapositive 5"/>
          <p:cNvSpPr>
            <a:spLocks noGrp="1"/>
          </p:cNvSpPr>
          <p:nvPr>
            <p:ph type="sldNum" sz="quarter" idx="12"/>
          </p:nvPr>
        </p:nvSpPr>
        <p:spPr/>
        <p:txBody>
          <a:bodyPr/>
          <a:lstStyle>
            <a:lvl1pPr>
              <a:defRPr/>
            </a:lvl1pPr>
          </a:lstStyle>
          <a:p>
            <a:pPr>
              <a:defRPr/>
            </a:pPr>
            <a:fld id="{B30E7EEB-86E0-4976-9046-A53D6F576BE3}" type="slidenum">
              <a:rPr lang="fr-BE"/>
              <a:pPr>
                <a:defRPr/>
              </a:pPr>
              <a:t>‹#›</a:t>
            </a:fld>
            <a:endParaRPr lang="fr-BE" dirty="0"/>
          </a:p>
        </p:txBody>
      </p:sp>
    </p:spTree>
    <p:extLst>
      <p:ext uri="{BB962C8B-B14F-4D97-AF65-F5344CB8AC3E}">
        <p14:creationId xmlns:p14="http://schemas.microsoft.com/office/powerpoint/2010/main" val="1406069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3"/>
          <p:cNvSpPr>
            <a:spLocks noGrp="1"/>
          </p:cNvSpPr>
          <p:nvPr>
            <p:ph type="dt" sz="half" idx="10"/>
          </p:nvPr>
        </p:nvSpPr>
        <p:spPr/>
        <p:txBody>
          <a:bodyPr/>
          <a:lstStyle>
            <a:lvl1pPr>
              <a:defRPr/>
            </a:lvl1pPr>
          </a:lstStyle>
          <a:p>
            <a:pPr>
              <a:defRPr/>
            </a:pPr>
            <a:fld id="{CE71D76A-BE55-4CD6-BD93-6CB07B7F381F}" type="datetime1">
              <a:rPr lang="fr-BE"/>
              <a:pPr>
                <a:defRPr/>
              </a:pPr>
              <a:t>14/04/2025</a:t>
            </a:fld>
            <a:endParaRPr lang="fr-BE" dirty="0"/>
          </a:p>
        </p:txBody>
      </p:sp>
      <p:sp>
        <p:nvSpPr>
          <p:cNvPr id="8" name="Espace réservé du pied de page 4"/>
          <p:cNvSpPr>
            <a:spLocks noGrp="1"/>
          </p:cNvSpPr>
          <p:nvPr>
            <p:ph type="ftr" sz="quarter" idx="11"/>
          </p:nvPr>
        </p:nvSpPr>
        <p:spPr/>
        <p:txBody>
          <a:bodyPr/>
          <a:lstStyle>
            <a:lvl1pPr>
              <a:defRPr/>
            </a:lvl1pPr>
          </a:lstStyle>
          <a:p>
            <a:pPr>
              <a:defRPr/>
            </a:pPr>
            <a:r>
              <a:rPr lang="fr-BE" dirty="0"/>
              <a:t>Jean Hansen, 2011</a:t>
            </a:r>
          </a:p>
        </p:txBody>
      </p:sp>
      <p:sp>
        <p:nvSpPr>
          <p:cNvPr id="9" name="Espace réservé du numéro de diapositive 5"/>
          <p:cNvSpPr>
            <a:spLocks noGrp="1"/>
          </p:cNvSpPr>
          <p:nvPr>
            <p:ph type="sldNum" sz="quarter" idx="12"/>
          </p:nvPr>
        </p:nvSpPr>
        <p:spPr/>
        <p:txBody>
          <a:bodyPr/>
          <a:lstStyle>
            <a:lvl1pPr>
              <a:defRPr/>
            </a:lvl1pPr>
          </a:lstStyle>
          <a:p>
            <a:pPr>
              <a:defRPr/>
            </a:pPr>
            <a:fld id="{B5B912DA-9FAB-47A0-A5AE-099D34B0259C}" type="slidenum">
              <a:rPr lang="fr-BE"/>
              <a:pPr>
                <a:defRPr/>
              </a:pPr>
              <a:t>‹#›</a:t>
            </a:fld>
            <a:endParaRPr lang="fr-BE" dirty="0"/>
          </a:p>
        </p:txBody>
      </p:sp>
    </p:spTree>
    <p:extLst>
      <p:ext uri="{BB962C8B-B14F-4D97-AF65-F5344CB8AC3E}">
        <p14:creationId xmlns:p14="http://schemas.microsoft.com/office/powerpoint/2010/main" val="832405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e la date 3"/>
          <p:cNvSpPr>
            <a:spLocks noGrp="1"/>
          </p:cNvSpPr>
          <p:nvPr>
            <p:ph type="dt" sz="half" idx="10"/>
          </p:nvPr>
        </p:nvSpPr>
        <p:spPr/>
        <p:txBody>
          <a:bodyPr/>
          <a:lstStyle>
            <a:lvl1pPr>
              <a:defRPr/>
            </a:lvl1pPr>
          </a:lstStyle>
          <a:p>
            <a:pPr>
              <a:defRPr/>
            </a:pPr>
            <a:fld id="{E4D55246-2C23-40EF-A70F-5766866B6D5A}" type="datetime1">
              <a:rPr lang="fr-BE"/>
              <a:pPr>
                <a:defRPr/>
              </a:pPr>
              <a:t>14/04/2025</a:t>
            </a:fld>
            <a:endParaRPr lang="fr-BE" dirty="0"/>
          </a:p>
        </p:txBody>
      </p:sp>
      <p:sp>
        <p:nvSpPr>
          <p:cNvPr id="4" name="Espace réservé du pied de page 4"/>
          <p:cNvSpPr>
            <a:spLocks noGrp="1"/>
          </p:cNvSpPr>
          <p:nvPr>
            <p:ph type="ftr" sz="quarter" idx="11"/>
          </p:nvPr>
        </p:nvSpPr>
        <p:spPr/>
        <p:txBody>
          <a:bodyPr/>
          <a:lstStyle>
            <a:lvl1pPr>
              <a:defRPr/>
            </a:lvl1pPr>
          </a:lstStyle>
          <a:p>
            <a:pPr>
              <a:defRPr/>
            </a:pPr>
            <a:r>
              <a:rPr lang="fr-BE" dirty="0"/>
              <a:t>Jean Hansen, 2011</a:t>
            </a:r>
          </a:p>
        </p:txBody>
      </p:sp>
      <p:sp>
        <p:nvSpPr>
          <p:cNvPr id="5" name="Espace réservé du numéro de diapositive 5"/>
          <p:cNvSpPr>
            <a:spLocks noGrp="1"/>
          </p:cNvSpPr>
          <p:nvPr>
            <p:ph type="sldNum" sz="quarter" idx="12"/>
          </p:nvPr>
        </p:nvSpPr>
        <p:spPr/>
        <p:txBody>
          <a:bodyPr/>
          <a:lstStyle>
            <a:lvl1pPr>
              <a:defRPr/>
            </a:lvl1pPr>
          </a:lstStyle>
          <a:p>
            <a:pPr>
              <a:defRPr/>
            </a:pPr>
            <a:fld id="{2F4DBDEE-E811-4D83-A040-5F9E7737E5B1}" type="slidenum">
              <a:rPr lang="fr-BE"/>
              <a:pPr>
                <a:defRPr/>
              </a:pPr>
              <a:t>‹#›</a:t>
            </a:fld>
            <a:endParaRPr lang="fr-BE" dirty="0"/>
          </a:p>
        </p:txBody>
      </p:sp>
    </p:spTree>
    <p:extLst>
      <p:ext uri="{BB962C8B-B14F-4D97-AF65-F5344CB8AC3E}">
        <p14:creationId xmlns:p14="http://schemas.microsoft.com/office/powerpoint/2010/main" val="2182093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E3588198-0C09-43A8-A99F-CF7FC1E45E44}" type="datetime1">
              <a:rPr lang="fr-BE"/>
              <a:pPr>
                <a:defRPr/>
              </a:pPr>
              <a:t>14/04/2025</a:t>
            </a:fld>
            <a:endParaRPr lang="fr-BE" dirty="0"/>
          </a:p>
        </p:txBody>
      </p:sp>
      <p:sp>
        <p:nvSpPr>
          <p:cNvPr id="3" name="Espace réservé du pied de page 4"/>
          <p:cNvSpPr>
            <a:spLocks noGrp="1"/>
          </p:cNvSpPr>
          <p:nvPr>
            <p:ph type="ftr" sz="quarter" idx="11"/>
          </p:nvPr>
        </p:nvSpPr>
        <p:spPr/>
        <p:txBody>
          <a:bodyPr/>
          <a:lstStyle>
            <a:lvl1pPr>
              <a:defRPr/>
            </a:lvl1pPr>
          </a:lstStyle>
          <a:p>
            <a:pPr>
              <a:defRPr/>
            </a:pPr>
            <a:r>
              <a:rPr lang="fr-BE" dirty="0"/>
              <a:t>Jean Hansen, 2011</a:t>
            </a:r>
          </a:p>
        </p:txBody>
      </p:sp>
      <p:sp>
        <p:nvSpPr>
          <p:cNvPr id="4" name="Espace réservé du numéro de diapositive 5"/>
          <p:cNvSpPr>
            <a:spLocks noGrp="1"/>
          </p:cNvSpPr>
          <p:nvPr>
            <p:ph type="sldNum" sz="quarter" idx="12"/>
          </p:nvPr>
        </p:nvSpPr>
        <p:spPr/>
        <p:txBody>
          <a:bodyPr/>
          <a:lstStyle>
            <a:lvl1pPr>
              <a:defRPr/>
            </a:lvl1pPr>
          </a:lstStyle>
          <a:p>
            <a:pPr>
              <a:defRPr/>
            </a:pPr>
            <a:fld id="{C0F5F68D-ACF9-4AB6-9079-C38166E3DCBF}" type="slidenum">
              <a:rPr lang="fr-BE"/>
              <a:pPr>
                <a:defRPr/>
              </a:pPr>
              <a:t>‹#›</a:t>
            </a:fld>
            <a:endParaRPr lang="fr-BE" dirty="0"/>
          </a:p>
        </p:txBody>
      </p:sp>
    </p:spTree>
    <p:extLst>
      <p:ext uri="{BB962C8B-B14F-4D97-AF65-F5344CB8AC3E}">
        <p14:creationId xmlns:p14="http://schemas.microsoft.com/office/powerpoint/2010/main" val="1563922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5D910126-1A6C-431D-8C6F-53BC4D6CEA09}" type="datetime1">
              <a:rPr lang="fr-BE"/>
              <a:pPr>
                <a:defRPr/>
              </a:pPr>
              <a:t>14/04/2025</a:t>
            </a:fld>
            <a:endParaRPr lang="fr-BE" dirty="0"/>
          </a:p>
        </p:txBody>
      </p:sp>
      <p:sp>
        <p:nvSpPr>
          <p:cNvPr id="6" name="Espace réservé du pied de page 4"/>
          <p:cNvSpPr>
            <a:spLocks noGrp="1"/>
          </p:cNvSpPr>
          <p:nvPr>
            <p:ph type="ftr" sz="quarter" idx="11"/>
          </p:nvPr>
        </p:nvSpPr>
        <p:spPr/>
        <p:txBody>
          <a:bodyPr/>
          <a:lstStyle>
            <a:lvl1pPr>
              <a:defRPr/>
            </a:lvl1pPr>
          </a:lstStyle>
          <a:p>
            <a:pPr>
              <a:defRPr/>
            </a:pPr>
            <a:r>
              <a:rPr lang="fr-BE" dirty="0"/>
              <a:t>Jean Hansen, 2011</a:t>
            </a:r>
          </a:p>
        </p:txBody>
      </p:sp>
      <p:sp>
        <p:nvSpPr>
          <p:cNvPr id="7" name="Espace réservé du numéro de diapositive 5"/>
          <p:cNvSpPr>
            <a:spLocks noGrp="1"/>
          </p:cNvSpPr>
          <p:nvPr>
            <p:ph type="sldNum" sz="quarter" idx="12"/>
          </p:nvPr>
        </p:nvSpPr>
        <p:spPr/>
        <p:txBody>
          <a:bodyPr/>
          <a:lstStyle>
            <a:lvl1pPr>
              <a:defRPr/>
            </a:lvl1pPr>
          </a:lstStyle>
          <a:p>
            <a:pPr>
              <a:defRPr/>
            </a:pPr>
            <a:fld id="{AE9DAB4F-0798-4D7B-AFB3-0C105C5CD111}" type="slidenum">
              <a:rPr lang="fr-BE"/>
              <a:pPr>
                <a:defRPr/>
              </a:pPr>
              <a:t>‹#›</a:t>
            </a:fld>
            <a:endParaRPr lang="fr-BE" dirty="0"/>
          </a:p>
        </p:txBody>
      </p:sp>
    </p:spTree>
    <p:extLst>
      <p:ext uri="{BB962C8B-B14F-4D97-AF65-F5344CB8AC3E}">
        <p14:creationId xmlns:p14="http://schemas.microsoft.com/office/powerpoint/2010/main" val="309277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endParaRPr lang="fr-BE"/>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BE" noProof="0"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D460D037-68B8-43F8-8A5D-BB12D9F51674}" type="datetime1">
              <a:rPr lang="fr-BE"/>
              <a:pPr>
                <a:defRPr/>
              </a:pPr>
              <a:t>14/04/2025</a:t>
            </a:fld>
            <a:endParaRPr lang="fr-BE" dirty="0"/>
          </a:p>
        </p:txBody>
      </p:sp>
      <p:sp>
        <p:nvSpPr>
          <p:cNvPr id="6" name="Espace réservé du pied de page 4"/>
          <p:cNvSpPr>
            <a:spLocks noGrp="1"/>
          </p:cNvSpPr>
          <p:nvPr>
            <p:ph type="ftr" sz="quarter" idx="11"/>
          </p:nvPr>
        </p:nvSpPr>
        <p:spPr/>
        <p:txBody>
          <a:bodyPr/>
          <a:lstStyle>
            <a:lvl1pPr>
              <a:defRPr/>
            </a:lvl1pPr>
          </a:lstStyle>
          <a:p>
            <a:pPr>
              <a:defRPr/>
            </a:pPr>
            <a:r>
              <a:rPr lang="fr-BE" dirty="0"/>
              <a:t>Jean Hansen, 2011</a:t>
            </a:r>
          </a:p>
        </p:txBody>
      </p:sp>
      <p:sp>
        <p:nvSpPr>
          <p:cNvPr id="7" name="Espace réservé du numéro de diapositive 5"/>
          <p:cNvSpPr>
            <a:spLocks noGrp="1"/>
          </p:cNvSpPr>
          <p:nvPr>
            <p:ph type="sldNum" sz="quarter" idx="12"/>
          </p:nvPr>
        </p:nvSpPr>
        <p:spPr/>
        <p:txBody>
          <a:bodyPr/>
          <a:lstStyle>
            <a:lvl1pPr>
              <a:defRPr/>
            </a:lvl1pPr>
          </a:lstStyle>
          <a:p>
            <a:pPr>
              <a:defRPr/>
            </a:pPr>
            <a:fld id="{C4AFB044-F334-4288-B7F4-E44983F302F9}" type="slidenum">
              <a:rPr lang="fr-BE"/>
              <a:pPr>
                <a:defRPr/>
              </a:pPr>
              <a:t>‹#›</a:t>
            </a:fld>
            <a:endParaRPr lang="fr-BE" dirty="0"/>
          </a:p>
        </p:txBody>
      </p:sp>
    </p:spTree>
    <p:extLst>
      <p:ext uri="{BB962C8B-B14F-4D97-AF65-F5344CB8AC3E}">
        <p14:creationId xmlns:p14="http://schemas.microsoft.com/office/powerpoint/2010/main" val="2470642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C1D7F052-C1D2-499F-8285-64A387B24965}" type="datetime1">
              <a:rPr lang="fr-BE"/>
              <a:pPr>
                <a:defRPr/>
              </a:pPr>
              <a:t>14/04/2025</a:t>
            </a:fld>
            <a:endParaRPr lang="fr-BE" dirty="0"/>
          </a:p>
        </p:txBody>
      </p:sp>
      <p:sp>
        <p:nvSpPr>
          <p:cNvPr id="5" name="Espace réservé du pied de page 4"/>
          <p:cNvSpPr>
            <a:spLocks noGrp="1"/>
          </p:cNvSpPr>
          <p:nvPr>
            <p:ph type="ftr" sz="quarter" idx="11"/>
          </p:nvPr>
        </p:nvSpPr>
        <p:spPr/>
        <p:txBody>
          <a:bodyPr/>
          <a:lstStyle>
            <a:lvl1pPr>
              <a:defRPr/>
            </a:lvl1pPr>
          </a:lstStyle>
          <a:p>
            <a:pPr>
              <a:defRPr/>
            </a:pPr>
            <a:r>
              <a:rPr lang="fr-BE" dirty="0"/>
              <a:t>Jean Hansen, 2011</a:t>
            </a:r>
          </a:p>
        </p:txBody>
      </p:sp>
      <p:sp>
        <p:nvSpPr>
          <p:cNvPr id="6" name="Espace réservé du numéro de diapositive 5"/>
          <p:cNvSpPr>
            <a:spLocks noGrp="1"/>
          </p:cNvSpPr>
          <p:nvPr>
            <p:ph type="sldNum" sz="quarter" idx="12"/>
          </p:nvPr>
        </p:nvSpPr>
        <p:spPr/>
        <p:txBody>
          <a:bodyPr/>
          <a:lstStyle>
            <a:lvl1pPr>
              <a:defRPr/>
            </a:lvl1pPr>
          </a:lstStyle>
          <a:p>
            <a:pPr>
              <a:defRPr/>
            </a:pPr>
            <a:fld id="{7FEB2B92-B0B1-4A8D-AE1D-227F2B2F18BB}" type="slidenum">
              <a:rPr lang="fr-BE"/>
              <a:pPr>
                <a:defRPr/>
              </a:pPr>
              <a:t>‹#›</a:t>
            </a:fld>
            <a:endParaRPr lang="fr-BE" dirty="0"/>
          </a:p>
        </p:txBody>
      </p:sp>
    </p:spTree>
    <p:extLst>
      <p:ext uri="{BB962C8B-B14F-4D97-AF65-F5344CB8AC3E}">
        <p14:creationId xmlns:p14="http://schemas.microsoft.com/office/powerpoint/2010/main" val="3259752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2E2A8790-6683-4ACB-9DF4-5C1CAFBCA3D6}" type="datetime1">
              <a:rPr lang="fr-BE"/>
              <a:pPr>
                <a:defRPr/>
              </a:pPr>
              <a:t>14/04/2025</a:t>
            </a:fld>
            <a:endParaRPr lang="fr-BE" dirty="0"/>
          </a:p>
        </p:txBody>
      </p:sp>
      <p:sp>
        <p:nvSpPr>
          <p:cNvPr id="5" name="Espace réservé du pied de page 4"/>
          <p:cNvSpPr>
            <a:spLocks noGrp="1"/>
          </p:cNvSpPr>
          <p:nvPr>
            <p:ph type="ftr" sz="quarter" idx="11"/>
          </p:nvPr>
        </p:nvSpPr>
        <p:spPr/>
        <p:txBody>
          <a:bodyPr/>
          <a:lstStyle>
            <a:lvl1pPr>
              <a:defRPr/>
            </a:lvl1pPr>
          </a:lstStyle>
          <a:p>
            <a:pPr>
              <a:defRPr/>
            </a:pPr>
            <a:r>
              <a:rPr lang="fr-BE" dirty="0"/>
              <a:t>Jean Hansen, 2011</a:t>
            </a:r>
          </a:p>
        </p:txBody>
      </p:sp>
      <p:sp>
        <p:nvSpPr>
          <p:cNvPr id="6" name="Espace réservé du numéro de diapositive 5"/>
          <p:cNvSpPr>
            <a:spLocks noGrp="1"/>
          </p:cNvSpPr>
          <p:nvPr>
            <p:ph type="sldNum" sz="quarter" idx="12"/>
          </p:nvPr>
        </p:nvSpPr>
        <p:spPr/>
        <p:txBody>
          <a:bodyPr/>
          <a:lstStyle>
            <a:lvl1pPr>
              <a:defRPr/>
            </a:lvl1pPr>
          </a:lstStyle>
          <a:p>
            <a:pPr>
              <a:defRPr/>
            </a:pPr>
            <a:fld id="{446BA510-009D-48F2-A0BE-2AC928C3606F}" type="slidenum">
              <a:rPr lang="fr-BE"/>
              <a:pPr>
                <a:defRPr/>
              </a:pPr>
              <a:t>‹#›</a:t>
            </a:fld>
            <a:endParaRPr lang="fr-BE" dirty="0"/>
          </a:p>
        </p:txBody>
      </p:sp>
    </p:spTree>
    <p:extLst>
      <p:ext uri="{BB962C8B-B14F-4D97-AF65-F5344CB8AC3E}">
        <p14:creationId xmlns:p14="http://schemas.microsoft.com/office/powerpoint/2010/main" val="3106966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t>Modifiez le style du titre</a:t>
            </a:r>
            <a:endParaRPr lang="fr-BE"/>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644A1E70-6CA1-4026-B17B-31F979B3C4AC}" type="datetime1">
              <a:rPr lang="fr-BE"/>
              <a:pPr>
                <a:defRPr/>
              </a:pPr>
              <a:t>14/04/2025</a:t>
            </a:fld>
            <a:endParaRPr lang="fr-BE"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fr-BE" dirty="0"/>
              <a:t>Jean Hansen, 2011</a:t>
            </a: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45DB028-6E95-4068-8CEA-EA881A2C5B73}" type="slidenum">
              <a:rPr lang="fr-BE"/>
              <a:pPr>
                <a:defRPr/>
              </a:pPr>
              <a:t>‹#›</a:t>
            </a:fld>
            <a:endParaRPr lang="fr-BE"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human-intelligence.or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human-intelligence.org/human-race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en.wikipedia.org/wiki/G_factor_in_non-humans"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vivalis.si/literatura/2a96.pdf"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www.cambridge.org/core/services/aop-cambridge-core/content/view/AF21CE0AEDE9FFB0BC44AA1D059CF735/S0033291718001939a.pdf/association_between_intelligence_quotient_and_violence_perpetration_in_the_english_general_population.pdf"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cambridge.org/core/services/aop-cambridge-core/content/view/AF21CE0AEDE9FFB0BC44AA1D059CF735/S0033291718001939a.pdf/association_between_intelligence_quotient_and_violence_perpetration_in_the_english_general_population.pdf" TargetMode="External"/><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jpeg"/><Relationship Id="rId4" Type="http://schemas.openxmlformats.org/officeDocument/2006/relationships/image" Target="../media/image41.png"/><Relationship Id="rId9" Type="http://schemas.openxmlformats.org/officeDocument/2006/relationships/image" Target="../media/image46.jpeg"/></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6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www.human-intelligence.org/intelligence-is-genetic/#genetic6"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www.human-intelligence.org/wp-content/uploads/2019/03/progressive-change.pdf"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hyperlink" Target="https://www.theatlantic.com/business/archive/2015/01/how-black-middle-class-kids-become-black-lower-class-adults/384613/"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hyperlink" Target="https://www.sciencedirect.com/science/article/abs/pii/S0191886909003882"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hyperlink" Target="http://static.wikeo.be/files/7655/1-s20-s0160289612000748-main.pdf?download" TargetMode="Externa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hyperlink" Target="http://en.wikipedia.org/wiki/Spearman's_hypothesis" TargetMode="Externa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89.gif"/><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9.xml"/><Relationship Id="rId1" Type="http://schemas.openxmlformats.org/officeDocument/2006/relationships/slideLayout" Target="../slideLayouts/slideLayout2.xml"/><Relationship Id="rId5" Type="http://schemas.openxmlformats.org/officeDocument/2006/relationships/image" Target="../media/image102.jpeg"/><Relationship Id="rId4" Type="http://schemas.openxmlformats.org/officeDocument/2006/relationships/hyperlink" Target="http://www.human-intelligence.org/evolution-of-race-differences-in-intelligence/" TargetMode="External"/></Relationships>
</file>

<file path=ppt/slides/_rels/slide135.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hyperlink" Target="http://www.human-intelligence.org/evolution-of-race-differences-in-intelligence/" TargetMode="External"/><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hyperlink" Target="http://en.wikipedia.org/wiki/R/K_selection_theory" TargetMode="External"/><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hyperlink" Target="http://www.human-intelligence.org/worldwide-hierarchy/" TargetMode="External"/><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3" Type="http://schemas.openxmlformats.org/officeDocument/2006/relationships/hyperlink" Target="https://en.wikipedia.org/wiki/Case_Western_Reserve_University" TargetMode="External"/><Relationship Id="rId18" Type="http://schemas.openxmlformats.org/officeDocument/2006/relationships/hyperlink" Target="https://en.wikipedia.org/wiki/Georgia_Institute_of_Technology" TargetMode="External"/><Relationship Id="rId26" Type="http://schemas.openxmlformats.org/officeDocument/2006/relationships/hyperlink" Target="https://en.wikipedia.org/wiki/Robert_L._Greene" TargetMode="External"/><Relationship Id="rId39" Type="http://schemas.openxmlformats.org/officeDocument/2006/relationships/hyperlink" Target="https://en.wikipedia.org/wiki/Smith_College" TargetMode="External"/><Relationship Id="rId21" Type="http://schemas.openxmlformats.org/officeDocument/2006/relationships/hyperlink" Target="https://en.wikipedia.org/wiki/Grover_C._Gilmore" TargetMode="External"/><Relationship Id="rId34" Type="http://schemas.openxmlformats.org/officeDocument/2006/relationships/hyperlink" Target="https://en.wikipedia.org/wiki/Lloyd_Humphreys" TargetMode="External"/><Relationship Id="rId42" Type="http://schemas.openxmlformats.org/officeDocument/2006/relationships/hyperlink" Target="https://en.wikipedia.org/wiki/James_J._Jenkins" TargetMode="External"/><Relationship Id="rId47" Type="http://schemas.openxmlformats.org/officeDocument/2006/relationships/hyperlink" Target="https://en.wikipedia.org/wiki/University_of_Alabama" TargetMode="External"/><Relationship Id="rId50" Type="http://schemas.openxmlformats.org/officeDocument/2006/relationships/hyperlink" Target="https://en.wikipedia.org/wiki/Timothy_Z._Keith" TargetMode="External"/><Relationship Id="rId55" Type="http://schemas.openxmlformats.org/officeDocument/2006/relationships/hyperlink" Target="https://en.wikipedia.org/wiki/Iowa_State_University" TargetMode="External"/><Relationship Id="rId63" Type="http://schemas.openxmlformats.org/officeDocument/2006/relationships/hyperlink" Target="https://en.wikipedia.org/wiki/University_of_Pittsburgh" TargetMode="External"/><Relationship Id="rId68" Type="http://schemas.openxmlformats.org/officeDocument/2006/relationships/hyperlink" Target="https://en.wikipedia.org/wiki/David_C._Rowe" TargetMode="External"/><Relationship Id="rId76" Type="http://schemas.openxmlformats.org/officeDocument/2006/relationships/hyperlink" Target="https://en.wikipedia.org/wiki/Frank_L._Schmidt" TargetMode="External"/><Relationship Id="rId84" Type="http://schemas.openxmlformats.org/officeDocument/2006/relationships/hyperlink" Target="https://en.wikipedia.org/wiki/Lee_A._Thompson" TargetMode="External"/><Relationship Id="rId7" Type="http://schemas.openxmlformats.org/officeDocument/2006/relationships/hyperlink" Target="https://en.wikipedia.org/wiki/Raymond_B._Cattell" TargetMode="External"/><Relationship Id="rId71" Type="http://schemas.openxmlformats.org/officeDocument/2006/relationships/hyperlink" Target="https://en.wikipedia.org/wiki/Vincent_Sarich" TargetMode="External"/><Relationship Id="rId2" Type="http://schemas.openxmlformats.org/officeDocument/2006/relationships/hyperlink" Target="https://en.wikipedia.org/wiki/Richard_D._Arvey" TargetMode="External"/><Relationship Id="rId16" Type="http://schemas.openxmlformats.org/officeDocument/2006/relationships/hyperlink" Target="https://en.wikipedia.org/wiki/University_of_London" TargetMode="External"/><Relationship Id="rId29" Type="http://schemas.openxmlformats.org/officeDocument/2006/relationships/hyperlink" Target="https://en.wikipedia.org/wiki/Garrett_Hardin" TargetMode="External"/><Relationship Id="rId11" Type="http://schemas.openxmlformats.org/officeDocument/2006/relationships/hyperlink" Target="https://en.wikipedia.org/wiki/Rene_V._Dawis" TargetMode="External"/><Relationship Id="rId24" Type="http://schemas.openxmlformats.org/officeDocument/2006/relationships/hyperlink" Target="https://en.wikipedia.org/wiki/Linda_Gottfredson" TargetMode="External"/><Relationship Id="rId32" Type="http://schemas.openxmlformats.org/officeDocument/2006/relationships/hyperlink" Target="https://en.wikipedia.org/wiki/University_of_Tulsa" TargetMode="External"/><Relationship Id="rId37" Type="http://schemas.openxmlformats.org/officeDocument/2006/relationships/hyperlink" Target="https://en.wikipedia.org/wiki/Michigan_State_University" TargetMode="External"/><Relationship Id="rId40" Type="http://schemas.openxmlformats.org/officeDocument/2006/relationships/hyperlink" Target="https://en.wikipedia.org/wiki/Douglas_N._Jackson" TargetMode="External"/><Relationship Id="rId45" Type="http://schemas.openxmlformats.org/officeDocument/2006/relationships/hyperlink" Target="https://en.wikipedia.org/wiki/University_of_California,_Berkeley" TargetMode="External"/><Relationship Id="rId53" Type="http://schemas.openxmlformats.org/officeDocument/2006/relationships/hyperlink" Target="https://en.wikipedia.org/wiki/John_C._Loehlin" TargetMode="External"/><Relationship Id="rId58" Type="http://schemas.openxmlformats.org/officeDocument/2006/relationships/hyperlink" Target="https://en.wikipedia.org/wiki/University_of_Ulster_at_Coleraine" TargetMode="External"/><Relationship Id="rId66" Type="http://schemas.openxmlformats.org/officeDocument/2006/relationships/hyperlink" Target="https://en.wikipedia.org/wiki/Cecil_R._Reynolds" TargetMode="External"/><Relationship Id="rId74" Type="http://schemas.openxmlformats.org/officeDocument/2006/relationships/hyperlink" Target="https://en.wikipedia.org/wiki/Sandra_Scarr" TargetMode="External"/><Relationship Id="rId79" Type="http://schemas.openxmlformats.org/officeDocument/2006/relationships/hyperlink" Target="https://en.wikipedia.org/wiki/George_Washington_University" TargetMode="External"/><Relationship Id="rId87" Type="http://schemas.openxmlformats.org/officeDocument/2006/relationships/hyperlink" Target="https://en.wikipedia.org/wiki/Philip_A._Vernon" TargetMode="External"/><Relationship Id="rId5" Type="http://schemas.openxmlformats.org/officeDocument/2006/relationships/hyperlink" Target="https://en.wikipedia.org/wiki/John_B._Carroll" TargetMode="External"/><Relationship Id="rId61" Type="http://schemas.openxmlformats.org/officeDocument/2006/relationships/hyperlink" Target="https://en.wikipedia.org/wiki/University_of_Georgia" TargetMode="External"/><Relationship Id="rId82" Type="http://schemas.openxmlformats.org/officeDocument/2006/relationships/hyperlink" Target="https://en.wikipedia.org/wiki/Julian_C._Stanley" TargetMode="External"/><Relationship Id="rId19" Type="http://schemas.openxmlformats.org/officeDocument/2006/relationships/hyperlink" Target="https://en.wikipedia.org/wiki/Edwin_A._Fleishman" TargetMode="External"/><Relationship Id="rId4" Type="http://schemas.openxmlformats.org/officeDocument/2006/relationships/hyperlink" Target="https://en.wikipedia.org/wiki/Thomas_J._Bouchard,_Jr." TargetMode="External"/><Relationship Id="rId9" Type="http://schemas.openxmlformats.org/officeDocument/2006/relationships/hyperlink" Target="https://en.wikipedia.org/wiki/David_B._Cohen_(psychologist)" TargetMode="External"/><Relationship Id="rId14" Type="http://schemas.openxmlformats.org/officeDocument/2006/relationships/hyperlink" Target="https://en.wikipedia.org/wiki/Marvin_Dunnette" TargetMode="External"/><Relationship Id="rId22" Type="http://schemas.openxmlformats.org/officeDocument/2006/relationships/hyperlink" Target="https://en.wikipedia.org/wiki/Robert_A._Gordon" TargetMode="External"/><Relationship Id="rId27" Type="http://schemas.openxmlformats.org/officeDocument/2006/relationships/hyperlink" Target="https://en.wikipedia.org/wiki/Richard_J._Haier" TargetMode="External"/><Relationship Id="rId30" Type="http://schemas.openxmlformats.org/officeDocument/2006/relationships/hyperlink" Target="https://en.wikipedia.org/wiki/University_of_California,_Santa_Barbara" TargetMode="External"/><Relationship Id="rId35" Type="http://schemas.openxmlformats.org/officeDocument/2006/relationships/hyperlink" Target="https://en.wikipedia.org/wiki/University_of_Illinois_at_Urbana%E2%80%93Champaign" TargetMode="External"/><Relationship Id="rId43" Type="http://schemas.openxmlformats.org/officeDocument/2006/relationships/hyperlink" Target="https://en.wikipedia.org/wiki/University_of_South_Florida" TargetMode="External"/><Relationship Id="rId48" Type="http://schemas.openxmlformats.org/officeDocument/2006/relationships/hyperlink" Target="https://en.wikipedia.org/wiki/Nadeen_L._Kaufman" TargetMode="External"/><Relationship Id="rId56" Type="http://schemas.openxmlformats.org/officeDocument/2006/relationships/hyperlink" Target="https://en.wikipedia.org/wiki/David_T._Lykken" TargetMode="External"/><Relationship Id="rId64" Type="http://schemas.openxmlformats.org/officeDocument/2006/relationships/hyperlink" Target="https://en.wikipedia.org/wiki/Robert_Plomin" TargetMode="External"/><Relationship Id="rId69" Type="http://schemas.openxmlformats.org/officeDocument/2006/relationships/hyperlink" Target="https://en.wikipedia.org/wiki/University_of_Arizona" TargetMode="External"/><Relationship Id="rId77" Type="http://schemas.openxmlformats.org/officeDocument/2006/relationships/hyperlink" Target="https://en.wikipedia.org/wiki/University_of_Iowa" TargetMode="External"/><Relationship Id="rId8" Type="http://schemas.openxmlformats.org/officeDocument/2006/relationships/hyperlink" Target="https://en.wikipedia.org/wiki/University_of_Hawaii" TargetMode="External"/><Relationship Id="rId51" Type="http://schemas.openxmlformats.org/officeDocument/2006/relationships/hyperlink" Target="https://en.wikipedia.org/wiki/Alfred_University" TargetMode="External"/><Relationship Id="rId72" Type="http://schemas.openxmlformats.org/officeDocument/2006/relationships/hyperlink" Target="https://en.wikipedia.org/wiki/University_of_Auckland" TargetMode="External"/><Relationship Id="rId80" Type="http://schemas.openxmlformats.org/officeDocument/2006/relationships/hyperlink" Target="https://en.wikipedia.org/wiki/Herman_Spitz" TargetMode="External"/><Relationship Id="rId85" Type="http://schemas.openxmlformats.org/officeDocument/2006/relationships/hyperlink" Target="https://en.wikipedia.org/wiki/Robert_M._Thorndike" TargetMode="External"/><Relationship Id="rId3" Type="http://schemas.openxmlformats.org/officeDocument/2006/relationships/hyperlink" Target="https://en.wikipedia.org/wiki/University_of_Minnesota" TargetMode="External"/><Relationship Id="rId12" Type="http://schemas.openxmlformats.org/officeDocument/2006/relationships/hyperlink" Target="https://en.wikipedia.org/wiki/Douglas_K._Detterman" TargetMode="External"/><Relationship Id="rId17" Type="http://schemas.openxmlformats.org/officeDocument/2006/relationships/hyperlink" Target="https://en.wikipedia.org/wiki/Jack_M._Feldman" TargetMode="External"/><Relationship Id="rId25" Type="http://schemas.openxmlformats.org/officeDocument/2006/relationships/hyperlink" Target="https://en.wikipedia.org/wiki/University_of_Delaware" TargetMode="External"/><Relationship Id="rId33" Type="http://schemas.openxmlformats.org/officeDocument/2006/relationships/hyperlink" Target="https://en.wikipedia.org/wiki/Joseph_M._Horn" TargetMode="External"/><Relationship Id="rId38" Type="http://schemas.openxmlformats.org/officeDocument/2006/relationships/hyperlink" Target="https://en.wikipedia.org/wiki/Seymour_W._Itzkoff" TargetMode="External"/><Relationship Id="rId46" Type="http://schemas.openxmlformats.org/officeDocument/2006/relationships/hyperlink" Target="https://en.wikipedia.org/wiki/Alan_S._Kaufman" TargetMode="External"/><Relationship Id="rId59" Type="http://schemas.openxmlformats.org/officeDocument/2006/relationships/hyperlink" Target="https://en.wikipedia.org/wiki/Paul_E._Meehl" TargetMode="External"/><Relationship Id="rId67" Type="http://schemas.openxmlformats.org/officeDocument/2006/relationships/hyperlink" Target="https://en.wikipedia.org/wiki/Texas_A%26M_University" TargetMode="External"/><Relationship Id="rId20" Type="http://schemas.openxmlformats.org/officeDocument/2006/relationships/hyperlink" Target="https://en.wikipedia.org/wiki/George_Mason_University" TargetMode="External"/><Relationship Id="rId41" Type="http://schemas.openxmlformats.org/officeDocument/2006/relationships/hyperlink" Target="https://en.wikipedia.org/wiki/University_of_Western_Ontario" TargetMode="External"/><Relationship Id="rId54" Type="http://schemas.openxmlformats.org/officeDocument/2006/relationships/hyperlink" Target="https://en.wikipedia.org/wiki/David_Lubinski" TargetMode="External"/><Relationship Id="rId62" Type="http://schemas.openxmlformats.org/officeDocument/2006/relationships/hyperlink" Target="https://en.wikipedia.org/wiki/Robert_Perloff" TargetMode="External"/><Relationship Id="rId70" Type="http://schemas.openxmlformats.org/officeDocument/2006/relationships/hyperlink" Target="https://en.wikipedia.org/wiki/J._Philippe_Rushton" TargetMode="External"/><Relationship Id="rId75" Type="http://schemas.openxmlformats.org/officeDocument/2006/relationships/hyperlink" Target="https://en.wikipedia.org/wiki/University_of_Virginia" TargetMode="External"/><Relationship Id="rId83" Type="http://schemas.openxmlformats.org/officeDocument/2006/relationships/hyperlink" Target="https://en.wikipedia.org/wiki/Del_Thiessen" TargetMode="External"/><Relationship Id="rId88" Type="http://schemas.openxmlformats.org/officeDocument/2006/relationships/hyperlink" Target="https://en.wikipedia.org/wiki/Lee_Willerman" TargetMode="External"/><Relationship Id="rId1" Type="http://schemas.openxmlformats.org/officeDocument/2006/relationships/slideLayout" Target="../slideLayouts/slideLayout2.xml"/><Relationship Id="rId6" Type="http://schemas.openxmlformats.org/officeDocument/2006/relationships/hyperlink" Target="https://en.wikipedia.org/wiki/University_of_North_Carolina_at_Chapel_Hill" TargetMode="External"/><Relationship Id="rId15" Type="http://schemas.openxmlformats.org/officeDocument/2006/relationships/hyperlink" Target="https://en.wikipedia.org/wiki/Hans_Eysenck" TargetMode="External"/><Relationship Id="rId23" Type="http://schemas.openxmlformats.org/officeDocument/2006/relationships/hyperlink" Target="https://en.wikipedia.org/wiki/Johns_Hopkins_University" TargetMode="External"/><Relationship Id="rId28" Type="http://schemas.openxmlformats.org/officeDocument/2006/relationships/hyperlink" Target="https://en.wikipedia.org/wiki/University_of_California,_Irvine" TargetMode="External"/><Relationship Id="rId36" Type="http://schemas.openxmlformats.org/officeDocument/2006/relationships/hyperlink" Target="https://en.wikipedia.org/wiki/John_E._Hunter" TargetMode="External"/><Relationship Id="rId49" Type="http://schemas.openxmlformats.org/officeDocument/2006/relationships/hyperlink" Target="https://en.wikipedia.org/wiki/California_School_of_Professional_Psychology" TargetMode="External"/><Relationship Id="rId57" Type="http://schemas.openxmlformats.org/officeDocument/2006/relationships/hyperlink" Target="https://en.wikipedia.org/wiki/Richard_Lynn" TargetMode="External"/><Relationship Id="rId10" Type="http://schemas.openxmlformats.org/officeDocument/2006/relationships/hyperlink" Target="https://en.wikipedia.org/wiki/University_of_Texas_at_Austin" TargetMode="External"/><Relationship Id="rId31" Type="http://schemas.openxmlformats.org/officeDocument/2006/relationships/hyperlink" Target="https://en.wikipedia.org/wiki/Robert_Hogan_(psychologist)" TargetMode="External"/><Relationship Id="rId44" Type="http://schemas.openxmlformats.org/officeDocument/2006/relationships/hyperlink" Target="https://en.wikipedia.org/wiki/Arthur_R._Jensen" TargetMode="External"/><Relationship Id="rId52" Type="http://schemas.openxmlformats.org/officeDocument/2006/relationships/hyperlink" Target="https://en.wikipedia.org/wiki/Nadine_Lambert" TargetMode="External"/><Relationship Id="rId60" Type="http://schemas.openxmlformats.org/officeDocument/2006/relationships/hyperlink" Target="https://en.wikipedia.org/wiki/R._Travis_Osborne" TargetMode="External"/><Relationship Id="rId65" Type="http://schemas.openxmlformats.org/officeDocument/2006/relationships/hyperlink" Target="https://en.wikipedia.org/wiki/Institute_of_Psychiatry" TargetMode="External"/><Relationship Id="rId73" Type="http://schemas.openxmlformats.org/officeDocument/2006/relationships/hyperlink" Target="https://en.wikipedia.org/wiki/New_Zealand" TargetMode="External"/><Relationship Id="rId78" Type="http://schemas.openxmlformats.org/officeDocument/2006/relationships/hyperlink" Target="https://en.wikipedia.org/wiki/Lyle_F._Schoenfeldt" TargetMode="External"/><Relationship Id="rId81" Type="http://schemas.openxmlformats.org/officeDocument/2006/relationships/hyperlink" Target="https://en.wikipedia.org/wiki/E.R._Johnstone_Training_and_Research_Center" TargetMode="External"/><Relationship Id="rId86" Type="http://schemas.openxmlformats.org/officeDocument/2006/relationships/hyperlink" Target="https://en.wikipedia.org/wiki/Western_Washington_University" TargetMode="Externa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hyperlink" Target="https://www.intelligence-humaine.com/accreditation-scientifique/#conclusion" TargetMode="Externa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hyperlink" Target="http://intelligence.wikeo.be/" TargetMode="External"/><Relationship Id="rId2" Type="http://schemas.openxmlformats.org/officeDocument/2006/relationships/notesSlide" Target="../notesSlides/notesSlide144.xml"/><Relationship Id="rId1" Type="http://schemas.openxmlformats.org/officeDocument/2006/relationships/slideLayout" Target="../slideLayouts/slideLayout2.xml"/><Relationship Id="rId5" Type="http://schemas.openxmlformats.org/officeDocument/2006/relationships/image" Target="../media/image140.gif"/><Relationship Id="rId4" Type="http://schemas.openxmlformats.org/officeDocument/2006/relationships/hyperlink" Target="http://digamoo.free.fr/lynn2015.pdf" TargetMode="External"/></Relationships>
</file>

<file path=ppt/slides/_rels/slide233.xml.rels><?xml version="1.0" encoding="UTF-8" standalone="yes"?>
<Relationships xmlns="http://schemas.openxmlformats.org/package/2006/relationships"><Relationship Id="rId3" Type="http://schemas.openxmlformats.org/officeDocument/2006/relationships/hyperlink" Target="http://www.slideshare.net/usavel/genius-intelligents" TargetMode="External"/><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3" Type="http://schemas.openxmlformats.org/officeDocument/2006/relationships/image" Target="../media/image89.gif"/><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3" Type="http://schemas.openxmlformats.org/officeDocument/2006/relationships/image" Target="../media/image89.gif"/><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re 1"/>
          <p:cNvSpPr>
            <a:spLocks noGrp="1"/>
          </p:cNvSpPr>
          <p:nvPr>
            <p:ph type="ctrTitle"/>
          </p:nvPr>
        </p:nvSpPr>
        <p:spPr>
          <a:xfrm>
            <a:off x="712788" y="549275"/>
            <a:ext cx="7772400" cy="1470025"/>
          </a:xfrm>
        </p:spPr>
        <p:txBody>
          <a:bodyPr/>
          <a:lstStyle/>
          <a:p>
            <a:pPr eaLnBrk="1" hangingPunct="1"/>
            <a:r>
              <a:rPr lang="fr-BE" dirty="0"/>
              <a:t>Race </a:t>
            </a:r>
            <a:r>
              <a:rPr lang="fr-BE" dirty="0" err="1"/>
              <a:t>Differences</a:t>
            </a:r>
            <a:r>
              <a:rPr lang="fr-BE" dirty="0"/>
              <a:t> in Intelligence</a:t>
            </a:r>
          </a:p>
        </p:txBody>
      </p:sp>
      <p:sp>
        <p:nvSpPr>
          <p:cNvPr id="6" name="Espace réservé du numéro de diapositive 5"/>
          <p:cNvSpPr>
            <a:spLocks noGrp="1"/>
          </p:cNvSpPr>
          <p:nvPr>
            <p:ph type="sldNum" sz="quarter" idx="12"/>
          </p:nvPr>
        </p:nvSpPr>
        <p:spPr/>
        <p:txBody>
          <a:bodyPr/>
          <a:lstStyle/>
          <a:p>
            <a:pPr>
              <a:defRPr/>
            </a:pPr>
            <a:fld id="{2600753D-B027-4DF0-A7EC-9FC9FB849783}" type="slidenum">
              <a:rPr lang="fr-BE"/>
              <a:pPr>
                <a:defRPr/>
              </a:pPr>
              <a:t>1</a:t>
            </a:fld>
            <a:endParaRPr lang="fr-BE" dirty="0"/>
          </a:p>
        </p:txBody>
      </p:sp>
      <p:pic>
        <p:nvPicPr>
          <p:cNvPr id="2052" name="Picture 4" descr="http://www.rlynn.co.uk/images/rlynn-2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2418" y="2184400"/>
            <a:ext cx="303847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ZoneTexte 3"/>
          <p:cNvSpPr txBox="1">
            <a:spLocks noChangeArrowheads="1"/>
          </p:cNvSpPr>
          <p:nvPr/>
        </p:nvSpPr>
        <p:spPr bwMode="auto">
          <a:xfrm>
            <a:off x="0" y="0"/>
            <a:ext cx="57961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dirty="0"/>
              <a:t>Jean Hansen, </a:t>
            </a:r>
            <a:r>
              <a:rPr lang="fr-BE" dirty="0" smtClean="0"/>
              <a:t>April 2025  </a:t>
            </a:r>
            <a:r>
              <a:rPr lang="fr-BE" dirty="0">
                <a:hlinkClick r:id="rId4"/>
              </a:rPr>
              <a:t>www.human-intelligence.org</a:t>
            </a:r>
            <a:endParaRPr lang="fr-BE" dirty="0"/>
          </a:p>
          <a:p>
            <a:pPr eaLnBrk="1" hangingPunct="1"/>
            <a:r>
              <a:rPr lang="fr-BE" dirty="0"/>
              <a:t> </a:t>
            </a:r>
          </a:p>
        </p:txBody>
      </p:sp>
      <p:sp>
        <p:nvSpPr>
          <p:cNvPr id="2054" name="ZoneTexte 1"/>
          <p:cNvSpPr txBox="1">
            <a:spLocks noChangeArrowheads="1"/>
          </p:cNvSpPr>
          <p:nvPr/>
        </p:nvSpPr>
        <p:spPr bwMode="auto">
          <a:xfrm>
            <a:off x="3078634" y="5501477"/>
            <a:ext cx="4896544" cy="160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sz="1400" dirty="0"/>
              <a:t>Men… are masters of their fates: </a:t>
            </a:r>
          </a:p>
          <a:p>
            <a:pPr eaLnBrk="1" hangingPunct="1"/>
            <a:r>
              <a:rPr lang="fr-BE" sz="1400" dirty="0"/>
              <a:t>The fault, dear Brutus, lies not in our stars,</a:t>
            </a:r>
          </a:p>
          <a:p>
            <a:pPr eaLnBrk="1" hangingPunct="1"/>
            <a:r>
              <a:rPr lang="fr-BE" sz="1400" dirty="0"/>
              <a:t>But in ourselves, that we are underlings</a:t>
            </a:r>
          </a:p>
          <a:p>
            <a:pPr eaLnBrk="1" hangingPunct="1"/>
            <a:endParaRPr lang="fr-BE" sz="1400" dirty="0"/>
          </a:p>
          <a:p>
            <a:pPr eaLnBrk="1" hangingPunct="1"/>
            <a:r>
              <a:rPr lang="fr-BE" sz="1400" dirty="0"/>
              <a:t>- William Shakespeare</a:t>
            </a:r>
          </a:p>
          <a:p>
            <a:pPr eaLnBrk="1" hangingPunct="1"/>
            <a:endParaRPr lang="fr-BE" sz="1400" dirty="0"/>
          </a:p>
          <a:p>
            <a:pPr eaLnBrk="1" hangingPunct="1"/>
            <a:endParaRPr lang="fr-BE" sz="1400" dirty="0"/>
          </a:p>
        </p:txBody>
      </p:sp>
      <p:sp>
        <p:nvSpPr>
          <p:cNvPr id="2" name="ZoneTexte 1"/>
          <p:cNvSpPr txBox="1"/>
          <p:nvPr/>
        </p:nvSpPr>
        <p:spPr>
          <a:xfrm>
            <a:off x="4172428" y="5083889"/>
            <a:ext cx="853119" cy="246221"/>
          </a:xfrm>
          <a:prstGeom prst="rect">
            <a:avLst/>
          </a:prstGeom>
          <a:noFill/>
        </p:spPr>
        <p:txBody>
          <a:bodyPr wrap="none" rtlCol="0">
            <a:spAutoFit/>
          </a:bodyPr>
          <a:lstStyle/>
          <a:p>
            <a:r>
              <a:rPr lang="fr-BE" sz="1000" dirty="0"/>
              <a:t>Richard </a:t>
            </a:r>
            <a:r>
              <a:rPr lang="fr-BE" sz="1000" dirty="0" smtClean="0"/>
              <a:t>Lynn</a:t>
            </a:r>
            <a:endParaRPr lang="fr-BE" sz="1000" dirty="0"/>
          </a:p>
        </p:txBody>
      </p:sp>
    </p:spTree>
  </p:cSld>
  <p:clrMapOvr>
    <a:masterClrMapping/>
  </p:clrMapOvr>
  <p:transition spd="slow" advTm="24529"/>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98FBA924-5F96-4D1D-8257-5E713DDD0644}" type="slidenum">
              <a:rPr lang="fr-BE" smtClean="0"/>
              <a:pPr>
                <a:defRPr/>
              </a:pPr>
              <a:t>2</a:t>
            </a:fld>
            <a:endParaRPr lang="fr-BE" dirty="0"/>
          </a:p>
        </p:txBody>
      </p:sp>
      <p:sp>
        <p:nvSpPr>
          <p:cNvPr id="2" name="ZoneTexte 1">
            <a:extLst>
              <a:ext uri="{FF2B5EF4-FFF2-40B4-BE49-F238E27FC236}">
                <a16:creationId xmlns:a16="http://schemas.microsoft.com/office/drawing/2014/main" id="{01198128-5FF1-434D-AF71-3162F999860F}"/>
              </a:ext>
            </a:extLst>
          </p:cNvPr>
          <p:cNvSpPr txBox="1"/>
          <p:nvPr/>
        </p:nvSpPr>
        <p:spPr>
          <a:xfrm>
            <a:off x="1043608" y="2276872"/>
            <a:ext cx="6624736" cy="954107"/>
          </a:xfrm>
          <a:prstGeom prst="rect">
            <a:avLst/>
          </a:prstGeom>
          <a:noFill/>
        </p:spPr>
        <p:txBody>
          <a:bodyPr wrap="square" rtlCol="0">
            <a:spAutoFit/>
          </a:bodyPr>
          <a:lstStyle/>
          <a:p>
            <a:r>
              <a:rPr lang="en-US" sz="2800" dirty="0"/>
              <a:t>I prefer an injurious truth to a useful error. Truth heals any pain it may inflict.</a:t>
            </a:r>
            <a:endParaRPr lang="fr-BE" sz="2800" dirty="0"/>
          </a:p>
        </p:txBody>
      </p:sp>
      <p:sp>
        <p:nvSpPr>
          <p:cNvPr id="3" name="ZoneTexte 2">
            <a:extLst>
              <a:ext uri="{FF2B5EF4-FFF2-40B4-BE49-F238E27FC236}">
                <a16:creationId xmlns:a16="http://schemas.microsoft.com/office/drawing/2014/main" id="{FAB2D287-3404-4EC7-B58A-249B81A32128}"/>
              </a:ext>
            </a:extLst>
          </p:cNvPr>
          <p:cNvSpPr txBox="1"/>
          <p:nvPr/>
        </p:nvSpPr>
        <p:spPr>
          <a:xfrm>
            <a:off x="4067944" y="3789040"/>
            <a:ext cx="3384376" cy="369332"/>
          </a:xfrm>
          <a:prstGeom prst="rect">
            <a:avLst/>
          </a:prstGeom>
          <a:noFill/>
        </p:spPr>
        <p:txBody>
          <a:bodyPr wrap="square" rtlCol="0">
            <a:spAutoFit/>
          </a:bodyPr>
          <a:lstStyle/>
          <a:p>
            <a:r>
              <a:rPr lang="fr-BE" b="1" dirty="0"/>
              <a:t>- Johann Wolfgang von Goethe</a:t>
            </a:r>
            <a:endParaRPr lang="fr-B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395288" y="0"/>
            <a:ext cx="8229600" cy="1143000"/>
          </a:xfrm>
        </p:spPr>
        <p:txBody>
          <a:bodyPr/>
          <a:lstStyle/>
          <a:p>
            <a:pPr eaLnBrk="1" hangingPunct="1"/>
            <a:r>
              <a:rPr lang="fr-BE" dirty="0"/>
              <a:t>Contents</a:t>
            </a:r>
          </a:p>
        </p:txBody>
      </p:sp>
      <p:sp>
        <p:nvSpPr>
          <p:cNvPr id="3" name="Espace réservé du contenu 2"/>
          <p:cNvSpPr>
            <a:spLocks noGrp="1"/>
          </p:cNvSpPr>
          <p:nvPr>
            <p:ph idx="1"/>
          </p:nvPr>
        </p:nvSpPr>
        <p:spPr>
          <a:xfrm>
            <a:off x="323850" y="1125538"/>
            <a:ext cx="8640763" cy="5588000"/>
          </a:xfrm>
        </p:spPr>
        <p:txBody>
          <a:bodyPr rtlCol="0">
            <a:normAutofit fontScale="92500" lnSpcReduction="10000"/>
          </a:bodyPr>
          <a:lstStyle/>
          <a:p>
            <a:pPr marL="0" indent="0" eaLnBrk="1" fontAlgn="auto" hangingPunct="1">
              <a:spcAft>
                <a:spcPts val="0"/>
              </a:spcAft>
              <a:buFont typeface="Arial" pitchFamily="34" charset="0"/>
              <a:buNone/>
              <a:defRPr/>
            </a:pPr>
            <a:r>
              <a:rPr lang="fr-BE" dirty="0">
                <a:solidFill>
                  <a:srgbClr val="FF0000"/>
                </a:solidFill>
              </a:rPr>
              <a:t>1. </a:t>
            </a:r>
            <a:r>
              <a:rPr lang="fr-BE" dirty="0" smtClean="0">
                <a:solidFill>
                  <a:srgbClr val="FF0000"/>
                </a:solidFill>
              </a:rPr>
              <a:t>Main </a:t>
            </a:r>
            <a:r>
              <a:rPr lang="fr-BE" dirty="0">
                <a:solidFill>
                  <a:srgbClr val="FF0000"/>
                </a:solidFill>
              </a:rPr>
              <a:t>Human Populations/Races</a:t>
            </a:r>
          </a:p>
          <a:p>
            <a:pPr marL="0" indent="0" eaLnBrk="1" fontAlgn="auto" hangingPunct="1">
              <a:spcAft>
                <a:spcPts val="0"/>
              </a:spcAft>
              <a:buFont typeface="Arial" pitchFamily="34" charset="0"/>
              <a:buNone/>
              <a:defRPr/>
            </a:pPr>
            <a:r>
              <a:rPr lang="fr-BE" dirty="0"/>
              <a:t>2. </a:t>
            </a:r>
            <a:r>
              <a:rPr lang="fr-BE" dirty="0" err="1"/>
              <a:t>What’s</a:t>
            </a:r>
            <a:r>
              <a:rPr lang="fr-BE" dirty="0"/>
              <a:t> Intelligence? </a:t>
            </a:r>
          </a:p>
          <a:p>
            <a:pPr marL="0" indent="0" eaLnBrk="1" fontAlgn="auto" hangingPunct="1">
              <a:spcAft>
                <a:spcPts val="0"/>
              </a:spcAft>
              <a:buFont typeface="Arial" pitchFamily="34" charset="0"/>
              <a:buNone/>
              <a:defRPr/>
            </a:pPr>
            <a:r>
              <a:rPr lang="fr-BE" dirty="0"/>
              <a:t>3. </a:t>
            </a:r>
            <a:r>
              <a:rPr lang="fr-BE" dirty="0" smtClean="0"/>
              <a:t>IQ </a:t>
            </a:r>
            <a:r>
              <a:rPr lang="en-US" dirty="0"/>
              <a:t>Validity</a:t>
            </a:r>
          </a:p>
          <a:p>
            <a:pPr marL="0" indent="0" eaLnBrk="1" fontAlgn="auto" hangingPunct="1">
              <a:spcAft>
                <a:spcPts val="0"/>
              </a:spcAft>
              <a:buFont typeface="Arial" pitchFamily="34" charset="0"/>
              <a:buNone/>
              <a:defRPr/>
            </a:pPr>
            <a:r>
              <a:rPr lang="fr-BE" dirty="0"/>
              <a:t>4. </a:t>
            </a:r>
            <a:r>
              <a:rPr lang="en-US" dirty="0"/>
              <a:t>Mean</a:t>
            </a:r>
            <a:r>
              <a:rPr lang="fr-BE" dirty="0"/>
              <a:t> IQ </a:t>
            </a:r>
            <a:r>
              <a:rPr lang="fr-BE" dirty="0" err="1" smtClean="0"/>
              <a:t>Across</a:t>
            </a:r>
            <a:r>
              <a:rPr lang="fr-BE" dirty="0" smtClean="0"/>
              <a:t> </a:t>
            </a:r>
            <a:r>
              <a:rPr lang="fr-BE" dirty="0"/>
              <a:t>the World</a:t>
            </a:r>
          </a:p>
          <a:p>
            <a:pPr marL="0" indent="0" eaLnBrk="1" fontAlgn="auto" hangingPunct="1">
              <a:spcAft>
                <a:spcPts val="0"/>
              </a:spcAft>
              <a:buFont typeface="Arial" pitchFamily="34" charset="0"/>
              <a:buNone/>
              <a:defRPr/>
            </a:pPr>
            <a:r>
              <a:rPr lang="fr-BE" dirty="0"/>
              <a:t>5. Intelligence, </a:t>
            </a:r>
            <a:r>
              <a:rPr lang="fr-BE" dirty="0" err="1" smtClean="0"/>
              <a:t>Highly</a:t>
            </a:r>
            <a:r>
              <a:rPr lang="fr-BE" dirty="0"/>
              <a:t> </a:t>
            </a:r>
            <a:r>
              <a:rPr lang="fr-BE" dirty="0" err="1" smtClean="0"/>
              <a:t>Polygenic</a:t>
            </a:r>
            <a:endParaRPr lang="fr-BE" dirty="0" smtClean="0"/>
          </a:p>
          <a:p>
            <a:pPr marL="0" indent="0" eaLnBrk="1" fontAlgn="auto" hangingPunct="1">
              <a:spcAft>
                <a:spcPts val="0"/>
              </a:spcAft>
              <a:buFont typeface="Arial" pitchFamily="34" charset="0"/>
              <a:buNone/>
              <a:defRPr/>
            </a:pPr>
            <a:r>
              <a:rPr lang="fr-BE" dirty="0" smtClean="0"/>
              <a:t>6. Cause of Racial </a:t>
            </a:r>
            <a:r>
              <a:rPr lang="fr-BE" dirty="0" err="1" smtClean="0"/>
              <a:t>Differences</a:t>
            </a:r>
            <a:endParaRPr lang="fr-BE" dirty="0" smtClean="0"/>
          </a:p>
          <a:p>
            <a:pPr marL="0" indent="0" eaLnBrk="1" fontAlgn="auto" hangingPunct="1">
              <a:spcAft>
                <a:spcPts val="0"/>
              </a:spcAft>
              <a:buFont typeface="Arial" pitchFamily="34" charset="0"/>
              <a:buNone/>
              <a:defRPr/>
            </a:pPr>
            <a:r>
              <a:rPr lang="fr-BE" dirty="0" smtClean="0"/>
              <a:t>7</a:t>
            </a:r>
            <a:r>
              <a:rPr lang="fr-BE" dirty="0"/>
              <a:t>. </a:t>
            </a:r>
            <a:r>
              <a:rPr lang="en-US" dirty="0"/>
              <a:t>Why </a:t>
            </a:r>
            <a:r>
              <a:rPr lang="en-US" dirty="0" smtClean="0"/>
              <a:t>is the Whole World not Developed</a:t>
            </a:r>
            <a:r>
              <a:rPr lang="en-US" dirty="0"/>
              <a:t>?</a:t>
            </a:r>
          </a:p>
          <a:p>
            <a:pPr marL="0" indent="0" eaLnBrk="1" fontAlgn="auto" hangingPunct="1">
              <a:spcAft>
                <a:spcPts val="0"/>
              </a:spcAft>
              <a:buFont typeface="Arial" pitchFamily="34" charset="0"/>
              <a:buNone/>
              <a:defRPr/>
            </a:pPr>
            <a:r>
              <a:rPr lang="fr-BE" dirty="0"/>
              <a:t>8. The Worldwide </a:t>
            </a:r>
            <a:r>
              <a:rPr lang="fr-BE" dirty="0" err="1"/>
              <a:t>Hierarchy</a:t>
            </a:r>
            <a:endParaRPr lang="fr-BE" dirty="0"/>
          </a:p>
          <a:p>
            <a:pPr marL="0" indent="0" eaLnBrk="1" fontAlgn="auto" hangingPunct="1">
              <a:spcAft>
                <a:spcPts val="0"/>
              </a:spcAft>
              <a:buFont typeface="Arial" pitchFamily="34" charset="0"/>
              <a:buNone/>
              <a:defRPr/>
            </a:pPr>
            <a:r>
              <a:rPr lang="fr-BE" dirty="0"/>
              <a:t>9. Scientific </a:t>
            </a:r>
            <a:r>
              <a:rPr lang="fr-BE" dirty="0" err="1"/>
              <a:t>Accreditation</a:t>
            </a:r>
            <a:endParaRPr lang="fr-BE" dirty="0"/>
          </a:p>
          <a:p>
            <a:pPr marL="0" indent="0" eaLnBrk="1" fontAlgn="auto" hangingPunct="1">
              <a:spcAft>
                <a:spcPts val="0"/>
              </a:spcAft>
              <a:buFont typeface="Arial" pitchFamily="34" charset="0"/>
              <a:buNone/>
              <a:defRPr/>
            </a:pPr>
            <a:r>
              <a:rPr lang="fr-BE" dirty="0"/>
              <a:t>10. Western Twilight and General Conclusion</a:t>
            </a:r>
            <a:br>
              <a:rPr lang="fr-BE" dirty="0"/>
            </a:br>
            <a:endParaRPr lang="fr-BE" dirty="0"/>
          </a:p>
          <a:p>
            <a:pPr marL="0" indent="0" eaLnBrk="1" fontAlgn="auto" hangingPunct="1">
              <a:spcAft>
                <a:spcPts val="0"/>
              </a:spcAft>
              <a:buFont typeface="Arial" pitchFamily="34" charset="0"/>
              <a:buNone/>
              <a:defRPr/>
            </a:pPr>
            <a:endParaRPr lang="fr-BE" dirty="0"/>
          </a:p>
        </p:txBody>
      </p:sp>
      <p:sp>
        <p:nvSpPr>
          <p:cNvPr id="4" name="Espace réservé du numéro de diapositive 3"/>
          <p:cNvSpPr>
            <a:spLocks noGrp="1"/>
          </p:cNvSpPr>
          <p:nvPr>
            <p:ph type="sldNum" sz="quarter" idx="12"/>
          </p:nvPr>
        </p:nvSpPr>
        <p:spPr/>
        <p:txBody>
          <a:bodyPr/>
          <a:lstStyle/>
          <a:p>
            <a:pPr>
              <a:defRPr/>
            </a:pPr>
            <a:fld id="{9280920D-8C01-40DA-BB3C-D999F543CD2D}" type="slidenum">
              <a:rPr lang="fr-BE"/>
              <a:pPr>
                <a:defRPr/>
              </a:pPr>
              <a:t>3</a:t>
            </a:fld>
            <a:endParaRPr lang="fr-BE" dirty="0"/>
          </a:p>
        </p:txBody>
      </p:sp>
    </p:spTree>
    <p:extLst>
      <p:ext uri="{BB962C8B-B14F-4D97-AF65-F5344CB8AC3E}">
        <p14:creationId xmlns:p14="http://schemas.microsoft.com/office/powerpoint/2010/main" val="1878853621"/>
      </p:ext>
    </p:extLst>
  </p:cSld>
  <p:clrMapOvr>
    <a:masterClrMapping/>
  </p:clrMapOvr>
  <p:transition spd="slow" advTm="17345"/>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title"/>
          </p:nvPr>
        </p:nvSpPr>
        <p:spPr>
          <a:xfrm>
            <a:off x="395288" y="115888"/>
            <a:ext cx="8229600" cy="1143000"/>
          </a:xfrm>
        </p:spPr>
        <p:txBody>
          <a:bodyPr/>
          <a:lstStyle/>
          <a:p>
            <a:pPr eaLnBrk="1" hangingPunct="1"/>
            <a:r>
              <a:rPr lang="fr-BE" dirty="0" smtClean="0"/>
              <a:t>Main </a:t>
            </a:r>
            <a:r>
              <a:rPr lang="fr-BE" dirty="0"/>
              <a:t>Human Populations/Races</a:t>
            </a:r>
          </a:p>
        </p:txBody>
      </p:sp>
      <p:sp>
        <p:nvSpPr>
          <p:cNvPr id="3" name="Espace réservé du contenu 2"/>
          <p:cNvSpPr>
            <a:spLocks noGrp="1"/>
          </p:cNvSpPr>
          <p:nvPr>
            <p:ph idx="1"/>
          </p:nvPr>
        </p:nvSpPr>
        <p:spPr>
          <a:xfrm>
            <a:off x="395288" y="1339450"/>
            <a:ext cx="8229600" cy="4825854"/>
          </a:xfrm>
        </p:spPr>
        <p:txBody>
          <a:bodyPr rtlCol="0">
            <a:normAutofit/>
          </a:bodyPr>
          <a:lstStyle/>
          <a:p>
            <a:pPr marL="0" indent="0" eaLnBrk="1" fontAlgn="auto" hangingPunct="1">
              <a:spcAft>
                <a:spcPts val="0"/>
              </a:spcAft>
              <a:buFont typeface="Arial" pitchFamily="34" charset="0"/>
              <a:buNone/>
              <a:defRPr/>
            </a:pPr>
            <a:r>
              <a:rPr lang="fr-BE" sz="1400" dirty="0" smtClean="0"/>
              <a:t>Race/population… </a:t>
            </a:r>
            <a:r>
              <a:rPr lang="fr-BE" sz="1400" dirty="0" smtClean="0"/>
              <a:t>a </a:t>
            </a:r>
            <a:r>
              <a:rPr lang="fr-BE" sz="1400" dirty="0" err="1"/>
              <a:t>biological</a:t>
            </a:r>
            <a:r>
              <a:rPr lang="fr-BE" sz="1400" dirty="0"/>
              <a:t> </a:t>
            </a:r>
            <a:r>
              <a:rPr lang="fr-BE" sz="1400" dirty="0" err="1"/>
              <a:t>definition</a:t>
            </a:r>
            <a:r>
              <a:rPr lang="fr-BE" sz="1400" dirty="0"/>
              <a:t>:</a:t>
            </a:r>
          </a:p>
          <a:p>
            <a:pPr marL="0" indent="0" eaLnBrk="1" fontAlgn="auto" hangingPunct="1">
              <a:spcAft>
                <a:spcPts val="0"/>
              </a:spcAft>
              <a:buFont typeface="Arial" pitchFamily="34" charset="0"/>
              <a:buNone/>
              <a:defRPr/>
            </a:pPr>
            <a:r>
              <a:rPr lang="fr-BE" sz="1400" b="1" dirty="0" smtClean="0"/>
              <a:t>Subdivision </a:t>
            </a:r>
            <a:r>
              <a:rPr lang="fr-BE" sz="1400" b="1" dirty="0"/>
              <a:t>of a </a:t>
            </a:r>
            <a:r>
              <a:rPr lang="fr-BE" sz="1400" b="1" dirty="0" err="1"/>
              <a:t>species</a:t>
            </a:r>
            <a:r>
              <a:rPr lang="fr-BE" sz="1400" b="1" dirty="0"/>
              <a:t> </a:t>
            </a:r>
            <a:r>
              <a:rPr lang="fr-BE" sz="1400" b="1" dirty="0" err="1"/>
              <a:t>that</a:t>
            </a:r>
            <a:r>
              <a:rPr lang="fr-BE" sz="1400" b="1" dirty="0"/>
              <a:t> </a:t>
            </a:r>
            <a:r>
              <a:rPr lang="fr-BE" sz="1400" b="1" dirty="0" err="1"/>
              <a:t>inherits</a:t>
            </a:r>
            <a:r>
              <a:rPr lang="fr-BE" sz="1400" b="1" dirty="0"/>
              <a:t> </a:t>
            </a:r>
            <a:r>
              <a:rPr lang="fr-BE" sz="1400" b="1" dirty="0" err="1"/>
              <a:t>characteristics</a:t>
            </a:r>
            <a:r>
              <a:rPr lang="fr-BE" sz="1400" b="1" dirty="0"/>
              <a:t> </a:t>
            </a:r>
            <a:r>
              <a:rPr lang="fr-BE" sz="1400" b="1" dirty="0" err="1"/>
              <a:t>that</a:t>
            </a:r>
            <a:r>
              <a:rPr lang="fr-BE" sz="1400" b="1" dirty="0"/>
              <a:t> </a:t>
            </a:r>
            <a:r>
              <a:rPr lang="fr-BE" sz="1400" b="1" dirty="0" err="1"/>
              <a:t>distinguish</a:t>
            </a:r>
            <a:r>
              <a:rPr lang="fr-BE" sz="1400" b="1" dirty="0"/>
              <a:t> </a:t>
            </a:r>
            <a:r>
              <a:rPr lang="fr-BE" sz="1400" b="1" dirty="0" err="1"/>
              <a:t>it</a:t>
            </a:r>
            <a:r>
              <a:rPr lang="fr-BE" sz="1400" b="1" dirty="0"/>
              <a:t> </a:t>
            </a:r>
            <a:r>
              <a:rPr lang="fr-BE" sz="1400" b="1" dirty="0" err="1"/>
              <a:t>from</a:t>
            </a:r>
            <a:r>
              <a:rPr lang="fr-BE" sz="1400" b="1" dirty="0"/>
              <a:t> </a:t>
            </a:r>
            <a:r>
              <a:rPr lang="fr-BE" sz="1400" b="1" dirty="0" err="1"/>
              <a:t>other</a:t>
            </a:r>
            <a:r>
              <a:rPr lang="fr-BE" sz="1400" b="1" dirty="0"/>
              <a:t> populations of the </a:t>
            </a:r>
            <a:r>
              <a:rPr lang="fr-BE" sz="1400" b="1" dirty="0" err="1"/>
              <a:t>species</a:t>
            </a:r>
            <a:r>
              <a:rPr lang="fr-BE" sz="1400" b="1" dirty="0"/>
              <a:t>. In a </a:t>
            </a:r>
            <a:r>
              <a:rPr lang="fr-BE" sz="1400" b="1" dirty="0" err="1"/>
              <a:t>genetic</a:t>
            </a:r>
            <a:r>
              <a:rPr lang="fr-BE" sz="1400" b="1" dirty="0"/>
              <a:t> </a:t>
            </a:r>
            <a:r>
              <a:rPr lang="fr-BE" sz="1400" b="1" dirty="0" err="1"/>
              <a:t>sense</a:t>
            </a:r>
            <a:r>
              <a:rPr lang="fr-BE" sz="1400" b="1" dirty="0"/>
              <a:t>, a race </a:t>
            </a:r>
            <a:r>
              <a:rPr lang="fr-BE" sz="1400" b="1" dirty="0" err="1"/>
              <a:t>is</a:t>
            </a:r>
            <a:r>
              <a:rPr lang="fr-BE" sz="1400" b="1" dirty="0"/>
              <a:t> a population </a:t>
            </a:r>
            <a:r>
              <a:rPr lang="fr-BE" sz="1400" b="1" dirty="0" err="1"/>
              <a:t>that</a:t>
            </a:r>
            <a:r>
              <a:rPr lang="fr-BE" sz="1400" b="1" dirty="0"/>
              <a:t> </a:t>
            </a:r>
            <a:r>
              <a:rPr lang="en-US" sz="1400" b="1" dirty="0"/>
              <a:t>differs in the incidence of certain genes from other populations, a consequence of </a:t>
            </a:r>
            <a:r>
              <a:rPr lang="fr-BE" sz="1400" b="1" dirty="0" smtClean="0"/>
              <a:t>isolation</a:t>
            </a:r>
            <a:r>
              <a:rPr lang="fr-BE" sz="1400" b="1" dirty="0"/>
              <a:t>, </a:t>
            </a:r>
            <a:r>
              <a:rPr lang="fr-BE" sz="1400" b="1" dirty="0" err="1"/>
              <a:t>most</a:t>
            </a:r>
            <a:r>
              <a:rPr lang="fr-BE" sz="1400" b="1" dirty="0"/>
              <a:t> </a:t>
            </a:r>
            <a:r>
              <a:rPr lang="fr-BE" sz="1400" b="1" dirty="0" err="1"/>
              <a:t>often</a:t>
            </a:r>
            <a:r>
              <a:rPr lang="fr-BE" sz="1400" b="1" dirty="0"/>
              <a:t> </a:t>
            </a:r>
            <a:r>
              <a:rPr lang="fr-BE" sz="1400" b="1" dirty="0" err="1"/>
              <a:t>geographical</a:t>
            </a:r>
            <a:r>
              <a:rPr lang="fr-BE" sz="1400" b="1" dirty="0"/>
              <a:t>. Race </a:t>
            </a:r>
            <a:r>
              <a:rPr lang="fr-BE" sz="1400" b="1" dirty="0" err="1"/>
              <a:t>is</a:t>
            </a:r>
            <a:r>
              <a:rPr lang="fr-BE" sz="1400" b="1" dirty="0"/>
              <a:t> </a:t>
            </a:r>
            <a:r>
              <a:rPr lang="fr-BE" sz="1400" b="1" dirty="0" err="1" smtClean="0"/>
              <a:t>synonymous</a:t>
            </a:r>
            <a:r>
              <a:rPr lang="fr-BE" sz="1400" b="1" dirty="0" smtClean="0"/>
              <a:t> </a:t>
            </a:r>
            <a:r>
              <a:rPr lang="fr-BE" sz="1400" b="1" dirty="0" err="1" smtClean="0"/>
              <a:t>with</a:t>
            </a:r>
            <a:r>
              <a:rPr lang="fr-BE" sz="1400" b="1" dirty="0" smtClean="0"/>
              <a:t> </a:t>
            </a:r>
            <a:r>
              <a:rPr lang="fr-BE" sz="1400" b="1" dirty="0" err="1"/>
              <a:t>subspecies</a:t>
            </a:r>
            <a:r>
              <a:rPr lang="fr-BE" sz="1400" b="1" dirty="0"/>
              <a:t> or </a:t>
            </a:r>
            <a:r>
              <a:rPr lang="fr-BE" sz="1400" b="1" dirty="0" err="1"/>
              <a:t>genetic</a:t>
            </a:r>
            <a:r>
              <a:rPr lang="fr-BE" sz="1400" b="1" dirty="0"/>
              <a:t> </a:t>
            </a:r>
            <a:r>
              <a:rPr lang="fr-BE" sz="1400" b="1" dirty="0" smtClean="0"/>
              <a:t>clusters.</a:t>
            </a:r>
            <a:endParaRPr lang="fr-BE" sz="1400" b="1" dirty="0"/>
          </a:p>
          <a:p>
            <a:pPr marL="0" indent="0" eaLnBrk="1" fontAlgn="auto" hangingPunct="1">
              <a:spcAft>
                <a:spcPts val="0"/>
              </a:spcAft>
              <a:buFont typeface="Arial" pitchFamily="34" charset="0"/>
              <a:buNone/>
              <a:defRPr/>
            </a:pPr>
            <a:endParaRPr lang="fr-BE" sz="1400" b="1" dirty="0"/>
          </a:p>
          <a:p>
            <a:pPr marL="0" indent="0" eaLnBrk="1" fontAlgn="auto" hangingPunct="1">
              <a:spcAft>
                <a:spcPts val="0"/>
              </a:spcAft>
              <a:buFont typeface="Arial" pitchFamily="34" charset="0"/>
              <a:buNone/>
              <a:defRPr/>
            </a:pPr>
            <a:r>
              <a:rPr lang="en-US" sz="1400" dirty="0" smtClean="0"/>
              <a:t>A race or population is simply a genetic branch/genetic cluster</a:t>
            </a:r>
            <a:endParaRPr lang="fr-BE" dirty="0"/>
          </a:p>
        </p:txBody>
      </p:sp>
      <p:sp>
        <p:nvSpPr>
          <p:cNvPr id="5" name="Espace réservé du numéro de diapositive 4"/>
          <p:cNvSpPr>
            <a:spLocks noGrp="1"/>
          </p:cNvSpPr>
          <p:nvPr>
            <p:ph type="sldNum" sz="quarter" idx="12"/>
          </p:nvPr>
        </p:nvSpPr>
        <p:spPr/>
        <p:txBody>
          <a:bodyPr/>
          <a:lstStyle/>
          <a:p>
            <a:pPr>
              <a:defRPr/>
            </a:pPr>
            <a:fld id="{609A564C-DD18-4E49-A590-4A743CEC6993}" type="slidenum">
              <a:rPr lang="fr-BE"/>
              <a:pPr>
                <a:defRPr/>
              </a:pPr>
              <a:t>4</a:t>
            </a:fld>
            <a:endParaRPr lang="fr-BE" dirty="0"/>
          </a:p>
        </p:txBody>
      </p:sp>
      <p:pic>
        <p:nvPicPr>
          <p:cNvPr id="51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3068638"/>
            <a:ext cx="5284788" cy="266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6" name="ZoneTexte 3"/>
          <p:cNvSpPr txBox="1">
            <a:spLocks noChangeArrowheads="1"/>
          </p:cNvSpPr>
          <p:nvPr/>
        </p:nvSpPr>
        <p:spPr bwMode="auto">
          <a:xfrm>
            <a:off x="1722460" y="5680746"/>
            <a:ext cx="42779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dirty="0"/>
              <a:t>+ </a:t>
            </a:r>
            <a:r>
              <a:rPr lang="fr-BE" dirty="0" err="1"/>
              <a:t>Pygmies</a:t>
            </a:r>
            <a:r>
              <a:rPr lang="fr-BE" dirty="0"/>
              <a:t> and Bushmen (</a:t>
            </a:r>
            <a:r>
              <a:rPr lang="fr-BE" dirty="0" err="1"/>
              <a:t>African</a:t>
            </a:r>
            <a:r>
              <a:rPr lang="fr-BE" dirty="0"/>
              <a:t> </a:t>
            </a:r>
            <a:r>
              <a:rPr lang="fr-BE" dirty="0" err="1"/>
              <a:t>Subgroup</a:t>
            </a:r>
            <a:r>
              <a:rPr lang="fr-BE" dirty="0"/>
              <a:t>)</a:t>
            </a:r>
          </a:p>
        </p:txBody>
      </p:sp>
      <p:sp>
        <p:nvSpPr>
          <p:cNvPr id="2" name="Rectangle 1">
            <a:extLst>
              <a:ext uri="{FF2B5EF4-FFF2-40B4-BE49-F238E27FC236}">
                <a16:creationId xmlns:a16="http://schemas.microsoft.com/office/drawing/2014/main" id="{69CAC5CD-63BF-49C0-B93E-F1F22563E4C2}"/>
              </a:ext>
            </a:extLst>
          </p:cNvPr>
          <p:cNvSpPr>
            <a:spLocks noChangeArrowheads="1"/>
          </p:cNvSpPr>
          <p:nvPr/>
        </p:nvSpPr>
        <p:spPr bwMode="auto">
          <a:xfrm>
            <a:off x="-22637" y="92556"/>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6" name="Rectangle 5">
            <a:extLst>
              <a:ext uri="{FF2B5EF4-FFF2-40B4-BE49-F238E27FC236}">
                <a16:creationId xmlns:a16="http://schemas.microsoft.com/office/drawing/2014/main" id="{8C3E6E10-54B8-4B2F-8D24-477EF08B7A32}"/>
              </a:ext>
            </a:extLst>
          </p:cNvPr>
          <p:cNvSpPr>
            <a:spLocks noChangeArrowheads="1"/>
          </p:cNvSpPr>
          <p:nvPr/>
        </p:nvSpPr>
        <p:spPr bwMode="auto">
          <a:xfrm>
            <a:off x="152400" y="6460866"/>
            <a:ext cx="8603574" cy="18466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lvl="0" eaLnBrk="0" hangingPunct="0"/>
            <a:r>
              <a:rPr lang="en-AU" sz="1200" dirty="0" err="1"/>
              <a:t>Cavalli</a:t>
            </a:r>
            <a:r>
              <a:rPr lang="en-AU" sz="1200" dirty="0"/>
              <a:t>-Sforza, </a:t>
            </a:r>
            <a:r>
              <a:rPr lang="en-AU" sz="1200" dirty="0" err="1"/>
              <a:t>Menozzi</a:t>
            </a:r>
            <a:r>
              <a:rPr lang="en-AU" sz="1200" dirty="0"/>
              <a:t>, and Piazza (2000), </a:t>
            </a:r>
            <a:r>
              <a:rPr lang="en-AU" sz="1200" dirty="0" smtClean="0"/>
              <a:t>a dozen of </a:t>
            </a:r>
            <a:r>
              <a:rPr lang="en-AU" sz="1200" dirty="0"/>
              <a:t>major genetic clusters (or races) can be distinguished within the human species.</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transition spd="slow" advTm="5483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961D413-C80E-4040-8C95-0A8BAAE2541B}" type="slidenum">
              <a:rPr lang="fr-BE" smtClean="0"/>
              <a:pPr>
                <a:defRPr/>
              </a:pPr>
              <a:t>5</a:t>
            </a:fld>
            <a:endParaRPr lang="fr-BE" dirty="0"/>
          </a:p>
        </p:txBody>
      </p:sp>
      <p:pic>
        <p:nvPicPr>
          <p:cNvPr id="7" name="Picture 6"/>
          <p:cNvPicPr>
            <a:picLocks noChangeAspect="1"/>
          </p:cNvPicPr>
          <p:nvPr/>
        </p:nvPicPr>
        <p:blipFill>
          <a:blip r:embed="rId2"/>
          <a:stretch>
            <a:fillRect/>
          </a:stretch>
        </p:blipFill>
        <p:spPr>
          <a:xfrm>
            <a:off x="971600" y="1663933"/>
            <a:ext cx="6915150" cy="2133600"/>
          </a:xfrm>
          <a:prstGeom prst="rect">
            <a:avLst/>
          </a:prstGeom>
        </p:spPr>
      </p:pic>
      <p:sp>
        <p:nvSpPr>
          <p:cNvPr id="9" name="Rectangle 1"/>
          <p:cNvSpPr>
            <a:spLocks noChangeArrowheads="1"/>
          </p:cNvSpPr>
          <p:nvPr/>
        </p:nvSpPr>
        <p:spPr bwMode="auto">
          <a:xfrm>
            <a:off x="693912" y="4077072"/>
            <a:ext cx="7992888"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800" b="1" i="0" u="none" strike="noStrike" cap="none" normalizeH="0" baseline="0" dirty="0" smtClean="0">
                <a:ln>
                  <a:noFill/>
                </a:ln>
                <a:solidFill>
                  <a:schemeClr val="tx1"/>
                </a:solidFill>
                <a:effectLst/>
                <a:latin typeface="Arial" panose="020B0604020202020204" pitchFamily="34" charset="0"/>
              </a:rPr>
              <a:t>Spanish and Norwegians</a:t>
            </a:r>
            <a:r>
              <a:rPr kumimoji="0" lang="en-US" altLang="en-US" sz="1800" b="0" i="0" u="none" strike="noStrike" cap="none" normalizeH="0" baseline="0" dirty="0" smtClean="0">
                <a:ln>
                  <a:noFill/>
                </a:ln>
                <a:solidFill>
                  <a:schemeClr val="tx1"/>
                </a:solidFill>
                <a:effectLst/>
                <a:latin typeface="Arial" panose="020B0604020202020204" pitchFamily="34" charset="0"/>
              </a:rPr>
              <a:t> are both European, so their genetic distance is quite small.</a:t>
            </a:r>
          </a:p>
          <a:p>
            <a:pPr marL="0" marR="0" lvl="0" indent="0" algn="l" defTabSz="914400" rtl="0" eaLnBrk="0" fontAlgn="base" latinLnBrk="0" hangingPunct="0">
              <a:lnSpc>
                <a:spcPct val="100000"/>
              </a:lnSpc>
              <a:spcBef>
                <a:spcPct val="0"/>
              </a:spcBef>
              <a:spcAft>
                <a:spcPct val="0"/>
              </a:spcAft>
              <a:buClrTx/>
              <a:buSzTx/>
              <a:tabLst/>
            </a:pPr>
            <a:r>
              <a:rPr kumimoji="0" lang="en-US" altLang="en-US" sz="1800" b="1" i="0" u="none" strike="noStrike" cap="none" normalizeH="0" baseline="0" dirty="0" smtClean="0">
                <a:ln>
                  <a:noFill/>
                </a:ln>
                <a:solidFill>
                  <a:schemeClr val="tx1"/>
                </a:solidFill>
                <a:effectLst/>
                <a:latin typeface="Arial" panose="020B0604020202020204" pitchFamily="34" charset="0"/>
              </a:rPr>
              <a:t/>
            </a:r>
            <a:br>
              <a:rPr kumimoji="0" lang="en-US" altLang="en-US" sz="1800" b="1" i="0" u="none" strike="noStrike" cap="none" normalizeH="0" baseline="0" dirty="0" smtClean="0">
                <a:ln>
                  <a:noFill/>
                </a:ln>
                <a:solidFill>
                  <a:schemeClr val="tx1"/>
                </a:solidFill>
                <a:effectLst/>
                <a:latin typeface="Arial" panose="020B0604020202020204" pitchFamily="34" charset="0"/>
              </a:rPr>
            </a:br>
            <a:r>
              <a:rPr kumimoji="0" lang="en-US" altLang="en-US" sz="1800" b="1" i="0" u="none" strike="noStrike" cap="none" normalizeH="0" baseline="0" dirty="0" smtClean="0">
                <a:ln>
                  <a:noFill/>
                </a:ln>
                <a:solidFill>
                  <a:schemeClr val="tx1"/>
                </a:solidFill>
                <a:effectLst/>
                <a:latin typeface="Arial" panose="020B0604020202020204" pitchFamily="34" charset="0"/>
              </a:rPr>
              <a:t>Spanish and Moroccans</a:t>
            </a:r>
            <a:r>
              <a:rPr kumimoji="0" lang="en-US" altLang="en-US" sz="1800" b="0" i="0" u="none" strike="noStrike" cap="none" normalizeH="0" baseline="0" dirty="0" smtClean="0">
                <a:ln>
                  <a:noFill/>
                </a:ln>
                <a:solidFill>
                  <a:schemeClr val="tx1"/>
                </a:solidFill>
                <a:effectLst/>
                <a:latin typeface="Arial" panose="020B0604020202020204" pitchFamily="34" charset="0"/>
              </a:rPr>
              <a:t> show more differentiation, though some gene flow exists due to historical migrations (e.g., Moorish rule in Spain).</a:t>
            </a:r>
          </a:p>
        </p:txBody>
      </p:sp>
      <p:sp>
        <p:nvSpPr>
          <p:cNvPr id="10" name="TextBox 9"/>
          <p:cNvSpPr txBox="1"/>
          <p:nvPr/>
        </p:nvSpPr>
        <p:spPr>
          <a:xfrm>
            <a:off x="467544" y="616627"/>
            <a:ext cx="8028032" cy="646331"/>
          </a:xfrm>
          <a:prstGeom prst="rect">
            <a:avLst/>
          </a:prstGeom>
          <a:noFill/>
        </p:spPr>
        <p:txBody>
          <a:bodyPr wrap="none" rtlCol="0">
            <a:spAutoFit/>
          </a:bodyPr>
          <a:lstStyle/>
          <a:p>
            <a:r>
              <a:rPr lang="en-US" dirty="0" smtClean="0"/>
              <a:t>The Spanish are genetically much closer to Norwegians than to Moroccans because </a:t>
            </a:r>
          </a:p>
          <a:p>
            <a:r>
              <a:rPr lang="en-US" dirty="0" smtClean="0"/>
              <a:t>genes are clustered by race/population = ancestral geographical isolation</a:t>
            </a:r>
            <a:endParaRPr lang="en-US" dirty="0"/>
          </a:p>
        </p:txBody>
      </p:sp>
    </p:spTree>
    <p:extLst>
      <p:ext uri="{BB962C8B-B14F-4D97-AF65-F5344CB8AC3E}">
        <p14:creationId xmlns:p14="http://schemas.microsoft.com/office/powerpoint/2010/main" val="3454087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4687" y="1844824"/>
            <a:ext cx="8642350" cy="6408737"/>
          </a:xfrm>
        </p:spPr>
        <p:txBody>
          <a:bodyPr rtlCol="0">
            <a:normAutofit/>
          </a:bodyPr>
          <a:lstStyle/>
          <a:p>
            <a:pPr marL="0" indent="0" eaLnBrk="1" fontAlgn="auto" hangingPunct="1">
              <a:spcAft>
                <a:spcPts val="0"/>
              </a:spcAft>
              <a:buFont typeface="Arial" pitchFamily="34" charset="0"/>
              <a:buNone/>
              <a:defRPr/>
            </a:pPr>
            <a:endParaRPr lang="fr-BE" sz="1400" dirty="0"/>
          </a:p>
          <a:p>
            <a:pPr marL="0" indent="0" eaLnBrk="1" fontAlgn="auto" hangingPunct="1">
              <a:spcAft>
                <a:spcPts val="0"/>
              </a:spcAft>
              <a:buFont typeface="Arial" pitchFamily="34" charset="0"/>
              <a:buNone/>
              <a:defRPr/>
            </a:pPr>
            <a:endParaRPr lang="fr-BE" sz="1400" dirty="0"/>
          </a:p>
          <a:p>
            <a:pPr eaLnBrk="1" fontAlgn="auto" hangingPunct="1">
              <a:spcAft>
                <a:spcPts val="0"/>
              </a:spcAft>
              <a:buFont typeface="Arial" pitchFamily="34" charset="0"/>
              <a:buChar char="•"/>
              <a:defRPr/>
            </a:pPr>
            <a:endParaRPr lang="fr-BE" sz="1400" dirty="0"/>
          </a:p>
        </p:txBody>
      </p:sp>
      <p:sp>
        <p:nvSpPr>
          <p:cNvPr id="4" name="Espace réservé du numéro de diapositive 3"/>
          <p:cNvSpPr>
            <a:spLocks noGrp="1"/>
          </p:cNvSpPr>
          <p:nvPr>
            <p:ph type="sldNum" sz="quarter" idx="12"/>
          </p:nvPr>
        </p:nvSpPr>
        <p:spPr/>
        <p:txBody>
          <a:bodyPr/>
          <a:lstStyle/>
          <a:p>
            <a:pPr>
              <a:defRPr/>
            </a:pPr>
            <a:fld id="{908AFC11-9907-4C07-9BF3-C106AF62D8B4}" type="slidenum">
              <a:rPr lang="fr-BE"/>
              <a:pPr>
                <a:defRPr/>
              </a:pPr>
              <a:t>6</a:t>
            </a:fld>
            <a:endParaRPr lang="fr-BE" dirty="0"/>
          </a:p>
        </p:txBody>
      </p:sp>
      <p:sp>
        <p:nvSpPr>
          <p:cNvPr id="10" name="Rectangle 9">
            <a:extLst>
              <a:ext uri="{FF2B5EF4-FFF2-40B4-BE49-F238E27FC236}">
                <a16:creationId xmlns:a16="http://schemas.microsoft.com/office/drawing/2014/main" id="{C77BEA42-E76C-40D5-8BF3-90FFF58490F5}"/>
              </a:ext>
            </a:extLst>
          </p:cNvPr>
          <p:cNvSpPr>
            <a:spLocks noChangeArrowheads="1"/>
          </p:cNvSpPr>
          <p:nvPr/>
        </p:nvSpPr>
        <p:spPr bwMode="auto">
          <a:xfrm>
            <a:off x="132663" y="164554"/>
            <a:ext cx="8554137" cy="873705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rgbClr val="212121"/>
                </a:solidFill>
                <a:effectLst/>
                <a:latin typeface="+mn-lt"/>
              </a:rPr>
              <a:t> Homo sapiens </a:t>
            </a:r>
            <a:r>
              <a:rPr kumimoji="0" lang="fr-FR" altLang="fr-FR" sz="1600" b="0" i="0" u="none" strike="noStrike" cap="none" normalizeH="0" baseline="0" dirty="0" err="1">
                <a:ln>
                  <a:noFill/>
                </a:ln>
                <a:solidFill>
                  <a:srgbClr val="212121"/>
                </a:solidFill>
                <a:effectLst/>
                <a:latin typeface="+mn-lt"/>
              </a:rPr>
              <a:t>emerges</a:t>
            </a:r>
            <a:r>
              <a:rPr kumimoji="0" lang="fr-FR" altLang="fr-FR" sz="1600" b="0" i="0" u="none" strike="noStrike" cap="none" normalizeH="0" baseline="0" dirty="0">
                <a:ln>
                  <a:noFill/>
                </a:ln>
                <a:solidFill>
                  <a:srgbClr val="212121"/>
                </a:solidFill>
                <a:effectLst/>
                <a:latin typeface="+mn-lt"/>
              </a:rPr>
              <a:t> in </a:t>
            </a:r>
            <a:r>
              <a:rPr kumimoji="0" lang="fr-FR" altLang="fr-FR" sz="1600" b="0" i="0" u="none" strike="noStrike" cap="none" normalizeH="0" baseline="0" dirty="0" err="1">
                <a:ln>
                  <a:noFill/>
                </a:ln>
                <a:solidFill>
                  <a:srgbClr val="212121"/>
                </a:solidFill>
                <a:effectLst/>
                <a:latin typeface="+mn-lt"/>
              </a:rPr>
              <a:t>Africa</a:t>
            </a:r>
            <a:r>
              <a:rPr kumimoji="0" lang="fr-FR" altLang="fr-FR" sz="1600" b="0" i="0" u="none" strike="noStrike" cap="none" normalizeH="0" baseline="0" dirty="0">
                <a:ln>
                  <a:noFill/>
                </a:ln>
                <a:solidFill>
                  <a:srgbClr val="212121"/>
                </a:solidFill>
                <a:effectLst/>
                <a:latin typeface="+mn-lt"/>
              </a:rPr>
              <a:t> 200 </a:t>
            </a:r>
            <a:r>
              <a:rPr kumimoji="0" lang="fr-FR" altLang="fr-FR" sz="1600" b="0" i="0" u="none" strike="noStrike" cap="none" normalizeH="0" baseline="0" dirty="0" err="1">
                <a:ln>
                  <a:noFill/>
                </a:ln>
                <a:solidFill>
                  <a:srgbClr val="212121"/>
                </a:solidFill>
                <a:effectLst/>
                <a:latin typeface="+mn-lt"/>
              </a:rPr>
              <a:t>thousand</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years</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ago</a:t>
            </a:r>
            <a:r>
              <a:rPr kumimoji="0" lang="fr-FR" altLang="fr-FR" sz="1600" b="0" i="0" u="none" strike="noStrike" cap="none" normalizeH="0" baseline="0" dirty="0">
                <a:ln>
                  <a:noFill/>
                </a:ln>
                <a:solidFill>
                  <a:srgbClr val="212121"/>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1600" dirty="0">
              <a:solidFill>
                <a:srgbClr val="212121"/>
              </a:solidFill>
              <a:latin typeface="+mn-lt"/>
            </a:endParaRPr>
          </a:p>
          <a:p>
            <a:pPr marL="228600" lvl="0" indent="-228600" eaLnBrk="0" hangingPunct="0">
              <a:buFontTx/>
              <a:buAutoNum type="arabicPeriod"/>
            </a:pPr>
            <a:r>
              <a:rPr kumimoji="0" lang="fr-FR" altLang="fr-FR" sz="1600" b="1" i="0" u="none" strike="noStrike" cap="none" normalizeH="0" baseline="0" dirty="0" err="1">
                <a:ln>
                  <a:noFill/>
                </a:ln>
                <a:solidFill>
                  <a:srgbClr val="212121"/>
                </a:solidFill>
                <a:effectLst/>
                <a:latin typeface="+mn-lt"/>
              </a:rPr>
              <a:t>Africans</a:t>
            </a:r>
            <a:r>
              <a:rPr kumimoji="0" lang="fr-FR" altLang="fr-FR" sz="1600" b="0" i="0" u="none" strike="noStrike" cap="none" normalizeH="0" baseline="0" dirty="0">
                <a:ln>
                  <a:noFill/>
                </a:ln>
                <a:solidFill>
                  <a:srgbClr val="212121"/>
                </a:solidFill>
                <a:effectLst/>
                <a:latin typeface="+mn-lt"/>
              </a:rPr>
              <a:t> </a:t>
            </a:r>
            <a:br>
              <a:rPr kumimoji="0" lang="fr-FR" altLang="fr-FR" sz="1600" b="0" i="0" u="none" strike="noStrike" cap="none" normalizeH="0" baseline="0" dirty="0">
                <a:ln>
                  <a:noFill/>
                </a:ln>
                <a:solidFill>
                  <a:srgbClr val="212121"/>
                </a:solidFill>
                <a:effectLst/>
                <a:latin typeface="+mn-lt"/>
              </a:rPr>
            </a:br>
            <a:r>
              <a:rPr lang="en-AU" sz="1600" dirty="0"/>
              <a:t>Homo sapiens are believed to have first appeared around 200,000 years ago in equatorial Africa</a:t>
            </a:r>
            <a:r>
              <a:rPr lang="en-AU" sz="1600" dirty="0" smtClean="0"/>
              <a:t>.</a:t>
            </a:r>
            <a:br>
              <a:rPr lang="en-AU" sz="1600" dirty="0" smtClean="0"/>
            </a:br>
            <a:endParaRPr lang="fr-FR" altLang="fr-FR" sz="1600" dirty="0" smtClean="0">
              <a:solidFill>
                <a:srgbClr val="212121"/>
              </a:solidFill>
              <a:latin typeface="+mn-lt"/>
            </a:endParaRPr>
          </a:p>
          <a:p>
            <a:pPr marR="0" lvl="0" algn="l" defTabSz="914400" rtl="0" eaLnBrk="0" fontAlgn="base" latinLnBrk="0" hangingPunct="0">
              <a:lnSpc>
                <a:spcPct val="100000"/>
              </a:lnSpc>
              <a:spcBef>
                <a:spcPct val="0"/>
              </a:spcBef>
              <a:spcAft>
                <a:spcPct val="0"/>
              </a:spcAft>
              <a:buClrTx/>
              <a:buSzTx/>
              <a:tabLst/>
            </a:pPr>
            <a:r>
              <a:rPr kumimoji="0" lang="fr-FR" altLang="fr-FR" sz="1600" b="1" i="0" u="none" strike="noStrike" cap="none" normalizeH="0" baseline="0" dirty="0" smtClean="0">
                <a:ln>
                  <a:noFill/>
                </a:ln>
                <a:solidFill>
                  <a:srgbClr val="212121"/>
                </a:solidFill>
                <a:effectLst/>
                <a:latin typeface="+mn-lt"/>
              </a:rPr>
              <a:t>2</a:t>
            </a:r>
            <a:r>
              <a:rPr kumimoji="0" lang="fr-FR" altLang="fr-FR" sz="1600" b="1" i="0" u="none" strike="noStrike" cap="none" normalizeH="0" baseline="0" dirty="0">
                <a:ln>
                  <a:noFill/>
                </a:ln>
                <a:solidFill>
                  <a:srgbClr val="212121"/>
                </a:solidFill>
                <a:effectLst/>
                <a:latin typeface="+mn-lt"/>
              </a:rPr>
              <a:t>. South </a:t>
            </a:r>
            <a:r>
              <a:rPr kumimoji="0" lang="fr-FR" altLang="fr-FR" sz="1600" b="1" i="0" u="none" strike="noStrike" cap="none" normalizeH="0" baseline="0" dirty="0" err="1">
                <a:ln>
                  <a:noFill/>
                </a:ln>
                <a:solidFill>
                  <a:srgbClr val="212121"/>
                </a:solidFill>
                <a:effectLst/>
                <a:latin typeface="+mn-lt"/>
              </a:rPr>
              <a:t>Asians</a:t>
            </a:r>
            <a:r>
              <a:rPr kumimoji="0" lang="fr-FR" altLang="fr-FR" sz="1600" b="1" i="0" u="none" strike="noStrike" cap="none" normalizeH="0" baseline="0" dirty="0">
                <a:ln>
                  <a:noFill/>
                </a:ln>
                <a:solidFill>
                  <a:srgbClr val="212121"/>
                </a:solidFill>
                <a:effectLst/>
                <a:latin typeface="+mn-lt"/>
              </a:rPr>
              <a:t> and North </a:t>
            </a:r>
            <a:r>
              <a:rPr kumimoji="0" lang="fr-FR" altLang="fr-FR" sz="1600" b="1" i="0" u="none" strike="noStrike" cap="none" normalizeH="0" baseline="0" dirty="0" err="1">
                <a:ln>
                  <a:noFill/>
                </a:ln>
                <a:solidFill>
                  <a:srgbClr val="212121"/>
                </a:solidFill>
                <a:effectLst/>
                <a:latin typeface="+mn-lt"/>
              </a:rPr>
              <a:t>Africans</a:t>
            </a:r>
            <a:r>
              <a:rPr kumimoji="0" lang="fr-FR" altLang="fr-FR" sz="1600" b="0" i="0" u="none" strike="noStrike" cap="none" normalizeH="0" baseline="0" dirty="0">
                <a:ln>
                  <a:noFill/>
                </a:ln>
                <a:solidFill>
                  <a:srgbClr val="212121"/>
                </a:solidFill>
                <a:effectLst/>
                <a:latin typeface="+mn-lt"/>
              </a:rPr>
              <a:t> </a:t>
            </a:r>
            <a:r>
              <a:rPr kumimoji="0" lang="fr-FR" altLang="fr-FR" sz="1600" b="1" i="0" u="none" strike="noStrike" cap="none" normalizeH="0" baseline="0" dirty="0">
                <a:ln>
                  <a:noFill/>
                </a:ln>
                <a:solidFill>
                  <a:srgbClr val="212121"/>
                </a:solidFill>
                <a:effectLst/>
                <a:latin typeface="+mn-lt"/>
              </a:rPr>
              <a:t>(MENA for Middle </a:t>
            </a:r>
            <a:r>
              <a:rPr kumimoji="0" lang="fr-FR" altLang="fr-FR" sz="1600" b="1" i="0" u="none" strike="noStrike" cap="none" normalizeH="0" baseline="0" dirty="0" err="1">
                <a:ln>
                  <a:noFill/>
                </a:ln>
                <a:solidFill>
                  <a:srgbClr val="212121"/>
                </a:solidFill>
                <a:effectLst/>
                <a:latin typeface="+mn-lt"/>
              </a:rPr>
              <a:t>Easterners</a:t>
            </a:r>
            <a:r>
              <a:rPr kumimoji="0" lang="fr-FR" altLang="fr-FR" sz="1600" b="1" i="0" u="none" strike="noStrike" cap="none" normalizeH="0" baseline="0" dirty="0">
                <a:ln>
                  <a:noFill/>
                </a:ln>
                <a:solidFill>
                  <a:srgbClr val="212121"/>
                </a:solidFill>
                <a:effectLst/>
                <a:latin typeface="+mn-lt"/>
              </a:rPr>
              <a:t> and North </a:t>
            </a:r>
            <a:r>
              <a:rPr kumimoji="0" lang="fr-FR" altLang="fr-FR" sz="1600" b="1" i="0" u="none" strike="noStrike" cap="none" normalizeH="0" baseline="0" dirty="0" err="1">
                <a:ln>
                  <a:noFill/>
                </a:ln>
                <a:solidFill>
                  <a:srgbClr val="212121"/>
                </a:solidFill>
                <a:effectLst/>
                <a:latin typeface="+mn-lt"/>
              </a:rPr>
              <a:t>Africans</a:t>
            </a:r>
            <a:r>
              <a:rPr kumimoji="0" lang="fr-FR" altLang="fr-FR" sz="1600" b="1" i="0" u="none" strike="noStrike" cap="none" normalizeH="0" baseline="0" dirty="0">
                <a:ln>
                  <a:noFill/>
                </a:ln>
                <a:solidFill>
                  <a:srgbClr val="212121"/>
                </a:solidFill>
                <a:effectLst/>
                <a:latin typeface="+mn-lt"/>
              </a:rPr>
              <a:t>) </a:t>
            </a:r>
          </a:p>
          <a:p>
            <a:pPr marR="0" lvl="0" algn="l" defTabSz="914400" rtl="0" eaLnBrk="0" fontAlgn="base" latinLnBrk="0" hangingPunct="0">
              <a:lnSpc>
                <a:spcPct val="100000"/>
              </a:lnSpc>
              <a:spcBef>
                <a:spcPct val="0"/>
              </a:spcBef>
              <a:spcAft>
                <a:spcPct val="0"/>
              </a:spcAft>
              <a:buClrTx/>
              <a:buSzTx/>
              <a:tabLst/>
            </a:pPr>
            <a:r>
              <a:rPr lang="fr-FR" altLang="fr-FR" sz="1600" dirty="0">
                <a:solidFill>
                  <a:srgbClr val="212121"/>
                </a:solidFill>
                <a:latin typeface="+mn-lt"/>
              </a:rPr>
              <a:t>     </a:t>
            </a:r>
            <a:r>
              <a:rPr kumimoji="0" lang="fr-FR" altLang="fr-FR" sz="1600" b="0" i="0" u="none" strike="noStrike" cap="none" normalizeH="0" baseline="0" dirty="0" smtClean="0">
                <a:ln>
                  <a:noFill/>
                </a:ln>
                <a:solidFill>
                  <a:srgbClr val="212121"/>
                </a:solidFill>
                <a:effectLst/>
                <a:latin typeface="+mn-lt"/>
              </a:rPr>
              <a:t>The first groups </a:t>
            </a:r>
            <a:r>
              <a:rPr kumimoji="0" lang="fr-FR" altLang="fr-FR" sz="1600" b="0" i="0" u="none" strike="noStrike" cap="none" normalizeH="0" baseline="0" dirty="0" err="1" smtClean="0">
                <a:ln>
                  <a:noFill/>
                </a:ln>
                <a:solidFill>
                  <a:srgbClr val="212121"/>
                </a:solidFill>
                <a:effectLst/>
                <a:latin typeface="+mn-lt"/>
              </a:rPr>
              <a:t>migrate</a:t>
            </a:r>
            <a:r>
              <a:rPr kumimoji="0" lang="fr-FR" altLang="fr-FR" sz="1600" b="0" i="0" u="none" strike="noStrike" cap="none" normalizeH="0" baseline="0" dirty="0" smtClean="0">
                <a:ln>
                  <a:noFill/>
                </a:ln>
                <a:solidFill>
                  <a:srgbClr val="212121"/>
                </a:solidFill>
                <a:effectLst/>
                <a:latin typeface="+mn-lt"/>
              </a:rPr>
              <a:t> out of </a:t>
            </a:r>
            <a:r>
              <a:rPr kumimoji="0" lang="fr-FR" altLang="fr-FR" sz="1600" b="0" i="0" u="none" strike="noStrike" cap="none" normalizeH="0" baseline="0" dirty="0" err="1" smtClean="0">
                <a:ln>
                  <a:noFill/>
                </a:ln>
                <a:solidFill>
                  <a:srgbClr val="212121"/>
                </a:solidFill>
                <a:effectLst/>
                <a:latin typeface="+mn-lt"/>
              </a:rPr>
              <a:t>sub-Saharan</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Africa</a:t>
            </a:r>
            <a:r>
              <a:rPr kumimoji="0" lang="fr-FR" altLang="fr-FR" sz="1600" b="0" i="0" u="none" strike="noStrike" cap="none" normalizeH="0" baseline="0" dirty="0" smtClean="0">
                <a:ln>
                  <a:noFill/>
                </a:ln>
                <a:solidFill>
                  <a:srgbClr val="212121"/>
                </a:solidFill>
                <a:effectLst/>
                <a:latin typeface="+mn-lt"/>
              </a:rPr>
              <a:t> and </a:t>
            </a:r>
            <a:r>
              <a:rPr kumimoji="0" lang="fr-FR" altLang="fr-FR" sz="1600" b="0" i="0" u="none" strike="noStrike" cap="none" normalizeH="0" baseline="0" dirty="0" err="1" smtClean="0">
                <a:ln>
                  <a:noFill/>
                </a:ln>
                <a:solidFill>
                  <a:srgbClr val="212121"/>
                </a:solidFill>
                <a:effectLst/>
                <a:latin typeface="+mn-lt"/>
              </a:rPr>
              <a:t>colonize</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Africa</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from</a:t>
            </a:r>
            <a:r>
              <a:rPr kumimoji="0" lang="fr-FR" altLang="fr-FR" sz="1600" b="0" i="0" u="none" strike="noStrike" cap="none" normalizeH="0" baseline="0" dirty="0" smtClean="0">
                <a:ln>
                  <a:noFill/>
                </a:ln>
                <a:solidFill>
                  <a:srgbClr val="212121"/>
                </a:solidFill>
                <a:effectLst/>
                <a:latin typeface="+mn-lt"/>
              </a:rPr>
              <a:t> the </a:t>
            </a:r>
            <a:r>
              <a:rPr kumimoji="0" lang="fr-FR" altLang="fr-FR" sz="1600" b="0" i="0" u="none" strike="noStrike" cap="none" normalizeH="0" baseline="0" dirty="0" err="1" smtClean="0">
                <a:ln>
                  <a:noFill/>
                </a:ln>
                <a:solidFill>
                  <a:srgbClr val="212121"/>
                </a:solidFill>
                <a:effectLst/>
                <a:latin typeface="+mn-lt"/>
              </a:rPr>
              <a:t>North</a:t>
            </a:r>
            <a:r>
              <a:rPr kumimoji="0" lang="fr-FR" altLang="fr-FR" sz="1600" b="0" i="0" u="none" strike="noStrike" cap="none" normalizeH="0" baseline="0" dirty="0" smtClean="0">
                <a:ln>
                  <a:noFill/>
                </a:ln>
                <a:solidFill>
                  <a:srgbClr val="212121"/>
                </a:solidFill>
                <a:effectLst/>
                <a:latin typeface="+mn-lt"/>
              </a:rPr>
              <a:t> and </a:t>
            </a:r>
          </a:p>
          <a:p>
            <a:pPr marR="0" lvl="0" algn="l" defTabSz="914400" rtl="0" eaLnBrk="0" fontAlgn="base" latinLnBrk="0" hangingPunct="0">
              <a:lnSpc>
                <a:spcPct val="100000"/>
              </a:lnSpc>
              <a:spcBef>
                <a:spcPct val="0"/>
              </a:spcBef>
              <a:spcAft>
                <a:spcPct val="0"/>
              </a:spcAft>
              <a:buClrTx/>
              <a:buSzTx/>
              <a:tabLst/>
            </a:pPr>
            <a:r>
              <a:rPr lang="fr-FR" altLang="fr-FR" sz="1600" dirty="0" smtClean="0">
                <a:solidFill>
                  <a:srgbClr val="212121"/>
                </a:solidFill>
                <a:latin typeface="+mn-lt"/>
              </a:rPr>
              <a:t>      </a:t>
            </a:r>
            <a:r>
              <a:rPr kumimoji="0" lang="fr-FR" altLang="fr-FR" sz="1600" b="0" i="0" u="none" strike="noStrike" cap="none" normalizeH="0" baseline="0" dirty="0" err="1" smtClean="0">
                <a:ln>
                  <a:noFill/>
                </a:ln>
                <a:solidFill>
                  <a:srgbClr val="212121"/>
                </a:solidFill>
                <a:effectLst/>
                <a:latin typeface="+mn-lt"/>
              </a:rPr>
              <a:t>Southwest</a:t>
            </a:r>
            <a:r>
              <a:rPr kumimoji="0" lang="fr-FR" altLang="fr-FR" sz="1600" b="0" i="0" u="none" strike="noStrike" cap="none" normalizeH="0" baseline="0" dirty="0" smtClean="0">
                <a:ln>
                  <a:noFill/>
                </a:ln>
                <a:solidFill>
                  <a:srgbClr val="212121"/>
                </a:solidFill>
                <a:effectLst/>
                <a:latin typeface="+mn-lt"/>
              </a:rPr>
              <a:t> Asia 100 </a:t>
            </a:r>
            <a:r>
              <a:rPr kumimoji="0" lang="fr-FR" altLang="fr-FR" sz="1600" b="0" i="0" u="none" strike="noStrike" cap="none" normalizeH="0" baseline="0" dirty="0" err="1" smtClean="0">
                <a:ln>
                  <a:noFill/>
                </a:ln>
                <a:solidFill>
                  <a:srgbClr val="212121"/>
                </a:solidFill>
                <a:effectLst/>
                <a:latin typeface="+mn-lt"/>
              </a:rPr>
              <a:t>thousand</a:t>
            </a:r>
            <a:r>
              <a:rPr kumimoji="0" lang="fr-FR" altLang="fr-FR" sz="1600" b="0" i="0" u="none" strike="noStrike" cap="none" normalizeH="0" baseline="0" dirty="0" smtClean="0">
                <a:ln>
                  <a:noFill/>
                </a:ln>
                <a:solidFill>
                  <a:srgbClr val="212121"/>
                </a:solidFill>
                <a:effectLst/>
                <a:latin typeface="+mn-lt"/>
              </a:rPr>
              <a:t> to 90 </a:t>
            </a:r>
            <a:r>
              <a:rPr kumimoji="0" lang="fr-FR" altLang="fr-FR" sz="1600" b="0" i="0" u="none" strike="noStrike" cap="none" normalizeH="0" baseline="0" dirty="0" err="1" smtClean="0">
                <a:ln>
                  <a:noFill/>
                </a:ln>
                <a:solidFill>
                  <a:srgbClr val="212121"/>
                </a:solidFill>
                <a:effectLst/>
                <a:latin typeface="+mn-lt"/>
              </a:rPr>
              <a:t>thousand</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years</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ago</a:t>
            </a:r>
            <a:r>
              <a:rPr kumimoji="0" lang="fr-FR" altLang="fr-FR" sz="1600" b="0" i="0" u="none" strike="noStrike" cap="none" normalizeH="0" baseline="0" dirty="0" smtClean="0">
                <a:ln>
                  <a:noFill/>
                </a:ln>
                <a:solidFill>
                  <a:srgbClr val="212121"/>
                </a:solidFill>
                <a:effectLst/>
                <a:latin typeface="+mn-lt"/>
              </a:rPr>
              <a:t>. At </a:t>
            </a:r>
            <a:r>
              <a:rPr kumimoji="0" lang="fr-FR" altLang="fr-FR" sz="1600" b="0" i="0" u="none" strike="noStrike" cap="none" normalizeH="0" baseline="0" dirty="0" err="1" smtClean="0">
                <a:ln>
                  <a:noFill/>
                </a:ln>
                <a:solidFill>
                  <a:srgbClr val="212121"/>
                </a:solidFill>
                <a:effectLst/>
                <a:latin typeface="+mn-lt"/>
              </a:rPr>
              <a:t>this</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level</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they</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were</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isolated</a:t>
            </a:r>
            <a:r>
              <a:rPr kumimoji="0" lang="fr-FR" altLang="fr-FR" sz="1600" b="0" i="0" u="none" strike="noStrike" cap="none" normalizeH="0" baseline="0" dirty="0" smtClean="0">
                <a:ln>
                  <a:noFill/>
                </a:ln>
                <a:solidFill>
                  <a:srgbClr val="212121"/>
                </a:solidFill>
                <a:effectLst/>
                <a:latin typeface="+mn-lt"/>
              </a:rPr>
              <a:t> </a:t>
            </a:r>
          </a:p>
          <a:p>
            <a:pPr marR="0" lvl="0" algn="l" defTabSz="914400" rtl="0" eaLnBrk="0" fontAlgn="base" latinLnBrk="0" hangingPunct="0">
              <a:lnSpc>
                <a:spcPct val="100000"/>
              </a:lnSpc>
              <a:spcBef>
                <a:spcPct val="0"/>
              </a:spcBef>
              <a:spcAft>
                <a:spcPct val="0"/>
              </a:spcAft>
              <a:buClrTx/>
              <a:buSzTx/>
              <a:tabLst/>
            </a:pPr>
            <a:r>
              <a:rPr lang="fr-FR" altLang="fr-FR" sz="1600" dirty="0" smtClean="0">
                <a:solidFill>
                  <a:srgbClr val="212121"/>
                </a:solidFill>
                <a:latin typeface="+mn-lt"/>
              </a:rPr>
              <a:t>      </a:t>
            </a:r>
            <a:r>
              <a:rPr kumimoji="0" lang="fr-FR" altLang="fr-FR" sz="1600" b="0" i="0" u="none" strike="noStrike" cap="none" normalizeH="0" baseline="0" dirty="0" err="1" smtClean="0">
                <a:ln>
                  <a:noFill/>
                </a:ln>
                <a:solidFill>
                  <a:srgbClr val="212121"/>
                </a:solidFill>
                <a:effectLst/>
                <a:latin typeface="+mn-lt"/>
              </a:rPr>
              <a:t>from</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Africans</a:t>
            </a:r>
            <a:r>
              <a:rPr kumimoji="0" lang="fr-FR" altLang="fr-FR" sz="1600" b="0" i="0" u="none" strike="noStrike" cap="none" normalizeH="0" baseline="0" dirty="0" smtClean="0">
                <a:ln>
                  <a:noFill/>
                </a:ln>
                <a:solidFill>
                  <a:srgbClr val="212121"/>
                </a:solidFill>
                <a:effectLst/>
                <a:latin typeface="+mn-lt"/>
              </a:rPr>
              <a:t> by distance and by the Sahara </a:t>
            </a:r>
            <a:r>
              <a:rPr kumimoji="0" lang="fr-FR" altLang="fr-FR" sz="1600" b="0" i="0" u="none" strike="noStrike" cap="none" normalizeH="0" baseline="0" dirty="0" err="1" smtClean="0">
                <a:ln>
                  <a:noFill/>
                </a:ln>
                <a:solidFill>
                  <a:srgbClr val="212121"/>
                </a:solidFill>
                <a:effectLst/>
                <a:latin typeface="+mn-lt"/>
              </a:rPr>
              <a:t>Desert</a:t>
            </a:r>
            <a:r>
              <a:rPr kumimoji="0" lang="fr-FR" altLang="fr-FR" sz="1600" b="0" i="0" u="none" strike="noStrike" cap="none" normalizeH="0" baseline="0" dirty="0" smtClean="0">
                <a:ln>
                  <a:noFill/>
                </a:ln>
                <a:solidFill>
                  <a:srgbClr val="212121"/>
                </a:solidFill>
                <a:effectLst/>
                <a:latin typeface="+mn-lt"/>
              </a:rPr>
              <a:t>, and </a:t>
            </a:r>
            <a:r>
              <a:rPr kumimoji="0" lang="fr-FR" altLang="fr-FR" sz="1600" b="0" i="0" u="none" strike="noStrike" cap="none" normalizeH="0" baseline="0" dirty="0" err="1" smtClean="0">
                <a:ln>
                  <a:noFill/>
                </a:ln>
                <a:solidFill>
                  <a:srgbClr val="212121"/>
                </a:solidFill>
                <a:effectLst/>
                <a:latin typeface="+mn-lt"/>
              </a:rPr>
              <a:t>thus</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evolved</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into</a:t>
            </a:r>
            <a:r>
              <a:rPr kumimoji="0" lang="fr-FR" altLang="fr-FR" sz="1600" b="0" i="0" u="none" strike="noStrike" cap="none" normalizeH="0" baseline="0" dirty="0" smtClean="0">
                <a:ln>
                  <a:noFill/>
                </a:ln>
                <a:solidFill>
                  <a:srgbClr val="212121"/>
                </a:solidFill>
                <a:effectLst/>
                <a:latin typeface="+mn-lt"/>
              </a:rPr>
              <a:t> a distinct </a:t>
            </a:r>
          </a:p>
          <a:p>
            <a:pPr marR="0" lvl="0" algn="l" defTabSz="914400" rtl="0" eaLnBrk="0" fontAlgn="base" latinLnBrk="0" hangingPunct="0">
              <a:lnSpc>
                <a:spcPct val="100000"/>
              </a:lnSpc>
              <a:spcBef>
                <a:spcPct val="0"/>
              </a:spcBef>
              <a:spcAft>
                <a:spcPct val="0"/>
              </a:spcAft>
              <a:buClrTx/>
              <a:buSzTx/>
              <a:tabLst/>
            </a:pPr>
            <a:r>
              <a:rPr lang="fr-FR" altLang="fr-FR" sz="1600" dirty="0" smtClean="0">
                <a:solidFill>
                  <a:srgbClr val="212121"/>
                </a:solidFill>
                <a:latin typeface="+mn-lt"/>
              </a:rPr>
              <a:t>      </a:t>
            </a:r>
            <a:r>
              <a:rPr kumimoji="0" lang="fr-FR" altLang="fr-FR" sz="1600" b="0" i="0" u="none" strike="noStrike" cap="none" normalizeH="0" baseline="0" dirty="0" smtClean="0">
                <a:ln>
                  <a:noFill/>
                </a:ln>
                <a:solidFill>
                  <a:srgbClr val="212121"/>
                </a:solidFill>
                <a:effectLst/>
                <a:latin typeface="+mn-lt"/>
              </a:rPr>
              <a:t>race: </a:t>
            </a:r>
            <a:r>
              <a:rPr kumimoji="0" lang="fr-FR" altLang="fr-FR" sz="1600" b="0" i="0" u="none" strike="noStrike" cap="none" normalizeH="0" baseline="0" dirty="0" err="1" smtClean="0">
                <a:ln>
                  <a:noFill/>
                </a:ln>
                <a:solidFill>
                  <a:srgbClr val="212121"/>
                </a:solidFill>
                <a:effectLst/>
                <a:latin typeface="+mn-lt"/>
              </a:rPr>
              <a:t>North</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African</a:t>
            </a:r>
            <a:r>
              <a:rPr kumimoji="0" lang="fr-FR" altLang="fr-FR" sz="1600" b="0" i="0" u="none" strike="noStrike" cap="none" normalizeH="0" baseline="0" dirty="0" smtClean="0">
                <a:ln>
                  <a:noFill/>
                </a:ln>
                <a:solidFill>
                  <a:srgbClr val="212121"/>
                </a:solidFill>
                <a:effectLst/>
                <a:latin typeface="+mn-lt"/>
              </a:rPr>
              <a:t> and South Asian</a:t>
            </a:r>
            <a:r>
              <a:rPr kumimoji="0" lang="fr-FR" altLang="fr-FR" sz="1600" b="0" i="0" u="none" strike="noStrike" cap="none" normalizeH="0" dirty="0" smtClean="0">
                <a:ln>
                  <a:noFill/>
                </a:ln>
                <a:solidFill>
                  <a:srgbClr val="212121"/>
                </a:solidFill>
                <a:effectLst/>
                <a:latin typeface="+mn-lt"/>
              </a:rPr>
              <a:t> (MENA)</a:t>
            </a:r>
            <a:endParaRPr kumimoji="0" lang="fr-FR" altLang="fr-FR" sz="1600" b="0" i="0" u="none" strike="noStrike" cap="none" normalizeH="0" baseline="0" dirty="0" smtClean="0">
              <a:ln>
                <a:noFill/>
              </a:ln>
              <a:solidFill>
                <a:srgbClr val="212121"/>
              </a:solidFill>
              <a:effectLst/>
              <a:latin typeface="+mn-lt"/>
            </a:endParaRPr>
          </a:p>
          <a:p>
            <a:pPr marL="228600" marR="0" lvl="0" indent="-228600" algn="l" defTabSz="914400" rtl="0" eaLnBrk="0" fontAlgn="base" latinLnBrk="0" hangingPunct="0">
              <a:lnSpc>
                <a:spcPct val="100000"/>
              </a:lnSpc>
              <a:spcBef>
                <a:spcPct val="0"/>
              </a:spcBef>
              <a:spcAft>
                <a:spcPct val="0"/>
              </a:spcAft>
              <a:buClrTx/>
              <a:buSzTx/>
              <a:buFontTx/>
              <a:buAutoNum type="arabicPeriod"/>
              <a:tabLst/>
            </a:pPr>
            <a:endParaRPr lang="fr-FR" altLang="fr-FR" sz="1600" dirty="0" smtClean="0">
              <a:solidFill>
                <a:srgbClr val="212121"/>
              </a:solidFill>
              <a:latin typeface="+mn-lt"/>
            </a:endParaRPr>
          </a:p>
          <a:p>
            <a:pPr marR="0" lvl="0" algn="l" defTabSz="914400" rtl="0" eaLnBrk="0" fontAlgn="base" latinLnBrk="0" hangingPunct="0">
              <a:lnSpc>
                <a:spcPct val="100000"/>
              </a:lnSpc>
              <a:spcBef>
                <a:spcPct val="0"/>
              </a:spcBef>
              <a:spcAft>
                <a:spcPct val="0"/>
              </a:spcAft>
              <a:buClrTx/>
              <a:buSzTx/>
              <a:tabLst/>
            </a:pPr>
            <a:r>
              <a:rPr kumimoji="0" lang="fr-FR" altLang="fr-FR" sz="1600" b="1" i="0" u="none" strike="noStrike" cap="none" normalizeH="0" baseline="0" dirty="0" smtClean="0">
                <a:ln>
                  <a:noFill/>
                </a:ln>
                <a:solidFill>
                  <a:srgbClr val="212121"/>
                </a:solidFill>
                <a:effectLst/>
                <a:latin typeface="+mn-lt"/>
              </a:rPr>
              <a:t>3</a:t>
            </a:r>
            <a:r>
              <a:rPr kumimoji="0" lang="fr-FR" altLang="fr-FR" sz="1600" b="1" i="0" u="none" strike="noStrike" cap="none" normalizeH="0" baseline="0" dirty="0">
                <a:ln>
                  <a:noFill/>
                </a:ln>
                <a:solidFill>
                  <a:srgbClr val="212121"/>
                </a:solidFill>
                <a:effectLst/>
                <a:latin typeface="+mn-lt"/>
              </a:rPr>
              <a:t>. </a:t>
            </a:r>
            <a:r>
              <a:rPr kumimoji="0" lang="fr-FR" altLang="fr-FR" sz="1600" b="1" i="0" u="none" strike="noStrike" cap="none" normalizeH="0" baseline="0" dirty="0" err="1">
                <a:ln>
                  <a:noFill/>
                </a:ln>
                <a:solidFill>
                  <a:srgbClr val="212121"/>
                </a:solidFill>
                <a:effectLst/>
                <a:latin typeface="+mn-lt"/>
              </a:rPr>
              <a:t>Southeast</a:t>
            </a:r>
            <a:r>
              <a:rPr kumimoji="0" lang="fr-FR" altLang="fr-FR" sz="1600" b="1" i="0" u="none" strike="noStrike" cap="none" normalizeH="0" baseline="0" dirty="0">
                <a:ln>
                  <a:noFill/>
                </a:ln>
                <a:solidFill>
                  <a:srgbClr val="212121"/>
                </a:solidFill>
                <a:effectLst/>
                <a:latin typeface="+mn-lt"/>
              </a:rPr>
              <a:t> </a:t>
            </a:r>
            <a:r>
              <a:rPr kumimoji="0" lang="fr-FR" altLang="fr-FR" sz="1600" b="1" i="0" u="none" strike="noStrike" cap="none" normalizeH="0" baseline="0" dirty="0" err="1">
                <a:ln>
                  <a:noFill/>
                </a:ln>
                <a:solidFill>
                  <a:srgbClr val="212121"/>
                </a:solidFill>
                <a:effectLst/>
                <a:latin typeface="+mn-lt"/>
              </a:rPr>
              <a:t>Asians</a:t>
            </a:r>
            <a:r>
              <a:rPr kumimoji="0" lang="fr-FR" altLang="fr-FR" sz="1600" b="1" i="0" u="none" strike="noStrike" cap="none" normalizeH="0" baseline="0" dirty="0">
                <a:ln>
                  <a:noFill/>
                </a:ln>
                <a:solidFill>
                  <a:srgbClr val="212121"/>
                </a:solidFill>
                <a:effectLst/>
                <a:latin typeface="+mn-lt"/>
              </a:rPr>
              <a:t> (</a:t>
            </a:r>
            <a:r>
              <a:rPr kumimoji="0" lang="fr-FR" altLang="fr-FR" sz="1600" b="1" i="0" u="none" strike="noStrike" cap="none" normalizeH="0" baseline="0" dirty="0" err="1">
                <a:ln>
                  <a:noFill/>
                </a:ln>
                <a:solidFill>
                  <a:srgbClr val="212121"/>
                </a:solidFill>
                <a:effectLst/>
                <a:latin typeface="+mn-lt"/>
              </a:rPr>
              <a:t>Indonesia</a:t>
            </a:r>
            <a:r>
              <a:rPr kumimoji="0" lang="fr-FR" altLang="fr-FR" sz="1600" b="1" i="0" u="none" strike="noStrike" cap="none" normalizeH="0" baseline="0" dirty="0">
                <a:ln>
                  <a:noFill/>
                </a:ln>
                <a:solidFill>
                  <a:srgbClr val="212121"/>
                </a:solidFill>
                <a:effectLst/>
                <a:latin typeface="+mn-lt"/>
              </a:rPr>
              <a:t>, </a:t>
            </a:r>
            <a:r>
              <a:rPr kumimoji="0" lang="fr-FR" altLang="fr-FR" sz="1600" b="1" i="0" u="none" strike="noStrike" cap="none" normalizeH="0" baseline="0" dirty="0" err="1" smtClean="0">
                <a:ln>
                  <a:noFill/>
                </a:ln>
                <a:solidFill>
                  <a:srgbClr val="212121"/>
                </a:solidFill>
                <a:effectLst/>
                <a:latin typeface="+mn-lt"/>
              </a:rPr>
              <a:t>Cambodia</a:t>
            </a:r>
            <a:r>
              <a:rPr kumimoji="0" lang="fr-FR" altLang="fr-FR" sz="1600" b="1" i="0" u="none" strike="noStrike" cap="none" normalizeH="0" baseline="0" dirty="0" smtClean="0">
                <a:ln>
                  <a:noFill/>
                </a:ln>
                <a:solidFill>
                  <a:srgbClr val="212121"/>
                </a:solidFill>
                <a:effectLst/>
                <a:latin typeface="+mn-lt"/>
              </a:rPr>
              <a:t>,...)</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a:ln>
                  <a:noFill/>
                </a:ln>
                <a:solidFill>
                  <a:srgbClr val="212121"/>
                </a:solidFill>
                <a:effectLst/>
                <a:latin typeface="+mn-lt"/>
              </a:rPr>
              <a:t/>
            </a:r>
            <a:br>
              <a:rPr kumimoji="0" lang="fr-FR" altLang="fr-FR" sz="1600" b="0" i="0" u="none" strike="noStrike" cap="none" normalizeH="0" baseline="0" dirty="0">
                <a:ln>
                  <a:noFill/>
                </a:ln>
                <a:solidFill>
                  <a:srgbClr val="212121"/>
                </a:solidFill>
                <a:effectLst/>
                <a:latin typeface="+mn-lt"/>
              </a:rPr>
            </a:br>
            <a:r>
              <a:rPr kumimoji="0" lang="fr-FR" altLang="fr-FR" sz="1600" b="0" i="0" u="none" strike="noStrike" cap="none" normalizeH="0" baseline="0" dirty="0">
                <a:ln>
                  <a:noFill/>
                </a:ln>
                <a:solidFill>
                  <a:srgbClr val="212121"/>
                </a:solidFill>
                <a:effectLst/>
                <a:latin typeface="+mn-lt"/>
              </a:rPr>
              <a:t>    People </a:t>
            </a:r>
            <a:r>
              <a:rPr kumimoji="0" lang="fr-FR" altLang="fr-FR" sz="1600" b="0" i="0" u="none" strike="noStrike" cap="none" normalizeH="0" baseline="0" dirty="0" err="1">
                <a:ln>
                  <a:noFill/>
                </a:ln>
                <a:solidFill>
                  <a:srgbClr val="212121"/>
                </a:solidFill>
                <a:effectLst/>
                <a:latin typeface="+mn-lt"/>
              </a:rPr>
              <a:t>from</a:t>
            </a:r>
            <a:r>
              <a:rPr kumimoji="0" lang="fr-FR" altLang="fr-FR" sz="1600" b="0" i="0" u="none" strike="noStrike" cap="none" normalizeH="0" baseline="0" dirty="0">
                <a:ln>
                  <a:noFill/>
                </a:ln>
                <a:solidFill>
                  <a:srgbClr val="212121"/>
                </a:solidFill>
                <a:effectLst/>
                <a:latin typeface="+mn-lt"/>
              </a:rPr>
              <a:t> South Asia </a:t>
            </a:r>
            <a:r>
              <a:rPr kumimoji="0" lang="fr-FR" altLang="fr-FR" sz="1600" b="0" i="0" u="none" strike="noStrike" cap="none" normalizeH="0" baseline="0" dirty="0" err="1" smtClean="0">
                <a:ln>
                  <a:noFill/>
                </a:ln>
                <a:solidFill>
                  <a:srgbClr val="212121"/>
                </a:solidFill>
                <a:effectLst/>
                <a:latin typeface="+mn-lt"/>
              </a:rPr>
              <a:t>migrated</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a:ln>
                  <a:noFill/>
                </a:ln>
                <a:solidFill>
                  <a:srgbClr val="212121"/>
                </a:solidFill>
                <a:effectLst/>
                <a:latin typeface="+mn-lt"/>
              </a:rPr>
              <a:t>to </a:t>
            </a:r>
            <a:r>
              <a:rPr kumimoji="0" lang="fr-FR" altLang="fr-FR" sz="1600" b="0" i="0" u="none" strike="noStrike" cap="none" normalizeH="0" baseline="0" dirty="0" err="1">
                <a:ln>
                  <a:noFill/>
                </a:ln>
                <a:solidFill>
                  <a:srgbClr val="212121"/>
                </a:solidFill>
                <a:effectLst/>
                <a:latin typeface="+mn-lt"/>
              </a:rPr>
              <a:t>Southeast</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smtClean="0">
                <a:ln>
                  <a:noFill/>
                </a:ln>
                <a:solidFill>
                  <a:srgbClr val="212121"/>
                </a:solidFill>
                <a:effectLst/>
                <a:latin typeface="+mn-lt"/>
              </a:rPr>
              <a:t>Asia </a:t>
            </a:r>
            <a:r>
              <a:rPr kumimoji="0" lang="fr-FR" altLang="fr-FR" sz="1600" b="0" i="0" u="none" strike="noStrike" cap="none" normalizeH="0" baseline="0" dirty="0">
                <a:ln>
                  <a:noFill/>
                </a:ln>
                <a:solidFill>
                  <a:srgbClr val="212121"/>
                </a:solidFill>
                <a:effectLst/>
                <a:latin typeface="+mn-lt"/>
              </a:rPr>
              <a:t>about 70,000 </a:t>
            </a:r>
            <a:r>
              <a:rPr kumimoji="0" lang="fr-FR" altLang="fr-FR" sz="1600" b="0" i="0" u="none" strike="noStrike" cap="none" normalizeH="0" baseline="0" dirty="0" err="1">
                <a:ln>
                  <a:noFill/>
                </a:ln>
                <a:solidFill>
                  <a:srgbClr val="212121"/>
                </a:solidFill>
                <a:effectLst/>
                <a:latin typeface="+mn-lt"/>
              </a:rPr>
              <a:t>years</a:t>
            </a:r>
            <a:r>
              <a:rPr kumimoji="0" lang="fr-FR" altLang="fr-FR" sz="1600" b="0" i="0" u="none" strike="noStrike" cap="none" normalizeH="0" baseline="0" dirty="0">
                <a:ln>
                  <a:noFill/>
                </a:ln>
                <a:solidFill>
                  <a:srgbClr val="212121"/>
                </a:solidFill>
                <a:effectLst/>
                <a:latin typeface="+mn-lt"/>
              </a:rPr>
              <a:t> </a:t>
            </a:r>
            <a:r>
              <a:rPr lang="fr-FR" altLang="fr-FR" sz="1600" dirty="0" err="1" smtClean="0">
                <a:solidFill>
                  <a:srgbClr val="212121"/>
                </a:solidFill>
                <a:latin typeface="+mn-lt"/>
              </a:rPr>
              <a:t>ago</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a:ln>
                  <a:noFill/>
                </a:ln>
                <a:solidFill>
                  <a:srgbClr val="212121"/>
                </a:solidFill>
                <a:effectLst/>
                <a:latin typeface="+mn-lt"/>
              </a:rPr>
              <a:t>and </a:t>
            </a:r>
            <a:r>
              <a:rPr kumimoji="0" lang="fr-FR" altLang="fr-FR" sz="1600" b="0" i="0" u="none" strike="noStrike" cap="none" normalizeH="0" baseline="0" dirty="0" err="1" smtClean="0">
                <a:ln>
                  <a:noFill/>
                </a:ln>
                <a:solidFill>
                  <a:srgbClr val="212121"/>
                </a:solidFill>
                <a:effectLst/>
                <a:latin typeface="+mn-lt"/>
              </a:rPr>
              <a:t>evolved</a:t>
            </a:r>
            <a:r>
              <a:rPr kumimoji="0" lang="fr-FR" altLang="fr-FR" sz="1600" b="0" i="0" u="none" strike="noStrike" cap="none" normalizeH="0" baseline="0" dirty="0" smtClean="0">
                <a:ln>
                  <a:noFill/>
                </a:ln>
                <a:solidFill>
                  <a:srgbClr val="212121"/>
                </a:solidFill>
                <a:effectLst/>
                <a:latin typeface="+mn-lt"/>
              </a:rPr>
              <a:t> </a:t>
            </a:r>
            <a:endParaRPr kumimoji="0" lang="fr-FR" altLang="fr-FR" sz="1600" b="0" i="0" u="none" strike="noStrike" cap="none" normalizeH="0" baseline="0" dirty="0">
              <a:ln>
                <a:noFill/>
              </a:ln>
              <a:solidFill>
                <a:srgbClr val="212121"/>
              </a:solidFill>
              <a:effectLst/>
              <a:latin typeface="+mn-lt"/>
            </a:endParaRPr>
          </a:p>
          <a:p>
            <a:pPr marR="0" lvl="0" algn="l" defTabSz="914400" rtl="0" eaLnBrk="0" fontAlgn="base" latinLnBrk="0" hangingPunct="0">
              <a:lnSpc>
                <a:spcPct val="100000"/>
              </a:lnSpc>
              <a:spcBef>
                <a:spcPct val="0"/>
              </a:spcBef>
              <a:spcAft>
                <a:spcPct val="0"/>
              </a:spcAft>
              <a:buClrTx/>
              <a:buSzTx/>
              <a:tabLst/>
            </a:pPr>
            <a:r>
              <a:rPr lang="fr-FR" altLang="fr-FR" sz="1600" dirty="0">
                <a:solidFill>
                  <a:srgbClr val="212121"/>
                </a:solidFill>
                <a:latin typeface="+mn-lt"/>
              </a:rPr>
              <a:t>    </a:t>
            </a:r>
            <a:r>
              <a:rPr kumimoji="0" lang="fr-FR" altLang="fr-FR" sz="1600" b="0" i="0" u="none" strike="noStrike" cap="none" normalizeH="0" baseline="0" dirty="0">
                <a:ln>
                  <a:noFill/>
                </a:ln>
                <a:solidFill>
                  <a:srgbClr val="212121"/>
                </a:solidFill>
                <a:effectLst/>
                <a:latin typeface="+mn-lt"/>
              </a:rPr>
              <a:t>in </a:t>
            </a:r>
            <a:r>
              <a:rPr kumimoji="0" lang="fr-FR" altLang="fr-FR" sz="1600" b="0" i="0" u="none" strike="noStrike" cap="none" normalizeH="0" baseline="0" dirty="0" err="1">
                <a:ln>
                  <a:noFill/>
                </a:ln>
                <a:solidFill>
                  <a:srgbClr val="212121"/>
                </a:solidFill>
                <a:effectLst/>
                <a:latin typeface="+mn-lt"/>
              </a:rPr>
              <a:t>Southeast</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Asians</a:t>
            </a:r>
            <a:r>
              <a:rPr kumimoji="0" lang="fr-FR" altLang="fr-FR" sz="1600" b="0" i="0" u="none" strike="noStrike" cap="none" normalizeH="0" baseline="0" dirty="0">
                <a:ln>
                  <a:noFill/>
                </a:ln>
                <a:solidFill>
                  <a:srgbClr val="212121"/>
                </a:solidFill>
                <a:effectLst/>
                <a:latin typeface="+mn-lt"/>
              </a:rPr>
              <a:t>. </a:t>
            </a:r>
          </a:p>
          <a:p>
            <a:pPr marL="228600" marR="0" lvl="0" indent="-228600" algn="l" defTabSz="914400" rtl="0" eaLnBrk="0" fontAlgn="base" latinLnBrk="0" hangingPunct="0">
              <a:lnSpc>
                <a:spcPct val="100000"/>
              </a:lnSpc>
              <a:spcBef>
                <a:spcPct val="0"/>
              </a:spcBef>
              <a:spcAft>
                <a:spcPct val="0"/>
              </a:spcAft>
              <a:buClrTx/>
              <a:buSzTx/>
              <a:buFontTx/>
              <a:buAutoNum type="arabicPeriod"/>
              <a:tabLst/>
            </a:pPr>
            <a:endParaRPr lang="fr-FR" altLang="fr-FR" sz="1600" dirty="0">
              <a:solidFill>
                <a:srgbClr val="212121"/>
              </a:solidFill>
              <a:latin typeface="+mn-lt"/>
            </a:endParaRPr>
          </a:p>
          <a:p>
            <a:pPr marR="0" lvl="0" algn="l" defTabSz="914400" rtl="0" eaLnBrk="0" fontAlgn="base" latinLnBrk="0" hangingPunct="0">
              <a:lnSpc>
                <a:spcPct val="100000"/>
              </a:lnSpc>
              <a:spcBef>
                <a:spcPct val="0"/>
              </a:spcBef>
              <a:spcAft>
                <a:spcPct val="0"/>
              </a:spcAft>
              <a:buClrTx/>
              <a:buSzTx/>
              <a:tabLst/>
            </a:pPr>
            <a:r>
              <a:rPr kumimoji="0" lang="fr-FR" altLang="fr-FR" sz="1600" b="1" i="0" u="none" strike="noStrike" cap="none" normalizeH="0" baseline="0" dirty="0">
                <a:ln>
                  <a:noFill/>
                </a:ln>
                <a:solidFill>
                  <a:srgbClr val="212121"/>
                </a:solidFill>
                <a:effectLst/>
                <a:latin typeface="+mn-lt"/>
              </a:rPr>
              <a:t>4. Pacific </a:t>
            </a:r>
            <a:r>
              <a:rPr kumimoji="0" lang="fr-FR" altLang="fr-FR" sz="1600" b="1" i="0" u="none" strike="noStrike" cap="none" normalizeH="0" baseline="0" dirty="0" err="1">
                <a:ln>
                  <a:noFill/>
                </a:ln>
                <a:solidFill>
                  <a:srgbClr val="212121"/>
                </a:solidFill>
                <a:effectLst/>
                <a:latin typeface="+mn-lt"/>
              </a:rPr>
              <a:t>Islanders</a:t>
            </a:r>
            <a:r>
              <a:rPr kumimoji="0" lang="fr-FR" altLang="fr-FR" sz="1600" b="0" i="0" u="none" strike="noStrike" cap="none" normalizeH="0" baseline="0" dirty="0">
                <a:ln>
                  <a:noFill/>
                </a:ln>
                <a:solidFill>
                  <a:srgbClr val="212121"/>
                </a:solidFill>
                <a:effectLst/>
                <a:latin typeface="+mn-lt"/>
              </a:rPr>
              <a:t> </a:t>
            </a:r>
            <a:br>
              <a:rPr kumimoji="0" lang="fr-FR" altLang="fr-FR" sz="1600" b="0" i="0" u="none" strike="noStrike" cap="none" normalizeH="0" baseline="0" dirty="0">
                <a:ln>
                  <a:noFill/>
                </a:ln>
                <a:solidFill>
                  <a:srgbClr val="212121"/>
                </a:solidFill>
                <a:effectLst/>
                <a:latin typeface="+mn-lt"/>
              </a:rPr>
            </a:b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Only</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smtClean="0">
                <a:ln>
                  <a:noFill/>
                </a:ln>
                <a:solidFill>
                  <a:srgbClr val="212121"/>
                </a:solidFill>
                <a:effectLst/>
                <a:latin typeface="+mn-lt"/>
              </a:rPr>
              <a:t>6,000 </a:t>
            </a:r>
            <a:r>
              <a:rPr kumimoji="0" lang="fr-FR" altLang="fr-FR" sz="1600" b="0" i="0" u="none" strike="noStrike" cap="none" normalizeH="0" baseline="0" dirty="0" err="1">
                <a:ln>
                  <a:noFill/>
                </a:ln>
                <a:solidFill>
                  <a:srgbClr val="212121"/>
                </a:solidFill>
                <a:effectLst/>
                <a:latin typeface="+mn-lt"/>
              </a:rPr>
              <a:t>years</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ago</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some</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Southeast</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Asians</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began</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migrating</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smtClean="0">
                <a:ln>
                  <a:noFill/>
                </a:ln>
                <a:solidFill>
                  <a:srgbClr val="212121"/>
                </a:solidFill>
                <a:effectLst/>
                <a:latin typeface="+mn-lt"/>
              </a:rPr>
              <a:t>to the Pacific </a:t>
            </a:r>
            <a:r>
              <a:rPr kumimoji="0" lang="fr-FR" altLang="fr-FR" sz="1600" b="0" i="0" u="none" strike="noStrike" cap="none" normalizeH="0" baseline="0" dirty="0" err="1">
                <a:ln>
                  <a:noFill/>
                </a:ln>
                <a:solidFill>
                  <a:srgbClr val="212121"/>
                </a:solidFill>
                <a:effectLst/>
                <a:latin typeface="+mn-lt"/>
              </a:rPr>
              <a:t>Islands</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where</a:t>
            </a:r>
            <a:r>
              <a:rPr kumimoji="0" lang="fr-FR" altLang="fr-FR" sz="1600" b="0" i="0" u="none" strike="noStrike" cap="none" normalizeH="0" baseline="0" dirty="0">
                <a:ln>
                  <a:noFill/>
                </a:ln>
                <a:solidFill>
                  <a:srgbClr val="212121"/>
                </a:solidFill>
                <a:effectLst/>
                <a:latin typeface="+mn-lt"/>
              </a:rPr>
              <a:t> </a:t>
            </a:r>
            <a:br>
              <a:rPr kumimoji="0" lang="fr-FR" altLang="fr-FR" sz="1600" b="0" i="0" u="none" strike="noStrike" cap="none" normalizeH="0" baseline="0" dirty="0">
                <a:ln>
                  <a:noFill/>
                </a:ln>
                <a:solidFill>
                  <a:srgbClr val="212121"/>
                </a:solidFill>
                <a:effectLst/>
                <a:latin typeface="+mn-lt"/>
              </a:rPr>
            </a:br>
            <a:r>
              <a:rPr kumimoji="0" lang="fr-FR" altLang="fr-FR" sz="1600" b="0" i="0" u="none" strike="noStrike" cap="none" normalizeH="0" baseline="0" dirty="0">
                <a:ln>
                  <a:noFill/>
                </a:ln>
                <a:solidFill>
                  <a:srgbClr val="212121"/>
                </a:solidFill>
                <a:effectLst/>
                <a:latin typeface="+mn-lt"/>
              </a:rPr>
              <a:t>    </a:t>
            </a:r>
            <a:r>
              <a:rPr lang="fr-FR" altLang="fr-FR" sz="1600" dirty="0" err="1">
                <a:solidFill>
                  <a:srgbClr val="212121"/>
                </a:solidFill>
                <a:latin typeface="+mn-lt"/>
              </a:rPr>
              <a:t>t</a:t>
            </a:r>
            <a:r>
              <a:rPr kumimoji="0" lang="fr-FR" altLang="fr-FR" sz="1600" b="0" i="0" u="none" strike="noStrike" cap="none" normalizeH="0" baseline="0" dirty="0" err="1" smtClean="0">
                <a:ln>
                  <a:noFill/>
                </a:ln>
                <a:solidFill>
                  <a:srgbClr val="212121"/>
                </a:solidFill>
                <a:effectLst/>
                <a:latin typeface="+mn-lt"/>
              </a:rPr>
              <a:t>hey</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evolved</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into</a:t>
            </a:r>
            <a:r>
              <a:rPr kumimoji="0" lang="fr-FR" altLang="fr-FR" sz="1600" b="0" i="0" u="none" strike="noStrike" cap="none" normalizeH="0" baseline="0" dirty="0">
                <a:ln>
                  <a:noFill/>
                </a:ln>
                <a:solidFill>
                  <a:srgbClr val="212121"/>
                </a:solidFill>
                <a:effectLst/>
                <a:latin typeface="+mn-lt"/>
              </a:rPr>
              <a:t> a distinct race, </a:t>
            </a:r>
            <a:r>
              <a:rPr kumimoji="0" lang="fr-FR" altLang="fr-FR" sz="1600" b="0" i="0" u="none" strike="noStrike" cap="none" normalizeH="0" baseline="0" dirty="0" smtClean="0">
                <a:ln>
                  <a:noFill/>
                </a:ln>
                <a:solidFill>
                  <a:srgbClr val="212121"/>
                </a:solidFill>
                <a:effectLst/>
                <a:latin typeface="+mn-lt"/>
              </a:rPr>
              <a:t>the Pacific </a:t>
            </a:r>
            <a:r>
              <a:rPr kumimoji="0" lang="fr-FR" altLang="fr-FR" sz="1600" b="0" i="0" u="none" strike="noStrike" cap="none" normalizeH="0" baseline="0" dirty="0" err="1" smtClean="0">
                <a:ln>
                  <a:noFill/>
                </a:ln>
                <a:solidFill>
                  <a:srgbClr val="212121"/>
                </a:solidFill>
                <a:effectLst/>
                <a:latin typeface="+mn-lt"/>
              </a:rPr>
              <a:t>Islanders</a:t>
            </a:r>
            <a:endParaRPr kumimoji="0" lang="fr-FR" altLang="fr-FR" sz="1600" b="0" i="0" u="none" strike="noStrike" cap="none" normalizeH="0" baseline="0" dirty="0">
              <a:ln>
                <a:noFill/>
              </a:ln>
              <a:solidFill>
                <a:srgbClr val="212121"/>
              </a:solidFill>
              <a:effectLst/>
              <a:latin typeface="+mn-lt"/>
            </a:endParaRPr>
          </a:p>
          <a:p>
            <a:pPr marL="228600" marR="0" lvl="0" indent="-228600" algn="l" defTabSz="914400" rtl="0" eaLnBrk="0" fontAlgn="base" latinLnBrk="0" hangingPunct="0">
              <a:lnSpc>
                <a:spcPct val="100000"/>
              </a:lnSpc>
              <a:spcBef>
                <a:spcPct val="0"/>
              </a:spcBef>
              <a:spcAft>
                <a:spcPct val="0"/>
              </a:spcAft>
              <a:buClrTx/>
              <a:buSzTx/>
              <a:buFontTx/>
              <a:buAutoNum type="arabicPeriod"/>
              <a:tabLst/>
            </a:pPr>
            <a:endParaRPr lang="fr-FR" altLang="fr-FR" sz="1600" dirty="0">
              <a:solidFill>
                <a:srgbClr val="212121"/>
              </a:solidFill>
              <a:latin typeface="+mn-lt"/>
            </a:endParaRPr>
          </a:p>
          <a:p>
            <a:pPr lvl="0" eaLnBrk="0" hangingPunct="0"/>
            <a:r>
              <a:rPr kumimoji="0" lang="fr-FR" altLang="fr-FR" sz="1600" b="0" i="0" u="none" strike="noStrike" cap="none" normalizeH="0" baseline="0" dirty="0">
                <a:ln>
                  <a:noFill/>
                </a:ln>
                <a:solidFill>
                  <a:srgbClr val="212121"/>
                </a:solidFill>
                <a:effectLst/>
                <a:latin typeface="+mn-lt"/>
              </a:rPr>
              <a:t> </a:t>
            </a:r>
            <a:r>
              <a:rPr kumimoji="0" lang="fr-FR" altLang="fr-FR" sz="1600" b="1" i="0" u="none" strike="noStrike" cap="none" normalizeH="0" baseline="0" dirty="0">
                <a:ln>
                  <a:noFill/>
                </a:ln>
                <a:solidFill>
                  <a:srgbClr val="212121"/>
                </a:solidFill>
                <a:effectLst/>
                <a:latin typeface="+mn-lt"/>
              </a:rPr>
              <a:t>5. </a:t>
            </a:r>
            <a:r>
              <a:rPr kumimoji="0" lang="fr-FR" altLang="fr-FR" sz="1600" b="1" i="0" u="none" strike="noStrike" cap="none" normalizeH="0" baseline="0" dirty="0" err="1">
                <a:ln>
                  <a:noFill/>
                </a:ln>
                <a:solidFill>
                  <a:srgbClr val="212121"/>
                </a:solidFill>
                <a:effectLst/>
                <a:latin typeface="+mn-lt"/>
              </a:rPr>
              <a:t>Australian</a:t>
            </a:r>
            <a:r>
              <a:rPr kumimoji="0" lang="fr-FR" altLang="fr-FR" sz="1600" b="1" i="0" u="none" strike="noStrike" cap="none" normalizeH="0" baseline="0" dirty="0">
                <a:ln>
                  <a:noFill/>
                </a:ln>
                <a:solidFill>
                  <a:srgbClr val="212121"/>
                </a:solidFill>
                <a:effectLst/>
                <a:latin typeface="+mn-lt"/>
              </a:rPr>
              <a:t> </a:t>
            </a:r>
            <a:r>
              <a:rPr kumimoji="0" lang="fr-FR" altLang="fr-FR" sz="1600" b="1" i="0" u="none" strike="noStrike" cap="none" normalizeH="0" baseline="0" dirty="0" err="1" smtClean="0">
                <a:ln>
                  <a:noFill/>
                </a:ln>
                <a:solidFill>
                  <a:srgbClr val="212121"/>
                </a:solidFill>
                <a:effectLst/>
                <a:latin typeface="+mn-lt"/>
              </a:rPr>
              <a:t>Aborigines</a:t>
            </a:r>
            <a:r>
              <a:rPr kumimoji="0" lang="fr-FR" altLang="fr-FR" sz="1600" b="1" i="0" u="none" strike="noStrike" cap="none" normalizeH="0" baseline="0" dirty="0" smtClean="0">
                <a:ln>
                  <a:noFill/>
                </a:ln>
                <a:solidFill>
                  <a:srgbClr val="212121"/>
                </a:solidFill>
                <a:effectLst/>
                <a:latin typeface="+mn-lt"/>
              </a:rPr>
              <a:t> </a:t>
            </a:r>
            <a:r>
              <a:rPr lang="en-AU" sz="1600" dirty="0"/>
              <a:t>Some populations from South and East Asia migrated through the Indonesian archipelago and arrived in New Guinea approximately 65,000 years ago. About </a:t>
            </a:r>
            <a:r>
              <a:rPr lang="en-AU" sz="1600" dirty="0" smtClean="0"/>
              <a:t>60,000 ago they migrated </a:t>
            </a:r>
            <a:r>
              <a:rPr lang="en-AU" sz="1600" dirty="0"/>
              <a:t>to Australia, becoming the ancestors of Aboriginal Australians. A genetically related population remains in New Guinea today.</a:t>
            </a:r>
            <a:endParaRPr lang="fr-FR" altLang="fr-FR" sz="1400" dirty="0" smtClean="0">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1400" dirty="0">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1400" dirty="0">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6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6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6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6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6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6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6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6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614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0480" y="65009"/>
            <a:ext cx="1232720" cy="821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20815" y="2778193"/>
            <a:ext cx="1118689" cy="839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20815" y="1627217"/>
            <a:ext cx="1253310" cy="939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56305" y="3694769"/>
            <a:ext cx="824158" cy="1241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2"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96935" y="5785371"/>
            <a:ext cx="1348690"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advTm="12727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950" y="115888"/>
            <a:ext cx="7416800" cy="6600824"/>
          </a:xfrm>
        </p:spPr>
        <p:txBody>
          <a:bodyPr rtlCol="0">
            <a:normAutofit fontScale="92500" lnSpcReduction="20000"/>
          </a:bodyPr>
          <a:lstStyle/>
          <a:p>
            <a:pPr eaLnBrk="1" fontAlgn="auto" hangingPunct="1">
              <a:spcAft>
                <a:spcPts val="0"/>
              </a:spcAft>
              <a:buFont typeface="Arial" pitchFamily="34" charset="0"/>
              <a:buChar char="•"/>
              <a:defRPr/>
            </a:pPr>
            <a:endParaRPr lang="fr-BE" sz="1400" b="1" dirty="0"/>
          </a:p>
          <a:p>
            <a:pPr eaLnBrk="1" fontAlgn="auto" hangingPunct="1">
              <a:spcAft>
                <a:spcPts val="0"/>
              </a:spcAft>
              <a:buFont typeface="Arial" pitchFamily="34" charset="0"/>
              <a:buChar char="•"/>
              <a:defRPr/>
            </a:pPr>
            <a:endParaRPr lang="fr-BE" sz="1400" b="1" dirty="0"/>
          </a:p>
          <a:p>
            <a:pPr eaLnBrk="1" fontAlgn="auto" hangingPunct="1">
              <a:spcAft>
                <a:spcPts val="0"/>
              </a:spcAft>
              <a:buFont typeface="Arial" pitchFamily="34" charset="0"/>
              <a:buChar char="•"/>
              <a:defRPr/>
            </a:pPr>
            <a:endParaRPr lang="fr-BE" sz="1400" b="1" dirty="0"/>
          </a:p>
          <a:p>
            <a:pPr eaLnBrk="1" fontAlgn="auto" hangingPunct="1">
              <a:spcAft>
                <a:spcPts val="0"/>
              </a:spcAft>
              <a:buFont typeface="Arial" pitchFamily="34" charset="0"/>
              <a:buChar char="•"/>
              <a:defRPr/>
            </a:pPr>
            <a:endParaRPr lang="fr-BE" sz="1400" b="1" dirty="0"/>
          </a:p>
          <a:p>
            <a:pPr eaLnBrk="1" fontAlgn="auto" hangingPunct="1">
              <a:spcAft>
                <a:spcPts val="0"/>
              </a:spcAft>
              <a:buFont typeface="Arial" pitchFamily="34" charset="0"/>
              <a:buChar char="•"/>
              <a:defRPr/>
            </a:pPr>
            <a:endParaRPr lang="fr-BE" sz="1400" b="1" dirty="0"/>
          </a:p>
          <a:p>
            <a:pPr eaLnBrk="1" fontAlgn="auto" hangingPunct="1">
              <a:spcAft>
                <a:spcPts val="0"/>
              </a:spcAft>
              <a:buFont typeface="Arial" pitchFamily="34" charset="0"/>
              <a:buChar char="•"/>
              <a:defRPr/>
            </a:pPr>
            <a:endParaRPr lang="fr-BE" sz="1400" b="1" dirty="0"/>
          </a:p>
          <a:p>
            <a:pPr marL="0" indent="0" eaLnBrk="1" fontAlgn="auto" hangingPunct="1">
              <a:spcAft>
                <a:spcPts val="0"/>
              </a:spcAft>
              <a:buNone/>
              <a:defRPr/>
            </a:pPr>
            <a:endParaRPr lang="en-US" sz="1400" dirty="0"/>
          </a:p>
          <a:p>
            <a:pPr marL="0" indent="0" eaLnBrk="1" fontAlgn="auto" hangingPunct="1">
              <a:spcAft>
                <a:spcPts val="0"/>
              </a:spcAft>
              <a:buNone/>
              <a:defRPr/>
            </a:pPr>
            <a:r>
              <a:rPr lang="en-US" sz="1500" b="1" dirty="0"/>
              <a:t/>
            </a:r>
            <a:br>
              <a:rPr lang="en-US" sz="1500" b="1" dirty="0"/>
            </a:br>
            <a:endParaRPr lang="en-US" sz="1500" b="1" dirty="0"/>
          </a:p>
          <a:p>
            <a:pPr marL="0" indent="0" eaLnBrk="1" fontAlgn="auto" hangingPunct="1">
              <a:spcAft>
                <a:spcPts val="0"/>
              </a:spcAft>
              <a:buNone/>
              <a:defRPr/>
            </a:pPr>
            <a:r>
              <a:rPr lang="en-US" sz="1500" b="1" dirty="0"/>
              <a:t>6. Europeans </a:t>
            </a:r>
          </a:p>
          <a:p>
            <a:pPr marL="0" indent="0" eaLnBrk="1" fontAlgn="auto" hangingPunct="1">
              <a:spcAft>
                <a:spcPts val="0"/>
              </a:spcAft>
              <a:buNone/>
              <a:defRPr/>
            </a:pPr>
            <a:r>
              <a:rPr lang="en-US" sz="1500" dirty="0"/>
              <a:t>A number of those who colonized the Near East between 100,000 and 90,000 years ago migrated to the north, and about 60,000 years ago, reached the Caucasus, from which they spread in Ukraine, then, about 40,000 years ago, in central and western Europe. Other peoples of Asia Southwest began to colonize southeastern Europe in Anatolia. These people have evolved into Europeans with their pale skin and, in northern Europe, their blond hair and </a:t>
            </a:r>
            <a:r>
              <a:rPr lang="en-US" sz="1500" dirty="0" smtClean="0"/>
              <a:t>blue </a:t>
            </a:r>
            <a:r>
              <a:rPr lang="en-US" sz="1500" dirty="0"/>
              <a:t>eyes. Europeans were isolated from South Asians and North Africans by the Mediterranean Sea, and to the east by the Black and Caspian Seas, the high mountains of the Caucasus and </a:t>
            </a:r>
            <a:r>
              <a:rPr lang="en-US" sz="1500" dirty="0" smtClean="0"/>
              <a:t>Himalayas, and the </a:t>
            </a:r>
            <a:r>
              <a:rPr lang="en-US" sz="1500" dirty="0" err="1" smtClean="0"/>
              <a:t>Karakum</a:t>
            </a:r>
            <a:r>
              <a:rPr lang="en-US" sz="1500" dirty="0" smtClean="0"/>
              <a:t> </a:t>
            </a:r>
            <a:r>
              <a:rPr lang="en-US" sz="1500" dirty="0"/>
              <a:t>desert in Turkmenistan. </a:t>
            </a:r>
          </a:p>
          <a:p>
            <a:pPr marL="0" indent="0" eaLnBrk="1" fontAlgn="auto" hangingPunct="1">
              <a:spcAft>
                <a:spcPts val="0"/>
              </a:spcAft>
              <a:buNone/>
              <a:defRPr/>
            </a:pPr>
            <a:r>
              <a:rPr lang="en-US" sz="1500" dirty="0"/>
              <a:t/>
            </a:r>
            <a:br>
              <a:rPr lang="en-US" sz="1500" dirty="0"/>
            </a:br>
            <a:endParaRPr lang="en-US" sz="1500" dirty="0"/>
          </a:p>
          <a:p>
            <a:pPr marL="0" indent="0" eaLnBrk="1" fontAlgn="auto" hangingPunct="1">
              <a:spcAft>
                <a:spcPts val="0"/>
              </a:spcAft>
              <a:buNone/>
              <a:defRPr/>
            </a:pPr>
            <a:r>
              <a:rPr lang="en-US" sz="1500" b="1" dirty="0"/>
              <a:t>7. East Asians (China, Japan, Korea, Taiwan ...) </a:t>
            </a:r>
          </a:p>
          <a:p>
            <a:pPr marL="0" indent="0" eaLnBrk="1" fontAlgn="auto" hangingPunct="1">
              <a:spcAft>
                <a:spcPts val="0"/>
              </a:spcAft>
              <a:buNone/>
              <a:defRPr/>
            </a:pPr>
            <a:r>
              <a:rPr lang="en-US" sz="1500" dirty="0"/>
              <a:t>Southern and Central Asian peoples began to colonize North Asia between -60,000 and </a:t>
            </a:r>
          </a:p>
          <a:p>
            <a:pPr marL="0" indent="0" eaLnBrk="1" fontAlgn="auto" hangingPunct="1">
              <a:spcAft>
                <a:spcPts val="0"/>
              </a:spcAft>
              <a:buNone/>
              <a:defRPr/>
            </a:pPr>
            <a:r>
              <a:rPr lang="en-US" sz="1500" dirty="0"/>
              <a:t>-50,000 years, where they evolved into East Asians. East Asians were isolated </a:t>
            </a:r>
            <a:r>
              <a:rPr lang="en-US" sz="1500" dirty="0" smtClean="0"/>
              <a:t>from Europeans </a:t>
            </a:r>
            <a:endParaRPr lang="en-US" sz="1500" dirty="0"/>
          </a:p>
          <a:p>
            <a:pPr marL="0" indent="0" eaLnBrk="1" fontAlgn="auto" hangingPunct="1">
              <a:spcAft>
                <a:spcPts val="0"/>
              </a:spcAft>
              <a:buNone/>
              <a:defRPr/>
            </a:pPr>
            <a:r>
              <a:rPr lang="en-US" sz="1500" dirty="0"/>
              <a:t>by the Gobi desert in the west and South Asians by the Himalayas to the south. </a:t>
            </a:r>
          </a:p>
          <a:p>
            <a:pPr eaLnBrk="1" fontAlgn="auto" hangingPunct="1">
              <a:spcAft>
                <a:spcPts val="0"/>
              </a:spcAft>
              <a:buFont typeface="Arial" pitchFamily="34" charset="0"/>
              <a:buChar char="•"/>
              <a:defRPr/>
            </a:pPr>
            <a:endParaRPr lang="en-US" sz="1500" dirty="0"/>
          </a:p>
          <a:p>
            <a:pPr marL="0" indent="0" eaLnBrk="1" fontAlgn="auto" hangingPunct="1">
              <a:spcAft>
                <a:spcPts val="0"/>
              </a:spcAft>
              <a:buNone/>
              <a:defRPr/>
            </a:pPr>
            <a:r>
              <a:rPr lang="en-US" sz="1500" dirty="0"/>
              <a:t/>
            </a:r>
            <a:br>
              <a:rPr lang="en-US" sz="1500" dirty="0"/>
            </a:br>
            <a:r>
              <a:rPr lang="en-US" sz="1500" b="1" dirty="0"/>
              <a:t>8. Arctic People </a:t>
            </a:r>
          </a:p>
          <a:p>
            <a:pPr marL="0" indent="0" eaLnBrk="1" fontAlgn="auto" hangingPunct="1">
              <a:spcAft>
                <a:spcPts val="0"/>
              </a:spcAft>
              <a:buNone/>
              <a:defRPr/>
            </a:pPr>
            <a:r>
              <a:rPr lang="en-US" sz="1500" dirty="0"/>
              <a:t>Between -50,000 and -40,000 </a:t>
            </a:r>
            <a:r>
              <a:rPr lang="en-US" sz="1500" dirty="0" smtClean="0"/>
              <a:t>years, </a:t>
            </a:r>
            <a:r>
              <a:rPr lang="en-US" sz="1500" dirty="0"/>
              <a:t>the peoples of Asia </a:t>
            </a:r>
            <a:r>
              <a:rPr lang="en-US" sz="1500" dirty="0" smtClean="0"/>
              <a:t>migrated </a:t>
            </a:r>
            <a:r>
              <a:rPr lang="en-US" sz="1500" dirty="0"/>
              <a:t>to the far north</a:t>
            </a:r>
          </a:p>
          <a:p>
            <a:pPr marL="0" indent="0" eaLnBrk="1" fontAlgn="auto" hangingPunct="1">
              <a:spcAft>
                <a:spcPts val="0"/>
              </a:spcAft>
              <a:buNone/>
              <a:defRPr/>
            </a:pPr>
            <a:r>
              <a:rPr lang="en-US" sz="1500" dirty="0"/>
              <a:t>of </a:t>
            </a:r>
            <a:r>
              <a:rPr lang="en-US" sz="1500" dirty="0" smtClean="0"/>
              <a:t>Asia, where they evolved </a:t>
            </a:r>
            <a:r>
              <a:rPr lang="en-US" sz="1500" dirty="0"/>
              <a:t>into Eskimos. These people have evolved into a race apart </a:t>
            </a:r>
          </a:p>
          <a:p>
            <a:pPr marL="0" indent="0" eaLnBrk="1" fontAlgn="auto" hangingPunct="1">
              <a:spcAft>
                <a:spcPts val="0"/>
              </a:spcAft>
              <a:buNone/>
              <a:defRPr/>
            </a:pPr>
            <a:r>
              <a:rPr lang="en-US" sz="1500" dirty="0"/>
              <a:t>because they were geographically isolated from East Asia, to the south by the high </a:t>
            </a:r>
            <a:r>
              <a:rPr lang="en-US" sz="1500" dirty="0" err="1"/>
              <a:t>Chersky</a:t>
            </a:r>
            <a:r>
              <a:rPr lang="en-US" sz="1500" dirty="0"/>
              <a:t>, </a:t>
            </a:r>
          </a:p>
          <a:p>
            <a:pPr marL="0" indent="0" eaLnBrk="1" fontAlgn="auto" hangingPunct="1">
              <a:spcAft>
                <a:spcPts val="0"/>
              </a:spcAft>
              <a:buNone/>
              <a:defRPr/>
            </a:pPr>
            <a:r>
              <a:rPr lang="en-US" sz="1500" dirty="0" err="1"/>
              <a:t>Khrebet</a:t>
            </a:r>
            <a:r>
              <a:rPr lang="en-US" sz="1500" dirty="0"/>
              <a:t>, Khingan, and the </a:t>
            </a:r>
            <a:r>
              <a:rPr lang="en-US" sz="1500" dirty="0" err="1"/>
              <a:t>Sayan</a:t>
            </a:r>
            <a:r>
              <a:rPr lang="en-US" sz="1500" dirty="0"/>
              <a:t> Mountains, and by about a thousand miles of forest north </a:t>
            </a:r>
          </a:p>
          <a:p>
            <a:pPr marL="0" indent="0" eaLnBrk="1" fontAlgn="auto" hangingPunct="1">
              <a:spcAft>
                <a:spcPts val="0"/>
              </a:spcAft>
              <a:buNone/>
              <a:defRPr/>
            </a:pPr>
            <a:r>
              <a:rPr lang="en-US" sz="1500" dirty="0"/>
              <a:t>of the Amur River.</a:t>
            </a:r>
            <a:endParaRPr lang="fr-BE" sz="1500" dirty="0"/>
          </a:p>
        </p:txBody>
      </p:sp>
      <p:sp>
        <p:nvSpPr>
          <p:cNvPr id="2" name="Espace réservé du numéro de diapositive 1"/>
          <p:cNvSpPr>
            <a:spLocks noGrp="1"/>
          </p:cNvSpPr>
          <p:nvPr>
            <p:ph type="sldNum" sz="quarter" idx="12"/>
          </p:nvPr>
        </p:nvSpPr>
        <p:spPr/>
        <p:txBody>
          <a:bodyPr/>
          <a:lstStyle/>
          <a:p>
            <a:pPr>
              <a:defRPr/>
            </a:pPr>
            <a:fld id="{01277648-163D-408F-9D46-1CCEEEF9869C}" type="slidenum">
              <a:rPr lang="fr-BE"/>
              <a:pPr>
                <a:defRPr/>
              </a:pPr>
              <a:t>7</a:t>
            </a:fld>
            <a:endParaRPr lang="fr-BE" dirty="0"/>
          </a:p>
        </p:txBody>
      </p:sp>
      <p:pic>
        <p:nvPicPr>
          <p:cNvPr id="7172" name="Picture 2" descr="http://www.visualphotos.com/photo/2x4645565/caucasian_girl_smiling_bld07894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5371" y="1939926"/>
            <a:ext cx="1225550"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6588" y="4005263"/>
            <a:ext cx="2009775" cy="133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9925" y="5516563"/>
            <a:ext cx="1944688" cy="122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250" y="131763"/>
            <a:ext cx="2089150" cy="1474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6" name="ZoneTexte 3"/>
          <p:cNvSpPr txBox="1">
            <a:spLocks noChangeArrowheads="1"/>
          </p:cNvSpPr>
          <p:nvPr/>
        </p:nvSpPr>
        <p:spPr bwMode="auto">
          <a:xfrm>
            <a:off x="4006850" y="715963"/>
            <a:ext cx="17419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sz="1400" dirty="0" err="1"/>
              <a:t>Australian</a:t>
            </a:r>
            <a:r>
              <a:rPr lang="fr-BE" sz="1400" dirty="0"/>
              <a:t> </a:t>
            </a:r>
            <a:r>
              <a:rPr lang="fr-BE" sz="1400" dirty="0" err="1"/>
              <a:t>Aborigines</a:t>
            </a:r>
            <a:endParaRPr lang="fr-BE" sz="1400" dirty="0"/>
          </a:p>
        </p:txBody>
      </p:sp>
      <p:pic>
        <p:nvPicPr>
          <p:cNvPr id="7177"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1863" y="141288"/>
            <a:ext cx="1373187" cy="150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advTm="116987"/>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7626DA17-C55B-4C97-934E-6458B8E6BF24}" type="slidenum">
              <a:rPr lang="fr-BE"/>
              <a:pPr>
                <a:defRPr/>
              </a:pPr>
              <a:t>8</a:t>
            </a:fld>
            <a:endParaRPr lang="fr-BE" dirty="0"/>
          </a:p>
        </p:txBody>
      </p:sp>
      <p:pic>
        <p:nvPicPr>
          <p:cNvPr id="819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325" y="2515388"/>
            <a:ext cx="4968875" cy="3814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1">
            <a:extLst>
              <a:ext uri="{FF2B5EF4-FFF2-40B4-BE49-F238E27FC236}">
                <a16:creationId xmlns:a16="http://schemas.microsoft.com/office/drawing/2014/main" id="{D7178051-A98F-4A64-8E32-160573AAD32B}"/>
              </a:ext>
            </a:extLst>
          </p:cNvPr>
          <p:cNvSpPr>
            <a:spLocks noChangeArrowheads="1"/>
          </p:cNvSpPr>
          <p:nvPr/>
        </p:nvSpPr>
        <p:spPr bwMode="auto">
          <a:xfrm>
            <a:off x="251520" y="476672"/>
            <a:ext cx="8568952" cy="172354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1" i="0" u="none" strike="noStrike" cap="none" normalizeH="0" baseline="0" dirty="0">
                <a:ln>
                  <a:noFill/>
                </a:ln>
                <a:solidFill>
                  <a:srgbClr val="212121"/>
                </a:solidFill>
                <a:effectLst/>
                <a:latin typeface="inherit"/>
              </a:rPr>
              <a:t>9. The Native </a:t>
            </a:r>
            <a:r>
              <a:rPr kumimoji="0" lang="fr-FR" altLang="fr-FR" sz="1400" b="1" i="0" u="none" strike="noStrike" cap="none" normalizeH="0" baseline="0" dirty="0" err="1">
                <a:ln>
                  <a:noFill/>
                </a:ln>
                <a:solidFill>
                  <a:srgbClr val="212121"/>
                </a:solidFill>
                <a:effectLst/>
                <a:latin typeface="inherit"/>
              </a:rPr>
              <a:t>Americans</a:t>
            </a:r>
            <a:r>
              <a:rPr kumimoji="0" lang="fr-FR" altLang="fr-FR" sz="1400" b="1" i="0" u="none" strike="noStrike" cap="none" normalizeH="0" baseline="0" dirty="0">
                <a:ln>
                  <a:noFill/>
                </a:ln>
                <a:solidFill>
                  <a:srgbClr val="212121"/>
                </a:solidFill>
                <a:effectLst/>
                <a:latin typeface="inheri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a:ln>
                  <a:noFill/>
                </a:ln>
                <a:solidFill>
                  <a:srgbClr val="212121"/>
                </a:solidFill>
                <a:effectLst/>
                <a:latin typeface="inherit"/>
              </a:rPr>
              <a:t>Native </a:t>
            </a:r>
            <a:r>
              <a:rPr kumimoji="0" lang="fr-FR" altLang="fr-FR" sz="1400" b="0" i="0" u="none" strike="noStrike" cap="none" normalizeH="0" baseline="0" dirty="0" err="1">
                <a:ln>
                  <a:noFill/>
                </a:ln>
                <a:solidFill>
                  <a:srgbClr val="212121"/>
                </a:solidFill>
                <a:effectLst/>
                <a:latin typeface="inherit"/>
              </a:rPr>
              <a:t>Americans</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evolved</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from</a:t>
            </a:r>
            <a:r>
              <a:rPr kumimoji="0" lang="fr-FR" altLang="fr-FR" sz="1400" b="0" i="0" u="none" strike="noStrike" cap="none" normalizeH="0" baseline="0" dirty="0">
                <a:ln>
                  <a:noFill/>
                </a:ln>
                <a:solidFill>
                  <a:srgbClr val="212121"/>
                </a:solidFill>
                <a:effectLst/>
                <a:latin typeface="inherit"/>
              </a:rPr>
              <a:t> peoples </a:t>
            </a:r>
            <a:r>
              <a:rPr kumimoji="0" lang="fr-FR" altLang="fr-FR" sz="1400" b="0" i="0" u="none" strike="noStrike" cap="none" normalizeH="0" baseline="0" dirty="0" err="1">
                <a:ln>
                  <a:noFill/>
                </a:ln>
                <a:solidFill>
                  <a:srgbClr val="212121"/>
                </a:solidFill>
                <a:effectLst/>
                <a:latin typeface="inherit"/>
              </a:rPr>
              <a:t>who</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migrated</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from</a:t>
            </a:r>
            <a:r>
              <a:rPr kumimoji="0" lang="fr-FR" altLang="fr-FR" sz="1400" b="0" i="0" u="none" strike="noStrike" cap="none" normalizeH="0" baseline="0" dirty="0">
                <a:ln>
                  <a:noFill/>
                </a:ln>
                <a:solidFill>
                  <a:srgbClr val="212121"/>
                </a:solidFill>
                <a:effectLst/>
                <a:latin typeface="inherit"/>
              </a:rPr>
              <a:t> North Asia to Alaska </a:t>
            </a:r>
            <a:r>
              <a:rPr kumimoji="0" lang="fr-FR" altLang="fr-FR" sz="1400" b="0" i="0" u="none" strike="noStrike" cap="none" normalizeH="0" baseline="0" dirty="0" err="1">
                <a:ln>
                  <a:noFill/>
                </a:ln>
                <a:solidFill>
                  <a:srgbClr val="212121"/>
                </a:solidFill>
                <a:effectLst/>
                <a:latin typeface="inherit"/>
              </a:rPr>
              <a:t>through</a:t>
            </a:r>
            <a:r>
              <a:rPr kumimoji="0" lang="fr-FR" altLang="fr-FR" sz="1400" b="0" i="0" u="none" strike="noStrike" cap="none" normalizeH="0" baseline="0" dirty="0">
                <a:ln>
                  <a:noFill/>
                </a:ln>
                <a:solidFill>
                  <a:srgbClr val="212121"/>
                </a:solidFill>
                <a:effectLst/>
                <a:latin typeface="inherit"/>
              </a:rPr>
              <a:t> the Behring </a:t>
            </a:r>
            <a:r>
              <a:rPr kumimoji="0" lang="fr-FR" altLang="fr-FR" sz="1400" b="0" i="0" u="none" strike="noStrike" cap="none" normalizeH="0" baseline="0" dirty="0" err="1">
                <a:ln>
                  <a:noFill/>
                </a:ln>
                <a:solidFill>
                  <a:srgbClr val="212121"/>
                </a:solidFill>
                <a:effectLst/>
                <a:latin typeface="inherit"/>
              </a:rPr>
              <a:t>Strait</a:t>
            </a:r>
            <a:r>
              <a:rPr kumimoji="0" lang="fr-FR" altLang="fr-FR" sz="1400" b="0" i="0" u="none" strike="noStrike" cap="none" normalizeH="0" baseline="0" dirty="0">
                <a:ln>
                  <a:noFill/>
                </a:ln>
                <a:solidFill>
                  <a:srgbClr val="212121"/>
                </a:solidFill>
                <a:effectLst/>
                <a:latin typeface="inherit"/>
              </a:rPr>
              <a:t>, and </a:t>
            </a:r>
            <a:r>
              <a:rPr kumimoji="0" lang="fr-FR" altLang="fr-FR" sz="1400" b="0" i="0" u="none" strike="noStrike" cap="none" normalizeH="0" baseline="0" dirty="0" err="1">
                <a:ln>
                  <a:noFill/>
                </a:ln>
                <a:solidFill>
                  <a:srgbClr val="212121"/>
                </a:solidFill>
                <a:effectLst/>
                <a:latin typeface="inherit"/>
              </a:rPr>
              <a:t>then</a:t>
            </a:r>
            <a:r>
              <a:rPr kumimoji="0" lang="fr-FR" altLang="fr-FR" sz="1400" b="0" i="0" u="none" strike="noStrike" cap="none" normalizeH="0" baseline="0" dirty="0">
                <a:ln>
                  <a:noFill/>
                </a:ln>
                <a:solidFill>
                  <a:srgbClr val="212121"/>
                </a:solidFill>
                <a:effectLst/>
                <a:latin typeface="inherit"/>
              </a:rPr>
              <a:t> made </a:t>
            </a:r>
            <a:r>
              <a:rPr kumimoji="0" lang="fr-FR" altLang="fr-FR" sz="1400" b="0" i="0" u="none" strike="noStrike" cap="none" normalizeH="0" baseline="0" dirty="0" err="1">
                <a:ln>
                  <a:noFill/>
                </a:ln>
                <a:solidFill>
                  <a:srgbClr val="212121"/>
                </a:solidFill>
                <a:effectLst/>
                <a:latin typeface="inherit"/>
              </a:rPr>
              <a:t>their</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way</a:t>
            </a:r>
            <a:r>
              <a:rPr kumimoji="0" lang="fr-FR" altLang="fr-FR" sz="1400" b="0" i="0" u="none" strike="noStrike" cap="none" normalizeH="0" baseline="0" dirty="0">
                <a:ln>
                  <a:noFill/>
                </a:ln>
                <a:solidFill>
                  <a:srgbClr val="212121"/>
                </a:solidFill>
                <a:effectLst/>
                <a:latin typeface="inherit"/>
              </a:rPr>
              <a:t> to America </a:t>
            </a:r>
            <a:r>
              <a:rPr kumimoji="0" lang="fr-FR" altLang="fr-FR" sz="1400" b="0" i="0" u="none" strike="noStrike" cap="none" normalizeH="0" baseline="0" dirty="0" err="1">
                <a:ln>
                  <a:noFill/>
                </a:ln>
                <a:solidFill>
                  <a:srgbClr val="212121"/>
                </a:solidFill>
                <a:effectLst/>
                <a:latin typeface="inherit"/>
              </a:rPr>
              <a:t>around</a:t>
            </a:r>
            <a:r>
              <a:rPr kumimoji="0" lang="fr-FR" altLang="fr-FR" sz="1400" b="0" i="0" u="none" strike="noStrike" cap="none" normalizeH="0" baseline="0" dirty="0">
                <a:ln>
                  <a:noFill/>
                </a:ln>
                <a:solidFill>
                  <a:srgbClr val="212121"/>
                </a:solidFill>
                <a:effectLst/>
                <a:latin typeface="inherit"/>
              </a:rPr>
              <a:t> 40,000 </a:t>
            </a:r>
            <a:r>
              <a:rPr kumimoji="0" lang="fr-FR" altLang="fr-FR" sz="1400" b="0" i="0" u="none" strike="noStrike" cap="none" normalizeH="0" baseline="0" dirty="0" err="1">
                <a:ln>
                  <a:noFill/>
                </a:ln>
                <a:solidFill>
                  <a:srgbClr val="212121"/>
                </a:solidFill>
                <a:effectLst/>
                <a:latin typeface="inherit"/>
              </a:rPr>
              <a:t>years</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ago</a:t>
            </a:r>
            <a:r>
              <a:rPr kumimoji="0" lang="fr-FR" altLang="fr-FR" sz="1400" b="0" i="0" u="none" strike="noStrike" cap="none" normalizeH="0" baseline="0" dirty="0">
                <a:ln>
                  <a:noFill/>
                </a:ln>
                <a:solidFill>
                  <a:srgbClr val="212121"/>
                </a:solidFill>
                <a:effectLst/>
                <a:latin typeface="inherit"/>
              </a:rPr>
              <a:t>. It </a:t>
            </a:r>
            <a:r>
              <a:rPr kumimoji="0" lang="fr-FR" altLang="fr-FR" sz="1400" b="0" i="0" u="none" strike="noStrike" cap="none" normalizeH="0" baseline="0" dirty="0" err="1">
                <a:ln>
                  <a:noFill/>
                </a:ln>
                <a:solidFill>
                  <a:srgbClr val="212121"/>
                </a:solidFill>
                <a:effectLst/>
                <a:latin typeface="inherit"/>
              </a:rPr>
              <a:t>took</a:t>
            </a:r>
            <a:r>
              <a:rPr kumimoji="0" lang="fr-FR" altLang="fr-FR" sz="1400" b="0" i="0" u="none" strike="noStrike" cap="none" normalizeH="0" baseline="0" dirty="0">
                <a:ln>
                  <a:noFill/>
                </a:ln>
                <a:solidFill>
                  <a:srgbClr val="212121"/>
                </a:solidFill>
                <a:effectLst/>
                <a:latin typeface="inherit"/>
              </a:rPr>
              <a:t> the people </a:t>
            </a:r>
            <a:r>
              <a:rPr kumimoji="0" lang="fr-FR" altLang="fr-FR" sz="1400" b="0" i="0" u="none" strike="noStrike" cap="none" normalizeH="0" baseline="0" dirty="0" err="1">
                <a:ln>
                  <a:noFill/>
                </a:ln>
                <a:solidFill>
                  <a:srgbClr val="212121"/>
                </a:solidFill>
                <a:effectLst/>
                <a:latin typeface="inherit"/>
              </a:rPr>
              <a:t>several</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thousand</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years</a:t>
            </a:r>
            <a:r>
              <a:rPr kumimoji="0" lang="fr-FR" altLang="fr-FR" sz="1400" b="0" i="0" u="none" strike="noStrike" cap="none" normalizeH="0" baseline="0" dirty="0">
                <a:ln>
                  <a:noFill/>
                </a:ln>
                <a:solidFill>
                  <a:srgbClr val="212121"/>
                </a:solidFill>
                <a:effectLst/>
                <a:latin typeface="inherit"/>
              </a:rPr>
              <a:t> to </a:t>
            </a:r>
            <a:r>
              <a:rPr kumimoji="0" lang="fr-FR" altLang="fr-FR" sz="1400" b="0" i="0" u="none" strike="noStrike" cap="none" normalizeH="0" baseline="0" dirty="0" err="1">
                <a:ln>
                  <a:noFill/>
                </a:ln>
                <a:solidFill>
                  <a:srgbClr val="212121"/>
                </a:solidFill>
                <a:effectLst/>
                <a:latin typeface="inherit"/>
              </a:rPr>
              <a:t>make</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their</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way</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from</a:t>
            </a:r>
            <a:r>
              <a:rPr kumimoji="0" lang="fr-FR" altLang="fr-FR" sz="1400" b="0" i="0" u="none" strike="noStrike" cap="none" normalizeH="0" baseline="0" dirty="0">
                <a:ln>
                  <a:noFill/>
                </a:ln>
                <a:solidFill>
                  <a:srgbClr val="212121"/>
                </a:solidFill>
                <a:effectLst/>
                <a:latin typeface="inherit"/>
              </a:rPr>
              <a:t> Alaska to South America. </a:t>
            </a:r>
          </a:p>
          <a:p>
            <a:pPr lvl="0" eaLnBrk="0" hangingPunct="0"/>
            <a:r>
              <a:rPr kumimoji="0" lang="fr-FR" altLang="fr-FR" sz="1400" b="0" i="0" u="none" strike="noStrike" cap="none" normalizeH="0" baseline="0" dirty="0" err="1">
                <a:ln>
                  <a:noFill/>
                </a:ln>
                <a:solidFill>
                  <a:srgbClr val="212121"/>
                </a:solidFill>
                <a:effectLst/>
                <a:latin typeface="inherit"/>
              </a:rPr>
              <a:t>They</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were</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isolated</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from</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other</a:t>
            </a:r>
            <a:r>
              <a:rPr kumimoji="0" lang="fr-FR" altLang="fr-FR" sz="1400" b="0" i="0" u="none" strike="noStrike" cap="none" normalizeH="0" baseline="0" dirty="0">
                <a:ln>
                  <a:noFill/>
                </a:ln>
                <a:solidFill>
                  <a:srgbClr val="212121"/>
                </a:solidFill>
                <a:effectLst/>
                <a:latin typeface="inherit"/>
              </a:rPr>
              <a:t> races and </a:t>
            </a:r>
            <a:r>
              <a:rPr kumimoji="0" lang="fr-FR" altLang="fr-FR" sz="1400" b="0" i="0" u="none" strike="noStrike" cap="none" normalizeH="0" baseline="0" dirty="0" err="1">
                <a:ln>
                  <a:noFill/>
                </a:ln>
                <a:solidFill>
                  <a:srgbClr val="212121"/>
                </a:solidFill>
                <a:effectLst/>
                <a:latin typeface="inherit"/>
              </a:rPr>
              <a:t>evolved</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into</a:t>
            </a:r>
            <a:r>
              <a:rPr kumimoji="0" lang="fr-FR" altLang="fr-FR" sz="1400" b="0" i="0" u="none" strike="noStrike" cap="none" normalizeH="0" baseline="0" dirty="0">
                <a:ln>
                  <a:noFill/>
                </a:ln>
                <a:solidFill>
                  <a:srgbClr val="212121"/>
                </a:solidFill>
                <a:effectLst/>
                <a:latin typeface="inherit"/>
              </a:rPr>
              <a:t> Native </a:t>
            </a:r>
            <a:r>
              <a:rPr kumimoji="0" lang="fr-FR" altLang="fr-FR" sz="1400" b="0" i="0" u="none" strike="noStrike" cap="none" normalizeH="0" baseline="0" dirty="0" err="1">
                <a:ln>
                  <a:noFill/>
                </a:ln>
                <a:solidFill>
                  <a:srgbClr val="212121"/>
                </a:solidFill>
                <a:effectLst/>
                <a:latin typeface="inherit"/>
              </a:rPr>
              <a:t>Americans</a:t>
            </a:r>
            <a:r>
              <a:rPr kumimoji="0" lang="fr-FR" altLang="fr-FR" sz="1400" b="0" i="0" u="none" strike="noStrike" cap="none" normalizeH="0" baseline="0" dirty="0">
                <a:ln>
                  <a:noFill/>
                </a:ln>
                <a:solidFill>
                  <a:srgbClr val="212121"/>
                </a:solidFill>
                <a:effectLst/>
                <a:latin typeface="inherit"/>
              </a:rPr>
              <a:t>. The </a:t>
            </a:r>
            <a:r>
              <a:rPr kumimoji="0" lang="fr-FR" altLang="fr-FR" sz="1400" b="0" i="0" u="none" strike="noStrike" cap="none" normalizeH="0" baseline="0" dirty="0" err="1">
                <a:ln>
                  <a:noFill/>
                </a:ln>
                <a:solidFill>
                  <a:srgbClr val="212121"/>
                </a:solidFill>
                <a:effectLst/>
                <a:latin typeface="inherit"/>
              </a:rPr>
              <a:t>common</a:t>
            </a:r>
            <a:r>
              <a:rPr kumimoji="0" lang="fr-FR" altLang="fr-FR" sz="1400" b="0" i="0" u="none" strike="noStrike" cap="none" normalizeH="0" baseline="0" dirty="0">
                <a:ln>
                  <a:noFill/>
                </a:ln>
                <a:solidFill>
                  <a:srgbClr val="212121"/>
                </a:solidFill>
                <a:effectLst/>
                <a:latin typeface="inherit"/>
              </a:rPr>
              <a:t> and </a:t>
            </a:r>
            <a:r>
              <a:rPr kumimoji="0" lang="fr-FR" altLang="fr-FR" sz="1400" b="0" i="0" u="none" strike="noStrike" cap="none" normalizeH="0" baseline="0" dirty="0" err="1">
                <a:ln>
                  <a:noFill/>
                </a:ln>
                <a:solidFill>
                  <a:srgbClr val="212121"/>
                </a:solidFill>
                <a:effectLst/>
                <a:latin typeface="inherit"/>
              </a:rPr>
              <a:t>relatively</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recent</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origin</a:t>
            </a:r>
            <a:r>
              <a:rPr kumimoji="0" lang="fr-FR" altLang="fr-FR" sz="1400" b="0" i="0" u="none" strike="noStrike" cap="none" normalizeH="0" baseline="0" dirty="0">
                <a:ln>
                  <a:noFill/>
                </a:ln>
                <a:solidFill>
                  <a:srgbClr val="212121"/>
                </a:solidFill>
                <a:effectLst/>
                <a:latin typeface="inherit"/>
              </a:rPr>
              <a:t> of </a:t>
            </a:r>
            <a:r>
              <a:rPr kumimoji="0" lang="fr-FR" altLang="fr-FR" sz="1400" b="0" i="0" u="none" strike="noStrike" cap="none" normalizeH="0" baseline="0" dirty="0" err="1">
                <a:ln>
                  <a:noFill/>
                </a:ln>
                <a:solidFill>
                  <a:srgbClr val="212121"/>
                </a:solidFill>
                <a:effectLst/>
                <a:latin typeface="inherit"/>
              </a:rPr>
              <a:t>these</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two</a:t>
            </a:r>
            <a:r>
              <a:rPr kumimoji="0" lang="fr-FR" altLang="fr-FR" sz="1400" b="0" i="0" u="none" strike="noStrike" cap="none" normalizeH="0" baseline="0" dirty="0">
                <a:ln>
                  <a:noFill/>
                </a:ln>
                <a:solidFill>
                  <a:srgbClr val="212121"/>
                </a:solidFill>
                <a:effectLst/>
                <a:latin typeface="inherit"/>
              </a:rPr>
              <a:t> races (Eskimos and </a:t>
            </a:r>
            <a:r>
              <a:rPr kumimoji="0" lang="fr-FR" altLang="fr-FR" sz="1400" b="0" i="0" u="none" strike="noStrike" cap="none" normalizeH="0" baseline="0" dirty="0" err="1">
                <a:ln>
                  <a:noFill/>
                </a:ln>
                <a:solidFill>
                  <a:srgbClr val="212121"/>
                </a:solidFill>
                <a:effectLst/>
                <a:latin typeface="inherit"/>
              </a:rPr>
              <a:t>Amerindians</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is</a:t>
            </a:r>
            <a:r>
              <a:rPr kumimoji="0" lang="fr-FR" altLang="fr-FR" sz="1400" b="0" i="0" u="none" strike="noStrike" cap="none" normalizeH="0" baseline="0" dirty="0">
                <a:ln>
                  <a:noFill/>
                </a:ln>
                <a:solidFill>
                  <a:srgbClr val="212121"/>
                </a:solidFill>
                <a:effectLst/>
                <a:latin typeface="inherit"/>
              </a:rPr>
              <a:t> apparent. </a:t>
            </a:r>
            <a:r>
              <a:rPr kumimoji="0" lang="fr-FR" altLang="fr-FR" sz="1400" b="0" i="0" u="none" strike="noStrike" cap="none" normalizeH="0" baseline="0" dirty="0" err="1">
                <a:ln>
                  <a:noFill/>
                </a:ln>
                <a:solidFill>
                  <a:srgbClr val="212121"/>
                </a:solidFill>
                <a:effectLst/>
                <a:latin typeface="inherit"/>
              </a:rPr>
              <a:t>Genetic</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smtClean="0">
                <a:ln>
                  <a:noFill/>
                </a:ln>
                <a:solidFill>
                  <a:srgbClr val="212121"/>
                </a:solidFill>
                <a:effectLst/>
                <a:latin typeface="inherit"/>
              </a:rPr>
              <a:t>similarities</a:t>
            </a:r>
            <a:r>
              <a:rPr kumimoji="0" lang="fr-FR" altLang="fr-FR" sz="1400" b="0" i="0" u="none" strike="noStrike" cap="none" normalizeH="0" baseline="0" dirty="0" smtClean="0">
                <a:ln>
                  <a:noFill/>
                </a:ln>
                <a:solidFill>
                  <a:srgbClr val="212121"/>
                </a:solidFill>
                <a:effectLst/>
                <a:latin typeface="inherit"/>
              </a:rPr>
              <a:t>:</a:t>
            </a:r>
            <a:r>
              <a:rPr lang="en-US" altLang="fr-FR" sz="1400" dirty="0">
                <a:solidFill>
                  <a:srgbClr val="212121"/>
                </a:solidFill>
                <a:latin typeface="inherit"/>
              </a:rPr>
              <a:t>The Rhesus negative blood group is rare in these two populations, and </a:t>
            </a:r>
            <a:r>
              <a:rPr lang="en-US" altLang="fr-FR" sz="1400" dirty="0" smtClean="0">
                <a:solidFill>
                  <a:srgbClr val="212121"/>
                </a:solidFill>
                <a:latin typeface="inherit"/>
              </a:rPr>
              <a:t>the </a:t>
            </a:r>
            <a:r>
              <a:rPr kumimoji="0" lang="fr-FR" altLang="fr-FR" sz="1400" b="0" i="0" u="none" strike="noStrike" cap="none" normalizeH="0" baseline="0" dirty="0" smtClean="0">
                <a:ln>
                  <a:noFill/>
                </a:ln>
                <a:solidFill>
                  <a:srgbClr val="212121"/>
                </a:solidFill>
                <a:effectLst/>
                <a:latin typeface="inherit"/>
              </a:rPr>
              <a:t>Diego </a:t>
            </a:r>
            <a:r>
              <a:rPr kumimoji="0" lang="fr-FR" altLang="fr-FR" sz="1400" b="0" i="0" u="none" strike="noStrike" cap="none" normalizeH="0" baseline="0" dirty="0" err="1">
                <a:ln>
                  <a:noFill/>
                </a:ln>
                <a:solidFill>
                  <a:srgbClr val="212121"/>
                </a:solidFill>
                <a:effectLst/>
                <a:latin typeface="inherit"/>
              </a:rPr>
              <a:t>blood</a:t>
            </a:r>
            <a:r>
              <a:rPr kumimoji="0" lang="fr-FR" altLang="fr-FR" sz="1400" b="0" i="0" u="none" strike="noStrike" cap="none" normalizeH="0" baseline="0" dirty="0">
                <a:ln>
                  <a:noFill/>
                </a:ln>
                <a:solidFill>
                  <a:srgbClr val="212121"/>
                </a:solidFill>
                <a:effectLst/>
                <a:latin typeface="inherit"/>
              </a:rPr>
              <a:t> group </a:t>
            </a:r>
            <a:r>
              <a:rPr kumimoji="0" lang="fr-FR" altLang="fr-FR" sz="1400" b="0" i="0" u="none" strike="noStrike" cap="none" normalizeH="0" baseline="0" dirty="0" err="1">
                <a:ln>
                  <a:noFill/>
                </a:ln>
                <a:solidFill>
                  <a:srgbClr val="212121"/>
                </a:solidFill>
                <a:effectLst/>
                <a:latin typeface="inherit"/>
              </a:rPr>
              <a:t>is</a:t>
            </a:r>
            <a:r>
              <a:rPr kumimoji="0" lang="fr-FR" altLang="fr-FR" sz="1400" b="0" i="0" u="none" strike="noStrike" cap="none" normalizeH="0" baseline="0" dirty="0">
                <a:ln>
                  <a:noFill/>
                </a:ln>
                <a:solidFill>
                  <a:srgbClr val="212121"/>
                </a:solidFill>
                <a:effectLst/>
                <a:latin typeface="inherit"/>
              </a:rPr>
              <a:t> unique in </a:t>
            </a:r>
            <a:r>
              <a:rPr kumimoji="0" lang="fr-FR" altLang="fr-FR" sz="1400" b="0" i="0" u="none" strike="noStrike" cap="none" normalizeH="0" baseline="0" dirty="0" err="1">
                <a:ln>
                  <a:noFill/>
                </a:ln>
                <a:solidFill>
                  <a:srgbClr val="212121"/>
                </a:solidFill>
                <a:effectLst/>
                <a:latin typeface="inherit"/>
              </a:rPr>
              <a:t>them</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They</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also</a:t>
            </a:r>
            <a:r>
              <a:rPr kumimoji="0" lang="fr-FR" altLang="fr-FR" sz="1400" b="0" i="0" u="none" strike="noStrike" cap="none" normalizeH="0" baseline="0" dirty="0">
                <a:ln>
                  <a:noFill/>
                </a:ln>
                <a:solidFill>
                  <a:srgbClr val="212121"/>
                </a:solidFill>
                <a:effectLst/>
                <a:latin typeface="inherit"/>
              </a:rPr>
              <a:t> have </a:t>
            </a:r>
            <a:r>
              <a:rPr kumimoji="0" lang="fr-FR" altLang="fr-FR" sz="1400" b="0" i="0" u="none" strike="noStrike" cap="none" normalizeH="0" baseline="0" dirty="0" err="1">
                <a:ln>
                  <a:noFill/>
                </a:ln>
                <a:solidFill>
                  <a:srgbClr val="212121"/>
                </a:solidFill>
                <a:effectLst/>
                <a:latin typeface="inherit"/>
              </a:rPr>
              <a:t>similar</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hair</a:t>
            </a:r>
            <a:r>
              <a:rPr kumimoji="0" lang="fr-FR" altLang="fr-FR" sz="1400" b="0" i="0" u="none" strike="noStrike" cap="none" normalizeH="0" baseline="0" dirty="0">
                <a:ln>
                  <a:noFill/>
                </a:ln>
                <a:solidFill>
                  <a:srgbClr val="212121"/>
                </a:solidFill>
                <a:effectLst/>
                <a:latin typeface="inherit"/>
              </a:rPr>
              <a:t> texture, black </a:t>
            </a:r>
            <a:r>
              <a:rPr kumimoji="0" lang="fr-FR" altLang="fr-FR" sz="1400" b="0" i="0" u="none" strike="noStrike" cap="none" normalizeH="0" baseline="0" dirty="0" err="1">
                <a:ln>
                  <a:noFill/>
                </a:ln>
                <a:solidFill>
                  <a:srgbClr val="212121"/>
                </a:solidFill>
                <a:effectLst/>
                <a:latin typeface="inherit"/>
              </a:rPr>
              <a:t>hair</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special</a:t>
            </a:r>
            <a:r>
              <a:rPr kumimoji="0" lang="fr-FR" altLang="fr-FR" sz="1400" b="0" i="0" u="none" strike="noStrike" cap="none" normalizeH="0" baseline="0" dirty="0">
                <a:ln>
                  <a:noFill/>
                </a:ln>
                <a:solidFill>
                  <a:srgbClr val="212121"/>
                </a:solidFill>
                <a:effectLst/>
                <a:latin typeface="inherit"/>
              </a:rPr>
              <a:t> </a:t>
            </a:r>
            <a:r>
              <a:rPr kumimoji="0" lang="fr-FR" altLang="fr-FR" sz="1400" b="0" i="0" u="none" strike="noStrike" cap="none" normalizeH="0" baseline="0" dirty="0" err="1">
                <a:ln>
                  <a:noFill/>
                </a:ln>
                <a:solidFill>
                  <a:srgbClr val="212121"/>
                </a:solidFill>
                <a:effectLst/>
                <a:latin typeface="inherit"/>
              </a:rPr>
              <a:t>incisors</a:t>
            </a:r>
            <a:r>
              <a:rPr kumimoji="0" lang="fr-FR" altLang="fr-FR" sz="1400" b="0" i="0" u="none" strike="noStrike" cap="none" normalizeH="0" baseline="0" dirty="0">
                <a:ln>
                  <a:noFill/>
                </a:ln>
                <a:solidFill>
                  <a:srgbClr val="212121"/>
                </a:solidFill>
                <a:effectLst/>
                <a:latin typeface="inherit"/>
              </a:rPr>
              <a:t>, and Inca </a:t>
            </a:r>
            <a:r>
              <a:rPr kumimoji="0" lang="fr-FR" altLang="fr-FR" sz="1400" b="0" i="0" u="none" strike="noStrike" cap="none" normalizeH="0" baseline="0" dirty="0" err="1">
                <a:ln>
                  <a:noFill/>
                </a:ln>
                <a:solidFill>
                  <a:srgbClr val="212121"/>
                </a:solidFill>
                <a:effectLst/>
                <a:latin typeface="inherit"/>
              </a:rPr>
              <a:t>bone</a:t>
            </a:r>
            <a:r>
              <a:rPr kumimoji="0" lang="fr-FR" altLang="fr-FR" sz="1400" b="0" i="0" u="none" strike="noStrike" cap="none" normalizeH="0" baseline="0" dirty="0">
                <a:ln>
                  <a:noFill/>
                </a:ln>
                <a:solidFill>
                  <a:srgbClr val="212121"/>
                </a:solidFill>
                <a:effectLst/>
                <a:latin typeface="inherit"/>
              </a:rPr>
              <a:t> in the </a:t>
            </a:r>
            <a:r>
              <a:rPr kumimoji="0" lang="fr-FR" altLang="fr-FR" sz="1400" b="0" i="0" u="none" strike="noStrike" cap="none" normalizeH="0" baseline="0" dirty="0" err="1">
                <a:ln>
                  <a:noFill/>
                </a:ln>
                <a:solidFill>
                  <a:srgbClr val="212121"/>
                </a:solidFill>
                <a:effectLst/>
                <a:latin typeface="inherit"/>
              </a:rPr>
              <a:t>skull</a:t>
            </a:r>
            <a:r>
              <a:rPr kumimoji="0" lang="fr-FR" altLang="fr-FR" sz="1400" b="0" i="0" u="none" strike="noStrike" cap="none" normalizeH="0" baseline="0" dirty="0">
                <a:ln>
                  <a:noFill/>
                </a:ln>
                <a:solidFill>
                  <a:srgbClr val="212121"/>
                </a:solidFill>
                <a:effectLst/>
                <a:latin typeface="inherit"/>
              </a:rPr>
              <a:t>.</a:t>
            </a:r>
            <a:r>
              <a:rPr kumimoji="0" lang="fr-FR" altLang="fr-FR" sz="1400" b="0" i="0" u="none" strike="noStrike" cap="none" normalizeH="0" baseline="0" dirty="0">
                <a:ln>
                  <a:noFill/>
                </a:ln>
                <a:solidFill>
                  <a:schemeClr val="tx1"/>
                </a:solidFill>
                <a:effectLst/>
              </a:rPr>
              <a:t> </a:t>
            </a:r>
            <a:endParaRPr kumimoji="0" lang="fr-FR" altLang="fr-FR" sz="14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transition spd="slow" advTm="65839"/>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6296370E-4F15-463C-8843-14782576F6FF}" type="slidenum">
              <a:rPr lang="fr-BE"/>
              <a:pPr>
                <a:defRPr/>
              </a:pPr>
              <a:t>9</a:t>
            </a:fld>
            <a:endParaRPr lang="fr-BE" dirty="0"/>
          </a:p>
        </p:txBody>
      </p:sp>
      <p:sp>
        <p:nvSpPr>
          <p:cNvPr id="9221" name="ZoneTexte 3"/>
          <p:cNvSpPr txBox="1">
            <a:spLocks noChangeArrowheads="1"/>
          </p:cNvSpPr>
          <p:nvPr/>
        </p:nvSpPr>
        <p:spPr bwMode="auto">
          <a:xfrm>
            <a:off x="0" y="6459865"/>
            <a:ext cx="35330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1400" dirty="0">
                <a:hlinkClick r:id="rId3"/>
              </a:rPr>
              <a:t>https://human-intelligence.org/human-races</a:t>
            </a:r>
            <a:r>
              <a:rPr lang="en-US" sz="1400" dirty="0" smtClean="0">
                <a:hlinkClick r:id="rId3"/>
              </a:rPr>
              <a:t>/</a:t>
            </a:r>
            <a:endParaRPr lang="en-US" sz="1400" dirty="0" smtClean="0"/>
          </a:p>
          <a:p>
            <a:pPr eaLnBrk="1" hangingPunct="1"/>
            <a:endParaRPr lang="en-US" sz="1400" dirty="0"/>
          </a:p>
        </p:txBody>
      </p:sp>
      <p:sp>
        <p:nvSpPr>
          <p:cNvPr id="7" name="Rectangle 2">
            <a:extLst>
              <a:ext uri="{FF2B5EF4-FFF2-40B4-BE49-F238E27FC236}">
                <a16:creationId xmlns:a16="http://schemas.microsoft.com/office/drawing/2014/main" id="{AD21CEED-6C5D-4E56-B4DD-C0C32E6DA372}"/>
              </a:ext>
            </a:extLst>
          </p:cNvPr>
          <p:cNvSpPr>
            <a:spLocks noChangeArrowheads="1"/>
          </p:cNvSpPr>
          <p:nvPr/>
        </p:nvSpPr>
        <p:spPr bwMode="auto">
          <a:xfrm>
            <a:off x="251520" y="1062028"/>
            <a:ext cx="8640959" cy="406265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smtClean="0">
                <a:ln>
                  <a:noFill/>
                </a:ln>
                <a:solidFill>
                  <a:srgbClr val="212121"/>
                </a:solidFill>
                <a:effectLst/>
                <a:latin typeface="+mj-lt"/>
              </a:rPr>
              <a:t>A </a:t>
            </a:r>
            <a:r>
              <a:rPr kumimoji="0" lang="fr-FR" altLang="fr-FR" sz="2400" b="0" i="0" u="none" strike="noStrike" cap="none" normalizeH="0" baseline="0" dirty="0" err="1">
                <a:ln>
                  <a:noFill/>
                </a:ln>
                <a:solidFill>
                  <a:srgbClr val="212121"/>
                </a:solidFill>
                <a:effectLst/>
                <a:latin typeface="+mj-lt"/>
              </a:rPr>
              <a:t>different</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evolution</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took</a:t>
            </a:r>
            <a:r>
              <a:rPr kumimoji="0" lang="fr-FR" altLang="fr-FR" sz="2400" b="0" i="0" u="none" strike="noStrike" cap="none" normalizeH="0" baseline="0" dirty="0">
                <a:ln>
                  <a:noFill/>
                </a:ln>
                <a:solidFill>
                  <a:srgbClr val="212121"/>
                </a:solidFill>
                <a:effectLst/>
                <a:latin typeface="+mj-lt"/>
              </a:rPr>
              <a:t> place, </a:t>
            </a:r>
            <a:r>
              <a:rPr kumimoji="0" lang="fr-FR" altLang="fr-FR" sz="2400" b="0" i="0" u="none" strike="noStrike" cap="none" normalizeH="0" baseline="0" dirty="0" err="1">
                <a:ln>
                  <a:noFill/>
                </a:ln>
                <a:solidFill>
                  <a:srgbClr val="212121"/>
                </a:solidFill>
                <a:effectLst/>
                <a:latin typeface="+mj-lt"/>
              </a:rPr>
              <a:t>since</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smtClean="0">
                <a:ln>
                  <a:noFill/>
                </a:ln>
                <a:solidFill>
                  <a:srgbClr val="212121"/>
                </a:solidFill>
                <a:effectLst/>
                <a:latin typeface="+mj-lt"/>
              </a:rPr>
              <a:t>the </a:t>
            </a:r>
            <a:r>
              <a:rPr kumimoji="0" lang="fr-FR" altLang="fr-FR" sz="2400" b="0" i="0" u="none" strike="noStrike" cap="none" normalizeH="0" baseline="0" dirty="0">
                <a:ln>
                  <a:noFill/>
                </a:ln>
                <a:solidFill>
                  <a:srgbClr val="212121"/>
                </a:solidFill>
                <a:effectLst/>
                <a:latin typeface="+mj-lt"/>
              </a:rPr>
              <a:t>races </a:t>
            </a:r>
            <a:r>
              <a:rPr kumimoji="0" lang="fr-FR" altLang="fr-FR" sz="2400" b="0" i="0" u="none" strike="noStrike" cap="none" normalizeH="0" baseline="0" dirty="0" err="1">
                <a:ln>
                  <a:noFill/>
                </a:ln>
                <a:solidFill>
                  <a:srgbClr val="212121"/>
                </a:solidFill>
                <a:effectLst/>
                <a:latin typeface="+mj-lt"/>
              </a:rPr>
              <a:t>differ</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physically</a:t>
            </a:r>
            <a:r>
              <a:rPr kumimoji="0" lang="fr-FR" altLang="fr-FR" sz="2400" b="0" i="0" u="none" strike="noStrike" cap="none" normalizeH="0" baseline="0" dirty="0">
                <a:ln>
                  <a:noFill/>
                </a:ln>
                <a:solidFill>
                  <a:srgbClr val="212121"/>
                </a:solidFill>
                <a:effectLst/>
                <a:latin typeface="+mj-lt"/>
              </a:rPr>
              <a:t>. </a:t>
            </a:r>
          </a:p>
          <a:p>
            <a:pPr marL="0" marR="0" lvl="0" indent="0" algn="l" defTabSz="914400" rtl="0" eaLnBrk="0" fontAlgn="base" latinLnBrk="0" hangingPunct="0">
              <a:lnSpc>
                <a:spcPct val="100000"/>
              </a:lnSpc>
              <a:spcBef>
                <a:spcPct val="0"/>
              </a:spcBef>
              <a:spcAft>
                <a:spcPct val="0"/>
              </a:spcAft>
              <a:buClrTx/>
              <a:buSzTx/>
              <a:buFontTx/>
              <a:buNone/>
              <a:tabLst/>
            </a:pPr>
            <a:r>
              <a:rPr lang="fr-FR" altLang="fr-FR" sz="2400" dirty="0">
                <a:solidFill>
                  <a:srgbClr val="212121"/>
                </a:solidFill>
                <a:latin typeface="+mj-lt"/>
              </a:rPr>
              <a:t/>
            </a:r>
            <a:br>
              <a:rPr lang="fr-FR" altLang="fr-FR" sz="2400" dirty="0">
                <a:solidFill>
                  <a:srgbClr val="212121"/>
                </a:solidFill>
                <a:latin typeface="+mj-lt"/>
              </a:rPr>
            </a:br>
            <a:r>
              <a:rPr kumimoji="0" lang="fr-FR" altLang="fr-FR" sz="2400" b="0" i="0" u="none" strike="noStrike" cap="none" normalizeH="0" baseline="0" dirty="0" smtClean="0">
                <a:ln>
                  <a:noFill/>
                </a:ln>
                <a:solidFill>
                  <a:srgbClr val="212121"/>
                </a:solidFill>
                <a:effectLst/>
                <a:latin typeface="+mj-lt"/>
              </a:rPr>
              <a:t>Physical </a:t>
            </a:r>
            <a:r>
              <a:rPr kumimoji="0" lang="fr-FR" altLang="fr-FR" sz="2400" b="0" i="0" u="none" strike="noStrike" cap="none" normalizeH="0" baseline="0" dirty="0" err="1">
                <a:ln>
                  <a:noFill/>
                </a:ln>
                <a:solidFill>
                  <a:srgbClr val="212121"/>
                </a:solidFill>
                <a:effectLst/>
                <a:latin typeface="+mj-lt"/>
              </a:rPr>
              <a:t>differences</a:t>
            </a:r>
            <a:r>
              <a:rPr kumimoji="0" lang="fr-FR" altLang="fr-FR" sz="2400" b="0" i="0" u="none" strike="noStrike" cap="none" normalizeH="0" baseline="0" dirty="0">
                <a:ln>
                  <a:noFill/>
                </a:ln>
                <a:solidFill>
                  <a:srgbClr val="212121"/>
                </a:solidFill>
                <a:effectLst/>
                <a:latin typeface="+mj-lt"/>
              </a:rPr>
              <a:t> have a </a:t>
            </a:r>
            <a:r>
              <a:rPr kumimoji="0" lang="fr-FR" altLang="fr-FR" sz="2400" b="0" i="0" u="none" strike="noStrike" cap="none" normalizeH="0" baseline="0" dirty="0" err="1">
                <a:ln>
                  <a:noFill/>
                </a:ln>
                <a:solidFill>
                  <a:srgbClr val="212121"/>
                </a:solidFill>
                <a:effectLst/>
                <a:latin typeface="+mj-lt"/>
              </a:rPr>
              <a:t>genetic</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explanation</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so</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we</a:t>
            </a:r>
            <a:r>
              <a:rPr kumimoji="0" lang="fr-FR" altLang="fr-FR" sz="2400" b="0" i="0" u="none" strike="noStrike" cap="none" normalizeH="0" baseline="0" dirty="0">
                <a:ln>
                  <a:noFill/>
                </a:ln>
                <a:solidFill>
                  <a:srgbClr val="212121"/>
                </a:solidFill>
                <a:effectLst/>
                <a:latin typeface="+mj-lt"/>
              </a:rPr>
              <a:t> know </a:t>
            </a:r>
            <a:r>
              <a:rPr kumimoji="0" lang="fr-FR" altLang="fr-FR" sz="2400" b="0" i="0" u="none" strike="noStrike" cap="none" normalizeH="0" baseline="0" dirty="0" err="1" smtClean="0">
                <a:ln>
                  <a:noFill/>
                </a:ln>
                <a:solidFill>
                  <a:srgbClr val="212121"/>
                </a:solidFill>
                <a:effectLst/>
                <a:latin typeface="+mj-lt"/>
              </a:rPr>
              <a:t>there</a:t>
            </a:r>
            <a:r>
              <a:rPr kumimoji="0" lang="fr-FR" altLang="fr-FR" sz="2400" b="0" i="0" u="none" strike="noStrike" cap="none" normalizeH="0" baseline="0" dirty="0" smtClean="0">
                <a:ln>
                  <a:noFill/>
                </a:ln>
                <a:solidFill>
                  <a:srgbClr val="212121"/>
                </a:solidFill>
                <a:effectLst/>
                <a:latin typeface="+mj-lt"/>
              </a:rPr>
              <a:t> </a:t>
            </a:r>
            <a:r>
              <a:rPr kumimoji="0" lang="fr-FR" altLang="fr-FR" sz="2400" b="0" i="0" u="none" strike="noStrike" cap="none" normalizeH="0" baseline="0" dirty="0">
                <a:ln>
                  <a:noFill/>
                </a:ln>
                <a:solidFill>
                  <a:srgbClr val="212121"/>
                </a:solidFill>
                <a:effectLst/>
                <a:latin typeface="+mj-lt"/>
              </a:rPr>
              <a:t>have been </a:t>
            </a:r>
            <a:r>
              <a:rPr kumimoji="0" lang="fr-FR" altLang="fr-FR" sz="2400" b="0" i="0" u="none" strike="noStrike" cap="none" normalizeH="0" baseline="0" dirty="0" err="1">
                <a:ln>
                  <a:noFill/>
                </a:ln>
                <a:solidFill>
                  <a:srgbClr val="212121"/>
                </a:solidFill>
                <a:effectLst/>
                <a:latin typeface="+mj-lt"/>
              </a:rPr>
              <a:t>genetic</a:t>
            </a:r>
            <a:r>
              <a:rPr kumimoji="0" lang="fr-FR" altLang="fr-FR" sz="2400" b="0" i="0" u="none" strike="noStrike" cap="none" normalizeH="0" baseline="0" dirty="0">
                <a:ln>
                  <a:noFill/>
                </a:ln>
                <a:solidFill>
                  <a:srgbClr val="212121"/>
                </a:solidFill>
                <a:effectLst/>
                <a:latin typeface="+mj-lt"/>
              </a:rPr>
              <a:t> changes.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400" dirty="0">
              <a:solidFill>
                <a:srgbClr val="212121"/>
              </a:solidFill>
              <a:latin typeface="+mj-lt"/>
            </a:endParaRPr>
          </a:p>
          <a:p>
            <a:pPr lvl="0" eaLnBrk="0" hangingPunct="0"/>
            <a:r>
              <a:rPr lang="fr-FR" altLang="fr-FR" sz="2400" dirty="0" smtClean="0">
                <a:solidFill>
                  <a:srgbClr val="212121"/>
                </a:solidFill>
              </a:rPr>
              <a:t>"</a:t>
            </a:r>
            <a:r>
              <a:rPr kumimoji="0" lang="fr-FR" altLang="fr-FR" sz="2400" b="0" i="0" u="none" strike="noStrike" cap="none" normalizeH="0" baseline="0" dirty="0" smtClean="0">
                <a:ln>
                  <a:noFill/>
                </a:ln>
                <a:solidFill>
                  <a:srgbClr val="212121"/>
                </a:solidFill>
                <a:effectLst/>
                <a:latin typeface="+mj-lt"/>
              </a:rPr>
              <a:t>You </a:t>
            </a:r>
            <a:r>
              <a:rPr kumimoji="0" lang="fr-FR" altLang="fr-FR" sz="2400" b="0" i="0" u="none" strike="noStrike" cap="none" normalizeH="0" baseline="0" dirty="0" err="1">
                <a:ln>
                  <a:noFill/>
                </a:ln>
                <a:solidFill>
                  <a:srgbClr val="212121"/>
                </a:solidFill>
                <a:effectLst/>
                <a:latin typeface="+mj-lt"/>
              </a:rPr>
              <a:t>will</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sometimes</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hear</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that</a:t>
            </a:r>
            <a:r>
              <a:rPr kumimoji="0" lang="fr-FR" altLang="fr-FR" sz="2400" b="0" i="0" u="none" strike="noStrike" cap="none" normalizeH="0" baseline="0" dirty="0">
                <a:ln>
                  <a:noFill/>
                </a:ln>
                <a:solidFill>
                  <a:srgbClr val="212121"/>
                </a:solidFill>
                <a:effectLst/>
                <a:latin typeface="+mj-lt"/>
              </a:rPr>
              <a:t> the </a:t>
            </a:r>
            <a:r>
              <a:rPr kumimoji="0" lang="fr-FR" altLang="fr-FR" sz="2400" b="0" i="0" u="none" strike="noStrike" cap="none" normalizeH="0" baseline="0" dirty="0" err="1">
                <a:ln>
                  <a:noFill/>
                </a:ln>
                <a:solidFill>
                  <a:srgbClr val="212121"/>
                </a:solidFill>
                <a:effectLst/>
                <a:latin typeface="+mj-lt"/>
              </a:rPr>
              <a:t>biological</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differences</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between</a:t>
            </a:r>
            <a:r>
              <a:rPr kumimoji="0" lang="fr-FR" altLang="fr-FR" sz="2400" b="0" i="0" u="none" strike="noStrike" cap="none" normalizeH="0" baseline="0" dirty="0">
                <a:ln>
                  <a:noFill/>
                </a:ln>
                <a:solidFill>
                  <a:srgbClr val="212121"/>
                </a:solidFill>
                <a:effectLst/>
                <a:latin typeface="+mj-lt"/>
              </a:rPr>
              <a:t> populations are </a:t>
            </a:r>
            <a:r>
              <a:rPr kumimoji="0" lang="fr-FR" altLang="fr-FR" sz="2400" b="0" i="0" u="none" strike="noStrike" cap="none" normalizeH="0" baseline="0" dirty="0" err="1">
                <a:ln>
                  <a:noFill/>
                </a:ln>
                <a:solidFill>
                  <a:srgbClr val="212121"/>
                </a:solidFill>
                <a:effectLst/>
                <a:latin typeface="+mj-lt"/>
              </a:rPr>
              <a:t>small</a:t>
            </a:r>
            <a:r>
              <a:rPr kumimoji="0" lang="fr-FR" altLang="fr-FR" sz="2400" b="0" i="0" u="none" strike="noStrike" cap="none" normalizeH="0" baseline="0" dirty="0">
                <a:ln>
                  <a:noFill/>
                </a:ln>
                <a:solidFill>
                  <a:srgbClr val="212121"/>
                </a:solidFill>
                <a:effectLst/>
                <a:latin typeface="+mj-lt"/>
              </a:rPr>
              <a:t>. This </a:t>
            </a:r>
            <a:r>
              <a:rPr kumimoji="0" lang="fr-FR" altLang="fr-FR" sz="2400" b="0" i="0" u="none" strike="noStrike" cap="none" normalizeH="0" baseline="0" dirty="0" err="1">
                <a:ln>
                  <a:noFill/>
                </a:ln>
                <a:solidFill>
                  <a:srgbClr val="212121"/>
                </a:solidFill>
                <a:effectLst/>
                <a:latin typeface="+mj-lt"/>
              </a:rPr>
              <a:t>is</a:t>
            </a:r>
            <a:r>
              <a:rPr kumimoji="0" lang="fr-FR" altLang="fr-FR" sz="2400" b="0" i="0" u="none" strike="noStrike" cap="none" normalizeH="0" baseline="0" dirty="0">
                <a:ln>
                  <a:noFill/>
                </a:ln>
                <a:solidFill>
                  <a:srgbClr val="212121"/>
                </a:solidFill>
                <a:effectLst/>
                <a:latin typeface="+mj-lt"/>
              </a:rPr>
              <a:t> not </a:t>
            </a:r>
            <a:r>
              <a:rPr kumimoji="0" lang="fr-FR" altLang="fr-FR" sz="2400" b="0" i="0" u="none" strike="noStrike" cap="none" normalizeH="0" baseline="0" dirty="0" err="1">
                <a:ln>
                  <a:noFill/>
                </a:ln>
                <a:solidFill>
                  <a:srgbClr val="212121"/>
                </a:solidFill>
                <a:effectLst/>
                <a:latin typeface="+mj-lt"/>
              </a:rPr>
              <a:t>true</a:t>
            </a:r>
            <a:r>
              <a:rPr kumimoji="0" lang="fr-FR" altLang="fr-FR" sz="2400" b="0" i="0" u="none" strike="noStrike" cap="none" normalizeH="0" baseline="0" dirty="0">
                <a:ln>
                  <a:noFill/>
                </a:ln>
                <a:solidFill>
                  <a:srgbClr val="212121"/>
                </a:solidFill>
                <a:effectLst/>
                <a:latin typeface="+mj-lt"/>
              </a:rPr>
              <a:t>. The </a:t>
            </a:r>
            <a:r>
              <a:rPr kumimoji="0" lang="fr-FR" altLang="fr-FR" sz="2400" b="0" i="0" u="none" strike="noStrike" cap="none" normalizeH="0" baseline="0" dirty="0" err="1">
                <a:ln>
                  <a:noFill/>
                </a:ln>
                <a:solidFill>
                  <a:srgbClr val="212121"/>
                </a:solidFill>
                <a:effectLst/>
                <a:latin typeface="+mj-lt"/>
              </a:rPr>
              <a:t>ancestors</a:t>
            </a:r>
            <a:r>
              <a:rPr kumimoji="0" lang="fr-FR" altLang="fr-FR" sz="2400" b="0" i="0" u="none" strike="noStrike" cap="none" normalizeH="0" baseline="0" dirty="0">
                <a:ln>
                  <a:noFill/>
                </a:ln>
                <a:solidFill>
                  <a:srgbClr val="212121"/>
                </a:solidFill>
                <a:effectLst/>
                <a:latin typeface="+mj-lt"/>
              </a:rPr>
              <a:t> of East </a:t>
            </a:r>
            <a:r>
              <a:rPr kumimoji="0" lang="fr-FR" altLang="fr-FR" sz="2400" b="0" i="0" u="none" strike="noStrike" cap="none" normalizeH="0" baseline="0" dirty="0" err="1">
                <a:ln>
                  <a:noFill/>
                </a:ln>
                <a:solidFill>
                  <a:srgbClr val="212121"/>
                </a:solidFill>
                <a:effectLst/>
                <a:latin typeface="+mj-lt"/>
              </a:rPr>
              <a:t>Asians</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Europeans</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smtClean="0">
                <a:ln>
                  <a:noFill/>
                </a:ln>
                <a:solidFill>
                  <a:srgbClr val="212121"/>
                </a:solidFill>
                <a:effectLst/>
                <a:latin typeface="+mj-lt"/>
              </a:rPr>
              <a:t>Africans</a:t>
            </a:r>
            <a:r>
              <a:rPr kumimoji="0" lang="fr-FR" altLang="fr-FR" sz="2400" b="0" i="0" u="none" strike="noStrike" cap="none" normalizeH="0" baseline="0" dirty="0" smtClean="0">
                <a:ln>
                  <a:noFill/>
                </a:ln>
                <a:solidFill>
                  <a:srgbClr val="212121"/>
                </a:solidFill>
                <a:effectLst/>
                <a:latin typeface="+mj-lt"/>
              </a:rPr>
              <a:t>, </a:t>
            </a:r>
            <a:r>
              <a:rPr kumimoji="0" lang="fr-FR" altLang="fr-FR" sz="2400" b="0" i="0" u="none" strike="noStrike" cap="none" normalizeH="0" baseline="0" dirty="0">
                <a:ln>
                  <a:noFill/>
                </a:ln>
                <a:solidFill>
                  <a:srgbClr val="212121"/>
                </a:solidFill>
                <a:effectLst/>
                <a:latin typeface="+mj-lt"/>
              </a:rPr>
              <a:t>and </a:t>
            </a:r>
            <a:r>
              <a:rPr kumimoji="0" lang="fr-FR" altLang="fr-FR" sz="2400" b="0" i="0" u="none" strike="noStrike" cap="none" normalizeH="0" baseline="0" dirty="0" err="1">
                <a:ln>
                  <a:noFill/>
                </a:ln>
                <a:solidFill>
                  <a:srgbClr val="212121"/>
                </a:solidFill>
                <a:effectLst/>
                <a:latin typeface="+mj-lt"/>
              </a:rPr>
              <a:t>Australians</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smtClean="0">
                <a:ln>
                  <a:noFill/>
                </a:ln>
                <a:solidFill>
                  <a:srgbClr val="212121"/>
                </a:solidFill>
                <a:effectLst/>
                <a:latin typeface="+mj-lt"/>
              </a:rPr>
              <a:t>were</a:t>
            </a:r>
            <a:r>
              <a:rPr kumimoji="0" lang="fr-FR" altLang="fr-FR" sz="2400" b="0" i="0" u="none" strike="noStrike" cap="none" normalizeH="0" baseline="0" dirty="0" smtClean="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until</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smtClean="0">
                <a:ln>
                  <a:noFill/>
                </a:ln>
                <a:solidFill>
                  <a:srgbClr val="212121"/>
                </a:solidFill>
                <a:effectLst/>
                <a:latin typeface="+mj-lt"/>
              </a:rPr>
              <a:t>recently</a:t>
            </a:r>
            <a:r>
              <a:rPr kumimoji="0" lang="fr-FR" altLang="fr-FR" sz="2400" b="0" i="0" u="none" strike="noStrike" cap="none" normalizeH="0" baseline="0" dirty="0" smtClean="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almost</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completely</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isolated</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from</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each</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other</a:t>
            </a:r>
            <a:r>
              <a:rPr kumimoji="0" lang="fr-FR" altLang="fr-FR" sz="2400" b="0" i="0" u="none" strike="noStrike" cap="none" normalizeH="0" baseline="0" dirty="0">
                <a:ln>
                  <a:noFill/>
                </a:ln>
                <a:solidFill>
                  <a:srgbClr val="212121"/>
                </a:solidFill>
                <a:effectLst/>
                <a:latin typeface="+mj-lt"/>
              </a:rPr>
              <a:t> for</a:t>
            </a:r>
            <a:r>
              <a:rPr lang="fr-FR" altLang="fr-FR" sz="2400" dirty="0">
                <a:solidFill>
                  <a:srgbClr val="212121"/>
                </a:solidFill>
                <a:latin typeface="+mj-lt"/>
              </a:rPr>
              <a:t> </a:t>
            </a:r>
            <a:r>
              <a:rPr kumimoji="0" lang="fr-FR" altLang="fr-FR" sz="2400" b="0" i="0" u="none" strike="noStrike" cap="none" normalizeH="0" baseline="0" dirty="0">
                <a:ln>
                  <a:noFill/>
                </a:ln>
                <a:solidFill>
                  <a:srgbClr val="212121"/>
                </a:solidFill>
                <a:effectLst/>
                <a:latin typeface="+mj-lt"/>
              </a:rPr>
              <a:t>40,000 </a:t>
            </a:r>
            <a:r>
              <a:rPr kumimoji="0" lang="fr-FR" altLang="fr-FR" sz="2400" b="0" i="0" u="none" strike="noStrike" cap="none" normalizeH="0" baseline="0" dirty="0" err="1">
                <a:ln>
                  <a:noFill/>
                </a:ln>
                <a:solidFill>
                  <a:srgbClr val="212121"/>
                </a:solidFill>
                <a:effectLst/>
                <a:latin typeface="+mj-lt"/>
              </a:rPr>
              <a:t>years</a:t>
            </a:r>
            <a:r>
              <a:rPr kumimoji="0" lang="fr-FR" altLang="fr-FR" sz="2400" b="0" i="0" u="none" strike="noStrike" cap="none" normalizeH="0" baseline="0" dirty="0">
                <a:ln>
                  <a:noFill/>
                </a:ln>
                <a:solidFill>
                  <a:srgbClr val="212121"/>
                </a:solidFill>
                <a:effectLst/>
                <a:latin typeface="+mj-lt"/>
              </a:rPr>
              <a:t> or more, </a:t>
            </a:r>
            <a:r>
              <a:rPr kumimoji="0" lang="fr-FR" altLang="fr-FR" sz="2400" b="0" i="0" u="none" strike="noStrike" cap="none" normalizeH="0" baseline="0" dirty="0" err="1">
                <a:ln>
                  <a:noFill/>
                </a:ln>
                <a:solidFill>
                  <a:srgbClr val="212121"/>
                </a:solidFill>
                <a:effectLst/>
                <a:latin typeface="+mj-lt"/>
              </a:rPr>
              <a:t>which</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is</a:t>
            </a:r>
            <a:r>
              <a:rPr kumimoji="0" lang="fr-FR" altLang="fr-FR" sz="2400" b="0" i="0" u="none" strike="noStrike" cap="none" normalizeH="0" baseline="0" dirty="0">
                <a:ln>
                  <a:noFill/>
                </a:ln>
                <a:solidFill>
                  <a:srgbClr val="212121"/>
                </a:solidFill>
                <a:effectLst/>
                <a:latin typeface="+mj-lt"/>
              </a:rPr>
              <a:t> more </a:t>
            </a:r>
            <a:r>
              <a:rPr kumimoji="0" lang="fr-FR" altLang="fr-FR" sz="2400" b="0" i="0" u="none" strike="noStrike" cap="none" normalizeH="0" baseline="0" dirty="0" err="1">
                <a:ln>
                  <a:noFill/>
                </a:ln>
                <a:solidFill>
                  <a:srgbClr val="212121"/>
                </a:solidFill>
                <a:effectLst/>
                <a:latin typeface="+mj-lt"/>
              </a:rPr>
              <a:t>than</a:t>
            </a:r>
            <a:r>
              <a:rPr kumimoji="0" lang="fr-FR" altLang="fr-FR" sz="2400" b="0" i="0" u="none" strike="noStrike" cap="none" normalizeH="0" baseline="0" dirty="0">
                <a:ln>
                  <a:noFill/>
                </a:ln>
                <a:solidFill>
                  <a:srgbClr val="212121"/>
                </a:solidFill>
                <a:effectLst/>
                <a:latin typeface="+mj-lt"/>
              </a:rPr>
              <a:t> </a:t>
            </a:r>
            <a:r>
              <a:rPr kumimoji="0" lang="fr-FR" altLang="fr-FR" sz="2400" b="0" i="0" u="none" strike="noStrike" cap="none" normalizeH="0" baseline="0" dirty="0" err="1">
                <a:ln>
                  <a:noFill/>
                </a:ln>
                <a:solidFill>
                  <a:srgbClr val="212121"/>
                </a:solidFill>
                <a:effectLst/>
                <a:latin typeface="+mj-lt"/>
              </a:rPr>
              <a:t>enough</a:t>
            </a:r>
            <a:r>
              <a:rPr kumimoji="0" lang="fr-FR" altLang="fr-FR" sz="2400" b="0" i="0" u="none" strike="noStrike" cap="none" normalizeH="0" baseline="0" dirty="0">
                <a:ln>
                  <a:noFill/>
                </a:ln>
                <a:solidFill>
                  <a:srgbClr val="212121"/>
                </a:solidFill>
                <a:effectLst/>
                <a:latin typeface="+mj-lt"/>
              </a:rPr>
              <a:t> for the forces of </a:t>
            </a:r>
            <a:r>
              <a:rPr kumimoji="0" lang="fr-FR" altLang="fr-FR" sz="2400" b="0" i="0" u="none" strike="noStrike" cap="none" normalizeH="0" baseline="0" dirty="0" err="1">
                <a:ln>
                  <a:noFill/>
                </a:ln>
                <a:solidFill>
                  <a:srgbClr val="212121"/>
                </a:solidFill>
                <a:effectLst/>
                <a:latin typeface="+mj-lt"/>
              </a:rPr>
              <a:t>evolution</a:t>
            </a:r>
            <a:r>
              <a:rPr kumimoji="0" lang="fr-FR" altLang="fr-FR" sz="2400" b="0" i="0" u="none" strike="noStrike" cap="none" normalizeH="0" baseline="0" dirty="0">
                <a:ln>
                  <a:noFill/>
                </a:ln>
                <a:solidFill>
                  <a:srgbClr val="212121"/>
                </a:solidFill>
                <a:effectLst/>
                <a:latin typeface="+mj-lt"/>
              </a:rPr>
              <a:t> to </a:t>
            </a:r>
            <a:r>
              <a:rPr kumimoji="0" lang="fr-FR" altLang="fr-FR" sz="2400" b="0" i="0" u="none" strike="noStrike" cap="none" normalizeH="0" baseline="0" dirty="0" err="1" smtClean="0">
                <a:ln>
                  <a:noFill/>
                </a:ln>
                <a:solidFill>
                  <a:srgbClr val="212121"/>
                </a:solidFill>
                <a:effectLst/>
                <a:latin typeface="+mj-lt"/>
              </a:rPr>
              <a:t>work</a:t>
            </a:r>
            <a:r>
              <a:rPr lang="fr-FR" altLang="fr-FR" sz="2400" dirty="0" smtClean="0">
                <a:solidFill>
                  <a:srgbClr val="212121"/>
                </a:solidFill>
              </a:rPr>
              <a:t>."</a:t>
            </a:r>
            <a:endParaRPr kumimoji="0" lang="fr-FR" altLang="fr-FR" sz="2400" b="0" i="0" u="none" strike="noStrike" cap="none" normalizeH="0" baseline="0" dirty="0">
              <a:ln>
                <a:noFill/>
              </a:ln>
              <a:solidFill>
                <a:srgbClr val="212121"/>
              </a:solidFill>
              <a:effectLst/>
              <a:latin typeface="+mj-lt"/>
            </a:endParaRPr>
          </a:p>
          <a:p>
            <a:pPr lvl="0" eaLnBrk="0" hangingPunct="0"/>
            <a:r>
              <a:rPr lang="fr-FR" altLang="fr-FR" sz="2400" dirty="0">
                <a:solidFill>
                  <a:srgbClr val="212121"/>
                </a:solidFill>
                <a:latin typeface="+mj-lt"/>
              </a:rPr>
              <a:t>   - </a:t>
            </a:r>
            <a:r>
              <a:rPr kumimoji="0" lang="fr-FR" altLang="fr-FR" sz="2400" b="0" i="0" u="none" strike="noStrike" cap="none" normalizeH="0" baseline="0" dirty="0">
                <a:ln>
                  <a:noFill/>
                </a:ln>
                <a:solidFill>
                  <a:srgbClr val="212121"/>
                </a:solidFill>
                <a:effectLst/>
                <a:latin typeface="+mj-lt"/>
              </a:rPr>
              <a:t>David Reich, </a:t>
            </a:r>
            <a:r>
              <a:rPr kumimoji="0" lang="fr-FR" altLang="fr-FR" sz="2400" b="0" i="0" u="none" strike="noStrike" cap="none" normalizeH="0" baseline="0" dirty="0" err="1" smtClean="0">
                <a:ln>
                  <a:noFill/>
                </a:ln>
                <a:solidFill>
                  <a:srgbClr val="212121"/>
                </a:solidFill>
                <a:effectLst/>
                <a:latin typeface="+mj-lt"/>
              </a:rPr>
              <a:t>genetic</a:t>
            </a:r>
            <a:r>
              <a:rPr kumimoji="0" lang="fr-FR" altLang="fr-FR" sz="2400" b="0" i="0" u="none" strike="noStrike" cap="none" normalizeH="0" dirty="0" smtClean="0">
                <a:ln>
                  <a:noFill/>
                </a:ln>
                <a:solidFill>
                  <a:srgbClr val="212121"/>
                </a:solidFill>
                <a:effectLst/>
                <a:latin typeface="+mj-lt"/>
              </a:rPr>
              <a:t> prof.</a:t>
            </a:r>
            <a:r>
              <a:rPr kumimoji="0" lang="fr-FR" altLang="fr-FR" sz="2400" b="0" i="0" u="none" strike="noStrike" cap="none" normalizeH="0" baseline="0" dirty="0" smtClean="0">
                <a:ln>
                  <a:noFill/>
                </a:ln>
                <a:solidFill>
                  <a:srgbClr val="212121"/>
                </a:solidFill>
                <a:effectLst/>
                <a:latin typeface="+mj-lt"/>
              </a:rPr>
              <a:t> </a:t>
            </a:r>
            <a:r>
              <a:rPr kumimoji="0" lang="fr-FR" altLang="fr-FR" sz="2400" b="0" i="0" u="none" strike="noStrike" cap="none" normalizeH="0" baseline="0" dirty="0">
                <a:ln>
                  <a:noFill/>
                </a:ln>
                <a:solidFill>
                  <a:srgbClr val="212121"/>
                </a:solidFill>
                <a:effectLst/>
                <a:latin typeface="+mj-lt"/>
              </a:rPr>
              <a:t>at Harvard </a:t>
            </a:r>
            <a:r>
              <a:rPr kumimoji="0" lang="fr-FR" altLang="fr-FR" sz="2400" b="0" i="0" u="none" strike="noStrike" cap="none" normalizeH="0" baseline="0" dirty="0" err="1">
                <a:ln>
                  <a:noFill/>
                </a:ln>
                <a:solidFill>
                  <a:srgbClr val="212121"/>
                </a:solidFill>
                <a:effectLst/>
                <a:latin typeface="+mj-lt"/>
              </a:rPr>
              <a:t>University</a:t>
            </a:r>
            <a:r>
              <a:rPr kumimoji="0" lang="fr-FR" altLang="fr-FR" sz="2400" b="0" i="0" u="none" strike="noStrike" cap="none" normalizeH="0" baseline="0" dirty="0">
                <a:ln>
                  <a:noFill/>
                </a:ln>
                <a:solidFill>
                  <a:srgbClr val="212121"/>
                </a:solidFill>
                <a:effectLst/>
                <a:latin typeface="+mj-lt"/>
              </a:rPr>
              <a:t>, 2018.</a:t>
            </a:r>
            <a:r>
              <a:rPr kumimoji="0" lang="fr-FR" altLang="fr-FR" sz="2400" b="0" i="0" u="none" strike="noStrike" cap="none" normalizeH="0" baseline="0" dirty="0">
                <a:ln>
                  <a:noFill/>
                </a:ln>
                <a:solidFill>
                  <a:schemeClr val="tx1"/>
                </a:solidFill>
                <a:effectLst/>
                <a:latin typeface="+mj-lt"/>
              </a:rPr>
              <a:t> </a:t>
            </a:r>
          </a:p>
        </p:txBody>
      </p:sp>
    </p:spTree>
  </p:cSld>
  <p:clrMapOvr>
    <a:masterClrMapping/>
  </p:clrMapOvr>
  <p:transition spd="slow" advTm="117248"/>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10</a:t>
            </a:fld>
            <a:endParaRPr lang="fr-BE" dirty="0"/>
          </a:p>
        </p:txBody>
      </p:sp>
      <p:sp>
        <p:nvSpPr>
          <p:cNvPr id="2" name="Rectangle 1">
            <a:extLst>
              <a:ext uri="{FF2B5EF4-FFF2-40B4-BE49-F238E27FC236}">
                <a16:creationId xmlns:a16="http://schemas.microsoft.com/office/drawing/2014/main" id="{32F37CB8-BC2F-4A4E-9974-54229E504011}"/>
              </a:ext>
            </a:extLst>
          </p:cNvPr>
          <p:cNvSpPr>
            <a:spLocks noChangeArrowheads="1"/>
          </p:cNvSpPr>
          <p:nvPr/>
        </p:nvSpPr>
        <p:spPr bwMode="auto">
          <a:xfrm>
            <a:off x="323528" y="1340768"/>
            <a:ext cx="8568952" cy="369331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eaLnBrk="0" hangingPunct="0"/>
            <a:r>
              <a:rPr kumimoji="0" lang="fr-FR" altLang="fr-FR" sz="3000" b="0" i="0" u="none" strike="noStrike" cap="none" normalizeH="0" baseline="0" dirty="0">
                <a:ln>
                  <a:noFill/>
                </a:ln>
                <a:solidFill>
                  <a:srgbClr val="212121"/>
                </a:solidFill>
                <a:effectLst/>
                <a:latin typeface="+mj-lt"/>
              </a:rPr>
              <a:t>Races are not </a:t>
            </a:r>
            <a:r>
              <a:rPr kumimoji="0" lang="fr-FR" altLang="fr-FR" sz="3000" b="0" i="0" u="none" strike="noStrike" cap="none" normalizeH="0" baseline="0" dirty="0" err="1">
                <a:ln>
                  <a:noFill/>
                </a:ln>
                <a:solidFill>
                  <a:srgbClr val="212121"/>
                </a:solidFill>
                <a:effectLst/>
                <a:latin typeface="+mj-lt"/>
              </a:rPr>
              <a:t>artificial</a:t>
            </a:r>
            <a:r>
              <a:rPr kumimoji="0" lang="fr-FR" altLang="fr-FR" sz="3000" b="0" i="0" u="none" strike="noStrike" cap="none" normalizeH="0" baseline="0" dirty="0">
                <a:ln>
                  <a:noFill/>
                </a:ln>
                <a:solidFill>
                  <a:srgbClr val="212121"/>
                </a:solidFill>
                <a:effectLst/>
                <a:latin typeface="+mj-lt"/>
              </a:rPr>
              <a:t> assemblages of "types</a:t>
            </a:r>
            <a:r>
              <a:rPr kumimoji="0" lang="fr-FR" altLang="fr-FR" sz="3000" b="0" i="0" u="none" strike="noStrike" cap="none" normalizeH="0" baseline="0" dirty="0" smtClean="0">
                <a:ln>
                  <a:noFill/>
                </a:ln>
                <a:solidFill>
                  <a:srgbClr val="212121"/>
                </a:solidFill>
                <a:effectLst/>
                <a:latin typeface="+mj-lt"/>
              </a:rPr>
              <a:t>" </a:t>
            </a:r>
            <a:r>
              <a:rPr kumimoji="0" lang="fr-FR" altLang="fr-FR" sz="3000" b="0" i="0" u="none" strike="noStrike" cap="none" normalizeH="0" baseline="0" dirty="0">
                <a:ln>
                  <a:noFill/>
                </a:ln>
                <a:solidFill>
                  <a:srgbClr val="212121"/>
                </a:solidFill>
                <a:effectLst/>
                <a:latin typeface="+mj-lt"/>
              </a:rPr>
              <a:t>but </a:t>
            </a:r>
            <a:r>
              <a:rPr kumimoji="0" lang="fr-FR" altLang="fr-FR" sz="3000" b="0" i="0" u="none" strike="noStrike" cap="none" normalizeH="0" baseline="0" dirty="0" err="1">
                <a:ln>
                  <a:noFill/>
                </a:ln>
                <a:solidFill>
                  <a:srgbClr val="212121"/>
                </a:solidFill>
                <a:effectLst/>
                <a:latin typeface="+mj-lt"/>
              </a:rPr>
              <a:t>natural</a:t>
            </a:r>
            <a:r>
              <a:rPr kumimoji="0" lang="fr-FR" altLang="fr-FR" sz="3000" b="0" i="0" u="none" strike="noStrike" cap="none" normalizeH="0" baseline="0" dirty="0">
                <a:ln>
                  <a:noFill/>
                </a:ln>
                <a:solidFill>
                  <a:srgbClr val="212121"/>
                </a:solidFill>
                <a:effectLst/>
                <a:latin typeface="+mj-lt"/>
              </a:rPr>
              <a:t> </a:t>
            </a:r>
            <a:r>
              <a:rPr kumimoji="0" lang="fr-FR" altLang="fr-FR" sz="3000" b="0" i="0" u="none" strike="noStrike" cap="none" normalizeH="0" baseline="0" dirty="0" err="1" smtClean="0">
                <a:ln>
                  <a:noFill/>
                </a:ln>
                <a:solidFill>
                  <a:srgbClr val="212121"/>
                </a:solidFill>
                <a:effectLst/>
                <a:latin typeface="+mj-lt"/>
              </a:rPr>
              <a:t>units</a:t>
            </a:r>
            <a:r>
              <a:rPr lang="en-AU" altLang="fr-FR" sz="3000" dirty="0">
                <a:solidFill>
                  <a:srgbClr val="212121"/>
                </a:solidFill>
                <a:latin typeface="+mj-lt"/>
              </a:rPr>
              <a:t> or populations that have been subject to evolutionary change (usually due to thousands of years of geographical isolation</a:t>
            </a:r>
            <a:r>
              <a:rPr kumimoji="0" lang="fr-FR" altLang="fr-FR" sz="3000" b="0" i="0" u="none" strike="noStrike" cap="none" normalizeH="0" baseline="0" dirty="0" smtClean="0">
                <a:ln>
                  <a:noFill/>
                </a:ln>
                <a:solidFill>
                  <a:srgbClr val="212121"/>
                </a:solidFill>
                <a:effectLst/>
                <a:latin typeface="+mj-lt"/>
              </a:rPr>
              <a:t>). </a:t>
            </a:r>
            <a:endParaRPr kumimoji="0" lang="fr-FR" altLang="fr-FR" sz="3000" b="0" i="0" u="none" strike="noStrike" cap="none" normalizeH="0" baseline="0" dirty="0">
              <a:ln>
                <a:noFill/>
              </a:ln>
              <a:solidFill>
                <a:srgbClr val="21212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3000" dirty="0">
              <a:solidFill>
                <a:srgbClr val="212121"/>
              </a:solidFill>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000" b="0" i="0" u="none" strike="noStrike" cap="none" normalizeH="0" baseline="0" dirty="0" err="1">
                <a:ln>
                  <a:noFill/>
                </a:ln>
                <a:solidFill>
                  <a:srgbClr val="212121"/>
                </a:solidFill>
                <a:effectLst/>
                <a:latin typeface="+mj-lt"/>
              </a:rPr>
              <a:t>Consequently</a:t>
            </a:r>
            <a:r>
              <a:rPr kumimoji="0" lang="fr-FR" altLang="fr-FR" sz="3000" b="0" i="0" u="none" strike="noStrike" cap="none" normalizeH="0" baseline="0" dirty="0">
                <a:ln>
                  <a:noFill/>
                </a:ln>
                <a:solidFill>
                  <a:srgbClr val="212121"/>
                </a:solidFill>
                <a:effectLst/>
                <a:latin typeface="+mj-lt"/>
              </a:rPr>
              <a:t>, </a:t>
            </a:r>
            <a:r>
              <a:rPr kumimoji="0" lang="fr-FR" altLang="fr-FR" sz="3000" b="0" i="0" u="none" strike="noStrike" cap="none" normalizeH="0" baseline="0" dirty="0" err="1">
                <a:ln>
                  <a:noFill/>
                </a:ln>
                <a:solidFill>
                  <a:srgbClr val="212121"/>
                </a:solidFill>
                <a:effectLst/>
                <a:latin typeface="+mj-lt"/>
              </a:rPr>
              <a:t>they</a:t>
            </a:r>
            <a:r>
              <a:rPr kumimoji="0" lang="fr-FR" altLang="fr-FR" sz="3000" b="0" i="0" u="none" strike="noStrike" cap="none" normalizeH="0" baseline="0" dirty="0">
                <a:ln>
                  <a:noFill/>
                </a:ln>
                <a:solidFill>
                  <a:srgbClr val="212121"/>
                </a:solidFill>
                <a:effectLst/>
                <a:latin typeface="+mj-lt"/>
              </a:rPr>
              <a:t> </a:t>
            </a:r>
            <a:r>
              <a:rPr kumimoji="0" lang="fr-FR" altLang="fr-FR" sz="3000" b="0" i="0" u="none" strike="noStrike" cap="none" normalizeH="0" baseline="0" dirty="0" err="1">
                <a:ln>
                  <a:noFill/>
                </a:ln>
                <a:solidFill>
                  <a:srgbClr val="212121"/>
                </a:solidFill>
                <a:effectLst/>
                <a:latin typeface="+mj-lt"/>
              </a:rPr>
              <a:t>share</a:t>
            </a:r>
            <a:r>
              <a:rPr kumimoji="0" lang="fr-FR" altLang="fr-FR" sz="3000" b="0" i="0" u="none" strike="noStrike" cap="none" normalizeH="0" baseline="0" dirty="0">
                <a:ln>
                  <a:noFill/>
                </a:ln>
                <a:solidFill>
                  <a:srgbClr val="212121"/>
                </a:solidFill>
                <a:effectLst/>
                <a:latin typeface="+mj-lt"/>
              </a:rPr>
              <a:t> a set </a:t>
            </a:r>
            <a:r>
              <a:rPr kumimoji="0" lang="fr-FR" altLang="fr-FR" sz="3000" b="0" i="0" u="none" strike="noStrike" cap="none" normalizeH="0" baseline="0" dirty="0" smtClean="0">
                <a:ln>
                  <a:noFill/>
                </a:ln>
                <a:solidFill>
                  <a:srgbClr val="212121"/>
                </a:solidFill>
                <a:effectLst/>
                <a:latin typeface="+mj-lt"/>
              </a:rPr>
              <a:t>of </a:t>
            </a:r>
            <a:r>
              <a:rPr kumimoji="0" lang="fr-FR" altLang="fr-FR" sz="3000" b="0" i="0" u="none" strike="noStrike" cap="none" normalizeH="0" baseline="0" dirty="0" err="1" smtClean="0">
                <a:ln>
                  <a:noFill/>
                </a:ln>
                <a:solidFill>
                  <a:srgbClr val="212121"/>
                </a:solidFill>
                <a:effectLst/>
                <a:latin typeface="+mj-lt"/>
              </a:rPr>
              <a:t>intercorrelated</a:t>
            </a:r>
            <a:r>
              <a:rPr kumimoji="0" lang="fr-FR" altLang="fr-FR" sz="3000" b="0" i="0" u="none" strike="noStrike" cap="none" normalizeH="0" baseline="0" dirty="0" smtClean="0">
                <a:ln>
                  <a:noFill/>
                </a:ln>
                <a:solidFill>
                  <a:srgbClr val="212121"/>
                </a:solidFill>
                <a:effectLst/>
                <a:latin typeface="+mj-lt"/>
              </a:rPr>
              <a:t> </a:t>
            </a:r>
            <a:r>
              <a:rPr kumimoji="0" lang="fr-FR" altLang="fr-FR" sz="3000" b="0" i="0" u="none" strike="noStrike" cap="none" normalizeH="0" baseline="0" dirty="0" err="1">
                <a:ln>
                  <a:noFill/>
                </a:ln>
                <a:solidFill>
                  <a:srgbClr val="212121"/>
                </a:solidFill>
                <a:effectLst/>
                <a:latin typeface="+mj-lt"/>
              </a:rPr>
              <a:t>genetic</a:t>
            </a:r>
            <a:r>
              <a:rPr lang="fr-FR" altLang="fr-FR" sz="3000" dirty="0">
                <a:solidFill>
                  <a:srgbClr val="212121"/>
                </a:solidFill>
                <a:latin typeface="+mj-lt"/>
              </a:rPr>
              <a:t> </a:t>
            </a:r>
            <a:r>
              <a:rPr kumimoji="0" lang="fr-FR" altLang="fr-FR" sz="3000" b="0" i="0" u="none" strike="noStrike" cap="none" normalizeH="0" baseline="0" dirty="0" err="1">
                <a:ln>
                  <a:noFill/>
                </a:ln>
                <a:solidFill>
                  <a:srgbClr val="212121"/>
                </a:solidFill>
                <a:effectLst/>
                <a:latin typeface="+mj-lt"/>
              </a:rPr>
              <a:t>characteristics</a:t>
            </a:r>
            <a:r>
              <a:rPr kumimoji="0" lang="fr-FR" altLang="fr-FR" sz="3000" b="0" i="0" u="none" strike="noStrike" cap="none" normalizeH="0" baseline="0" dirty="0">
                <a:ln>
                  <a:noFill/>
                </a:ln>
                <a:solidFill>
                  <a:srgbClr val="212121"/>
                </a:solidFill>
                <a:effectLst/>
                <a:latin typeface="+mj-lt"/>
              </a:rPr>
              <a:t>, </a:t>
            </a:r>
            <a:r>
              <a:rPr kumimoji="0" lang="fr-FR" altLang="fr-FR" sz="3000" b="0" i="0" u="none" strike="noStrike" cap="none" normalizeH="0" baseline="0" dirty="0" err="1">
                <a:ln>
                  <a:noFill/>
                </a:ln>
                <a:solidFill>
                  <a:srgbClr val="212121"/>
                </a:solidFill>
                <a:effectLst/>
                <a:latin typeface="+mj-lt"/>
              </a:rPr>
              <a:t>qualitatively</a:t>
            </a:r>
            <a:r>
              <a:rPr kumimoji="0" lang="fr-FR" altLang="fr-FR" sz="3000" b="0" i="0" u="none" strike="noStrike" cap="none" normalizeH="0" baseline="0" dirty="0">
                <a:ln>
                  <a:noFill/>
                </a:ln>
                <a:solidFill>
                  <a:srgbClr val="212121"/>
                </a:solidFill>
                <a:effectLst/>
                <a:latin typeface="+mj-lt"/>
              </a:rPr>
              <a:t> and in </a:t>
            </a:r>
            <a:r>
              <a:rPr kumimoji="0" lang="fr-FR" altLang="fr-FR" sz="3000" b="0" i="0" u="none" strike="noStrike" cap="none" normalizeH="0" baseline="0" dirty="0" err="1">
                <a:ln>
                  <a:noFill/>
                </a:ln>
                <a:solidFill>
                  <a:srgbClr val="212121"/>
                </a:solidFill>
                <a:effectLst/>
                <a:latin typeface="+mj-lt"/>
              </a:rPr>
              <a:t>gene</a:t>
            </a:r>
            <a:r>
              <a:rPr kumimoji="0" lang="fr-FR" altLang="fr-FR" sz="3000" b="0" i="0" u="none" strike="noStrike" cap="none" normalizeH="0" baseline="0" dirty="0">
                <a:ln>
                  <a:noFill/>
                </a:ln>
                <a:solidFill>
                  <a:srgbClr val="212121"/>
                </a:solidFill>
                <a:effectLst/>
                <a:latin typeface="+mj-lt"/>
              </a:rPr>
              <a:t> </a:t>
            </a:r>
            <a:r>
              <a:rPr kumimoji="0" lang="fr-FR" altLang="fr-FR" sz="3000" b="0" i="0" u="none" strike="noStrike" cap="none" normalizeH="0" baseline="0" dirty="0" err="1" smtClean="0">
                <a:ln>
                  <a:noFill/>
                </a:ln>
                <a:solidFill>
                  <a:srgbClr val="212121"/>
                </a:solidFill>
                <a:effectLst/>
                <a:latin typeface="+mj-lt"/>
              </a:rPr>
              <a:t>frequenc</a:t>
            </a:r>
            <a:r>
              <a:rPr lang="fr-FR" altLang="fr-FR" sz="3000" dirty="0" err="1" smtClean="0">
                <a:solidFill>
                  <a:srgbClr val="212121"/>
                </a:solidFill>
                <a:latin typeface="+mj-lt"/>
              </a:rPr>
              <a:t>y</a:t>
            </a:r>
            <a:r>
              <a:rPr lang="fr-FR" altLang="fr-FR" sz="3000" dirty="0" smtClean="0">
                <a:solidFill>
                  <a:srgbClr val="212121"/>
                </a:solidFill>
                <a:latin typeface="+mj-lt"/>
              </a:rPr>
              <a:t>.</a:t>
            </a:r>
            <a:endParaRPr kumimoji="0" lang="fr-FR" altLang="fr-FR" sz="3000" b="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3043078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11</a:t>
            </a:fld>
            <a:endParaRPr lang="fr-BE" dirty="0"/>
          </a:p>
        </p:txBody>
      </p:sp>
      <p:sp>
        <p:nvSpPr>
          <p:cNvPr id="7" name="Rectangle 1">
            <a:extLst>
              <a:ext uri="{FF2B5EF4-FFF2-40B4-BE49-F238E27FC236}">
                <a16:creationId xmlns:a16="http://schemas.microsoft.com/office/drawing/2014/main" id="{910C1890-34D5-4B54-84C6-4D8B77E27531}"/>
              </a:ext>
            </a:extLst>
          </p:cNvPr>
          <p:cNvSpPr>
            <a:spLocks noGrp="1" noChangeArrowheads="1"/>
          </p:cNvSpPr>
          <p:nvPr>
            <p:ph type="title"/>
          </p:nvPr>
        </p:nvSpPr>
        <p:spPr bwMode="auto">
          <a:xfrm>
            <a:off x="1053179" y="303708"/>
            <a:ext cx="7016344" cy="123110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4000" b="0" i="0" u="none" strike="noStrike" cap="none" normalizeH="0" baseline="0" dirty="0">
                <a:ln>
                  <a:noFill/>
                </a:ln>
                <a:solidFill>
                  <a:srgbClr val="212121"/>
                </a:solidFill>
                <a:effectLst/>
                <a:latin typeface="inherit"/>
              </a:rPr>
              <a:t>How </a:t>
            </a:r>
            <a:r>
              <a:rPr kumimoji="0" lang="fr-FR" altLang="fr-FR" sz="4000" b="0" i="0" u="none" strike="noStrike" cap="none" normalizeH="0" baseline="0" dirty="0" err="1">
                <a:ln>
                  <a:noFill/>
                </a:ln>
                <a:solidFill>
                  <a:srgbClr val="212121"/>
                </a:solidFill>
                <a:effectLst/>
                <a:latin typeface="inherit"/>
              </a:rPr>
              <a:t>many</a:t>
            </a:r>
            <a:r>
              <a:rPr kumimoji="0" lang="fr-FR" altLang="fr-FR" sz="4000" b="0" i="0" u="none" strike="noStrike" cap="none" normalizeH="0" baseline="0" dirty="0">
                <a:ln>
                  <a:noFill/>
                </a:ln>
                <a:solidFill>
                  <a:srgbClr val="212121"/>
                </a:solidFill>
                <a:effectLst/>
                <a:latin typeface="inherit"/>
              </a:rPr>
              <a:t> </a:t>
            </a:r>
            <a:r>
              <a:rPr kumimoji="0" lang="fr-FR" altLang="fr-FR" sz="4000" b="0" i="0" u="none" strike="noStrike" cap="none" normalizeH="0" baseline="0" dirty="0" smtClean="0">
                <a:ln>
                  <a:noFill/>
                </a:ln>
                <a:solidFill>
                  <a:srgbClr val="212121"/>
                </a:solidFill>
                <a:effectLst/>
                <a:latin typeface="inherit"/>
              </a:rPr>
              <a:t>races/populations? </a:t>
            </a:r>
            <a:r>
              <a:rPr kumimoji="0" lang="fr-FR" altLang="fr-FR" sz="4000" b="0" i="0" u="none" strike="noStrike" cap="none" normalizeH="0" baseline="0" dirty="0">
                <a:ln>
                  <a:noFill/>
                </a:ln>
                <a:solidFill>
                  <a:srgbClr val="212121"/>
                </a:solidFill>
                <a:effectLst/>
                <a:latin typeface="inherit"/>
              </a:rPr>
              <a:t/>
            </a:r>
            <a:br>
              <a:rPr kumimoji="0" lang="fr-FR" altLang="fr-FR" sz="4000" b="0" i="0" u="none" strike="noStrike" cap="none" normalizeH="0" baseline="0" dirty="0">
                <a:ln>
                  <a:noFill/>
                </a:ln>
                <a:solidFill>
                  <a:srgbClr val="212121"/>
                </a:solidFill>
                <a:effectLst/>
                <a:latin typeface="inherit"/>
              </a:rPr>
            </a:br>
            <a:r>
              <a:rPr kumimoji="0" lang="fr-FR" altLang="fr-FR" sz="4000" b="0" i="0" u="none" strike="noStrike" cap="none" normalizeH="0" baseline="0" dirty="0" err="1" smtClean="0">
                <a:ln>
                  <a:noFill/>
                </a:ln>
                <a:solidFill>
                  <a:srgbClr val="212121"/>
                </a:solidFill>
                <a:effectLst/>
                <a:latin typeface="inherit"/>
              </a:rPr>
              <a:t>Understanding</a:t>
            </a:r>
            <a:r>
              <a:rPr kumimoji="0" lang="fr-FR" altLang="fr-FR" sz="4000" b="0" i="0" u="none" strike="noStrike" cap="none" normalizeH="0" baseline="0" dirty="0" smtClean="0">
                <a:ln>
                  <a:noFill/>
                </a:ln>
                <a:solidFill>
                  <a:srgbClr val="212121"/>
                </a:solidFill>
                <a:effectLst/>
                <a:latin typeface="inherit"/>
              </a:rPr>
              <a:t> </a:t>
            </a:r>
            <a:r>
              <a:rPr kumimoji="0" lang="fr-FR" altLang="fr-FR" sz="4000" b="0" i="0" u="none" strike="noStrike" cap="none" normalizeH="0" baseline="0" dirty="0">
                <a:ln>
                  <a:noFill/>
                </a:ln>
                <a:solidFill>
                  <a:srgbClr val="212121"/>
                </a:solidFill>
                <a:effectLst/>
                <a:latin typeface="inherit"/>
              </a:rPr>
              <a:t>the </a:t>
            </a:r>
            <a:r>
              <a:rPr kumimoji="0" lang="fr-FR" altLang="fr-FR" sz="4000" b="0" i="0" u="none" strike="noStrike" cap="none" normalizeH="0" baseline="0" dirty="0" smtClean="0">
                <a:ln>
                  <a:noFill/>
                </a:ln>
                <a:solidFill>
                  <a:srgbClr val="212121"/>
                </a:solidFill>
                <a:effectLst/>
                <a:latin typeface="inherit"/>
              </a:rPr>
              <a:t>concept</a:t>
            </a:r>
            <a:r>
              <a:rPr kumimoji="0" lang="fr-FR" altLang="fr-FR" sz="4000" b="0" i="0" u="none" strike="noStrike" cap="none" normalizeH="0" dirty="0" smtClean="0">
                <a:ln>
                  <a:noFill/>
                </a:ln>
                <a:solidFill>
                  <a:srgbClr val="212121"/>
                </a:solidFill>
                <a:effectLst/>
                <a:latin typeface="inherit"/>
              </a:rPr>
              <a:t> </a:t>
            </a:r>
            <a:r>
              <a:rPr kumimoji="0" lang="fr-FR" altLang="fr-FR" sz="4000" b="0" i="0" u="none" strike="noStrike" cap="none" normalizeH="0" baseline="0" dirty="0" smtClean="0">
                <a:ln>
                  <a:noFill/>
                </a:ln>
                <a:solidFill>
                  <a:srgbClr val="212121"/>
                </a:solidFill>
                <a:effectLst/>
                <a:latin typeface="inherit"/>
              </a:rPr>
              <a:t>...</a:t>
            </a:r>
            <a:r>
              <a:rPr kumimoji="0" lang="fr-FR" altLang="fr-FR" sz="4000" b="0" i="0" u="none" strike="noStrike" cap="none" normalizeH="0" baseline="0" dirty="0" smtClean="0">
                <a:ln>
                  <a:noFill/>
                </a:ln>
                <a:solidFill>
                  <a:schemeClr val="tx1"/>
                </a:solidFill>
                <a:effectLst/>
              </a:rPr>
              <a:t> </a:t>
            </a:r>
            <a:endParaRPr kumimoji="0" lang="fr-FR" altLang="fr-FR" sz="4000" b="0" i="0" u="none" strike="noStrike" cap="none" normalizeH="0" baseline="0" dirty="0">
              <a:ln>
                <a:noFill/>
              </a:ln>
              <a:solidFill>
                <a:schemeClr val="tx1"/>
              </a:solidFill>
              <a:effectLst/>
              <a:latin typeface="Arial" panose="020B0604020202020204" pitchFamily="34" charset="0"/>
            </a:endParaRPr>
          </a:p>
        </p:txBody>
      </p:sp>
      <p:sp>
        <p:nvSpPr>
          <p:cNvPr id="15" name="Rectangle 3">
            <a:extLst>
              <a:ext uri="{FF2B5EF4-FFF2-40B4-BE49-F238E27FC236}">
                <a16:creationId xmlns:a16="http://schemas.microsoft.com/office/drawing/2014/main" id="{A7A077C1-D14B-4DAD-8942-84A50AA01B2C}"/>
              </a:ext>
            </a:extLst>
          </p:cNvPr>
          <p:cNvSpPr>
            <a:spLocks noGrp="1" noChangeArrowheads="1"/>
          </p:cNvSpPr>
          <p:nvPr>
            <p:ph idx="1"/>
          </p:nvPr>
        </p:nvSpPr>
        <p:spPr bwMode="auto">
          <a:xfrm>
            <a:off x="827584" y="2222033"/>
            <a:ext cx="7190110" cy="34470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800" b="0" i="0" u="none" strike="noStrike" cap="none" normalizeH="0" baseline="0" dirty="0">
                <a:ln>
                  <a:noFill/>
                </a:ln>
                <a:solidFill>
                  <a:srgbClr val="212121"/>
                </a:solidFill>
                <a:effectLst/>
              </a:rPr>
              <a:t>A </a:t>
            </a:r>
            <a:r>
              <a:rPr kumimoji="0" lang="fr-FR" altLang="fr-FR" sz="2800" b="0" i="0" u="none" strike="noStrike" cap="none" normalizeH="0" baseline="0" dirty="0" smtClean="0">
                <a:ln>
                  <a:noFill/>
                </a:ln>
                <a:solidFill>
                  <a:srgbClr val="212121"/>
                </a:solidFill>
                <a:effectLst/>
              </a:rPr>
              <a:t>race/population </a:t>
            </a:r>
            <a:r>
              <a:rPr kumimoji="0" lang="fr-FR" altLang="fr-FR" sz="2800" b="0" i="0" u="none" strike="noStrike" cap="none" normalizeH="0" baseline="0" dirty="0" err="1">
                <a:ln>
                  <a:noFill/>
                </a:ln>
                <a:solidFill>
                  <a:srgbClr val="212121"/>
                </a:solidFill>
                <a:effectLst/>
              </a:rPr>
              <a:t>is</a:t>
            </a:r>
            <a:r>
              <a:rPr kumimoji="0" lang="fr-FR" altLang="fr-FR" sz="2800" b="0" i="0" u="none" strike="noStrike" cap="none" normalizeH="0" baseline="0" dirty="0">
                <a:ln>
                  <a:noFill/>
                </a:ln>
                <a:solidFill>
                  <a:srgbClr val="212121"/>
                </a:solidFill>
                <a:effectLst/>
              </a:rPr>
              <a:t> </a:t>
            </a:r>
            <a:r>
              <a:rPr kumimoji="0" lang="fr-FR" altLang="fr-FR" sz="2800" b="0" i="0" u="none" strike="noStrike" cap="none" normalizeH="0" baseline="0" dirty="0" err="1">
                <a:ln>
                  <a:noFill/>
                </a:ln>
                <a:solidFill>
                  <a:srgbClr val="212121"/>
                </a:solidFill>
                <a:effectLst/>
              </a:rPr>
              <a:t>like</a:t>
            </a:r>
            <a:r>
              <a:rPr kumimoji="0" lang="fr-FR" altLang="fr-FR" sz="2800" b="0" i="0" u="none" strike="noStrike" cap="none" normalizeH="0" baseline="0" dirty="0">
                <a:ln>
                  <a:noFill/>
                </a:ln>
                <a:solidFill>
                  <a:srgbClr val="212121"/>
                </a:solidFill>
                <a:effectLst/>
              </a:rPr>
              <a:t> </a:t>
            </a:r>
            <a:r>
              <a:rPr kumimoji="0" lang="fr-FR" altLang="fr-FR" sz="2800" b="0" i="0" u="none" strike="noStrike" cap="none" normalizeH="0" baseline="0" dirty="0" smtClean="0">
                <a:ln>
                  <a:noFill/>
                </a:ln>
                <a:solidFill>
                  <a:srgbClr val="212121"/>
                </a:solidFill>
                <a:effectLst/>
              </a:rPr>
              <a:t>a </a:t>
            </a:r>
            <a:r>
              <a:rPr kumimoji="0" lang="fr-FR" altLang="fr-FR" sz="2800" b="0" i="0" u="none" strike="noStrike" cap="none" normalizeH="0" baseline="0" dirty="0" err="1" smtClean="0">
                <a:ln>
                  <a:noFill/>
                </a:ln>
                <a:solidFill>
                  <a:srgbClr val="212121"/>
                </a:solidFill>
                <a:effectLst/>
              </a:rPr>
              <a:t>tree’s</a:t>
            </a:r>
            <a:r>
              <a:rPr kumimoji="0" lang="fr-FR" altLang="fr-FR" sz="2800" b="0" i="0" u="none" strike="noStrike" cap="none" normalizeH="0" baseline="0" dirty="0" smtClean="0">
                <a:ln>
                  <a:noFill/>
                </a:ln>
                <a:solidFill>
                  <a:srgbClr val="212121"/>
                </a:solidFill>
                <a:effectLst/>
              </a:rPr>
              <a:t> </a:t>
            </a:r>
            <a:r>
              <a:rPr kumimoji="0" lang="fr-FR" altLang="fr-FR" sz="2800" b="0" i="0" u="none" strike="noStrike" cap="none" normalizeH="0" baseline="0" dirty="0" err="1" smtClean="0">
                <a:ln>
                  <a:noFill/>
                </a:ln>
                <a:solidFill>
                  <a:srgbClr val="212121"/>
                </a:solidFill>
                <a:effectLst/>
              </a:rPr>
              <a:t>branch</a:t>
            </a:r>
            <a:r>
              <a:rPr kumimoji="0" lang="fr-FR" altLang="fr-FR" sz="2800" b="0" i="0" u="none" strike="noStrike" cap="none" normalizeH="0" baseline="0" dirty="0" smtClean="0">
                <a:ln>
                  <a:noFill/>
                </a:ln>
                <a:solidFill>
                  <a:srgbClr val="212121"/>
                </a:solidFill>
                <a:effectLst/>
              </a:rPr>
              <a:t>. </a:t>
            </a:r>
            <a:r>
              <a:rPr kumimoji="0" lang="fr-FR" altLang="fr-FR" sz="2800" b="0" i="0" u="none" strike="noStrike" cap="none" normalizeH="0" baseline="0" dirty="0">
                <a:ln>
                  <a:noFill/>
                </a:ln>
                <a:solidFill>
                  <a:srgbClr val="212121"/>
                </a:solidFill>
                <a:effectLst/>
              </a:rPr>
              <a:t>How </a:t>
            </a:r>
            <a:r>
              <a:rPr kumimoji="0" lang="fr-FR" altLang="fr-FR" sz="2800" b="0" i="0" u="none" strike="noStrike" cap="none" normalizeH="0" baseline="0" dirty="0" err="1">
                <a:ln>
                  <a:noFill/>
                </a:ln>
                <a:solidFill>
                  <a:srgbClr val="212121"/>
                </a:solidFill>
                <a:effectLst/>
              </a:rPr>
              <a:t>many</a:t>
            </a:r>
            <a:r>
              <a:rPr kumimoji="0" lang="fr-FR" altLang="fr-FR" sz="2800" b="0" i="0" u="none" strike="noStrike" cap="none" normalizeH="0" baseline="0" dirty="0">
                <a:ln>
                  <a:noFill/>
                </a:ln>
                <a:solidFill>
                  <a:srgbClr val="212121"/>
                </a:solidFill>
                <a:effectLst/>
              </a:rPr>
              <a:t> branches </a:t>
            </a:r>
            <a:r>
              <a:rPr kumimoji="0" lang="fr-FR" altLang="fr-FR" sz="2800" b="0" i="0" u="none" strike="noStrike" cap="none" normalizeH="0" baseline="0" dirty="0" err="1">
                <a:ln>
                  <a:noFill/>
                </a:ln>
                <a:solidFill>
                  <a:srgbClr val="212121"/>
                </a:solidFill>
                <a:effectLst/>
              </a:rPr>
              <a:t>does</a:t>
            </a:r>
            <a:r>
              <a:rPr kumimoji="0" lang="fr-FR" altLang="fr-FR" sz="2800" b="0" i="0" u="none" strike="noStrike" cap="none" normalizeH="0" baseline="0" dirty="0">
                <a:ln>
                  <a:noFill/>
                </a:ln>
                <a:solidFill>
                  <a:srgbClr val="212121"/>
                </a:solidFill>
                <a:effectLst/>
              </a:rPr>
              <a:t> a </a:t>
            </a:r>
            <a:r>
              <a:rPr kumimoji="0" lang="fr-FR" altLang="fr-FR" sz="2800" b="0" i="0" u="none" strike="noStrike" cap="none" normalizeH="0" baseline="0" dirty="0" err="1">
                <a:ln>
                  <a:noFill/>
                </a:ln>
                <a:solidFill>
                  <a:srgbClr val="212121"/>
                </a:solidFill>
                <a:effectLst/>
              </a:rPr>
              <a:t>tree</a:t>
            </a:r>
            <a:r>
              <a:rPr kumimoji="0" lang="fr-FR" altLang="fr-FR" sz="2800" b="0" i="0" u="none" strike="noStrike" cap="none" normalizeH="0" baseline="0" dirty="0">
                <a:ln>
                  <a:noFill/>
                </a:ln>
                <a:solidFill>
                  <a:srgbClr val="212121"/>
                </a:solidFill>
                <a:effectLst/>
              </a:rPr>
              <a:t> have?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800" dirty="0">
              <a:solidFill>
                <a:srgbClr val="212121"/>
              </a:solidFill>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800" b="0" i="0" u="none" strike="noStrike" cap="none" normalizeH="0" baseline="0" dirty="0">
                <a:ln>
                  <a:noFill/>
                </a:ln>
                <a:solidFill>
                  <a:srgbClr val="212121"/>
                </a:solidFill>
                <a:effectLst/>
              </a:rPr>
              <a:t>-&gt; If </a:t>
            </a:r>
            <a:r>
              <a:rPr kumimoji="0" lang="fr-FR" altLang="fr-FR" sz="2800" b="0" i="0" u="none" strike="noStrike" cap="none" normalizeH="0" baseline="0" dirty="0" err="1">
                <a:ln>
                  <a:noFill/>
                </a:ln>
                <a:solidFill>
                  <a:srgbClr val="212121"/>
                </a:solidFill>
                <a:effectLst/>
              </a:rPr>
              <a:t>you</a:t>
            </a:r>
            <a:r>
              <a:rPr kumimoji="0" lang="fr-FR" altLang="fr-FR" sz="2800" b="0" i="0" u="none" strike="noStrike" cap="none" normalizeH="0" baseline="0" dirty="0">
                <a:ln>
                  <a:noFill/>
                </a:ln>
                <a:solidFill>
                  <a:srgbClr val="212121"/>
                </a:solidFill>
                <a:effectLst/>
              </a:rPr>
              <a:t> look at the big branches, </a:t>
            </a:r>
            <a:r>
              <a:rPr kumimoji="0" lang="fr-FR" altLang="fr-FR" sz="2800" b="0" i="0" u="none" strike="noStrike" cap="none" normalizeH="0" baseline="0" dirty="0" err="1">
                <a:ln>
                  <a:noFill/>
                </a:ln>
                <a:solidFill>
                  <a:srgbClr val="212121"/>
                </a:solidFill>
                <a:effectLst/>
              </a:rPr>
              <a:t>near</a:t>
            </a:r>
            <a:r>
              <a:rPr kumimoji="0" lang="fr-FR" altLang="fr-FR" sz="2800" b="0" i="0" u="none" strike="noStrike" cap="none" normalizeH="0" baseline="0" dirty="0">
                <a:ln>
                  <a:noFill/>
                </a:ln>
                <a:solidFill>
                  <a:srgbClr val="212121"/>
                </a:solidFill>
                <a:effectLst/>
              </a:rPr>
              <a:t> the </a:t>
            </a:r>
            <a:r>
              <a:rPr kumimoji="0" lang="fr-FR" altLang="fr-FR" sz="2800" b="0" i="0" u="none" strike="noStrike" cap="none" normalizeH="0" baseline="0" dirty="0" err="1">
                <a:ln>
                  <a:noFill/>
                </a:ln>
                <a:solidFill>
                  <a:srgbClr val="212121"/>
                </a:solidFill>
                <a:effectLst/>
              </a:rPr>
              <a:t>trunk</a:t>
            </a:r>
            <a:r>
              <a:rPr kumimoji="0" lang="fr-FR" altLang="fr-FR" sz="2800" b="0" i="0" u="none" strike="noStrike" cap="none" normalizeH="0" baseline="0" dirty="0">
                <a:ln>
                  <a:noFill/>
                </a:ln>
                <a:solidFill>
                  <a:srgbClr val="212121"/>
                </a:solidFill>
                <a:effectLst/>
              </a:rPr>
              <a:t>, </a:t>
            </a:r>
            <a:r>
              <a:rPr kumimoji="0" lang="fr-FR" altLang="fr-FR" sz="2800" b="0" i="0" u="none" strike="noStrike" cap="none" normalizeH="0" baseline="0" dirty="0" err="1">
                <a:ln>
                  <a:noFill/>
                </a:ln>
                <a:solidFill>
                  <a:srgbClr val="212121"/>
                </a:solidFill>
                <a:effectLst/>
              </a:rPr>
              <a:t>you</a:t>
            </a:r>
            <a:r>
              <a:rPr kumimoji="0" lang="fr-FR" altLang="fr-FR" sz="2800" b="0" i="0" u="none" strike="noStrike" cap="none" normalizeH="0" baseline="0" dirty="0">
                <a:ln>
                  <a:noFill/>
                </a:ln>
                <a:solidFill>
                  <a:srgbClr val="212121"/>
                </a:solidFill>
                <a:effectLst/>
              </a:rPr>
              <a:t> </a:t>
            </a:r>
            <a:r>
              <a:rPr kumimoji="0" lang="fr-FR" altLang="fr-FR" sz="2800" b="0" i="0" u="none" strike="noStrike" cap="none" normalizeH="0" baseline="0" dirty="0" err="1">
                <a:ln>
                  <a:noFill/>
                </a:ln>
                <a:solidFill>
                  <a:srgbClr val="212121"/>
                </a:solidFill>
                <a:effectLst/>
              </a:rPr>
              <a:t>will</a:t>
            </a:r>
            <a:r>
              <a:rPr kumimoji="0" lang="fr-FR" altLang="fr-FR" sz="2800" b="0" i="0" u="none" strike="noStrike" cap="none" normalizeH="0" baseline="0" dirty="0">
                <a:ln>
                  <a:noFill/>
                </a:ln>
                <a:solidFill>
                  <a:srgbClr val="212121"/>
                </a:solidFill>
                <a:effectLst/>
              </a:rPr>
              <a:t> </a:t>
            </a:r>
            <a:r>
              <a:rPr kumimoji="0" lang="fr-FR" altLang="fr-FR" sz="2800" b="0" i="0" u="none" strike="noStrike" cap="none" normalizeH="0" baseline="0" dirty="0" err="1">
                <a:ln>
                  <a:noFill/>
                </a:ln>
                <a:solidFill>
                  <a:srgbClr val="212121"/>
                </a:solidFill>
                <a:effectLst/>
              </a:rPr>
              <a:t>conclude</a:t>
            </a:r>
            <a:r>
              <a:rPr kumimoji="0" lang="fr-FR" altLang="fr-FR" sz="2800" b="0" i="0" u="none" strike="noStrike" cap="none" normalizeH="0" baseline="0" dirty="0">
                <a:ln>
                  <a:noFill/>
                </a:ln>
                <a:solidFill>
                  <a:srgbClr val="212121"/>
                </a:solidFill>
                <a:effectLst/>
              </a:rPr>
              <a:t> in a </a:t>
            </a:r>
            <a:r>
              <a:rPr kumimoji="0" lang="fr-FR" altLang="fr-FR" sz="2800" b="0" i="0" u="none" strike="noStrike" cap="none" normalizeH="0" baseline="0" dirty="0" err="1">
                <a:ln>
                  <a:noFill/>
                </a:ln>
                <a:solidFill>
                  <a:srgbClr val="212121"/>
                </a:solidFill>
                <a:effectLst/>
              </a:rPr>
              <a:t>smaller</a:t>
            </a:r>
            <a:r>
              <a:rPr kumimoji="0" lang="fr-FR" altLang="fr-FR" sz="2800" b="0" i="0" u="none" strike="noStrike" cap="none" normalizeH="0" baseline="0" dirty="0">
                <a:ln>
                  <a:noFill/>
                </a:ln>
                <a:solidFill>
                  <a:srgbClr val="212121"/>
                </a:solidFill>
                <a:effectLst/>
              </a:rPr>
              <a:t> </a:t>
            </a:r>
            <a:r>
              <a:rPr kumimoji="0" lang="fr-FR" altLang="fr-FR" sz="2800" b="0" i="0" u="none" strike="noStrike" cap="none" normalizeH="0" baseline="0" dirty="0" err="1">
                <a:ln>
                  <a:noFill/>
                </a:ln>
                <a:solidFill>
                  <a:srgbClr val="212121"/>
                </a:solidFill>
                <a:effectLst/>
              </a:rPr>
              <a:t>number</a:t>
            </a:r>
            <a:r>
              <a:rPr kumimoji="0" lang="fr-FR" altLang="fr-FR" sz="2800" b="0" i="0" u="none" strike="noStrike" cap="none" normalizeH="0" baseline="0" dirty="0">
                <a:ln>
                  <a:noFill/>
                </a:ln>
                <a:solidFill>
                  <a:srgbClr val="21212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800" dirty="0">
              <a:solidFill>
                <a:srgbClr val="212121"/>
              </a:solidFill>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800" b="0" i="0" u="none" strike="noStrike" cap="none" normalizeH="0" baseline="0" dirty="0">
                <a:ln>
                  <a:noFill/>
                </a:ln>
                <a:solidFill>
                  <a:srgbClr val="212121"/>
                </a:solidFill>
                <a:effectLst/>
              </a:rPr>
              <a:t>-&gt; If </a:t>
            </a:r>
            <a:r>
              <a:rPr kumimoji="0" lang="fr-FR" altLang="fr-FR" sz="2800" b="0" i="0" u="none" strike="noStrike" cap="none" normalizeH="0" baseline="0" dirty="0" err="1">
                <a:ln>
                  <a:noFill/>
                </a:ln>
                <a:solidFill>
                  <a:srgbClr val="212121"/>
                </a:solidFill>
                <a:effectLst/>
              </a:rPr>
              <a:t>you</a:t>
            </a:r>
            <a:r>
              <a:rPr kumimoji="0" lang="fr-FR" altLang="fr-FR" sz="2800" b="0" i="0" u="none" strike="noStrike" cap="none" normalizeH="0" baseline="0" dirty="0">
                <a:ln>
                  <a:noFill/>
                </a:ln>
                <a:solidFill>
                  <a:srgbClr val="212121"/>
                </a:solidFill>
                <a:effectLst/>
              </a:rPr>
              <a:t> look more </a:t>
            </a:r>
            <a:r>
              <a:rPr kumimoji="0" lang="fr-FR" altLang="fr-FR" sz="2800" b="0" i="0" u="none" strike="noStrike" cap="none" normalizeH="0" baseline="0" dirty="0" err="1">
                <a:ln>
                  <a:noFill/>
                </a:ln>
                <a:solidFill>
                  <a:srgbClr val="212121"/>
                </a:solidFill>
                <a:effectLst/>
              </a:rPr>
              <a:t>peripherally</a:t>
            </a:r>
            <a:r>
              <a:rPr kumimoji="0" lang="fr-FR" altLang="fr-FR" sz="2800" b="0" i="0" u="none" strike="noStrike" cap="none" normalizeH="0" baseline="0" dirty="0">
                <a:ln>
                  <a:noFill/>
                </a:ln>
                <a:solidFill>
                  <a:srgbClr val="212121"/>
                </a:solidFill>
                <a:effectLst/>
              </a:rPr>
              <a:t>, </a:t>
            </a:r>
            <a:r>
              <a:rPr kumimoji="0" lang="fr-FR" altLang="fr-FR" sz="2800" b="0" i="0" u="none" strike="noStrike" cap="none" normalizeH="0" baseline="0" dirty="0" err="1">
                <a:ln>
                  <a:noFill/>
                </a:ln>
                <a:solidFill>
                  <a:srgbClr val="212121"/>
                </a:solidFill>
                <a:effectLst/>
              </a:rPr>
              <a:t>you</a:t>
            </a:r>
            <a:r>
              <a:rPr kumimoji="0" lang="fr-FR" altLang="fr-FR" sz="2800" b="0" i="0" u="none" strike="noStrike" cap="none" normalizeH="0" baseline="0" dirty="0">
                <a:ln>
                  <a:noFill/>
                </a:ln>
                <a:solidFill>
                  <a:srgbClr val="212121"/>
                </a:solidFill>
                <a:effectLst/>
              </a:rPr>
              <a:t> </a:t>
            </a:r>
            <a:r>
              <a:rPr kumimoji="0" lang="fr-FR" altLang="fr-FR" sz="2800" b="0" i="0" u="none" strike="noStrike" cap="none" normalizeH="0" baseline="0" dirty="0" err="1">
                <a:ln>
                  <a:noFill/>
                </a:ln>
                <a:solidFill>
                  <a:srgbClr val="212121"/>
                </a:solidFill>
                <a:effectLst/>
              </a:rPr>
              <a:t>will</a:t>
            </a:r>
            <a:r>
              <a:rPr kumimoji="0" lang="fr-FR" altLang="fr-FR" sz="2800" b="0" i="0" u="none" strike="noStrike" cap="none" normalizeH="0" baseline="0" dirty="0">
                <a:ln>
                  <a:noFill/>
                </a:ln>
                <a:solidFill>
                  <a:srgbClr val="212121"/>
                </a:solidFill>
                <a:effectLst/>
              </a:rPr>
              <a:t> </a:t>
            </a:r>
            <a:r>
              <a:rPr kumimoji="0" lang="fr-FR" altLang="fr-FR" sz="2800" b="0" i="0" u="none" strike="noStrike" cap="none" normalizeH="0" baseline="0" dirty="0" err="1">
                <a:ln>
                  <a:noFill/>
                </a:ln>
                <a:solidFill>
                  <a:srgbClr val="212121"/>
                </a:solidFill>
                <a:effectLst/>
              </a:rPr>
              <a:t>see</a:t>
            </a:r>
            <a:r>
              <a:rPr kumimoji="0" lang="fr-FR" altLang="fr-FR" sz="2800" b="0" i="0" u="none" strike="noStrike" cap="none" normalizeH="0" baseline="0" dirty="0">
                <a:ln>
                  <a:noFill/>
                </a:ln>
                <a:solidFill>
                  <a:srgbClr val="212121"/>
                </a:solidFill>
                <a:effectLst/>
              </a:rPr>
              <a:t> </a:t>
            </a:r>
            <a:r>
              <a:rPr kumimoji="0" lang="fr-FR" altLang="fr-FR" sz="2800" b="0" i="0" u="none" strike="noStrike" cap="none" normalizeH="0" baseline="0" dirty="0" err="1">
                <a:ln>
                  <a:noFill/>
                </a:ln>
                <a:solidFill>
                  <a:srgbClr val="212121"/>
                </a:solidFill>
                <a:effectLst/>
              </a:rPr>
              <a:t>that</a:t>
            </a:r>
            <a:r>
              <a:rPr kumimoji="0" lang="fr-FR" altLang="fr-FR" sz="2800" b="0" i="0" u="none" strike="noStrike" cap="none" normalizeH="0" baseline="0" dirty="0">
                <a:ln>
                  <a:noFill/>
                </a:ln>
                <a:solidFill>
                  <a:srgbClr val="212121"/>
                </a:solidFill>
                <a:effectLst/>
              </a:rPr>
              <a:t> the </a:t>
            </a:r>
            <a:r>
              <a:rPr kumimoji="0" lang="fr-FR" altLang="fr-FR" sz="2800" b="0" i="0" u="none" strike="noStrike" cap="none" normalizeH="0" baseline="0" dirty="0" err="1">
                <a:ln>
                  <a:noFill/>
                </a:ln>
                <a:solidFill>
                  <a:srgbClr val="212121"/>
                </a:solidFill>
                <a:effectLst/>
              </a:rPr>
              <a:t>tree</a:t>
            </a:r>
            <a:r>
              <a:rPr kumimoji="0" lang="fr-FR" altLang="fr-FR" sz="2800" b="0" i="0" u="none" strike="noStrike" cap="none" normalizeH="0" baseline="0" dirty="0">
                <a:ln>
                  <a:noFill/>
                </a:ln>
                <a:solidFill>
                  <a:srgbClr val="212121"/>
                </a:solidFill>
                <a:effectLst/>
              </a:rPr>
              <a:t> </a:t>
            </a:r>
            <a:r>
              <a:rPr kumimoji="0" lang="fr-FR" altLang="fr-FR" sz="2800" b="0" i="0" u="none" strike="noStrike" cap="none" normalizeH="0" baseline="0" dirty="0" smtClean="0">
                <a:ln>
                  <a:noFill/>
                </a:ln>
                <a:solidFill>
                  <a:srgbClr val="212121"/>
                </a:solidFill>
                <a:effectLst/>
              </a:rPr>
              <a:t>has </a:t>
            </a:r>
            <a:r>
              <a:rPr kumimoji="0" lang="fr-FR" altLang="fr-FR" sz="2800" b="0" i="0" u="none" strike="noStrike" cap="none" normalizeH="0" baseline="0" dirty="0" err="1" smtClean="0">
                <a:ln>
                  <a:noFill/>
                </a:ln>
                <a:solidFill>
                  <a:srgbClr val="212121"/>
                </a:solidFill>
                <a:effectLst/>
              </a:rPr>
              <a:t>many</a:t>
            </a:r>
            <a:r>
              <a:rPr kumimoji="0" lang="fr-FR" altLang="fr-FR" sz="2800" b="0" i="0" u="none" strike="noStrike" cap="none" normalizeH="0" baseline="0" dirty="0" smtClean="0">
                <a:ln>
                  <a:noFill/>
                </a:ln>
                <a:solidFill>
                  <a:srgbClr val="212121"/>
                </a:solidFill>
                <a:effectLst/>
              </a:rPr>
              <a:t> </a:t>
            </a:r>
            <a:r>
              <a:rPr kumimoji="0" lang="fr-FR" altLang="fr-FR" sz="2800" b="0" i="0" u="none" strike="noStrike" cap="none" normalizeH="0" baseline="0" dirty="0" err="1">
                <a:ln>
                  <a:noFill/>
                </a:ln>
                <a:solidFill>
                  <a:srgbClr val="212121"/>
                </a:solidFill>
                <a:effectLst/>
              </a:rPr>
              <a:t>thinner</a:t>
            </a:r>
            <a:r>
              <a:rPr kumimoji="0" lang="fr-FR" altLang="fr-FR" sz="2800" b="0" i="0" u="none" strike="noStrike" cap="none" normalizeH="0" baseline="0" dirty="0">
                <a:ln>
                  <a:noFill/>
                </a:ln>
                <a:solidFill>
                  <a:srgbClr val="212121"/>
                </a:solidFill>
                <a:effectLst/>
              </a:rPr>
              <a:t> branches.</a:t>
            </a:r>
            <a:r>
              <a:rPr kumimoji="0" lang="fr-FR" altLang="fr-FR" sz="2800" b="0" i="0" u="none" strike="noStrike" cap="none" normalizeH="0" baseline="0" dirty="0">
                <a:ln>
                  <a:noFill/>
                </a:ln>
                <a:solidFill>
                  <a:schemeClr val="tx1"/>
                </a:solidFill>
                <a:effectLst/>
              </a:rPr>
              <a:t> </a:t>
            </a:r>
          </a:p>
        </p:txBody>
      </p:sp>
    </p:spTree>
    <p:extLst>
      <p:ext uri="{BB962C8B-B14F-4D97-AF65-F5344CB8AC3E}">
        <p14:creationId xmlns:p14="http://schemas.microsoft.com/office/powerpoint/2010/main" val="1756223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12</a:t>
            </a:fld>
            <a:endParaRPr lang="fr-BE" dirty="0"/>
          </a:p>
        </p:txBody>
      </p:sp>
      <p:sp>
        <p:nvSpPr>
          <p:cNvPr id="2" name="Rectangle 1">
            <a:extLst>
              <a:ext uri="{FF2B5EF4-FFF2-40B4-BE49-F238E27FC236}">
                <a16:creationId xmlns:a16="http://schemas.microsoft.com/office/drawing/2014/main" id="{A3991F07-776E-41A8-9F9B-9D1481E6F0D0}"/>
              </a:ext>
            </a:extLst>
          </p:cNvPr>
          <p:cNvSpPr>
            <a:spLocks noChangeArrowheads="1"/>
          </p:cNvSpPr>
          <p:nvPr/>
        </p:nvSpPr>
        <p:spPr bwMode="auto">
          <a:xfrm>
            <a:off x="452848" y="1844824"/>
            <a:ext cx="8244408" cy="184665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err="1">
                <a:ln>
                  <a:noFill/>
                </a:ln>
                <a:solidFill>
                  <a:srgbClr val="212121"/>
                </a:solidFill>
                <a:effectLst/>
                <a:latin typeface="+mn-lt"/>
              </a:rPr>
              <a:t>Similarly</a:t>
            </a:r>
            <a:r>
              <a:rPr kumimoji="0" lang="fr-FR" altLang="fr-FR" sz="2400" b="0" i="0" u="none" strike="noStrike" cap="none" normalizeH="0" baseline="0" dirty="0">
                <a:ln>
                  <a:noFill/>
                </a:ln>
                <a:solidFill>
                  <a:srgbClr val="212121"/>
                </a:solidFill>
                <a:effectLst/>
                <a:latin typeface="+mn-lt"/>
              </a:rPr>
              <a:t>, a race </a:t>
            </a:r>
            <a:r>
              <a:rPr kumimoji="0" lang="fr-FR" altLang="fr-FR" sz="2400" b="0" i="0" u="none" strike="noStrike" cap="none" normalizeH="0" baseline="0" dirty="0" err="1">
                <a:ln>
                  <a:noFill/>
                </a:ln>
                <a:solidFill>
                  <a:srgbClr val="212121"/>
                </a:solidFill>
                <a:effectLst/>
                <a:latin typeface="+mn-lt"/>
              </a:rPr>
              <a:t>is</a:t>
            </a:r>
            <a:r>
              <a:rPr kumimoji="0" lang="fr-FR" altLang="fr-FR" sz="2400" b="0" i="0" u="none" strike="noStrike" cap="none" normalizeH="0" baseline="0" dirty="0">
                <a:ln>
                  <a:noFill/>
                </a:ln>
                <a:solidFill>
                  <a:srgbClr val="212121"/>
                </a:solidFill>
                <a:effectLst/>
                <a:latin typeface="+mn-lt"/>
              </a:rPr>
              <a:t> a </a:t>
            </a:r>
            <a:r>
              <a:rPr kumimoji="0" lang="fr-FR" altLang="fr-FR" sz="2400" b="0" i="0" u="none" strike="noStrike" cap="none" normalizeH="0" baseline="0" dirty="0" err="1">
                <a:ln>
                  <a:noFill/>
                </a:ln>
                <a:solidFill>
                  <a:srgbClr val="212121"/>
                </a:solidFill>
                <a:effectLst/>
                <a:latin typeface="+mn-lt"/>
              </a:rPr>
              <a:t>branch</a:t>
            </a:r>
            <a:r>
              <a:rPr kumimoji="0" lang="fr-FR" altLang="fr-FR" sz="2400" b="0" i="0" u="none" strike="noStrike" cap="none" normalizeH="0" baseline="0" dirty="0">
                <a:ln>
                  <a:noFill/>
                </a:ln>
                <a:solidFill>
                  <a:srgbClr val="212121"/>
                </a:solidFill>
                <a:effectLst/>
                <a:latin typeface="+mn-lt"/>
              </a:rPr>
              <a:t> / </a:t>
            </a:r>
            <a:r>
              <a:rPr kumimoji="0" lang="fr-FR" altLang="fr-FR" sz="2400" b="0" i="0" u="none" strike="noStrike" cap="none" normalizeH="0" baseline="0" dirty="0" err="1">
                <a:ln>
                  <a:noFill/>
                </a:ln>
                <a:solidFill>
                  <a:srgbClr val="212121"/>
                </a:solidFill>
                <a:effectLst/>
                <a:latin typeface="+mn-lt"/>
              </a:rPr>
              <a:t>genetic</a:t>
            </a:r>
            <a:r>
              <a:rPr kumimoji="0" lang="fr-FR" altLang="fr-FR" sz="2400" b="0" i="0" u="none" strike="noStrike" cap="none" normalizeH="0" baseline="0" dirty="0">
                <a:ln>
                  <a:noFill/>
                </a:ln>
                <a:solidFill>
                  <a:srgbClr val="212121"/>
                </a:solidFill>
                <a:effectLst/>
                <a:latin typeface="+mn-lt"/>
              </a:rPr>
              <a:t> cluster. </a:t>
            </a:r>
            <a:br>
              <a:rPr kumimoji="0" lang="fr-FR" altLang="fr-FR" sz="2400" b="0" i="0" u="none" strike="noStrike" cap="none" normalizeH="0" baseline="0" dirty="0">
                <a:ln>
                  <a:noFill/>
                </a:ln>
                <a:solidFill>
                  <a:srgbClr val="212121"/>
                </a:solidFill>
                <a:effectLst/>
                <a:latin typeface="+mn-lt"/>
              </a:rPr>
            </a:br>
            <a:r>
              <a:rPr kumimoji="0" lang="fr-FR" altLang="fr-FR" sz="2400" b="0" i="0" u="none" strike="noStrike" cap="none" normalizeH="0" baseline="0" dirty="0">
                <a:ln>
                  <a:noFill/>
                </a:ln>
                <a:solidFill>
                  <a:srgbClr val="212121"/>
                </a:solidFill>
                <a:effectLst/>
                <a:latin typeface="+mn-lt"/>
              </a:rPr>
              <a:t/>
            </a:r>
            <a:br>
              <a:rPr kumimoji="0" lang="fr-FR" altLang="fr-FR" sz="2400" b="0" i="0" u="none" strike="noStrike" cap="none" normalizeH="0" baseline="0" dirty="0">
                <a:ln>
                  <a:noFill/>
                </a:ln>
                <a:solidFill>
                  <a:srgbClr val="212121"/>
                </a:solidFill>
                <a:effectLst/>
                <a:latin typeface="+mn-lt"/>
              </a:rPr>
            </a:br>
            <a:r>
              <a:rPr kumimoji="0" lang="fr-FR" altLang="fr-FR" sz="2400" b="0" i="0" u="none" strike="noStrike" cap="none" normalizeH="0" baseline="0" dirty="0">
                <a:ln>
                  <a:noFill/>
                </a:ln>
                <a:solidFill>
                  <a:srgbClr val="212121"/>
                </a:solidFill>
                <a:effectLst/>
                <a:latin typeface="+mn-lt"/>
              </a:rPr>
              <a:t>If </a:t>
            </a:r>
            <a:r>
              <a:rPr kumimoji="0" lang="fr-FR" altLang="fr-FR" sz="2400" b="0" i="0" u="none" strike="noStrike" cap="none" normalizeH="0" baseline="0" dirty="0" err="1">
                <a:ln>
                  <a:noFill/>
                </a:ln>
                <a:solidFill>
                  <a:srgbClr val="212121"/>
                </a:solidFill>
                <a:effectLst/>
                <a:latin typeface="+mn-lt"/>
              </a:rPr>
              <a:t>you</a:t>
            </a:r>
            <a:r>
              <a:rPr kumimoji="0" lang="fr-FR" altLang="fr-FR" sz="2400" b="0" i="0" u="none" strike="noStrike" cap="none" normalizeH="0" baseline="0" dirty="0">
                <a:ln>
                  <a:noFill/>
                </a:ln>
                <a:solidFill>
                  <a:srgbClr val="212121"/>
                </a:solidFill>
                <a:effectLst/>
                <a:latin typeface="+mn-lt"/>
              </a:rPr>
              <a:t> look at the first major divisions (as </a:t>
            </a:r>
            <a:r>
              <a:rPr kumimoji="0" lang="fr-FR" altLang="fr-FR" sz="2400" b="0" i="0" u="none" strike="noStrike" cap="none" normalizeH="0" baseline="0" dirty="0" err="1">
                <a:ln>
                  <a:noFill/>
                </a:ln>
                <a:solidFill>
                  <a:srgbClr val="212121"/>
                </a:solidFill>
                <a:effectLst/>
                <a:latin typeface="+mn-lt"/>
              </a:rPr>
              <a:t>you</a:t>
            </a:r>
            <a:r>
              <a:rPr kumimoji="0" lang="fr-FR" altLang="fr-FR" sz="2400" b="0" i="0" u="none" strike="noStrike" cap="none" normalizeH="0" baseline="0" dirty="0">
                <a:ln>
                  <a:noFill/>
                </a:ln>
                <a:solidFill>
                  <a:srgbClr val="212121"/>
                </a:solidFill>
                <a:effectLst/>
                <a:latin typeface="+mn-lt"/>
              </a:rPr>
              <a:t> </a:t>
            </a:r>
            <a:r>
              <a:rPr kumimoji="0" lang="fr-FR" altLang="fr-FR" sz="2400" b="0" i="0" u="none" strike="noStrike" cap="none" normalizeH="0" baseline="0" dirty="0" err="1">
                <a:ln>
                  <a:noFill/>
                </a:ln>
                <a:solidFill>
                  <a:srgbClr val="212121"/>
                </a:solidFill>
                <a:effectLst/>
                <a:latin typeface="+mn-lt"/>
              </a:rPr>
              <a:t>would</a:t>
            </a:r>
            <a:r>
              <a:rPr kumimoji="0" lang="fr-FR" altLang="fr-FR" sz="2400" b="0" i="0" u="none" strike="noStrike" cap="none" normalizeH="0" baseline="0" dirty="0">
                <a:ln>
                  <a:noFill/>
                </a:ln>
                <a:solidFill>
                  <a:srgbClr val="212121"/>
                </a:solidFill>
                <a:effectLst/>
                <a:latin typeface="+mn-lt"/>
              </a:rPr>
              <a:t> look at the large branches of a </a:t>
            </a:r>
            <a:r>
              <a:rPr kumimoji="0" lang="fr-FR" altLang="fr-FR" sz="2400" b="0" i="0" u="none" strike="noStrike" cap="none" normalizeH="0" baseline="0" dirty="0" err="1">
                <a:ln>
                  <a:noFill/>
                </a:ln>
                <a:solidFill>
                  <a:srgbClr val="212121"/>
                </a:solidFill>
                <a:effectLst/>
                <a:latin typeface="+mn-lt"/>
              </a:rPr>
              <a:t>tree</a:t>
            </a:r>
            <a:r>
              <a:rPr kumimoji="0" lang="fr-FR" altLang="fr-FR" sz="2400" b="0" i="0" u="none" strike="noStrike" cap="none" normalizeH="0" baseline="0" dirty="0">
                <a:ln>
                  <a:noFill/>
                </a:ln>
                <a:solidFill>
                  <a:srgbClr val="212121"/>
                </a:solidFill>
                <a:effectLst/>
                <a:latin typeface="+mn-lt"/>
              </a:rPr>
              <a:t> </a:t>
            </a:r>
            <a:r>
              <a:rPr kumimoji="0" lang="fr-FR" altLang="fr-FR" sz="2400" b="0" i="0" u="none" strike="noStrike" cap="none" normalizeH="0" baseline="0" dirty="0" err="1">
                <a:ln>
                  <a:noFill/>
                </a:ln>
                <a:solidFill>
                  <a:srgbClr val="212121"/>
                </a:solidFill>
                <a:effectLst/>
                <a:latin typeface="+mn-lt"/>
              </a:rPr>
              <a:t>near</a:t>
            </a:r>
            <a:r>
              <a:rPr kumimoji="0" lang="fr-FR" altLang="fr-FR" sz="2400" b="0" i="0" u="none" strike="noStrike" cap="none" normalizeH="0" baseline="0" dirty="0">
                <a:ln>
                  <a:noFill/>
                </a:ln>
                <a:solidFill>
                  <a:srgbClr val="212121"/>
                </a:solidFill>
                <a:effectLst/>
                <a:latin typeface="+mn-lt"/>
              </a:rPr>
              <a:t> the </a:t>
            </a:r>
            <a:r>
              <a:rPr kumimoji="0" lang="fr-FR" altLang="fr-FR" sz="2400" b="0" i="0" u="none" strike="noStrike" cap="none" normalizeH="0" baseline="0" dirty="0" err="1">
                <a:ln>
                  <a:noFill/>
                </a:ln>
                <a:solidFill>
                  <a:srgbClr val="212121"/>
                </a:solidFill>
                <a:effectLst/>
                <a:latin typeface="+mn-lt"/>
              </a:rPr>
              <a:t>trunk</a:t>
            </a:r>
            <a:r>
              <a:rPr kumimoji="0" lang="fr-FR" altLang="fr-FR" sz="2400" b="0" i="0" u="none" strike="noStrike" cap="none" normalizeH="0" baseline="0" dirty="0">
                <a:ln>
                  <a:noFill/>
                </a:ln>
                <a:solidFill>
                  <a:srgbClr val="212121"/>
                </a:solidFill>
                <a:effectLst/>
                <a:latin typeface="+mn-lt"/>
              </a:rPr>
              <a:t>) </a:t>
            </a:r>
            <a:r>
              <a:rPr kumimoji="0" lang="fr-FR" altLang="fr-FR" sz="2400" b="0" i="0" u="none" strike="noStrike" cap="none" normalizeH="0" baseline="0" dirty="0" err="1" smtClean="0">
                <a:ln>
                  <a:noFill/>
                </a:ln>
                <a:solidFill>
                  <a:srgbClr val="212121"/>
                </a:solidFill>
                <a:effectLst/>
                <a:latin typeface="+mn-lt"/>
              </a:rPr>
              <a:t>you</a:t>
            </a:r>
            <a:r>
              <a:rPr kumimoji="0" lang="fr-FR" altLang="fr-FR" sz="2400" b="0" i="0" u="none" strike="noStrike" cap="none" normalizeH="0" baseline="0" dirty="0" smtClean="0">
                <a:ln>
                  <a:noFill/>
                </a:ln>
                <a:solidFill>
                  <a:srgbClr val="212121"/>
                </a:solidFill>
                <a:effectLst/>
                <a:latin typeface="+mn-lt"/>
              </a:rPr>
              <a:t> </a:t>
            </a:r>
            <a:r>
              <a:rPr kumimoji="0" lang="fr-FR" altLang="fr-FR" sz="2400" b="0" i="0" u="none" strike="noStrike" cap="none" normalizeH="0" baseline="0" dirty="0" err="1" smtClean="0">
                <a:ln>
                  <a:noFill/>
                </a:ln>
                <a:solidFill>
                  <a:srgbClr val="212121"/>
                </a:solidFill>
                <a:effectLst/>
                <a:latin typeface="+mn-lt"/>
              </a:rPr>
              <a:t>can</a:t>
            </a:r>
            <a:r>
              <a:rPr kumimoji="0" lang="fr-FR" altLang="fr-FR" sz="2400" b="0" i="0" u="none" strike="noStrike" cap="none" normalizeH="0" dirty="0" smtClean="0">
                <a:ln>
                  <a:noFill/>
                </a:ln>
                <a:solidFill>
                  <a:srgbClr val="212121"/>
                </a:solidFill>
                <a:effectLst/>
                <a:latin typeface="+mn-lt"/>
              </a:rPr>
              <a:t> </a:t>
            </a:r>
            <a:r>
              <a:rPr kumimoji="0" lang="fr-FR" altLang="fr-FR" sz="2400" b="0" i="0" u="none" strike="noStrike" cap="none" normalizeH="0" dirty="0" err="1" smtClean="0">
                <a:ln>
                  <a:noFill/>
                </a:ln>
                <a:solidFill>
                  <a:srgbClr val="212121"/>
                </a:solidFill>
                <a:effectLst/>
                <a:latin typeface="+mn-lt"/>
              </a:rPr>
              <a:t>see</a:t>
            </a:r>
            <a:r>
              <a:rPr kumimoji="0" lang="fr-FR" altLang="fr-FR" sz="2400" b="0" i="0" u="none" strike="noStrike" cap="none" normalizeH="0" baseline="0" dirty="0" smtClean="0">
                <a:ln>
                  <a:noFill/>
                </a:ln>
                <a:solidFill>
                  <a:srgbClr val="212121"/>
                </a:solidFill>
                <a:effectLst/>
                <a:latin typeface="+mn-lt"/>
              </a:rPr>
              <a:t> </a:t>
            </a:r>
            <a:r>
              <a:rPr kumimoji="0" lang="fr-FR" altLang="fr-FR" sz="2400" b="0" i="0" u="none" strike="noStrike" cap="none" normalizeH="0" baseline="0" dirty="0">
                <a:ln>
                  <a:noFill/>
                </a:ln>
                <a:solidFill>
                  <a:srgbClr val="212121"/>
                </a:solidFill>
                <a:effectLst/>
                <a:latin typeface="+mn-lt"/>
              </a:rPr>
              <a:t>a </a:t>
            </a:r>
            <a:r>
              <a:rPr kumimoji="0" lang="fr-FR" altLang="fr-FR" sz="2400" b="0" i="0" u="none" strike="noStrike" cap="none" normalizeH="0" baseline="0" dirty="0" err="1">
                <a:ln>
                  <a:noFill/>
                </a:ln>
                <a:solidFill>
                  <a:srgbClr val="212121"/>
                </a:solidFill>
                <a:effectLst/>
                <a:latin typeface="+mn-lt"/>
              </a:rPr>
              <a:t>dozen</a:t>
            </a:r>
            <a:r>
              <a:rPr kumimoji="0" lang="fr-FR" altLang="fr-FR" sz="2400" b="0" i="0" u="none" strike="noStrike" cap="none" normalizeH="0" baseline="0" dirty="0">
                <a:ln>
                  <a:noFill/>
                </a:ln>
                <a:solidFill>
                  <a:srgbClr val="212121"/>
                </a:solidFill>
                <a:effectLst/>
                <a:latin typeface="+mn-lt"/>
              </a:rPr>
              <a:t> of races or </a:t>
            </a:r>
            <a:r>
              <a:rPr kumimoji="0" lang="fr-FR" altLang="fr-FR" sz="2400" b="0" i="0" u="none" strike="noStrike" cap="none" normalizeH="0" baseline="0" dirty="0" err="1">
                <a:ln>
                  <a:noFill/>
                </a:ln>
                <a:solidFill>
                  <a:srgbClr val="212121"/>
                </a:solidFill>
                <a:effectLst/>
                <a:latin typeface="+mn-lt"/>
              </a:rPr>
              <a:t>genetic</a:t>
            </a:r>
            <a:r>
              <a:rPr kumimoji="0" lang="fr-FR" altLang="fr-FR" sz="2400" b="0" i="0" u="none" strike="noStrike" cap="none" normalizeH="0" baseline="0" dirty="0">
                <a:ln>
                  <a:noFill/>
                </a:ln>
                <a:solidFill>
                  <a:srgbClr val="212121"/>
                </a:solidFill>
                <a:effectLst/>
                <a:latin typeface="+mn-lt"/>
              </a:rPr>
              <a:t> clusters in the homo sapiens </a:t>
            </a:r>
            <a:r>
              <a:rPr kumimoji="0" lang="fr-FR" altLang="fr-FR" sz="2400" b="0" i="0" u="none" strike="noStrike" cap="none" normalizeH="0" baseline="0" dirty="0" err="1" smtClean="0">
                <a:ln>
                  <a:noFill/>
                </a:ln>
                <a:solidFill>
                  <a:srgbClr val="212121"/>
                </a:solidFill>
                <a:effectLst/>
                <a:latin typeface="+mn-lt"/>
              </a:rPr>
              <a:t>species</a:t>
            </a:r>
            <a:r>
              <a:rPr kumimoji="0" lang="fr-FR" altLang="fr-FR" sz="2400" b="0" i="0" u="none" strike="noStrike" cap="none" normalizeH="0" baseline="0" dirty="0" smtClean="0">
                <a:ln>
                  <a:noFill/>
                </a:ln>
                <a:solidFill>
                  <a:srgbClr val="212121"/>
                </a:solidFill>
                <a:effectLst/>
                <a:latin typeface="+mn-lt"/>
              </a:rPr>
              <a:t>.</a:t>
            </a:r>
            <a:endParaRPr kumimoji="0" lang="fr-FR" altLang="fr-FR" sz="24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2830212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787E37D7-25E9-4D7C-BE2B-81FE766390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4198" y="1953226"/>
            <a:ext cx="3968751" cy="3105547"/>
          </a:xfrm>
          <a:prstGeom prst="rect">
            <a:avLst/>
          </a:prstGeom>
        </p:spPr>
      </p:pic>
      <p:sp>
        <p:nvSpPr>
          <p:cNvPr id="4" name="Espace réservé du numéro de diapositive 3">
            <a:extLst>
              <a:ext uri="{FF2B5EF4-FFF2-40B4-BE49-F238E27FC236}">
                <a16:creationId xmlns:a16="http://schemas.microsoft.com/office/drawing/2014/main" id="{9DF28B89-9DCB-4B40-A8DB-DF77A25C9AA5}"/>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a:spcAft>
                <a:spcPts val="600"/>
              </a:spcAft>
              <a:defRPr/>
            </a:pPr>
            <a:fld id="{C961D413-C80E-4040-8C95-0A8BAAE2541B}" type="slidenum">
              <a:rPr lang="en-US" smtClean="0">
                <a:latin typeface="+mn-lt"/>
                <a:cs typeface="+mn-cs"/>
              </a:rPr>
              <a:pPr>
                <a:spcAft>
                  <a:spcPts val="600"/>
                </a:spcAft>
                <a:defRPr/>
              </a:pPr>
              <a:t>13</a:t>
            </a:fld>
            <a:endParaRPr lang="en-US">
              <a:latin typeface="+mn-lt"/>
              <a:cs typeface="+mn-cs"/>
            </a:endParaRPr>
          </a:p>
        </p:txBody>
      </p:sp>
      <p:sp>
        <p:nvSpPr>
          <p:cNvPr id="10" name="ZoneTexte 9">
            <a:extLst>
              <a:ext uri="{FF2B5EF4-FFF2-40B4-BE49-F238E27FC236}">
                <a16:creationId xmlns:a16="http://schemas.microsoft.com/office/drawing/2014/main" id="{0A41DFEF-B1E7-4FF5-A7BB-FBFCC9C00FC5}"/>
              </a:ext>
            </a:extLst>
          </p:cNvPr>
          <p:cNvSpPr txBox="1"/>
          <p:nvPr/>
        </p:nvSpPr>
        <p:spPr>
          <a:xfrm>
            <a:off x="755576" y="864290"/>
            <a:ext cx="7632848" cy="646331"/>
          </a:xfrm>
          <a:prstGeom prst="rect">
            <a:avLst/>
          </a:prstGeom>
          <a:noFill/>
        </p:spPr>
        <p:txBody>
          <a:bodyPr wrap="square" rtlCol="0">
            <a:spAutoFit/>
          </a:bodyPr>
          <a:lstStyle/>
          <a:p>
            <a:r>
              <a:rPr lang="fr-BE" dirty="0"/>
              <a:t>A. </a:t>
            </a:r>
            <a:r>
              <a:rPr lang="fr-BE" dirty="0" err="1"/>
              <a:t>Genetic</a:t>
            </a:r>
            <a:r>
              <a:rPr lang="fr-BE" dirty="0"/>
              <a:t> </a:t>
            </a:r>
            <a:r>
              <a:rPr lang="fr-BE" dirty="0" err="1" smtClean="0"/>
              <a:t>Analysis</a:t>
            </a:r>
            <a:r>
              <a:rPr lang="fr-BE" dirty="0" smtClean="0"/>
              <a:t> </a:t>
            </a:r>
            <a:r>
              <a:rPr lang="fr-BE" dirty="0" err="1"/>
              <a:t>Pointing</a:t>
            </a:r>
            <a:r>
              <a:rPr lang="fr-BE" dirty="0"/>
              <a:t> the Major Human Populations</a:t>
            </a:r>
            <a:br>
              <a:rPr lang="fr-BE" dirty="0"/>
            </a:br>
            <a:r>
              <a:rPr lang="fr-BE" dirty="0"/>
              <a:t>B. Zoom </a:t>
            </a:r>
            <a:r>
              <a:rPr lang="fr-BE" dirty="0" smtClean="0"/>
              <a:t>in the </a:t>
            </a:r>
            <a:r>
              <a:rPr lang="fr-BE" dirty="0" err="1"/>
              <a:t>Sub-Saharan</a:t>
            </a:r>
            <a:r>
              <a:rPr lang="fr-BE" dirty="0"/>
              <a:t> </a:t>
            </a:r>
            <a:r>
              <a:rPr lang="fr-BE" dirty="0" err="1" smtClean="0"/>
              <a:t>Africans</a:t>
            </a:r>
            <a:r>
              <a:rPr lang="fr-BE" dirty="0" smtClean="0"/>
              <a:t> cluster to </a:t>
            </a:r>
            <a:r>
              <a:rPr lang="fr-BE" dirty="0" err="1"/>
              <a:t>see</a:t>
            </a:r>
            <a:r>
              <a:rPr lang="fr-BE" dirty="0"/>
              <a:t> the </a:t>
            </a:r>
            <a:r>
              <a:rPr lang="fr-BE" dirty="0" err="1" smtClean="0"/>
              <a:t>sub</a:t>
            </a:r>
            <a:r>
              <a:rPr lang="fr-BE" dirty="0" smtClean="0"/>
              <a:t>-populations</a:t>
            </a:r>
            <a:endParaRPr lang="fr-BE" dirty="0"/>
          </a:p>
        </p:txBody>
      </p:sp>
      <p:pic>
        <p:nvPicPr>
          <p:cNvPr id="11" name="Picture 2">
            <a:extLst>
              <a:ext uri="{FF2B5EF4-FFF2-40B4-BE49-F238E27FC236}">
                <a16:creationId xmlns:a16="http://schemas.microsoft.com/office/drawing/2014/main" id="{36C94725-E8D5-4EE0-8D8D-A26D5826CA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2265839"/>
            <a:ext cx="5284788" cy="266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ZoneTexte 11">
            <a:extLst>
              <a:ext uri="{FF2B5EF4-FFF2-40B4-BE49-F238E27FC236}">
                <a16:creationId xmlns:a16="http://schemas.microsoft.com/office/drawing/2014/main" id="{65F03D37-DC42-4C07-892F-8492CC23D24D}"/>
              </a:ext>
            </a:extLst>
          </p:cNvPr>
          <p:cNvSpPr txBox="1"/>
          <p:nvPr/>
        </p:nvSpPr>
        <p:spPr>
          <a:xfrm>
            <a:off x="323528" y="1988840"/>
            <a:ext cx="277640" cy="276999"/>
          </a:xfrm>
          <a:prstGeom prst="rect">
            <a:avLst/>
          </a:prstGeom>
          <a:noFill/>
        </p:spPr>
        <p:txBody>
          <a:bodyPr wrap="none" rtlCol="0">
            <a:spAutoFit/>
          </a:bodyPr>
          <a:lstStyle/>
          <a:p>
            <a:r>
              <a:rPr lang="fr-BE" sz="1200" b="1" dirty="0"/>
              <a:t>A</a:t>
            </a:r>
          </a:p>
        </p:txBody>
      </p:sp>
    </p:spTree>
    <p:extLst>
      <p:ext uri="{BB962C8B-B14F-4D97-AF65-F5344CB8AC3E}">
        <p14:creationId xmlns:p14="http://schemas.microsoft.com/office/powerpoint/2010/main" val="91376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idx="1"/>
            <p:extLst>
              <p:ext uri="{D42A27DB-BD31-4B8C-83A1-F6EECF244321}">
                <p14:modId xmlns:p14="http://schemas.microsoft.com/office/powerpoint/2010/main" val="1501400159"/>
              </p:ext>
            </p:extLst>
          </p:nvPr>
        </p:nvGraphicFramePr>
        <p:xfrm>
          <a:off x="0" y="-30162"/>
          <a:ext cx="9144000" cy="6905058"/>
        </p:xfrm>
        <a:graphic>
          <a:graphicData uri="http://schemas.openxmlformats.org/drawingml/2006/table">
            <a:tbl>
              <a:tblPr firstRow="1" firstCol="1" bandRow="1">
                <a:tableStyleId>{5C22544A-7EE6-4342-B048-85BDC9FD1C3A}</a:tableStyleId>
              </a:tblPr>
              <a:tblGrid>
                <a:gridCol w="2024885">
                  <a:extLst>
                    <a:ext uri="{9D8B030D-6E8A-4147-A177-3AD203B41FA5}">
                      <a16:colId xmlns:a16="http://schemas.microsoft.com/office/drawing/2014/main" val="20000"/>
                    </a:ext>
                  </a:extLst>
                </a:gridCol>
                <a:gridCol w="1894002">
                  <a:extLst>
                    <a:ext uri="{9D8B030D-6E8A-4147-A177-3AD203B41FA5}">
                      <a16:colId xmlns:a16="http://schemas.microsoft.com/office/drawing/2014/main" val="20001"/>
                    </a:ext>
                  </a:extLst>
                </a:gridCol>
                <a:gridCol w="5225113">
                  <a:extLst>
                    <a:ext uri="{9D8B030D-6E8A-4147-A177-3AD203B41FA5}">
                      <a16:colId xmlns:a16="http://schemas.microsoft.com/office/drawing/2014/main" val="20002"/>
                    </a:ext>
                  </a:extLst>
                </a:gridCol>
              </a:tblGrid>
              <a:tr h="193247">
                <a:tc>
                  <a:txBody>
                    <a:bodyPr/>
                    <a:lstStyle/>
                    <a:p>
                      <a:pPr algn="l">
                        <a:lnSpc>
                          <a:spcPct val="115000"/>
                        </a:lnSpc>
                        <a:spcAft>
                          <a:spcPts val="0"/>
                        </a:spcAft>
                      </a:pPr>
                      <a:endParaRPr lang="fr-BE" sz="1000" dirty="0">
                        <a:effectLst/>
                        <a:latin typeface="Calibri"/>
                        <a:ea typeface="Calibri"/>
                        <a:cs typeface="Times New Roman"/>
                      </a:endParaRPr>
                    </a:p>
                  </a:txBody>
                  <a:tcPr marL="36137" marR="36137" marT="0" marB="0"/>
                </a:tc>
                <a:tc>
                  <a:txBody>
                    <a:bodyPr/>
                    <a:lstStyle/>
                    <a:p>
                      <a:pPr algn="l">
                        <a:lnSpc>
                          <a:spcPct val="115000"/>
                        </a:lnSpc>
                      </a:pPr>
                      <a:endParaRPr lang="fr-BE" sz="1000" dirty="0">
                        <a:effectLst/>
                        <a:latin typeface="Calibri"/>
                        <a:cs typeface="Times New Roman"/>
                      </a:endParaRPr>
                    </a:p>
                  </a:txBody>
                  <a:tcPr marL="36137" marR="36137" marT="0" marB="0"/>
                </a:tc>
                <a:tc>
                  <a:txBody>
                    <a:bodyPr/>
                    <a:lstStyle/>
                    <a:p>
                      <a:pPr algn="l">
                        <a:lnSpc>
                          <a:spcPct val="115000"/>
                        </a:lnSpc>
                        <a:spcAft>
                          <a:spcPts val="0"/>
                        </a:spcAft>
                      </a:pPr>
                      <a:r>
                        <a:rPr lang="fr-BE" sz="1000" dirty="0" err="1" smtClean="0">
                          <a:effectLst/>
                          <a:latin typeface="+mn-lt"/>
                          <a:ea typeface="+mn-ea"/>
                          <a:cs typeface="+mn-cs"/>
                        </a:rPr>
                        <a:t>Some</a:t>
                      </a:r>
                      <a:r>
                        <a:rPr lang="fr-BE" sz="1000" baseline="0" dirty="0" smtClean="0">
                          <a:effectLst/>
                          <a:latin typeface="+mn-lt"/>
                          <a:ea typeface="+mn-ea"/>
                          <a:cs typeface="+mn-cs"/>
                        </a:rPr>
                        <a:t> </a:t>
                      </a:r>
                      <a:r>
                        <a:rPr lang="fr-BE" sz="1000" baseline="0" dirty="0" err="1" smtClean="0">
                          <a:effectLst/>
                          <a:latin typeface="+mn-lt"/>
                          <a:ea typeface="+mn-ea"/>
                          <a:cs typeface="+mn-cs"/>
                        </a:rPr>
                        <a:t>characteristics</a:t>
                      </a:r>
                      <a:endParaRPr lang="fr-BE" sz="1000" dirty="0">
                        <a:effectLst/>
                        <a:latin typeface="Calibri"/>
                        <a:ea typeface="Calibri"/>
                        <a:cs typeface="Times New Roman"/>
                      </a:endParaRPr>
                    </a:p>
                  </a:txBody>
                  <a:tcPr marL="36137" marR="36137" marT="0" marB="0"/>
                </a:tc>
                <a:extLst>
                  <a:ext uri="{0D108BD9-81ED-4DB2-BD59-A6C34878D82A}">
                    <a16:rowId xmlns:a16="http://schemas.microsoft.com/office/drawing/2014/main" val="10000"/>
                  </a:ext>
                </a:extLst>
              </a:tr>
              <a:tr h="241140">
                <a:tc>
                  <a:txBody>
                    <a:bodyPr/>
                    <a:lstStyle/>
                    <a:p>
                      <a:pPr algn="l">
                        <a:lnSpc>
                          <a:spcPct val="115000"/>
                        </a:lnSpc>
                        <a:spcAft>
                          <a:spcPts val="0"/>
                        </a:spcAft>
                      </a:pPr>
                      <a:r>
                        <a:rPr lang="fr-BE" sz="1400" b="1" dirty="0">
                          <a:effectLst/>
                        </a:rPr>
                        <a:t>Phylum</a:t>
                      </a:r>
                      <a:endParaRPr lang="fr-BE" sz="1400" b="1" dirty="0">
                        <a:effectLst/>
                        <a:latin typeface="Calibri"/>
                        <a:ea typeface="Calibri"/>
                        <a:cs typeface="Times New Roman"/>
                      </a:endParaRPr>
                    </a:p>
                  </a:txBody>
                  <a:tcPr marL="36137" marR="36137" marT="0" marB="0"/>
                </a:tc>
                <a:tc>
                  <a:txBody>
                    <a:bodyPr/>
                    <a:lstStyle/>
                    <a:p>
                      <a:pPr algn="l">
                        <a:lnSpc>
                          <a:spcPct val="115000"/>
                        </a:lnSpc>
                        <a:spcAft>
                          <a:spcPts val="0"/>
                        </a:spcAft>
                      </a:pPr>
                      <a:r>
                        <a:rPr lang="fr-BE" sz="1200" b="1" dirty="0">
                          <a:effectLst/>
                        </a:rPr>
                        <a:t>Chordata</a:t>
                      </a:r>
                      <a:endParaRPr lang="fr-BE" sz="1200" b="1" dirty="0">
                        <a:effectLst/>
                        <a:latin typeface="Calibri"/>
                        <a:ea typeface="Calibri"/>
                        <a:cs typeface="Times New Roman"/>
                      </a:endParaRPr>
                    </a:p>
                  </a:txBody>
                  <a:tcPr marL="36137" marR="36137" marT="0" marB="0"/>
                </a:tc>
                <a:tc>
                  <a:txBody>
                    <a:bodyPr/>
                    <a:lstStyle/>
                    <a:p>
                      <a:pPr algn="l">
                        <a:lnSpc>
                          <a:spcPct val="115000"/>
                        </a:lnSpc>
                        <a:spcAft>
                          <a:spcPts val="0"/>
                        </a:spcAft>
                      </a:pPr>
                      <a:r>
                        <a:rPr lang="fr-BE" sz="1000" dirty="0" err="1"/>
                        <a:t>With</a:t>
                      </a:r>
                      <a:r>
                        <a:rPr lang="fr-BE" sz="1000" dirty="0"/>
                        <a:t> </a:t>
                      </a:r>
                      <a:r>
                        <a:rPr lang="fr-BE" sz="1000" dirty="0" err="1"/>
                        <a:t>notochord</a:t>
                      </a:r>
                      <a:r>
                        <a:rPr lang="fr-BE" sz="1000" dirty="0"/>
                        <a:t>, dorsal </a:t>
                      </a:r>
                      <a:r>
                        <a:rPr lang="fr-BE" sz="1000" dirty="0" err="1"/>
                        <a:t>marrow</a:t>
                      </a:r>
                      <a:r>
                        <a:rPr lang="fr-BE" sz="1000" dirty="0"/>
                        <a:t>.</a:t>
                      </a:r>
                      <a:endParaRPr lang="fr-BE" sz="1000" dirty="0">
                        <a:effectLst/>
                        <a:latin typeface="Calibri"/>
                        <a:ea typeface="Calibri"/>
                        <a:cs typeface="Times New Roman"/>
                      </a:endParaRPr>
                    </a:p>
                  </a:txBody>
                  <a:tcPr marL="36137" marR="36137" marT="0" marB="0"/>
                </a:tc>
                <a:extLst>
                  <a:ext uri="{0D108BD9-81ED-4DB2-BD59-A6C34878D82A}">
                    <a16:rowId xmlns:a16="http://schemas.microsoft.com/office/drawing/2014/main" val="10001"/>
                  </a:ext>
                </a:extLst>
              </a:tr>
              <a:tr h="772989">
                <a:tc>
                  <a:txBody>
                    <a:bodyPr/>
                    <a:lstStyle/>
                    <a:p>
                      <a:pPr algn="l">
                        <a:lnSpc>
                          <a:spcPct val="115000"/>
                        </a:lnSpc>
                        <a:spcAft>
                          <a:spcPts val="0"/>
                        </a:spcAft>
                      </a:pPr>
                      <a:r>
                        <a:rPr lang="fr-BE" sz="1400" dirty="0">
                          <a:effectLst/>
                        </a:rPr>
                        <a:t>Class </a:t>
                      </a:r>
                      <a:endParaRPr lang="fr-BE" sz="1400" dirty="0">
                        <a:effectLst/>
                        <a:latin typeface="Calibri"/>
                        <a:ea typeface="Calibri"/>
                        <a:cs typeface="Times New Roman"/>
                      </a:endParaRPr>
                    </a:p>
                  </a:txBody>
                  <a:tcPr marL="36137" marR="36137" marT="0" marB="0"/>
                </a:tc>
                <a:tc>
                  <a:txBody>
                    <a:bodyPr/>
                    <a:lstStyle/>
                    <a:p>
                      <a:pPr algn="l">
                        <a:lnSpc>
                          <a:spcPct val="115000"/>
                        </a:lnSpc>
                        <a:spcAft>
                          <a:spcPts val="0"/>
                        </a:spcAft>
                      </a:pPr>
                      <a:r>
                        <a:rPr lang="fr-BE" sz="1200" b="1" dirty="0">
                          <a:effectLst/>
                        </a:rPr>
                        <a:t>Mammifère</a:t>
                      </a:r>
                      <a:endParaRPr lang="fr-BE" sz="1200" b="1" dirty="0">
                        <a:effectLst/>
                        <a:latin typeface="Calibri"/>
                        <a:ea typeface="Calibri"/>
                        <a:cs typeface="Times New Roman"/>
                      </a:endParaRPr>
                    </a:p>
                  </a:txBody>
                  <a:tcPr marL="36137" marR="36137" marT="0" marB="0"/>
                </a:tc>
                <a:tc>
                  <a:txBody>
                    <a:bodyPr/>
                    <a:lstStyle/>
                    <a:p>
                      <a:pPr algn="l">
                        <a:lnSpc>
                          <a:spcPct val="115000"/>
                        </a:lnSpc>
                        <a:spcAft>
                          <a:spcPts val="0"/>
                        </a:spcAft>
                      </a:pPr>
                      <a:r>
                        <a:rPr lang="en-US" sz="1000" dirty="0"/>
                        <a:t>The young are fed by the mammary glands, skis with hair, body cavity divided into aortic arches, coreless red blood cells, constant body temperature, 3 bones in the middle ear, well developed brain</a:t>
                      </a:r>
                      <a:endParaRPr lang="fr-BE" sz="1000" dirty="0">
                        <a:effectLst/>
                        <a:latin typeface="Calibri"/>
                        <a:ea typeface="Calibri"/>
                        <a:cs typeface="Times New Roman"/>
                      </a:endParaRPr>
                    </a:p>
                  </a:txBody>
                  <a:tcPr marL="36137" marR="36137" marT="0" marB="0"/>
                </a:tc>
                <a:extLst>
                  <a:ext uri="{0D108BD9-81ED-4DB2-BD59-A6C34878D82A}">
                    <a16:rowId xmlns:a16="http://schemas.microsoft.com/office/drawing/2014/main" val="10002"/>
                  </a:ext>
                </a:extLst>
              </a:tr>
              <a:tr h="241140">
                <a:tc>
                  <a:txBody>
                    <a:bodyPr/>
                    <a:lstStyle/>
                    <a:p>
                      <a:pPr algn="l">
                        <a:lnSpc>
                          <a:spcPct val="115000"/>
                        </a:lnSpc>
                        <a:spcAft>
                          <a:spcPts val="0"/>
                        </a:spcAft>
                      </a:pPr>
                      <a:r>
                        <a:rPr lang="fr-BE" sz="1400" dirty="0" err="1">
                          <a:effectLst/>
                        </a:rPr>
                        <a:t>Order</a:t>
                      </a:r>
                      <a:endParaRPr lang="fr-BE" sz="1400" dirty="0">
                        <a:effectLst/>
                        <a:latin typeface="Calibri"/>
                        <a:ea typeface="Calibri"/>
                        <a:cs typeface="Times New Roman"/>
                      </a:endParaRPr>
                    </a:p>
                  </a:txBody>
                  <a:tcPr marL="36137" marR="36137" marT="0" marB="0"/>
                </a:tc>
                <a:tc>
                  <a:txBody>
                    <a:bodyPr/>
                    <a:lstStyle/>
                    <a:p>
                      <a:pPr algn="l">
                        <a:lnSpc>
                          <a:spcPct val="115000"/>
                        </a:lnSpc>
                        <a:spcAft>
                          <a:spcPts val="0"/>
                        </a:spcAft>
                      </a:pPr>
                      <a:r>
                        <a:rPr lang="fr-BE" sz="1200" b="1" dirty="0">
                          <a:effectLst/>
                        </a:rPr>
                        <a:t>Primate</a:t>
                      </a:r>
                      <a:endParaRPr lang="fr-BE" sz="1200" b="1" dirty="0">
                        <a:effectLst/>
                        <a:latin typeface="Calibri"/>
                        <a:ea typeface="Calibri"/>
                        <a:cs typeface="Times New Roman"/>
                      </a:endParaRPr>
                    </a:p>
                  </a:txBody>
                  <a:tcPr marL="36137" marR="36137" marT="0" marB="0"/>
                </a:tc>
                <a:tc>
                  <a:txBody>
                    <a:bodyPr/>
                    <a:lstStyle/>
                    <a:p>
                      <a:pPr algn="l">
                        <a:lnSpc>
                          <a:spcPct val="115000"/>
                        </a:lnSpc>
                      </a:pPr>
                      <a:endParaRPr lang="fr-BE" sz="1000" dirty="0">
                        <a:effectLst/>
                        <a:latin typeface="Calibri"/>
                        <a:cs typeface="Times New Roman"/>
                      </a:endParaRPr>
                    </a:p>
                  </a:txBody>
                  <a:tcPr marL="36137" marR="36137" marT="0" marB="0"/>
                </a:tc>
                <a:extLst>
                  <a:ext uri="{0D108BD9-81ED-4DB2-BD59-A6C34878D82A}">
                    <a16:rowId xmlns:a16="http://schemas.microsoft.com/office/drawing/2014/main" val="10003"/>
                  </a:ext>
                </a:extLst>
              </a:tr>
              <a:tr h="386494">
                <a:tc>
                  <a:txBody>
                    <a:bodyPr/>
                    <a:lstStyle/>
                    <a:p>
                      <a:pPr algn="l">
                        <a:lnSpc>
                          <a:spcPct val="115000"/>
                        </a:lnSpc>
                        <a:spcAft>
                          <a:spcPts val="0"/>
                        </a:spcAft>
                      </a:pPr>
                      <a:r>
                        <a:rPr lang="fr-BE" sz="1400" dirty="0">
                          <a:effectLst/>
                        </a:rPr>
                        <a:t>Family :</a:t>
                      </a:r>
                      <a:endParaRPr lang="fr-BE" sz="1400" dirty="0">
                        <a:effectLst/>
                        <a:latin typeface="Calibri"/>
                        <a:ea typeface="Calibri"/>
                        <a:cs typeface="Times New Roman"/>
                      </a:endParaRPr>
                    </a:p>
                  </a:txBody>
                  <a:tcPr marL="36137" marR="36137" marT="0" marB="0"/>
                </a:tc>
                <a:tc>
                  <a:txBody>
                    <a:bodyPr/>
                    <a:lstStyle/>
                    <a:p>
                      <a:pPr algn="l">
                        <a:lnSpc>
                          <a:spcPct val="115000"/>
                        </a:lnSpc>
                        <a:spcAft>
                          <a:spcPts val="0"/>
                        </a:spcAft>
                      </a:pPr>
                      <a:r>
                        <a:rPr lang="fr-BE" sz="1200" b="1" dirty="0">
                          <a:effectLst/>
                        </a:rPr>
                        <a:t>Hominidae</a:t>
                      </a:r>
                      <a:endParaRPr lang="fr-BE" sz="1200" b="1" dirty="0">
                        <a:effectLst/>
                        <a:latin typeface="Calibri"/>
                        <a:ea typeface="Calibri"/>
                        <a:cs typeface="Times New Roman"/>
                      </a:endParaRPr>
                    </a:p>
                  </a:txBody>
                  <a:tcPr marL="36137" marR="36137" marT="0" marB="0"/>
                </a:tc>
                <a:tc>
                  <a:txBody>
                    <a:bodyPr/>
                    <a:lstStyle/>
                    <a:p>
                      <a:pPr algn="l">
                        <a:lnSpc>
                          <a:spcPct val="115000"/>
                        </a:lnSpc>
                        <a:spcAft>
                          <a:spcPts val="0"/>
                        </a:spcAft>
                      </a:pPr>
                      <a:r>
                        <a:rPr lang="en-US" sz="1000" dirty="0">
                          <a:effectLst/>
                        </a:rPr>
                        <a:t>Standing, bipedal locomotion, life based on hands and feet differently specialized, family and social organization.</a:t>
                      </a:r>
                      <a:endParaRPr lang="fr-BE" sz="1000" dirty="0">
                        <a:effectLst/>
                        <a:latin typeface="Calibri"/>
                        <a:ea typeface="Calibri"/>
                        <a:cs typeface="Times New Roman"/>
                      </a:endParaRPr>
                    </a:p>
                  </a:txBody>
                  <a:tcPr marL="36137" marR="36137" marT="0" marB="0"/>
                </a:tc>
                <a:extLst>
                  <a:ext uri="{0D108BD9-81ED-4DB2-BD59-A6C34878D82A}">
                    <a16:rowId xmlns:a16="http://schemas.microsoft.com/office/drawing/2014/main" val="10004"/>
                  </a:ext>
                </a:extLst>
              </a:tr>
              <a:tr h="241140">
                <a:tc>
                  <a:txBody>
                    <a:bodyPr/>
                    <a:lstStyle/>
                    <a:p>
                      <a:pPr algn="l">
                        <a:lnSpc>
                          <a:spcPct val="115000"/>
                        </a:lnSpc>
                        <a:spcAft>
                          <a:spcPts val="0"/>
                        </a:spcAft>
                      </a:pPr>
                      <a:r>
                        <a:rPr lang="fr-BE" sz="1400" dirty="0" err="1">
                          <a:effectLst/>
                        </a:rPr>
                        <a:t>Genus</a:t>
                      </a:r>
                      <a:r>
                        <a:rPr lang="fr-BE" sz="1400" dirty="0">
                          <a:effectLst/>
                        </a:rPr>
                        <a:t> :</a:t>
                      </a:r>
                      <a:endParaRPr lang="fr-BE" sz="1400" dirty="0">
                        <a:effectLst/>
                        <a:latin typeface="Calibri"/>
                        <a:ea typeface="Calibri"/>
                        <a:cs typeface="Times New Roman"/>
                      </a:endParaRPr>
                    </a:p>
                  </a:txBody>
                  <a:tcPr marL="36137" marR="36137" marT="0" marB="0"/>
                </a:tc>
                <a:tc>
                  <a:txBody>
                    <a:bodyPr/>
                    <a:lstStyle/>
                    <a:p>
                      <a:pPr algn="l">
                        <a:lnSpc>
                          <a:spcPct val="115000"/>
                        </a:lnSpc>
                        <a:spcAft>
                          <a:spcPts val="0"/>
                        </a:spcAft>
                      </a:pPr>
                      <a:r>
                        <a:rPr lang="fr-BE" sz="1200" b="1" dirty="0">
                          <a:effectLst/>
                        </a:rPr>
                        <a:t>Homo</a:t>
                      </a:r>
                      <a:endParaRPr lang="fr-BE" sz="1200" b="1" dirty="0">
                        <a:effectLst/>
                        <a:latin typeface="Calibri"/>
                        <a:ea typeface="Calibri"/>
                        <a:cs typeface="Times New Roman"/>
                      </a:endParaRPr>
                    </a:p>
                  </a:txBody>
                  <a:tcPr marL="36137" marR="36137" marT="0" marB="0"/>
                </a:tc>
                <a:tc>
                  <a:txBody>
                    <a:bodyPr/>
                    <a:lstStyle/>
                    <a:p>
                      <a:pPr algn="l">
                        <a:lnSpc>
                          <a:spcPct val="115000"/>
                        </a:lnSpc>
                        <a:spcAft>
                          <a:spcPts val="0"/>
                        </a:spcAft>
                      </a:pPr>
                      <a:r>
                        <a:rPr lang="en-US" sz="1000" dirty="0">
                          <a:effectLst/>
                        </a:rPr>
                        <a:t>Big brain, speech, extended life, longer youth.</a:t>
                      </a:r>
                      <a:endParaRPr lang="fr-BE" sz="1000" dirty="0">
                        <a:effectLst/>
                        <a:latin typeface="Calibri"/>
                        <a:ea typeface="Calibri"/>
                        <a:cs typeface="Times New Roman"/>
                      </a:endParaRPr>
                    </a:p>
                  </a:txBody>
                  <a:tcPr marL="36137" marR="36137" marT="0" marB="0"/>
                </a:tc>
                <a:extLst>
                  <a:ext uri="{0D108BD9-81ED-4DB2-BD59-A6C34878D82A}">
                    <a16:rowId xmlns:a16="http://schemas.microsoft.com/office/drawing/2014/main" val="10005"/>
                  </a:ext>
                </a:extLst>
              </a:tr>
              <a:tr h="241140">
                <a:tc>
                  <a:txBody>
                    <a:bodyPr/>
                    <a:lstStyle/>
                    <a:p>
                      <a:pPr algn="l">
                        <a:lnSpc>
                          <a:spcPct val="115000"/>
                        </a:lnSpc>
                        <a:spcAft>
                          <a:spcPts val="0"/>
                        </a:spcAft>
                      </a:pPr>
                      <a:r>
                        <a:rPr lang="fr-BE" sz="1400" dirty="0" err="1">
                          <a:effectLst/>
                        </a:rPr>
                        <a:t>Species</a:t>
                      </a:r>
                      <a:r>
                        <a:rPr lang="fr-BE" sz="1400" dirty="0">
                          <a:effectLst/>
                        </a:rPr>
                        <a:t> :</a:t>
                      </a:r>
                      <a:endParaRPr lang="fr-BE" sz="1400" dirty="0">
                        <a:effectLst/>
                        <a:latin typeface="Calibri"/>
                        <a:ea typeface="Calibri"/>
                        <a:cs typeface="Times New Roman"/>
                      </a:endParaRPr>
                    </a:p>
                  </a:txBody>
                  <a:tcPr marL="36137" marR="36137" marT="0" marB="0"/>
                </a:tc>
                <a:tc>
                  <a:txBody>
                    <a:bodyPr/>
                    <a:lstStyle/>
                    <a:p>
                      <a:pPr algn="l">
                        <a:lnSpc>
                          <a:spcPct val="115000"/>
                        </a:lnSpc>
                        <a:spcAft>
                          <a:spcPts val="0"/>
                        </a:spcAft>
                      </a:pPr>
                      <a:r>
                        <a:rPr lang="fr-BE" sz="1200" b="1" dirty="0">
                          <a:effectLst/>
                        </a:rPr>
                        <a:t>Homo sapiens</a:t>
                      </a:r>
                      <a:endParaRPr lang="fr-BE" sz="1200" b="1" dirty="0">
                        <a:effectLst/>
                        <a:latin typeface="Calibri"/>
                        <a:ea typeface="Calibri"/>
                        <a:cs typeface="Times New Roman"/>
                      </a:endParaRPr>
                    </a:p>
                  </a:txBody>
                  <a:tcPr marL="36137" marR="36137" marT="0" marB="0"/>
                </a:tc>
                <a:tc>
                  <a:txBody>
                    <a:bodyPr/>
                    <a:lstStyle/>
                    <a:p>
                      <a:pPr algn="l">
                        <a:lnSpc>
                          <a:spcPct val="115000"/>
                        </a:lnSpc>
                        <a:spcAft>
                          <a:spcPts val="0"/>
                        </a:spcAft>
                      </a:pPr>
                      <a:r>
                        <a:rPr lang="en-US" sz="1000" dirty="0">
                          <a:effectLst/>
                        </a:rPr>
                        <a:t>Important chin, high forehead, thin skull bones, rare hairs.</a:t>
                      </a:r>
                      <a:endParaRPr lang="fr-BE" sz="1000" dirty="0">
                        <a:effectLst/>
                        <a:latin typeface="Calibri"/>
                        <a:ea typeface="Calibri"/>
                        <a:cs typeface="Times New Roman"/>
                      </a:endParaRPr>
                    </a:p>
                  </a:txBody>
                  <a:tcPr marL="36137" marR="36137" marT="0" marB="0"/>
                </a:tc>
                <a:extLst>
                  <a:ext uri="{0D108BD9-81ED-4DB2-BD59-A6C34878D82A}">
                    <a16:rowId xmlns:a16="http://schemas.microsoft.com/office/drawing/2014/main" val="10006"/>
                  </a:ext>
                </a:extLst>
              </a:tr>
              <a:tr h="4570872">
                <a:tc>
                  <a:txBody>
                    <a:bodyPr/>
                    <a:lstStyle/>
                    <a:p>
                      <a:pPr algn="l">
                        <a:lnSpc>
                          <a:spcPct val="115000"/>
                        </a:lnSpc>
                        <a:spcAft>
                          <a:spcPts val="0"/>
                        </a:spcAft>
                      </a:pPr>
                      <a:r>
                        <a:rPr lang="fr-BE" sz="1400" dirty="0">
                          <a:effectLst/>
                        </a:rPr>
                        <a:t>Main Races/Populations/</a:t>
                      </a:r>
                    </a:p>
                    <a:p>
                      <a:pPr algn="l">
                        <a:lnSpc>
                          <a:spcPct val="115000"/>
                        </a:lnSpc>
                        <a:spcAft>
                          <a:spcPts val="0"/>
                        </a:spcAft>
                      </a:pPr>
                      <a:r>
                        <a:rPr lang="fr-BE" sz="1400" dirty="0" err="1">
                          <a:effectLst/>
                        </a:rPr>
                        <a:t>Genetic</a:t>
                      </a:r>
                      <a:r>
                        <a:rPr lang="fr-BE" sz="1400" dirty="0">
                          <a:effectLst/>
                        </a:rPr>
                        <a:t> Clusters (</a:t>
                      </a:r>
                      <a:r>
                        <a:rPr lang="fr-BE" sz="1400" dirty="0" err="1">
                          <a:effectLst/>
                        </a:rPr>
                        <a:t>synonymous</a:t>
                      </a:r>
                      <a:r>
                        <a:rPr lang="fr-BE" sz="1400" dirty="0">
                          <a:effectLst/>
                        </a:rPr>
                        <a:t>):</a:t>
                      </a:r>
                      <a:endParaRPr lang="fr-BE" sz="1400" dirty="0">
                        <a:effectLst/>
                        <a:latin typeface="Calibri"/>
                        <a:ea typeface="Calibri"/>
                        <a:cs typeface="Times New Roman"/>
                      </a:endParaRPr>
                    </a:p>
                  </a:txBody>
                  <a:tcPr marL="36137" marR="36137" marT="0" marB="0"/>
                </a:tc>
                <a:tc>
                  <a:txBody>
                    <a:bodyPr/>
                    <a:lstStyle/>
                    <a:p>
                      <a:pPr algn="l">
                        <a:lnSpc>
                          <a:spcPct val="115000"/>
                        </a:lnSpc>
                        <a:spcAft>
                          <a:spcPts val="1000"/>
                        </a:spcAft>
                      </a:pPr>
                      <a:r>
                        <a:rPr lang="fr-BE" sz="1200" b="1" dirty="0">
                          <a:effectLst/>
                        </a:rPr>
                        <a:t>1. </a:t>
                      </a:r>
                      <a:r>
                        <a:rPr lang="fr-BE" sz="1200" b="1" dirty="0" err="1">
                          <a:effectLst/>
                        </a:rPr>
                        <a:t>Africans</a:t>
                      </a:r>
                      <a:endParaRPr lang="fr-BE" sz="1200" b="1" dirty="0">
                        <a:effectLst/>
                      </a:endParaRPr>
                    </a:p>
                    <a:p>
                      <a:pPr algn="l">
                        <a:lnSpc>
                          <a:spcPct val="115000"/>
                        </a:lnSpc>
                        <a:spcAft>
                          <a:spcPts val="1000"/>
                        </a:spcAft>
                      </a:pPr>
                      <a:r>
                        <a:rPr lang="fr-BE" sz="1200" b="1" dirty="0">
                          <a:effectLst/>
                        </a:rPr>
                        <a:t>2. </a:t>
                      </a:r>
                      <a:r>
                        <a:rPr lang="fr-BE" sz="1200" b="1" dirty="0" err="1">
                          <a:effectLst/>
                        </a:rPr>
                        <a:t>Europeans</a:t>
                      </a:r>
                      <a:endParaRPr lang="fr-BE" sz="1200" b="1" dirty="0">
                        <a:effectLst/>
                      </a:endParaRPr>
                    </a:p>
                    <a:p>
                      <a:pPr algn="l">
                        <a:lnSpc>
                          <a:spcPct val="115000"/>
                        </a:lnSpc>
                        <a:spcAft>
                          <a:spcPts val="1000"/>
                        </a:spcAft>
                      </a:pPr>
                      <a:r>
                        <a:rPr lang="fr-BE" sz="1200" b="1" dirty="0">
                          <a:effectLst/>
                        </a:rPr>
                        <a:t>3. </a:t>
                      </a:r>
                      <a:r>
                        <a:rPr lang="fr-BE" sz="1200" b="1" dirty="0" err="1">
                          <a:effectLst/>
                        </a:rPr>
                        <a:t>Australian</a:t>
                      </a:r>
                      <a:r>
                        <a:rPr lang="fr-BE" sz="1200" b="1" dirty="0">
                          <a:effectLst/>
                        </a:rPr>
                        <a:t> </a:t>
                      </a:r>
                      <a:r>
                        <a:rPr lang="fr-BE" sz="1200" b="1" dirty="0" err="1">
                          <a:effectLst/>
                        </a:rPr>
                        <a:t>Aborigines</a:t>
                      </a:r>
                      <a:endParaRPr lang="fr-BE" sz="1200" b="1" dirty="0">
                        <a:effectLst/>
                      </a:endParaRPr>
                    </a:p>
                    <a:p>
                      <a:pPr algn="l">
                        <a:lnSpc>
                          <a:spcPct val="115000"/>
                        </a:lnSpc>
                        <a:spcAft>
                          <a:spcPts val="1000"/>
                        </a:spcAft>
                      </a:pPr>
                      <a:r>
                        <a:rPr lang="fr-BE" sz="1200" b="1" dirty="0">
                          <a:effectLst/>
                        </a:rPr>
                        <a:t>4. Native </a:t>
                      </a:r>
                      <a:r>
                        <a:rPr lang="fr-BE" sz="1200" b="1" dirty="0" err="1">
                          <a:effectLst/>
                        </a:rPr>
                        <a:t>Americans</a:t>
                      </a:r>
                      <a:endParaRPr lang="fr-BE" sz="1200" b="1" dirty="0">
                        <a:effectLst/>
                      </a:endParaRPr>
                    </a:p>
                    <a:p>
                      <a:pPr algn="l">
                        <a:lnSpc>
                          <a:spcPct val="115000"/>
                        </a:lnSpc>
                        <a:spcAft>
                          <a:spcPts val="1000"/>
                        </a:spcAft>
                      </a:pPr>
                      <a:r>
                        <a:rPr lang="fr-BE" sz="1200" b="1" dirty="0">
                          <a:effectLst/>
                        </a:rPr>
                        <a:t>5. East </a:t>
                      </a:r>
                      <a:r>
                        <a:rPr lang="fr-BE" sz="1200" b="1" dirty="0" err="1">
                          <a:effectLst/>
                        </a:rPr>
                        <a:t>Asians</a:t>
                      </a:r>
                      <a:r>
                        <a:rPr lang="fr-BE" sz="1200" b="1" dirty="0">
                          <a:effectLst/>
                        </a:rPr>
                        <a:t> (China, </a:t>
                      </a:r>
                      <a:r>
                        <a:rPr lang="fr-BE" sz="1200" b="1" dirty="0" err="1">
                          <a:effectLst/>
                        </a:rPr>
                        <a:t>Korea</a:t>
                      </a:r>
                      <a:r>
                        <a:rPr lang="fr-BE" sz="1200" b="1" dirty="0">
                          <a:effectLst/>
                        </a:rPr>
                        <a:t>, Japan, Singapore)</a:t>
                      </a:r>
                    </a:p>
                    <a:p>
                      <a:pPr algn="l">
                        <a:lnSpc>
                          <a:spcPct val="115000"/>
                        </a:lnSpc>
                        <a:spcAft>
                          <a:spcPts val="1000"/>
                        </a:spcAft>
                      </a:pPr>
                      <a:r>
                        <a:rPr lang="fr-BE" sz="1200" b="1" dirty="0">
                          <a:effectLst/>
                        </a:rPr>
                        <a:t>6. </a:t>
                      </a:r>
                      <a:r>
                        <a:rPr lang="fr-BE" sz="1200" b="1" dirty="0" err="1">
                          <a:effectLst/>
                        </a:rPr>
                        <a:t>Southeast</a:t>
                      </a:r>
                      <a:r>
                        <a:rPr lang="fr-BE" sz="1200" b="1" dirty="0">
                          <a:effectLst/>
                        </a:rPr>
                        <a:t> </a:t>
                      </a:r>
                      <a:r>
                        <a:rPr lang="fr-BE" sz="1200" b="1" dirty="0" err="1">
                          <a:effectLst/>
                        </a:rPr>
                        <a:t>Asians</a:t>
                      </a:r>
                      <a:r>
                        <a:rPr lang="fr-BE" sz="1200" b="1" dirty="0">
                          <a:effectLst/>
                        </a:rPr>
                        <a:t> (</a:t>
                      </a:r>
                      <a:r>
                        <a:rPr lang="fr-BE" sz="1200" b="1" dirty="0" err="1">
                          <a:effectLst/>
                        </a:rPr>
                        <a:t>Cambandia</a:t>
                      </a:r>
                      <a:r>
                        <a:rPr lang="fr-BE" sz="1200" b="1" dirty="0">
                          <a:effectLst/>
                        </a:rPr>
                        <a:t>, </a:t>
                      </a:r>
                      <a:r>
                        <a:rPr lang="fr-BE" sz="1200" b="1" dirty="0" err="1">
                          <a:effectLst/>
                        </a:rPr>
                        <a:t>Indonesia</a:t>
                      </a:r>
                      <a:r>
                        <a:rPr lang="fr-BE" sz="1200" b="1" dirty="0">
                          <a:effectLst/>
                        </a:rPr>
                        <a:t>, Laos)</a:t>
                      </a:r>
                    </a:p>
                    <a:p>
                      <a:pPr algn="l">
                        <a:lnSpc>
                          <a:spcPct val="115000"/>
                        </a:lnSpc>
                        <a:spcAft>
                          <a:spcPts val="1000"/>
                        </a:spcAft>
                      </a:pPr>
                      <a:r>
                        <a:rPr lang="fr-BE" sz="1200" b="1" dirty="0">
                          <a:effectLst/>
                        </a:rPr>
                        <a:t>7. </a:t>
                      </a:r>
                      <a:r>
                        <a:rPr lang="fr-BE" sz="1200" b="1" dirty="0" smtClean="0">
                          <a:effectLst/>
                        </a:rPr>
                        <a:t>South </a:t>
                      </a:r>
                      <a:r>
                        <a:rPr lang="fr-BE" sz="1200" b="1" dirty="0" err="1">
                          <a:effectLst/>
                        </a:rPr>
                        <a:t>Asians</a:t>
                      </a:r>
                      <a:r>
                        <a:rPr lang="fr-BE" sz="1200" b="1" dirty="0">
                          <a:effectLst/>
                        </a:rPr>
                        <a:t> and North </a:t>
                      </a:r>
                      <a:r>
                        <a:rPr lang="fr-BE" sz="1200" b="1" dirty="0" err="1">
                          <a:effectLst/>
                        </a:rPr>
                        <a:t>Africans</a:t>
                      </a:r>
                      <a:r>
                        <a:rPr lang="fr-BE" sz="1200" b="1" dirty="0">
                          <a:effectLst/>
                        </a:rPr>
                        <a:t> (</a:t>
                      </a:r>
                      <a:r>
                        <a:rPr lang="fr-BE" sz="1200" b="1" dirty="0" err="1">
                          <a:effectLst/>
                        </a:rPr>
                        <a:t>also</a:t>
                      </a:r>
                      <a:r>
                        <a:rPr lang="fr-BE" sz="1200" b="1" dirty="0">
                          <a:effectLst/>
                        </a:rPr>
                        <a:t> </a:t>
                      </a:r>
                      <a:r>
                        <a:rPr lang="fr-BE" sz="1200" b="1" dirty="0" err="1">
                          <a:effectLst/>
                        </a:rPr>
                        <a:t>called</a:t>
                      </a:r>
                      <a:r>
                        <a:rPr lang="fr-BE" sz="1200" b="1" dirty="0">
                          <a:effectLst/>
                        </a:rPr>
                        <a:t> MENA for Middle </a:t>
                      </a:r>
                      <a:r>
                        <a:rPr lang="fr-BE" sz="1200" b="1" dirty="0" err="1">
                          <a:effectLst/>
                        </a:rPr>
                        <a:t>Easterners</a:t>
                      </a:r>
                      <a:r>
                        <a:rPr lang="fr-BE" sz="1200" b="1" dirty="0">
                          <a:effectLst/>
                        </a:rPr>
                        <a:t> and North </a:t>
                      </a:r>
                      <a:r>
                        <a:rPr lang="fr-BE" sz="1200" b="1" dirty="0" err="1">
                          <a:effectLst/>
                        </a:rPr>
                        <a:t>Africans</a:t>
                      </a:r>
                      <a:r>
                        <a:rPr lang="fr-BE" sz="1200" b="1" dirty="0">
                          <a:effectLst/>
                        </a:rPr>
                        <a:t>)</a:t>
                      </a:r>
                    </a:p>
                    <a:p>
                      <a:pPr algn="l">
                        <a:lnSpc>
                          <a:spcPct val="115000"/>
                        </a:lnSpc>
                        <a:spcAft>
                          <a:spcPts val="1000"/>
                        </a:spcAft>
                      </a:pPr>
                      <a:r>
                        <a:rPr lang="fr-BE" sz="1200" b="1" dirty="0">
                          <a:effectLst/>
                        </a:rPr>
                        <a:t>8. </a:t>
                      </a:r>
                      <a:r>
                        <a:rPr lang="fr-BE" sz="1200" b="1" dirty="0" err="1">
                          <a:effectLst/>
                        </a:rPr>
                        <a:t>Arctic</a:t>
                      </a:r>
                      <a:r>
                        <a:rPr lang="fr-BE" sz="1200" b="1" dirty="0">
                          <a:effectLst/>
                        </a:rPr>
                        <a:t> People </a:t>
                      </a:r>
                    </a:p>
                    <a:p>
                      <a:pPr algn="l">
                        <a:lnSpc>
                          <a:spcPct val="115000"/>
                        </a:lnSpc>
                        <a:spcAft>
                          <a:spcPts val="1000"/>
                        </a:spcAft>
                      </a:pPr>
                      <a:r>
                        <a:rPr lang="fr-BE" sz="1200" b="1" dirty="0">
                          <a:effectLst/>
                        </a:rPr>
                        <a:t>9. Pacific </a:t>
                      </a:r>
                      <a:r>
                        <a:rPr lang="fr-BE" sz="1200" b="1" dirty="0" err="1">
                          <a:effectLst/>
                        </a:rPr>
                        <a:t>Islanders</a:t>
                      </a:r>
                      <a:endParaRPr lang="fr-BE" sz="1200" b="1" dirty="0">
                        <a:effectLst/>
                        <a:latin typeface="Calibri"/>
                        <a:ea typeface="Calibri"/>
                        <a:cs typeface="Times New Roman"/>
                      </a:endParaRPr>
                    </a:p>
                  </a:txBody>
                  <a:tcPr marL="36137" marR="36137" marT="0" marB="0"/>
                </a:tc>
                <a:tc>
                  <a:txBody>
                    <a:bodyPr/>
                    <a:lstStyle/>
                    <a:p>
                      <a:pPr algn="l">
                        <a:lnSpc>
                          <a:spcPct val="115000"/>
                        </a:lnSpc>
                        <a:spcAft>
                          <a:spcPts val="0"/>
                        </a:spcAft>
                      </a:pPr>
                      <a:r>
                        <a:rPr lang="fr-BE" sz="1000" dirty="0">
                          <a:effectLst/>
                        </a:rPr>
                        <a:t/>
                      </a:r>
                      <a:br>
                        <a:rPr lang="fr-BE" sz="1000" dirty="0">
                          <a:effectLst/>
                        </a:rPr>
                      </a:br>
                      <a:endParaRPr lang="fr-BE" sz="1000" dirty="0">
                        <a:effectLst/>
                      </a:endParaRPr>
                    </a:p>
                  </a:txBody>
                  <a:tcPr marL="36137" marR="36137" marT="0" marB="0"/>
                </a:tc>
                <a:extLst>
                  <a:ext uri="{0D108BD9-81ED-4DB2-BD59-A6C34878D82A}">
                    <a16:rowId xmlns:a16="http://schemas.microsoft.com/office/drawing/2014/main" val="10007"/>
                  </a:ext>
                </a:extLst>
              </a:tr>
            </a:tbl>
          </a:graphicData>
        </a:graphic>
      </p:graphicFrame>
      <p:sp>
        <p:nvSpPr>
          <p:cNvPr id="4" name="Espace réservé du numéro de diapositive 3"/>
          <p:cNvSpPr>
            <a:spLocks noGrp="1"/>
          </p:cNvSpPr>
          <p:nvPr>
            <p:ph type="sldNum" sz="quarter" idx="12"/>
          </p:nvPr>
        </p:nvSpPr>
        <p:spPr/>
        <p:txBody>
          <a:bodyPr/>
          <a:lstStyle/>
          <a:p>
            <a:pPr>
              <a:defRPr/>
            </a:pPr>
            <a:fld id="{C7C4E8D2-C66B-4CA6-A9D2-C2734EBD0C8E}" type="slidenum">
              <a:rPr lang="fr-BE" smtClean="0"/>
              <a:pPr>
                <a:defRPr/>
              </a:pPr>
              <a:t>14</a:t>
            </a:fld>
            <a:endParaRPr lang="fr-BE" dirty="0"/>
          </a:p>
        </p:txBody>
      </p:sp>
      <p:sp>
        <p:nvSpPr>
          <p:cNvPr id="3" name="ZoneTexte 2">
            <a:extLst>
              <a:ext uri="{FF2B5EF4-FFF2-40B4-BE49-F238E27FC236}">
                <a16:creationId xmlns:a16="http://schemas.microsoft.com/office/drawing/2014/main" id="{5275F524-1E51-43E5-A3E4-CDB6F7EB2B79}"/>
              </a:ext>
            </a:extLst>
          </p:cNvPr>
          <p:cNvSpPr txBox="1"/>
          <p:nvPr/>
        </p:nvSpPr>
        <p:spPr>
          <a:xfrm>
            <a:off x="4644008" y="4293096"/>
            <a:ext cx="4192494" cy="400110"/>
          </a:xfrm>
          <a:prstGeom prst="rect">
            <a:avLst/>
          </a:prstGeom>
          <a:noFill/>
        </p:spPr>
        <p:txBody>
          <a:bodyPr wrap="none" rtlCol="0">
            <a:spAutoFit/>
          </a:bodyPr>
          <a:lstStyle/>
          <a:p>
            <a:r>
              <a:rPr lang="fr-BE" sz="2000" dirty="0"/>
              <a:t>Homo Sapiens </a:t>
            </a:r>
            <a:r>
              <a:rPr lang="fr-BE" sz="2000" dirty="0" err="1"/>
              <a:t>Taxinomic</a:t>
            </a:r>
            <a:r>
              <a:rPr lang="fr-BE" sz="2000" dirty="0"/>
              <a:t> Classification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243DE015-DB07-40F7-A68B-C7443E0BD91E}" type="slidenum">
              <a:rPr lang="fr-BE" smtClean="0"/>
              <a:pPr>
                <a:defRPr/>
              </a:pPr>
              <a:t>15</a:t>
            </a:fld>
            <a:endParaRPr lang="fr-BE" dirty="0"/>
          </a:p>
        </p:txBody>
      </p:sp>
      <p:sp>
        <p:nvSpPr>
          <p:cNvPr id="5" name="Rectangle 2">
            <a:extLst>
              <a:ext uri="{FF2B5EF4-FFF2-40B4-BE49-F238E27FC236}">
                <a16:creationId xmlns:a16="http://schemas.microsoft.com/office/drawing/2014/main" id="{2815F354-DE78-4EEF-9840-CC4E068BE68B}"/>
              </a:ext>
            </a:extLst>
          </p:cNvPr>
          <p:cNvSpPr>
            <a:spLocks noChangeArrowheads="1"/>
          </p:cNvSpPr>
          <p:nvPr/>
        </p:nvSpPr>
        <p:spPr bwMode="auto">
          <a:xfrm>
            <a:off x="431540" y="1213009"/>
            <a:ext cx="8280920" cy="443198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200" b="0" i="0" u="none" strike="noStrike" cap="none" normalizeH="0" baseline="0" dirty="0">
                <a:ln>
                  <a:noFill/>
                </a:ln>
                <a:solidFill>
                  <a:srgbClr val="212121"/>
                </a:solidFill>
                <a:effectLst/>
                <a:latin typeface="inherit"/>
              </a:rPr>
              <a:t>-&gt; Homo Sapiens </a:t>
            </a:r>
            <a:r>
              <a:rPr kumimoji="0" lang="fr-FR" altLang="fr-FR" sz="3200" b="0" i="0" u="none" strike="noStrike" cap="none" normalizeH="0" baseline="0" dirty="0" err="1">
                <a:ln>
                  <a:noFill/>
                </a:ln>
                <a:solidFill>
                  <a:srgbClr val="212121"/>
                </a:solidFill>
                <a:effectLst/>
                <a:latin typeface="inherit"/>
              </a:rPr>
              <a:t>is</a:t>
            </a:r>
            <a:r>
              <a:rPr kumimoji="0" lang="fr-FR" altLang="fr-FR" sz="3200" b="0" i="0" u="none" strike="noStrike" cap="none" normalizeH="0" baseline="0" dirty="0">
                <a:ln>
                  <a:noFill/>
                </a:ln>
                <a:solidFill>
                  <a:srgbClr val="212121"/>
                </a:solidFill>
                <a:effectLst/>
                <a:latin typeface="inherit"/>
              </a:rPr>
              <a:t> an animal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3200" dirty="0">
              <a:solidFill>
                <a:srgbClr val="212121"/>
              </a:solidFill>
              <a:latin typeface="inherit"/>
            </a:endParaRPr>
          </a:p>
          <a:p>
            <a:pPr lvl="0" eaLnBrk="0" hangingPunct="0"/>
            <a:r>
              <a:rPr kumimoji="0" lang="fr-FR" altLang="fr-FR" sz="3200" b="0" i="0" u="none" strike="noStrike" cap="none" normalizeH="0" baseline="0" dirty="0">
                <a:ln>
                  <a:noFill/>
                </a:ln>
                <a:solidFill>
                  <a:srgbClr val="212121"/>
                </a:solidFill>
                <a:effectLst/>
                <a:latin typeface="inherit"/>
              </a:rPr>
              <a:t>There </a:t>
            </a:r>
            <a:r>
              <a:rPr kumimoji="0" lang="fr-FR" altLang="fr-FR" sz="3200" b="0" i="0" u="none" strike="noStrike" cap="none" normalizeH="0" baseline="0" dirty="0" err="1">
                <a:ln>
                  <a:noFill/>
                </a:ln>
                <a:solidFill>
                  <a:srgbClr val="212121"/>
                </a:solidFill>
                <a:effectLst/>
                <a:latin typeface="inherit"/>
              </a:rPr>
              <a:t>is</a:t>
            </a:r>
            <a:r>
              <a:rPr kumimoji="0" lang="fr-FR" altLang="fr-FR" sz="3200" b="0" i="0" u="none" strike="noStrike" cap="none" normalizeH="0" baseline="0" dirty="0">
                <a:ln>
                  <a:noFill/>
                </a:ln>
                <a:solidFill>
                  <a:srgbClr val="212121"/>
                </a:solidFill>
                <a:effectLst/>
                <a:latin typeface="inherit"/>
              </a:rPr>
              <a:t> no more </a:t>
            </a:r>
            <a:r>
              <a:rPr kumimoji="0" lang="fr-FR" altLang="fr-FR" sz="3200" b="0" i="0" u="none" strike="noStrike" cap="none" normalizeH="0" baseline="0" dirty="0" err="1">
                <a:ln>
                  <a:noFill/>
                </a:ln>
                <a:solidFill>
                  <a:srgbClr val="212121"/>
                </a:solidFill>
                <a:effectLst/>
                <a:latin typeface="inherit"/>
              </a:rPr>
              <a:t>reason</a:t>
            </a:r>
            <a:r>
              <a:rPr kumimoji="0" lang="fr-FR" altLang="fr-FR" sz="3200" b="0" i="0" u="none" strike="noStrike" cap="none" normalizeH="0" baseline="0" dirty="0">
                <a:ln>
                  <a:noFill/>
                </a:ln>
                <a:solidFill>
                  <a:srgbClr val="212121"/>
                </a:solidFill>
                <a:effectLst/>
                <a:latin typeface="inherit"/>
              </a:rPr>
              <a:t> to </a:t>
            </a:r>
            <a:r>
              <a:rPr kumimoji="0" lang="fr-FR" altLang="fr-FR" sz="3200" b="0" i="0" u="none" strike="noStrike" cap="none" normalizeH="0" baseline="0" dirty="0" err="1">
                <a:ln>
                  <a:noFill/>
                </a:ln>
                <a:solidFill>
                  <a:srgbClr val="212121"/>
                </a:solidFill>
                <a:effectLst/>
                <a:latin typeface="inherit"/>
              </a:rPr>
              <a:t>extract</a:t>
            </a:r>
            <a:r>
              <a:rPr kumimoji="0" lang="fr-FR" altLang="fr-FR" sz="3200" b="0" i="0" u="none" strike="noStrike" cap="none" normalizeH="0" baseline="0" dirty="0">
                <a:ln>
                  <a:noFill/>
                </a:ln>
                <a:solidFill>
                  <a:srgbClr val="212121"/>
                </a:solidFill>
                <a:effectLst/>
                <a:latin typeface="inherit"/>
              </a:rPr>
              <a:t> </a:t>
            </a:r>
            <a:r>
              <a:rPr lang="fr-FR" altLang="fr-FR" sz="3200" dirty="0">
                <a:solidFill>
                  <a:srgbClr val="212121"/>
                </a:solidFill>
                <a:latin typeface="inherit"/>
              </a:rPr>
              <a:t>H</a:t>
            </a:r>
            <a:r>
              <a:rPr kumimoji="0" lang="fr-FR" altLang="fr-FR" sz="3200" b="0" i="0" u="none" strike="noStrike" cap="none" normalizeH="0" baseline="0" dirty="0">
                <a:ln>
                  <a:noFill/>
                </a:ln>
                <a:solidFill>
                  <a:srgbClr val="212121"/>
                </a:solidFill>
                <a:effectLst/>
                <a:latin typeface="inherit"/>
              </a:rPr>
              <a:t>omo </a:t>
            </a:r>
            <a:r>
              <a:rPr lang="fr-FR" altLang="fr-FR" sz="3200" dirty="0">
                <a:solidFill>
                  <a:srgbClr val="212121"/>
                </a:solidFill>
                <a:latin typeface="inherit"/>
              </a:rPr>
              <a:t>S</a:t>
            </a:r>
            <a:r>
              <a:rPr kumimoji="0" lang="fr-FR" altLang="fr-FR" sz="3200" b="0" i="0" u="none" strike="noStrike" cap="none" normalizeH="0" baseline="0" dirty="0">
                <a:ln>
                  <a:noFill/>
                </a:ln>
                <a:solidFill>
                  <a:srgbClr val="212121"/>
                </a:solidFill>
                <a:effectLst/>
                <a:latin typeface="inherit"/>
              </a:rPr>
              <a:t>apiens </a:t>
            </a:r>
            <a:r>
              <a:rPr kumimoji="0" lang="fr-FR" altLang="fr-FR" sz="3200" b="0" i="0" u="none" strike="noStrike" cap="none" normalizeH="0" baseline="0" dirty="0" err="1">
                <a:ln>
                  <a:noFill/>
                </a:ln>
                <a:solidFill>
                  <a:srgbClr val="212121"/>
                </a:solidFill>
                <a:effectLst/>
                <a:latin typeface="inherit"/>
              </a:rPr>
              <a:t>from</a:t>
            </a:r>
            <a:r>
              <a:rPr kumimoji="0" lang="fr-FR" altLang="fr-FR" sz="3200" b="0" i="0" u="none" strike="noStrike" cap="none" normalizeH="0" baseline="0" dirty="0">
                <a:ln>
                  <a:noFill/>
                </a:ln>
                <a:solidFill>
                  <a:srgbClr val="212121"/>
                </a:solidFill>
                <a:effectLst/>
                <a:latin typeface="inherit"/>
              </a:rPr>
              <a:t> the animal </a:t>
            </a:r>
            <a:r>
              <a:rPr kumimoji="0" lang="fr-FR" altLang="fr-FR" sz="3200" b="0" i="0" u="none" strike="noStrike" cap="none" normalizeH="0" baseline="0" dirty="0" err="1">
                <a:ln>
                  <a:noFill/>
                </a:ln>
                <a:solidFill>
                  <a:srgbClr val="212121"/>
                </a:solidFill>
                <a:effectLst/>
                <a:latin typeface="inherit"/>
              </a:rPr>
              <a:t>kingdom</a:t>
            </a:r>
            <a:r>
              <a:rPr kumimoji="0" lang="fr-FR" altLang="fr-FR" sz="3200" b="0" i="0" u="none" strike="noStrike" cap="none" normalizeH="0" baseline="0" dirty="0">
                <a:ln>
                  <a:noFill/>
                </a:ln>
                <a:solidFill>
                  <a:srgbClr val="212121"/>
                </a:solidFill>
                <a:effectLst/>
                <a:latin typeface="inherit"/>
              </a:rPr>
              <a:t> "</a:t>
            </a:r>
            <a:r>
              <a:rPr kumimoji="0" lang="fr-FR" altLang="fr-FR" sz="3200" b="0" i="0" u="none" strike="noStrike" cap="none" normalizeH="0" baseline="0" dirty="0" err="1">
                <a:ln>
                  <a:noFill/>
                </a:ln>
                <a:solidFill>
                  <a:srgbClr val="212121"/>
                </a:solidFill>
                <a:effectLst/>
                <a:latin typeface="inherit"/>
              </a:rPr>
              <a:t>because</a:t>
            </a:r>
            <a:r>
              <a:rPr kumimoji="0" lang="fr-FR" altLang="fr-FR" sz="3200" b="0" i="0" u="none" strike="noStrike" cap="none" normalizeH="0" baseline="0" dirty="0">
                <a:ln>
                  <a:noFill/>
                </a:ln>
                <a:solidFill>
                  <a:srgbClr val="212121"/>
                </a:solidFill>
                <a:effectLst/>
                <a:latin typeface="inherit"/>
              </a:rPr>
              <a:t> on </a:t>
            </a:r>
            <a:r>
              <a:rPr kumimoji="0" lang="fr-FR" altLang="fr-FR" sz="3200" b="0" i="0" u="none" strike="noStrike" cap="none" normalizeH="0" baseline="0" dirty="0" err="1">
                <a:ln>
                  <a:noFill/>
                </a:ln>
                <a:solidFill>
                  <a:srgbClr val="212121"/>
                </a:solidFill>
                <a:effectLst/>
                <a:latin typeface="inherit"/>
              </a:rPr>
              <a:t>average</a:t>
            </a:r>
            <a:r>
              <a:rPr kumimoji="0" lang="fr-FR" altLang="fr-FR" sz="3200" b="0" i="0" u="none" strike="noStrike" cap="none" normalizeH="0" baseline="0" dirty="0">
                <a:ln>
                  <a:noFill/>
                </a:ln>
                <a:solidFill>
                  <a:srgbClr val="212121"/>
                </a:solidFill>
                <a:effectLst/>
                <a:latin typeface="inherit"/>
              </a:rPr>
              <a:t> the </a:t>
            </a:r>
            <a:r>
              <a:rPr kumimoji="0" lang="fr-FR" altLang="fr-FR" sz="3200" b="0" i="0" u="none" strike="noStrike" cap="none" normalizeH="0" baseline="0" dirty="0" err="1" smtClean="0">
                <a:ln>
                  <a:noFill/>
                </a:ln>
                <a:solidFill>
                  <a:srgbClr val="212121"/>
                </a:solidFill>
                <a:effectLst/>
                <a:latin typeface="inherit"/>
              </a:rPr>
              <a:t>smartest</a:t>
            </a:r>
            <a:r>
              <a:rPr lang="fr-FR" altLang="fr-FR" sz="3200" dirty="0" smtClean="0">
                <a:solidFill>
                  <a:srgbClr val="212121"/>
                </a:solidFill>
                <a:latin typeface="inherit"/>
              </a:rPr>
              <a:t>" </a:t>
            </a:r>
            <a:r>
              <a:rPr kumimoji="0" lang="fr-FR" altLang="fr-FR" sz="3200" b="0" i="0" u="none" strike="noStrike" cap="none" normalizeH="0" baseline="0" dirty="0" err="1">
                <a:ln>
                  <a:noFill/>
                </a:ln>
                <a:solidFill>
                  <a:srgbClr val="212121"/>
                </a:solidFill>
                <a:effectLst/>
                <a:latin typeface="inherit"/>
              </a:rPr>
              <a:t>than</a:t>
            </a:r>
            <a:r>
              <a:rPr kumimoji="0" lang="fr-FR" altLang="fr-FR" sz="3200" b="0" i="0" u="none" strike="noStrike" cap="none" normalizeH="0" baseline="0" dirty="0">
                <a:ln>
                  <a:noFill/>
                </a:ln>
                <a:solidFill>
                  <a:srgbClr val="212121"/>
                </a:solidFill>
                <a:effectLst/>
                <a:latin typeface="inherit"/>
              </a:rPr>
              <a:t> </a:t>
            </a:r>
            <a:r>
              <a:rPr kumimoji="0" lang="fr-FR" altLang="fr-FR" sz="3200" b="0" i="0" u="none" strike="noStrike" cap="none" normalizeH="0" baseline="0" dirty="0" err="1">
                <a:ln>
                  <a:noFill/>
                </a:ln>
                <a:solidFill>
                  <a:srgbClr val="212121"/>
                </a:solidFill>
                <a:effectLst/>
                <a:latin typeface="inherit"/>
              </a:rPr>
              <a:t>there</a:t>
            </a:r>
            <a:r>
              <a:rPr kumimoji="0" lang="fr-FR" altLang="fr-FR" sz="3200" b="0" i="0" u="none" strike="noStrike" cap="none" normalizeH="0" baseline="0" dirty="0">
                <a:ln>
                  <a:noFill/>
                </a:ln>
                <a:solidFill>
                  <a:srgbClr val="212121"/>
                </a:solidFill>
                <a:effectLst/>
                <a:latin typeface="inherit"/>
              </a:rPr>
              <a:t> </a:t>
            </a:r>
            <a:r>
              <a:rPr kumimoji="0" lang="fr-FR" altLang="fr-FR" sz="3200" b="0" i="0" u="none" strike="noStrike" cap="none" normalizeH="0" baseline="0" dirty="0" err="1">
                <a:ln>
                  <a:noFill/>
                </a:ln>
                <a:solidFill>
                  <a:srgbClr val="212121"/>
                </a:solidFill>
                <a:effectLst/>
                <a:latin typeface="inherit"/>
              </a:rPr>
              <a:t>would</a:t>
            </a:r>
            <a:r>
              <a:rPr kumimoji="0" lang="fr-FR" altLang="fr-FR" sz="3200" b="0" i="0" u="none" strike="noStrike" cap="none" normalizeH="0" baseline="0" dirty="0">
                <a:ln>
                  <a:noFill/>
                </a:ln>
                <a:solidFill>
                  <a:srgbClr val="212121"/>
                </a:solidFill>
                <a:effectLst/>
                <a:latin typeface="inherit"/>
              </a:rPr>
              <a:t> </a:t>
            </a:r>
            <a:r>
              <a:rPr kumimoji="0" lang="fr-FR" altLang="fr-FR" sz="3200" b="0" i="0" u="none" strike="noStrike" cap="none" normalizeH="0" baseline="0" dirty="0" err="1">
                <a:ln>
                  <a:noFill/>
                </a:ln>
                <a:solidFill>
                  <a:srgbClr val="212121"/>
                </a:solidFill>
                <a:effectLst/>
                <a:latin typeface="inherit"/>
              </a:rPr>
              <a:t>be</a:t>
            </a:r>
            <a:r>
              <a:rPr kumimoji="0" lang="fr-FR" altLang="fr-FR" sz="3200" b="0" i="0" u="none" strike="noStrike" cap="none" normalizeH="0" baseline="0" dirty="0">
                <a:ln>
                  <a:noFill/>
                </a:ln>
                <a:solidFill>
                  <a:srgbClr val="212121"/>
                </a:solidFill>
                <a:effectLst/>
                <a:latin typeface="inherit"/>
              </a:rPr>
              <a:t> to </a:t>
            </a:r>
            <a:r>
              <a:rPr kumimoji="0" lang="fr-FR" altLang="fr-FR" sz="3200" b="0" i="0" u="none" strike="noStrike" cap="none" normalizeH="0" baseline="0" dirty="0" err="1">
                <a:ln>
                  <a:noFill/>
                </a:ln>
                <a:solidFill>
                  <a:srgbClr val="212121"/>
                </a:solidFill>
                <a:effectLst/>
                <a:latin typeface="inherit"/>
              </a:rPr>
              <a:t>bring</a:t>
            </a:r>
            <a:r>
              <a:rPr kumimoji="0" lang="fr-FR" altLang="fr-FR" sz="3200" b="0" i="0" u="none" strike="noStrike" cap="none" normalizeH="0" baseline="0" dirty="0">
                <a:ln>
                  <a:noFill/>
                </a:ln>
                <a:solidFill>
                  <a:srgbClr val="212121"/>
                </a:solidFill>
                <a:effectLst/>
                <a:latin typeface="inherit"/>
              </a:rPr>
              <a:t> out the </a:t>
            </a:r>
            <a:r>
              <a:rPr kumimoji="0" lang="fr-FR" altLang="fr-FR" sz="3200" b="0" i="0" u="none" strike="noStrike" cap="none" normalizeH="0" baseline="0" dirty="0" err="1">
                <a:ln>
                  <a:noFill/>
                </a:ln>
                <a:solidFill>
                  <a:srgbClr val="212121"/>
                </a:solidFill>
                <a:effectLst/>
                <a:latin typeface="inherit"/>
              </a:rPr>
              <a:t>cheetah</a:t>
            </a:r>
            <a:r>
              <a:rPr kumimoji="0" lang="fr-FR" altLang="fr-FR" sz="3200" b="0" i="0" u="none" strike="noStrike" cap="none" normalizeH="0" baseline="0" dirty="0">
                <a:ln>
                  <a:noFill/>
                </a:ln>
                <a:solidFill>
                  <a:srgbClr val="212121"/>
                </a:solidFill>
                <a:effectLst/>
                <a:latin typeface="inherit"/>
              </a:rPr>
              <a:t> "</a:t>
            </a:r>
            <a:r>
              <a:rPr kumimoji="0" lang="fr-FR" altLang="fr-FR" sz="3200" b="0" i="0" u="none" strike="noStrike" cap="none" normalizeH="0" baseline="0" dirty="0" err="1">
                <a:ln>
                  <a:noFill/>
                </a:ln>
                <a:solidFill>
                  <a:srgbClr val="212121"/>
                </a:solidFill>
                <a:effectLst/>
                <a:latin typeface="inherit"/>
              </a:rPr>
              <a:t>because</a:t>
            </a:r>
            <a:r>
              <a:rPr kumimoji="0" lang="fr-FR" altLang="fr-FR" sz="3200" b="0" i="0" u="none" strike="noStrike" cap="none" normalizeH="0" baseline="0" dirty="0">
                <a:ln>
                  <a:noFill/>
                </a:ln>
                <a:solidFill>
                  <a:srgbClr val="212121"/>
                </a:solidFill>
                <a:effectLst/>
                <a:latin typeface="inherit"/>
              </a:rPr>
              <a:t> the </a:t>
            </a:r>
            <a:r>
              <a:rPr kumimoji="0" lang="fr-FR" altLang="fr-FR" sz="3200" b="0" i="0" u="none" strike="noStrike" cap="none" normalizeH="0" baseline="0" dirty="0" err="1">
                <a:ln>
                  <a:noFill/>
                </a:ln>
                <a:solidFill>
                  <a:srgbClr val="212121"/>
                </a:solidFill>
                <a:effectLst/>
                <a:latin typeface="inherit"/>
              </a:rPr>
              <a:t>fastest</a:t>
            </a:r>
            <a:r>
              <a:rPr kumimoji="0" lang="fr-FR" altLang="fr-FR" sz="3200" b="0" i="0" u="none" strike="noStrike" cap="none" normalizeH="0" baseline="0" dirty="0">
                <a:ln>
                  <a:noFill/>
                </a:ln>
                <a:solidFill>
                  <a:srgbClr val="212121"/>
                </a:solidFill>
                <a:effectLst/>
                <a:latin typeface="inherit"/>
              </a:rPr>
              <a:t>".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3200" dirty="0">
              <a:solidFill>
                <a:srgbClr val="212121"/>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3200" b="0" i="0" u="none" strike="noStrike" cap="none" normalizeH="0" baseline="0" dirty="0">
              <a:ln>
                <a:noFill/>
              </a:ln>
              <a:solidFill>
                <a:srgbClr val="212121"/>
              </a:solidFill>
              <a:effectLst/>
              <a:latin typeface="inheri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395288" y="0"/>
            <a:ext cx="8229600" cy="1143000"/>
          </a:xfrm>
        </p:spPr>
        <p:txBody>
          <a:bodyPr/>
          <a:lstStyle/>
          <a:p>
            <a:pPr eaLnBrk="1" hangingPunct="1"/>
            <a:r>
              <a:rPr lang="fr-BE" dirty="0"/>
              <a:t>Contents</a:t>
            </a:r>
          </a:p>
        </p:txBody>
      </p:sp>
      <p:sp>
        <p:nvSpPr>
          <p:cNvPr id="3" name="Espace réservé du contenu 2"/>
          <p:cNvSpPr>
            <a:spLocks noGrp="1"/>
          </p:cNvSpPr>
          <p:nvPr>
            <p:ph idx="1"/>
          </p:nvPr>
        </p:nvSpPr>
        <p:spPr>
          <a:xfrm>
            <a:off x="323850" y="1125538"/>
            <a:ext cx="8640763" cy="5588000"/>
          </a:xfrm>
        </p:spPr>
        <p:txBody>
          <a:bodyPr rtlCol="0">
            <a:normAutofit fontScale="92500" lnSpcReduction="10000"/>
          </a:bodyPr>
          <a:lstStyle/>
          <a:p>
            <a:pPr marL="0" indent="0" eaLnBrk="1" fontAlgn="auto" hangingPunct="1">
              <a:spcAft>
                <a:spcPts val="0"/>
              </a:spcAft>
              <a:buFont typeface="Arial" pitchFamily="34" charset="0"/>
              <a:buNone/>
              <a:defRPr/>
            </a:pPr>
            <a:r>
              <a:rPr lang="fr-BE" dirty="0"/>
              <a:t>1. The Main Human Populations/Races</a:t>
            </a:r>
          </a:p>
          <a:p>
            <a:pPr marL="0" indent="0" eaLnBrk="1" fontAlgn="auto" hangingPunct="1">
              <a:spcAft>
                <a:spcPts val="0"/>
              </a:spcAft>
              <a:buFont typeface="Arial" pitchFamily="34" charset="0"/>
              <a:buNone/>
              <a:defRPr/>
            </a:pPr>
            <a:r>
              <a:rPr lang="fr-BE" dirty="0">
                <a:solidFill>
                  <a:srgbClr val="FF0000"/>
                </a:solidFill>
              </a:rPr>
              <a:t>2. </a:t>
            </a:r>
            <a:r>
              <a:rPr lang="fr-BE" dirty="0" err="1">
                <a:solidFill>
                  <a:srgbClr val="FF0000"/>
                </a:solidFill>
              </a:rPr>
              <a:t>What’s</a:t>
            </a:r>
            <a:r>
              <a:rPr lang="fr-BE" dirty="0">
                <a:solidFill>
                  <a:srgbClr val="FF0000"/>
                </a:solidFill>
              </a:rPr>
              <a:t> Intelligence? </a:t>
            </a:r>
          </a:p>
          <a:p>
            <a:pPr marL="0" indent="0" eaLnBrk="1" fontAlgn="auto" hangingPunct="1">
              <a:spcAft>
                <a:spcPts val="0"/>
              </a:spcAft>
              <a:buFont typeface="Arial" pitchFamily="34" charset="0"/>
              <a:buNone/>
              <a:defRPr/>
            </a:pPr>
            <a:r>
              <a:rPr lang="fr-BE" dirty="0"/>
              <a:t>3. </a:t>
            </a:r>
            <a:r>
              <a:rPr lang="fr-BE" dirty="0" smtClean="0"/>
              <a:t>IQ </a:t>
            </a:r>
            <a:r>
              <a:rPr lang="en-US" dirty="0"/>
              <a:t>Validity</a:t>
            </a:r>
          </a:p>
          <a:p>
            <a:pPr marL="0" indent="0" eaLnBrk="1" fontAlgn="auto" hangingPunct="1">
              <a:spcAft>
                <a:spcPts val="0"/>
              </a:spcAft>
              <a:buFont typeface="Arial" pitchFamily="34" charset="0"/>
              <a:buNone/>
              <a:defRPr/>
            </a:pPr>
            <a:r>
              <a:rPr lang="fr-BE" dirty="0"/>
              <a:t>4. </a:t>
            </a:r>
            <a:r>
              <a:rPr lang="en-US" dirty="0"/>
              <a:t>Mean</a:t>
            </a:r>
            <a:r>
              <a:rPr lang="fr-BE" dirty="0"/>
              <a:t> IQ </a:t>
            </a:r>
            <a:r>
              <a:rPr lang="fr-BE" dirty="0" err="1" smtClean="0"/>
              <a:t>Across</a:t>
            </a:r>
            <a:r>
              <a:rPr lang="fr-BE" dirty="0" smtClean="0"/>
              <a:t> </a:t>
            </a:r>
            <a:r>
              <a:rPr lang="fr-BE" dirty="0"/>
              <a:t>the World</a:t>
            </a:r>
          </a:p>
          <a:p>
            <a:pPr marL="0" indent="0" eaLnBrk="1" fontAlgn="auto" hangingPunct="1">
              <a:spcAft>
                <a:spcPts val="0"/>
              </a:spcAft>
              <a:buFont typeface="Arial" pitchFamily="34" charset="0"/>
              <a:buNone/>
              <a:defRPr/>
            </a:pPr>
            <a:r>
              <a:rPr lang="fr-BE" dirty="0"/>
              <a:t>5. Intelligence, </a:t>
            </a:r>
            <a:r>
              <a:rPr lang="fr-BE" dirty="0" err="1"/>
              <a:t>Highly</a:t>
            </a:r>
            <a:r>
              <a:rPr lang="fr-BE" dirty="0"/>
              <a:t> </a:t>
            </a:r>
            <a:r>
              <a:rPr lang="fr-BE" dirty="0" err="1"/>
              <a:t>Genetic</a:t>
            </a:r>
            <a:endParaRPr lang="fr-BE" dirty="0"/>
          </a:p>
          <a:p>
            <a:pPr marL="0" indent="0" eaLnBrk="1" fontAlgn="auto" hangingPunct="1">
              <a:spcAft>
                <a:spcPts val="0"/>
              </a:spcAft>
              <a:buFont typeface="Arial" pitchFamily="34" charset="0"/>
              <a:buNone/>
              <a:defRPr/>
            </a:pPr>
            <a:r>
              <a:rPr lang="fr-BE" dirty="0"/>
              <a:t>6. Cause of Racial </a:t>
            </a:r>
            <a:r>
              <a:rPr lang="fr-BE" dirty="0" err="1"/>
              <a:t>Differences</a:t>
            </a:r>
            <a:endParaRPr lang="fr-BE" dirty="0"/>
          </a:p>
          <a:p>
            <a:pPr marL="0" indent="0" eaLnBrk="1" fontAlgn="auto" hangingPunct="1">
              <a:spcAft>
                <a:spcPts val="0"/>
              </a:spcAft>
              <a:buFont typeface="Arial" pitchFamily="34" charset="0"/>
              <a:buNone/>
              <a:defRPr/>
            </a:pPr>
            <a:r>
              <a:rPr lang="fr-BE" dirty="0"/>
              <a:t>7. </a:t>
            </a:r>
            <a:r>
              <a:rPr lang="en-US" dirty="0"/>
              <a:t>Why is the Whole World not Developed?</a:t>
            </a:r>
          </a:p>
          <a:p>
            <a:pPr marL="0" indent="0" eaLnBrk="1" fontAlgn="auto" hangingPunct="1">
              <a:spcAft>
                <a:spcPts val="0"/>
              </a:spcAft>
              <a:buFont typeface="Arial" pitchFamily="34" charset="0"/>
              <a:buNone/>
              <a:defRPr/>
            </a:pPr>
            <a:r>
              <a:rPr lang="fr-BE" dirty="0" smtClean="0"/>
              <a:t>8</a:t>
            </a:r>
            <a:r>
              <a:rPr lang="fr-BE" dirty="0"/>
              <a:t>. The Worldwide </a:t>
            </a:r>
            <a:r>
              <a:rPr lang="fr-BE" dirty="0" err="1"/>
              <a:t>Hierarchy</a:t>
            </a:r>
            <a:endParaRPr lang="fr-BE" dirty="0"/>
          </a:p>
          <a:p>
            <a:pPr marL="0" indent="0" eaLnBrk="1" fontAlgn="auto" hangingPunct="1">
              <a:spcAft>
                <a:spcPts val="0"/>
              </a:spcAft>
              <a:buFont typeface="Arial" pitchFamily="34" charset="0"/>
              <a:buNone/>
              <a:defRPr/>
            </a:pPr>
            <a:r>
              <a:rPr lang="fr-BE" dirty="0"/>
              <a:t>9. Scientific </a:t>
            </a:r>
            <a:r>
              <a:rPr lang="fr-BE" dirty="0" err="1"/>
              <a:t>Accreditation</a:t>
            </a:r>
            <a:endParaRPr lang="fr-BE" dirty="0"/>
          </a:p>
          <a:p>
            <a:pPr marL="0" indent="0" eaLnBrk="1" fontAlgn="auto" hangingPunct="1">
              <a:spcAft>
                <a:spcPts val="0"/>
              </a:spcAft>
              <a:buFont typeface="Arial" pitchFamily="34" charset="0"/>
              <a:buNone/>
              <a:defRPr/>
            </a:pPr>
            <a:r>
              <a:rPr lang="fr-BE" dirty="0"/>
              <a:t>10. Western Twilight and General Conclusion</a:t>
            </a:r>
            <a:br>
              <a:rPr lang="fr-BE" dirty="0"/>
            </a:br>
            <a:endParaRPr lang="fr-BE" dirty="0"/>
          </a:p>
          <a:p>
            <a:pPr marL="0" indent="0" eaLnBrk="1" fontAlgn="auto" hangingPunct="1">
              <a:spcAft>
                <a:spcPts val="0"/>
              </a:spcAft>
              <a:buFont typeface="Arial" pitchFamily="34" charset="0"/>
              <a:buNone/>
              <a:defRPr/>
            </a:pPr>
            <a:endParaRPr lang="fr-BE" dirty="0"/>
          </a:p>
        </p:txBody>
      </p:sp>
      <p:sp>
        <p:nvSpPr>
          <p:cNvPr id="4" name="Espace réservé du numéro de diapositive 3"/>
          <p:cNvSpPr>
            <a:spLocks noGrp="1"/>
          </p:cNvSpPr>
          <p:nvPr>
            <p:ph type="sldNum" sz="quarter" idx="12"/>
          </p:nvPr>
        </p:nvSpPr>
        <p:spPr/>
        <p:txBody>
          <a:bodyPr/>
          <a:lstStyle/>
          <a:p>
            <a:pPr>
              <a:defRPr/>
            </a:pPr>
            <a:fld id="{9280920D-8C01-40DA-BB3C-D999F543CD2D}" type="slidenum">
              <a:rPr lang="fr-BE"/>
              <a:pPr>
                <a:defRPr/>
              </a:pPr>
              <a:t>16</a:t>
            </a:fld>
            <a:endParaRPr lang="fr-BE" dirty="0"/>
          </a:p>
        </p:txBody>
      </p:sp>
    </p:spTree>
    <p:extLst>
      <p:ext uri="{BB962C8B-B14F-4D97-AF65-F5344CB8AC3E}">
        <p14:creationId xmlns:p14="http://schemas.microsoft.com/office/powerpoint/2010/main" val="1949610548"/>
      </p:ext>
    </p:extLst>
  </p:cSld>
  <p:clrMapOvr>
    <a:masterClrMapping/>
  </p:clrMapOvr>
  <p:transition spd="slow" advTm="17345"/>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61503"/>
            <a:ext cx="8229600" cy="1143000"/>
          </a:xfrm>
        </p:spPr>
        <p:txBody>
          <a:bodyPr rtlCol="0">
            <a:normAutofit fontScale="90000"/>
          </a:bodyPr>
          <a:lstStyle/>
          <a:p>
            <a:pPr eaLnBrk="1" fontAlgn="auto" hangingPunct="1">
              <a:spcAft>
                <a:spcPts val="0"/>
              </a:spcAft>
              <a:defRPr/>
            </a:pPr>
            <a:r>
              <a:rPr lang="fr-BE" dirty="0"/>
              <a:t>Qualitative </a:t>
            </a:r>
            <a:r>
              <a:rPr lang="fr-BE" dirty="0" err="1"/>
              <a:t>Definition</a:t>
            </a:r>
            <a:r>
              <a:rPr lang="fr-BE" dirty="0"/>
              <a:t> of Intelligence</a:t>
            </a:r>
          </a:p>
        </p:txBody>
      </p:sp>
      <p:sp>
        <p:nvSpPr>
          <p:cNvPr id="13315" name="Espace réservé du contenu 2"/>
          <p:cNvSpPr>
            <a:spLocks noGrp="1"/>
          </p:cNvSpPr>
          <p:nvPr>
            <p:ph idx="1"/>
          </p:nvPr>
        </p:nvSpPr>
        <p:spPr>
          <a:xfrm>
            <a:off x="250825" y="1202321"/>
            <a:ext cx="8893175" cy="5256212"/>
          </a:xfrm>
        </p:spPr>
        <p:txBody>
          <a:bodyPr/>
          <a:lstStyle/>
          <a:p>
            <a:pPr marL="0" indent="0" eaLnBrk="1" hangingPunct="1">
              <a:buNone/>
            </a:pPr>
            <a:r>
              <a:rPr lang="en-US" dirty="0"/>
              <a:t>‘Intelligence is a </a:t>
            </a:r>
            <a:r>
              <a:rPr lang="en-US" dirty="0" smtClean="0"/>
              <a:t>general </a:t>
            </a:r>
            <a:r>
              <a:rPr lang="en-US" dirty="0"/>
              <a:t>mental capability that, among other things, involves the ability to reason, plan, solve problems, think abstractly, comprehend complex ideas, learn </a:t>
            </a:r>
            <a:r>
              <a:rPr lang="en-US" dirty="0" smtClean="0"/>
              <a:t>quickly, </a:t>
            </a:r>
            <a:r>
              <a:rPr lang="en-US" dirty="0"/>
              <a:t>and learn from experience. It is not merely book learning, a narrow academic skill, or test-taking smarts. Rather, it reflects a broader and deeper capability for comprehending our surroundings—“catching on,” “making sense” of things, or “figuring out” what to do.’</a:t>
            </a:r>
            <a:r>
              <a:rPr lang="fr-BE" dirty="0"/>
              <a:t> </a:t>
            </a:r>
          </a:p>
          <a:p>
            <a:pPr marL="0" indent="0" eaLnBrk="1" hangingPunct="1">
              <a:buFont typeface="Arial" charset="0"/>
              <a:buNone/>
            </a:pPr>
            <a:r>
              <a:rPr lang="fr-BE" dirty="0"/>
              <a:t>(</a:t>
            </a:r>
            <a:r>
              <a:rPr lang="fr-BE" dirty="0" err="1"/>
              <a:t>Gottfredson</a:t>
            </a:r>
            <a:r>
              <a:rPr lang="fr-BE" dirty="0" smtClean="0"/>
              <a:t>, </a:t>
            </a:r>
            <a:r>
              <a:rPr lang="fr-BE" dirty="0" err="1" smtClean="0"/>
              <a:t>Mainstream</a:t>
            </a:r>
            <a:r>
              <a:rPr lang="fr-BE" dirty="0" smtClean="0"/>
              <a:t> Science on Intelligence)</a:t>
            </a:r>
            <a:endParaRPr lang="fr-BE" dirty="0"/>
          </a:p>
        </p:txBody>
      </p:sp>
      <p:sp>
        <p:nvSpPr>
          <p:cNvPr id="4" name="Espace réservé du numéro de diapositive 3"/>
          <p:cNvSpPr>
            <a:spLocks noGrp="1"/>
          </p:cNvSpPr>
          <p:nvPr>
            <p:ph type="sldNum" sz="quarter" idx="12"/>
          </p:nvPr>
        </p:nvSpPr>
        <p:spPr/>
        <p:txBody>
          <a:bodyPr/>
          <a:lstStyle/>
          <a:p>
            <a:pPr>
              <a:defRPr/>
            </a:pPr>
            <a:fld id="{6C3A5F55-12EE-4797-B76F-354BDA3E7649}" type="slidenum">
              <a:rPr lang="fr-BE"/>
              <a:pPr>
                <a:defRPr/>
              </a:pPr>
              <a:t>17</a:t>
            </a:fld>
            <a:endParaRPr lang="fr-BE" dirty="0"/>
          </a:p>
        </p:txBody>
      </p:sp>
    </p:spTree>
  </p:cSld>
  <p:clrMapOvr>
    <a:masterClrMapping/>
  </p:clrMapOvr>
  <p:transition spd="slow" advTm="34026"/>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0825" y="3274"/>
            <a:ext cx="8229600" cy="1143000"/>
          </a:xfrm>
        </p:spPr>
        <p:txBody>
          <a:bodyPr rtlCol="0">
            <a:normAutofit fontScale="90000"/>
          </a:bodyPr>
          <a:lstStyle/>
          <a:p>
            <a:pPr eaLnBrk="1" fontAlgn="auto" hangingPunct="1">
              <a:spcAft>
                <a:spcPts val="0"/>
              </a:spcAft>
              <a:defRPr/>
            </a:pPr>
            <a:r>
              <a:rPr lang="fr-BE" dirty="0"/>
              <a:t>Quantitative </a:t>
            </a:r>
            <a:r>
              <a:rPr lang="fr-BE" dirty="0" err="1"/>
              <a:t>Definition</a:t>
            </a:r>
            <a:r>
              <a:rPr lang="fr-BE" dirty="0"/>
              <a:t> of Intelligence</a:t>
            </a:r>
          </a:p>
        </p:txBody>
      </p:sp>
      <p:sp>
        <p:nvSpPr>
          <p:cNvPr id="4" name="Espace réservé du numéro de diapositive 3"/>
          <p:cNvSpPr>
            <a:spLocks noGrp="1"/>
          </p:cNvSpPr>
          <p:nvPr>
            <p:ph type="sldNum" sz="quarter" idx="12"/>
          </p:nvPr>
        </p:nvSpPr>
        <p:spPr/>
        <p:txBody>
          <a:bodyPr/>
          <a:lstStyle/>
          <a:p>
            <a:pPr>
              <a:defRPr/>
            </a:pPr>
            <a:fld id="{429AF223-F6CE-4494-B54F-4E74799D31D4}" type="slidenum">
              <a:rPr lang="fr-BE"/>
              <a:pPr>
                <a:defRPr/>
              </a:pPr>
              <a:t>18</a:t>
            </a:fld>
            <a:endParaRPr lang="fr-BE" dirty="0"/>
          </a:p>
        </p:txBody>
      </p:sp>
      <p:sp>
        <p:nvSpPr>
          <p:cNvPr id="14341" name="ZoneTexte 2"/>
          <p:cNvSpPr txBox="1">
            <a:spLocks noChangeArrowheads="1"/>
          </p:cNvSpPr>
          <p:nvPr/>
        </p:nvSpPr>
        <p:spPr bwMode="auto">
          <a:xfrm>
            <a:off x="188912" y="1146274"/>
            <a:ext cx="8497888"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dirty="0"/>
              <a:t>Human intelligence is in continuum with animal intelligence (we are animals). </a:t>
            </a:r>
            <a:br>
              <a:rPr lang="en-US" dirty="0"/>
            </a:br>
            <a:endParaRPr lang="en-US" dirty="0"/>
          </a:p>
          <a:p>
            <a:pPr eaLnBrk="1" hangingPunct="1"/>
            <a:r>
              <a:rPr lang="en-US" dirty="0"/>
              <a:t>-General intelligence (efficiency of the central nervous system) is higher in great apes (which have the average mental age of 2-3 year old Europeans, 22 average IQ) than in dogs (which have an average IQ of 12). </a:t>
            </a:r>
          </a:p>
          <a:p>
            <a:pPr eaLnBrk="1" hangingPunct="1"/>
            <a:endParaRPr lang="en-US" dirty="0"/>
          </a:p>
          <a:p>
            <a:pPr eaLnBrk="1" hangingPunct="1"/>
            <a:r>
              <a:rPr lang="en-US" dirty="0"/>
              <a:t>-Intelligence is higher in a 5-year-old child (IQ of 35) than in the great apes. </a:t>
            </a:r>
          </a:p>
          <a:p>
            <a:pPr eaLnBrk="1" hangingPunct="1"/>
            <a:endParaRPr lang="en-US" dirty="0"/>
          </a:p>
          <a:p>
            <a:pPr eaLnBrk="1" hangingPunct="1"/>
            <a:r>
              <a:rPr lang="en-US" dirty="0"/>
              <a:t>-Intelligence is higher in a 10-year-old child (IQ of 70) than in a 5 </a:t>
            </a:r>
            <a:r>
              <a:rPr lang="en-US" dirty="0" smtClean="0"/>
              <a:t>year-old-child</a:t>
            </a:r>
            <a:endParaRPr lang="en-US" dirty="0"/>
          </a:p>
          <a:p>
            <a:pPr eaLnBrk="1" hangingPunct="1"/>
            <a:endParaRPr lang="en-US" dirty="0"/>
          </a:p>
          <a:p>
            <a:pPr eaLnBrk="1" hangingPunct="1"/>
            <a:r>
              <a:rPr lang="en-US" dirty="0"/>
              <a:t>-Intelligence is more important in adults (average IQ of 100) than in children of 10 years.</a:t>
            </a:r>
            <a:endParaRPr lang="fr-BE" dirty="0"/>
          </a:p>
        </p:txBody>
      </p:sp>
      <p:pic>
        <p:nvPicPr>
          <p:cNvPr id="4098" name="Picture 2" descr="http://www.human-intelligence.org/wp-content/uploads/2019/02/general-intelligence-1024x221.png">
            <a:extLst>
              <a:ext uri="{FF2B5EF4-FFF2-40B4-BE49-F238E27FC236}">
                <a16:creationId xmlns:a16="http://schemas.microsoft.com/office/drawing/2014/main" id="{30DAB788-9582-4B3D-B0EA-97369C554F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912" y="4365104"/>
            <a:ext cx="8590220" cy="18537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70604"/>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332656"/>
            <a:ext cx="8229600" cy="4525963"/>
          </a:xfrm>
        </p:spPr>
        <p:txBody>
          <a:bodyPr/>
          <a:lstStyle/>
          <a:p>
            <a:pPr marL="0" indent="0">
              <a:buNone/>
            </a:pPr>
            <a:r>
              <a:rPr lang="fr-BE" sz="2000" dirty="0"/>
              <a:t/>
            </a:r>
            <a:br>
              <a:rPr lang="fr-BE" sz="2000" dirty="0"/>
            </a:br>
            <a:r>
              <a:rPr lang="fr-BE" sz="2000" dirty="0"/>
              <a:t/>
            </a:r>
            <a:br>
              <a:rPr lang="fr-BE" sz="2000" dirty="0"/>
            </a:br>
            <a:endParaRPr lang="fr-BE" sz="2000"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19</a:t>
            </a:fld>
            <a:endParaRPr lang="fr-BE" dirty="0"/>
          </a:p>
        </p:txBody>
      </p:sp>
      <p:sp>
        <p:nvSpPr>
          <p:cNvPr id="5" name="Rectangle 4"/>
          <p:cNvSpPr/>
          <p:nvPr/>
        </p:nvSpPr>
        <p:spPr>
          <a:xfrm>
            <a:off x="288286" y="5301208"/>
            <a:ext cx="8307276" cy="646331"/>
          </a:xfrm>
          <a:prstGeom prst="rect">
            <a:avLst/>
          </a:prstGeom>
        </p:spPr>
        <p:txBody>
          <a:bodyPr wrap="square">
            <a:spAutoFit/>
          </a:bodyPr>
          <a:lstStyle/>
          <a:p>
            <a:r>
              <a:rPr lang="en-US" dirty="0"/>
              <a:t>"The decline of mental abilities with age is part of a general organic process that constitutes the universal phenomenon of senescence"</a:t>
            </a:r>
            <a:endParaRPr lang="fr-BE" dirty="0"/>
          </a:p>
        </p:txBody>
      </p:sp>
      <p:sp>
        <p:nvSpPr>
          <p:cNvPr id="9" name="Rectangle 8">
            <a:extLst>
              <a:ext uri="{FF2B5EF4-FFF2-40B4-BE49-F238E27FC236}">
                <a16:creationId xmlns:a16="http://schemas.microsoft.com/office/drawing/2014/main" id="{990F94E8-2401-43FE-88D2-6B7669980D7F}"/>
              </a:ext>
            </a:extLst>
          </p:cNvPr>
          <p:cNvSpPr>
            <a:spLocks noChangeArrowheads="1"/>
          </p:cNvSpPr>
          <p:nvPr/>
        </p:nvSpPr>
        <p:spPr bwMode="auto">
          <a:xfrm>
            <a:off x="288287" y="548680"/>
            <a:ext cx="8398513" cy="83099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eaLnBrk="0" hangingPunct="0"/>
            <a:r>
              <a:rPr lang="fr-FR" altLang="fr-FR" dirty="0">
                <a:solidFill>
                  <a:srgbClr val="212121"/>
                </a:solidFill>
                <a:latin typeface="+mn-lt"/>
              </a:rPr>
              <a:t>I</a:t>
            </a:r>
            <a:r>
              <a:rPr kumimoji="0" lang="fr-FR" altLang="fr-FR" b="0" i="0" u="none" strike="noStrike" cap="none" normalizeH="0" baseline="0" dirty="0">
                <a:ln>
                  <a:noFill/>
                </a:ln>
                <a:solidFill>
                  <a:srgbClr val="212121"/>
                </a:solidFill>
                <a:effectLst/>
                <a:latin typeface="+mn-lt"/>
              </a:rPr>
              <a:t>ntelligence </a:t>
            </a:r>
            <a:r>
              <a:rPr kumimoji="0" lang="fr-FR" altLang="fr-FR" b="0" i="0" u="none" strike="noStrike" cap="none" normalizeH="0" baseline="0" dirty="0" err="1">
                <a:ln>
                  <a:noFill/>
                </a:ln>
                <a:solidFill>
                  <a:srgbClr val="212121"/>
                </a:solidFill>
                <a:effectLst/>
                <a:latin typeface="+mn-lt"/>
              </a:rPr>
              <a:t>increases</a:t>
            </a:r>
            <a:r>
              <a:rPr kumimoji="0" lang="fr-FR" altLang="fr-FR" b="0" i="0" u="none" strike="noStrike" cap="none" normalizeH="0" baseline="0" dirty="0">
                <a:ln>
                  <a:noFill/>
                </a:ln>
                <a:solidFill>
                  <a:srgbClr val="212121"/>
                </a:solidFill>
                <a:effectLst/>
                <a:latin typeface="+mn-lt"/>
              </a:rPr>
              <a:t> in </a:t>
            </a:r>
            <a:r>
              <a:rPr kumimoji="0" lang="fr-FR" altLang="fr-FR" b="0" i="0" u="none" strike="noStrike" cap="none" normalizeH="0" baseline="0" dirty="0" err="1">
                <a:ln>
                  <a:noFill/>
                </a:ln>
                <a:solidFill>
                  <a:srgbClr val="212121"/>
                </a:solidFill>
                <a:effectLst/>
                <a:latin typeface="+mn-lt"/>
              </a:rPr>
              <a:t>childhood</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with</a:t>
            </a:r>
            <a:r>
              <a:rPr kumimoji="0" lang="fr-FR" altLang="fr-FR" b="0" i="0" u="none" strike="noStrike" cap="none" normalizeH="0" baseline="0" dirty="0">
                <a:ln>
                  <a:noFill/>
                </a:ln>
                <a:solidFill>
                  <a:srgbClr val="212121"/>
                </a:solidFill>
                <a:effectLst/>
                <a:latin typeface="+mn-lt"/>
              </a:rPr>
              <a:t> the </a:t>
            </a:r>
            <a:r>
              <a:rPr kumimoji="0" lang="fr-FR" altLang="fr-FR" b="0" i="0" u="none" strike="noStrike" cap="none" normalizeH="0" baseline="0" dirty="0" err="1">
                <a:ln>
                  <a:noFill/>
                </a:ln>
                <a:solidFill>
                  <a:srgbClr val="212121"/>
                </a:solidFill>
                <a:effectLst/>
                <a:latin typeface="+mn-lt"/>
              </a:rPr>
              <a:t>natural</a:t>
            </a:r>
            <a:r>
              <a:rPr kumimoji="0" lang="fr-FR" altLang="fr-FR" b="0" i="0" u="none" strike="noStrike" cap="none" normalizeH="0" baseline="0" dirty="0">
                <a:ln>
                  <a:noFill/>
                </a:ln>
                <a:solidFill>
                  <a:srgbClr val="212121"/>
                </a:solidFill>
                <a:effectLst/>
                <a:latin typeface="+mn-lt"/>
              </a:rPr>
              <a:t> crescendo of the </a:t>
            </a:r>
            <a:r>
              <a:rPr kumimoji="0" lang="fr-FR" altLang="fr-FR" b="0" i="0" u="none" strike="noStrike" cap="none" normalizeH="0" baseline="0" dirty="0" err="1">
                <a:ln>
                  <a:noFill/>
                </a:ln>
                <a:solidFill>
                  <a:srgbClr val="212121"/>
                </a:solidFill>
                <a:effectLst/>
                <a:latin typeface="+mn-lt"/>
              </a:rPr>
              <a:t>cranial</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smtClean="0">
                <a:ln>
                  <a:noFill/>
                </a:ln>
                <a:solidFill>
                  <a:srgbClr val="212121"/>
                </a:solidFill>
                <a:effectLst/>
                <a:latin typeface="+mn-lt"/>
              </a:rPr>
              <a:t>capacity</a:t>
            </a:r>
            <a:r>
              <a:rPr lang="en-US" altLang="fr-FR" dirty="0">
                <a:solidFill>
                  <a:srgbClr val="212121"/>
                </a:solidFill>
                <a:latin typeface="+mn-lt"/>
              </a:rPr>
              <a:t>. It reaches its maximum around 25 years, concomitantly at the peak of </a:t>
            </a:r>
            <a:r>
              <a:rPr kumimoji="0" lang="fr-FR" altLang="fr-FR" b="0" i="0" u="none" strike="noStrike" cap="none" normalizeH="0" baseline="0" dirty="0" err="1" smtClean="0">
                <a:ln>
                  <a:noFill/>
                </a:ln>
                <a:solidFill>
                  <a:srgbClr val="212121"/>
                </a:solidFill>
                <a:effectLst/>
                <a:latin typeface="+mn-lt"/>
              </a:rPr>
              <a:t>brain</a:t>
            </a:r>
            <a:r>
              <a:rPr kumimoji="0" lang="fr-FR" altLang="fr-FR" b="0" i="0" u="none" strike="noStrike" cap="none" normalizeH="0" baseline="0" dirty="0" smtClean="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growth</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then</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declines</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slowly</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from</a:t>
            </a:r>
            <a:r>
              <a:rPr kumimoji="0" lang="fr-FR" altLang="fr-FR" b="0" i="0" u="none" strike="noStrike" cap="none" normalizeH="0" baseline="0" dirty="0">
                <a:ln>
                  <a:noFill/>
                </a:ln>
                <a:solidFill>
                  <a:srgbClr val="212121"/>
                </a:solidFill>
                <a:effectLst/>
                <a:latin typeface="+mn-lt"/>
              </a:rPr>
              <a:t> 30 </a:t>
            </a:r>
            <a:r>
              <a:rPr kumimoji="0" lang="fr-FR" altLang="fr-FR" b="0" i="0" u="none" strike="noStrike" cap="none" normalizeH="0" baseline="0" dirty="0" err="1">
                <a:ln>
                  <a:noFill/>
                </a:ln>
                <a:solidFill>
                  <a:srgbClr val="212121"/>
                </a:solidFill>
                <a:effectLst/>
                <a:latin typeface="+mn-lt"/>
              </a:rPr>
              <a:t>years</a:t>
            </a:r>
            <a:r>
              <a:rPr kumimoji="0" lang="fr-FR" altLang="fr-FR" b="0" i="0" u="none" strike="noStrike" cap="none" normalizeH="0" baseline="0" dirty="0">
                <a:ln>
                  <a:noFill/>
                </a:ln>
                <a:solidFill>
                  <a:srgbClr val="212121"/>
                </a:solidFill>
                <a:effectLst/>
                <a:latin typeface="+mn-lt"/>
              </a:rPr>
              <a:t> and more </a:t>
            </a:r>
            <a:r>
              <a:rPr kumimoji="0" lang="fr-FR" altLang="fr-FR" b="0" i="0" u="none" strike="noStrike" cap="none" normalizeH="0" baseline="0" dirty="0" err="1">
                <a:ln>
                  <a:noFill/>
                </a:ln>
                <a:solidFill>
                  <a:srgbClr val="212121"/>
                </a:solidFill>
                <a:effectLst/>
                <a:latin typeface="+mn-lt"/>
              </a:rPr>
              <a:t>quickly</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after</a:t>
            </a:r>
            <a:r>
              <a:rPr kumimoji="0" lang="fr-FR" altLang="fr-FR" b="0" i="0" u="none" strike="noStrike" cap="none" normalizeH="0" baseline="0" dirty="0">
                <a:ln>
                  <a:noFill/>
                </a:ln>
                <a:solidFill>
                  <a:srgbClr val="212121"/>
                </a:solidFill>
                <a:effectLst/>
                <a:latin typeface="+mn-lt"/>
              </a:rPr>
              <a:t> 80 </a:t>
            </a:r>
            <a:r>
              <a:rPr kumimoji="0" lang="fr-FR" altLang="fr-FR" b="0" i="0" u="none" strike="noStrike" cap="none" normalizeH="0" baseline="0" dirty="0" err="1">
                <a:ln>
                  <a:noFill/>
                </a:ln>
                <a:solidFill>
                  <a:srgbClr val="212121"/>
                </a:solidFill>
                <a:effectLst/>
                <a:latin typeface="+mn-lt"/>
              </a:rPr>
              <a:t>years</a:t>
            </a:r>
            <a:r>
              <a:rPr kumimoji="0" lang="fr-FR" altLang="fr-FR" b="0" i="0" u="none" strike="noStrike" cap="none" normalizeH="0" baseline="0" dirty="0">
                <a:ln>
                  <a:noFill/>
                </a:ln>
                <a:solidFill>
                  <a:srgbClr val="212121"/>
                </a:solidFill>
                <a:effectLst/>
                <a:latin typeface="+mn-lt"/>
              </a:rPr>
              <a:t>.</a:t>
            </a:r>
            <a:r>
              <a:rPr kumimoji="0" lang="fr-FR" altLang="fr-FR" b="0" i="0" u="none" strike="noStrike" cap="none" normalizeH="0" baseline="0" dirty="0">
                <a:ln>
                  <a:noFill/>
                </a:ln>
                <a:solidFill>
                  <a:schemeClr val="tx1"/>
                </a:solidFill>
                <a:effectLst/>
                <a:latin typeface="+mn-lt"/>
              </a:rPr>
              <a:t> </a:t>
            </a:r>
          </a:p>
        </p:txBody>
      </p:sp>
      <p:pic>
        <p:nvPicPr>
          <p:cNvPr id="10" name="Image 9">
            <a:extLst>
              <a:ext uri="{FF2B5EF4-FFF2-40B4-BE49-F238E27FC236}">
                <a16:creationId xmlns:a16="http://schemas.microsoft.com/office/drawing/2014/main" id="{910FA68F-FDCB-4461-8EB5-EF2AA895B0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5736" y="1988840"/>
            <a:ext cx="3985366" cy="2533071"/>
          </a:xfrm>
          <a:prstGeom prst="rect">
            <a:avLst/>
          </a:prstGeom>
        </p:spPr>
      </p:pic>
    </p:spTree>
    <p:extLst>
      <p:ext uri="{BB962C8B-B14F-4D97-AF65-F5344CB8AC3E}">
        <p14:creationId xmlns:p14="http://schemas.microsoft.com/office/powerpoint/2010/main" val="2834669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52F1AAFA-CE58-492E-AB02-1BD6B8BA5F02}"/>
              </a:ext>
            </a:extLst>
          </p:cNvPr>
          <p:cNvSpPr>
            <a:spLocks noGrp="1"/>
          </p:cNvSpPr>
          <p:nvPr>
            <p:ph type="sldNum" sz="quarter" idx="12"/>
          </p:nvPr>
        </p:nvSpPr>
        <p:spPr/>
        <p:txBody>
          <a:bodyPr/>
          <a:lstStyle/>
          <a:p>
            <a:pPr>
              <a:defRPr/>
            </a:pPr>
            <a:fld id="{C961D413-C80E-4040-8C95-0A8BAAE2541B}" type="slidenum">
              <a:rPr lang="fr-BE" smtClean="0"/>
              <a:pPr>
                <a:defRPr/>
              </a:pPr>
              <a:t>20</a:t>
            </a:fld>
            <a:endParaRPr lang="fr-BE" dirty="0"/>
          </a:p>
        </p:txBody>
      </p:sp>
      <p:pic>
        <p:nvPicPr>
          <p:cNvPr id="7" name="Image 6">
            <a:extLst>
              <a:ext uri="{FF2B5EF4-FFF2-40B4-BE49-F238E27FC236}">
                <a16:creationId xmlns:a16="http://schemas.microsoft.com/office/drawing/2014/main" id="{3299BA03-7E48-480C-BEA6-CC344468A6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5645" y="906979"/>
            <a:ext cx="5872709" cy="5892351"/>
          </a:xfrm>
          <a:prstGeom prst="rect">
            <a:avLst/>
          </a:prstGeom>
        </p:spPr>
      </p:pic>
      <p:sp>
        <p:nvSpPr>
          <p:cNvPr id="8" name="ZoneTexte 7">
            <a:extLst>
              <a:ext uri="{FF2B5EF4-FFF2-40B4-BE49-F238E27FC236}">
                <a16:creationId xmlns:a16="http://schemas.microsoft.com/office/drawing/2014/main" id="{6FB9F2F5-40C5-4752-A7F7-A495933A18AC}"/>
              </a:ext>
            </a:extLst>
          </p:cNvPr>
          <p:cNvSpPr txBox="1"/>
          <p:nvPr/>
        </p:nvSpPr>
        <p:spPr>
          <a:xfrm>
            <a:off x="457200" y="260648"/>
            <a:ext cx="8363272" cy="646331"/>
          </a:xfrm>
          <a:prstGeom prst="rect">
            <a:avLst/>
          </a:prstGeom>
          <a:noFill/>
        </p:spPr>
        <p:txBody>
          <a:bodyPr wrap="square" rtlCol="0">
            <a:spAutoFit/>
          </a:bodyPr>
          <a:lstStyle/>
          <a:p>
            <a:r>
              <a:rPr lang="en-US" dirty="0"/>
              <a:t>The speed at which information is processed by the brain increases with age until around age 25 (graphs below).</a:t>
            </a:r>
            <a:endParaRPr lang="fr-BE" dirty="0"/>
          </a:p>
        </p:txBody>
      </p:sp>
    </p:spTree>
    <p:extLst>
      <p:ext uri="{BB962C8B-B14F-4D97-AF65-F5344CB8AC3E}">
        <p14:creationId xmlns:p14="http://schemas.microsoft.com/office/powerpoint/2010/main" val="848950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44624"/>
            <a:ext cx="8229600" cy="1143000"/>
          </a:xfrm>
        </p:spPr>
        <p:txBody>
          <a:bodyPr rtlCol="0">
            <a:normAutofit/>
          </a:bodyPr>
          <a:lstStyle/>
          <a:p>
            <a:pPr eaLnBrk="1" fontAlgn="auto" hangingPunct="1">
              <a:spcAft>
                <a:spcPts val="0"/>
              </a:spcAft>
              <a:defRPr/>
            </a:pPr>
            <a:r>
              <a:rPr lang="fr-BE" dirty="0"/>
              <a:t>The </a:t>
            </a:r>
            <a:r>
              <a:rPr lang="fr-BE" dirty="0" err="1"/>
              <a:t>Metric</a:t>
            </a:r>
            <a:r>
              <a:rPr lang="fr-BE" dirty="0"/>
              <a:t> </a:t>
            </a:r>
            <a:r>
              <a:rPr lang="fr-BE" dirty="0" err="1"/>
              <a:t>Scale</a:t>
            </a:r>
            <a:r>
              <a:rPr lang="fr-BE" dirty="0"/>
              <a:t> of Intelligence: IQ</a:t>
            </a:r>
          </a:p>
        </p:txBody>
      </p:sp>
      <p:sp>
        <p:nvSpPr>
          <p:cNvPr id="15363" name="Espace réservé du contenu 2"/>
          <p:cNvSpPr>
            <a:spLocks noGrp="1"/>
          </p:cNvSpPr>
          <p:nvPr>
            <p:ph idx="1"/>
          </p:nvPr>
        </p:nvSpPr>
        <p:spPr>
          <a:xfrm>
            <a:off x="251520" y="1340768"/>
            <a:ext cx="8435975" cy="4852988"/>
          </a:xfrm>
        </p:spPr>
        <p:txBody>
          <a:bodyPr/>
          <a:lstStyle/>
          <a:p>
            <a:pPr marL="0" indent="0" eaLnBrk="1" hangingPunct="1">
              <a:buFont typeface="Arial" charset="0"/>
              <a:buNone/>
            </a:pPr>
            <a:r>
              <a:rPr lang="fr-BE" sz="1800" dirty="0"/>
              <a:t>One </a:t>
            </a:r>
            <a:r>
              <a:rPr lang="fr-BE" sz="1800" dirty="0" smtClean="0"/>
              <a:t>intelligence? </a:t>
            </a:r>
            <a:r>
              <a:rPr lang="fr-BE" sz="1800" dirty="0"/>
              <a:t>O</a:t>
            </a:r>
            <a:r>
              <a:rPr lang="fr-BE" sz="1800" dirty="0" smtClean="0"/>
              <a:t>r </a:t>
            </a:r>
            <a:r>
              <a:rPr lang="fr-BE" sz="1800" dirty="0" err="1"/>
              <a:t>many</a:t>
            </a:r>
            <a:r>
              <a:rPr lang="fr-BE" sz="1800" dirty="0"/>
              <a:t> types of </a:t>
            </a:r>
            <a:r>
              <a:rPr lang="fr-BE" sz="1800" dirty="0" smtClean="0"/>
              <a:t>intelligence? </a:t>
            </a:r>
            <a:r>
              <a:rPr lang="fr-BE" sz="1800" dirty="0"/>
              <a:t>Scientists </a:t>
            </a:r>
            <a:r>
              <a:rPr lang="fr-BE" sz="1800" dirty="0" err="1"/>
              <a:t>quickly</a:t>
            </a:r>
            <a:r>
              <a:rPr lang="fr-BE" sz="1800" dirty="0"/>
              <a:t> </a:t>
            </a:r>
            <a:r>
              <a:rPr lang="fr-BE" sz="1800" dirty="0" err="1"/>
              <a:t>realized</a:t>
            </a:r>
            <a:r>
              <a:rPr lang="fr-BE" sz="1800" dirty="0"/>
              <a:t> </a:t>
            </a:r>
            <a:r>
              <a:rPr lang="fr-BE" sz="1800" dirty="0" err="1"/>
              <a:t>that</a:t>
            </a:r>
            <a:r>
              <a:rPr lang="fr-BE" sz="1800" dirty="0"/>
              <a:t>:</a:t>
            </a:r>
          </a:p>
          <a:p>
            <a:pPr marL="0" indent="0" eaLnBrk="1" hangingPunct="1">
              <a:buNone/>
            </a:pPr>
            <a:r>
              <a:rPr lang="en-US" sz="1800" dirty="0"/>
              <a:t/>
            </a:r>
            <a:br>
              <a:rPr lang="en-US" sz="1800" dirty="0"/>
            </a:br>
            <a:r>
              <a:rPr lang="en-US" sz="1800" dirty="0"/>
              <a:t>-&gt; All cognitive abilities (totally disparate) are positively </a:t>
            </a:r>
            <a:r>
              <a:rPr lang="en-US" sz="1800" dirty="0" err="1" smtClean="0"/>
              <a:t>intercorrelated</a:t>
            </a:r>
            <a:r>
              <a:rPr lang="en-US" sz="1800" dirty="0" smtClean="0"/>
              <a:t> </a:t>
            </a:r>
            <a:endParaRPr lang="en-US" sz="1800" dirty="0"/>
          </a:p>
          <a:p>
            <a:pPr marL="0" indent="0" eaLnBrk="1" hangingPunct="1">
              <a:buNone/>
            </a:pPr>
            <a:r>
              <a:rPr lang="en-US" sz="1800" dirty="0"/>
              <a:t>-&gt; People who perform well on some tasks tend to perform well on all others </a:t>
            </a:r>
          </a:p>
          <a:p>
            <a:pPr marL="0" indent="0" eaLnBrk="1" hangingPunct="1">
              <a:buNone/>
            </a:pPr>
            <a:r>
              <a:rPr lang="en-US" sz="1800" dirty="0"/>
              <a:t>-&gt; All mental faculties are partially determined by a common factor </a:t>
            </a:r>
          </a:p>
          <a:p>
            <a:pPr marL="0" indent="0" eaLnBrk="1" hangingPunct="1">
              <a:buNone/>
            </a:pPr>
            <a:r>
              <a:rPr lang="en-US" sz="1800" dirty="0"/>
              <a:t>-&gt; </a:t>
            </a:r>
            <a:r>
              <a:rPr lang="en-US" sz="1800" dirty="0" smtClean="0"/>
              <a:t>IQ</a:t>
            </a:r>
            <a:r>
              <a:rPr lang="en-US" sz="1800" dirty="0" smtClean="0"/>
              <a:t> </a:t>
            </a:r>
            <a:r>
              <a:rPr lang="en-US" sz="1800" dirty="0"/>
              <a:t>measures general intelligence = g </a:t>
            </a:r>
          </a:p>
          <a:p>
            <a:pPr marL="0" indent="0" eaLnBrk="1" hangingPunct="1">
              <a:buNone/>
            </a:pPr>
            <a:r>
              <a:rPr lang="en-US" sz="1800" dirty="0"/>
              <a:t>-&gt; It is enough to measure some </a:t>
            </a:r>
            <a:r>
              <a:rPr lang="en-US" sz="1800" dirty="0" smtClean="0"/>
              <a:t>aptitudes </a:t>
            </a:r>
            <a:r>
              <a:rPr lang="en-AU" sz="1800" dirty="0" smtClean="0"/>
              <a:t>to </a:t>
            </a:r>
            <a:r>
              <a:rPr lang="en-AU" sz="1800" dirty="0"/>
              <a:t>estimate the general IQ = g = general intelligence </a:t>
            </a:r>
            <a:r>
              <a:rPr lang="en-AU" sz="1800" dirty="0" smtClean="0"/>
              <a:t>correctly</a:t>
            </a:r>
            <a:endParaRPr lang="fr-BE" sz="1800" dirty="0"/>
          </a:p>
        </p:txBody>
      </p:sp>
      <p:sp>
        <p:nvSpPr>
          <p:cNvPr id="4" name="Espace réservé du numéro de diapositive 3"/>
          <p:cNvSpPr>
            <a:spLocks noGrp="1"/>
          </p:cNvSpPr>
          <p:nvPr>
            <p:ph type="sldNum" sz="quarter" idx="12"/>
          </p:nvPr>
        </p:nvSpPr>
        <p:spPr/>
        <p:txBody>
          <a:bodyPr/>
          <a:lstStyle/>
          <a:p>
            <a:pPr>
              <a:defRPr/>
            </a:pPr>
            <a:fld id="{E229364A-7F35-48DC-AB6C-70087C3B094D}" type="slidenum">
              <a:rPr lang="fr-BE"/>
              <a:pPr>
                <a:defRPr/>
              </a:pPr>
              <a:t>21</a:t>
            </a:fld>
            <a:endParaRPr lang="fr-BE" dirty="0"/>
          </a:p>
        </p:txBody>
      </p:sp>
      <p:pic>
        <p:nvPicPr>
          <p:cNvPr id="1536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509120"/>
            <a:ext cx="6713537" cy="200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6" name="ZoneTexte 2"/>
          <p:cNvSpPr txBox="1">
            <a:spLocks noChangeArrowheads="1"/>
          </p:cNvSpPr>
          <p:nvPr/>
        </p:nvSpPr>
        <p:spPr bwMode="auto">
          <a:xfrm>
            <a:off x="7390841" y="5052342"/>
            <a:ext cx="15016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dirty="0"/>
              <a:t>     g=IQ (</a:t>
            </a:r>
            <a:r>
              <a:rPr lang="fr-BE" dirty="0" err="1"/>
              <a:t>synonymous</a:t>
            </a:r>
            <a:r>
              <a:rPr lang="fr-BE" dirty="0"/>
              <a:t>)</a:t>
            </a:r>
          </a:p>
        </p:txBody>
      </p:sp>
      <p:sp>
        <p:nvSpPr>
          <p:cNvPr id="3" name="ZoneTexte 2"/>
          <p:cNvSpPr txBox="1"/>
          <p:nvPr/>
        </p:nvSpPr>
        <p:spPr>
          <a:xfrm>
            <a:off x="0" y="6596390"/>
            <a:ext cx="7705956" cy="261610"/>
          </a:xfrm>
          <a:prstGeom prst="rect">
            <a:avLst/>
          </a:prstGeom>
          <a:noFill/>
        </p:spPr>
        <p:txBody>
          <a:bodyPr wrap="none" rtlCol="0">
            <a:spAutoFit/>
          </a:bodyPr>
          <a:lstStyle/>
          <a:p>
            <a:r>
              <a:rPr lang="fr-BE" sz="1100" dirty="0" err="1" smtClean="0"/>
              <a:t>From</a:t>
            </a:r>
            <a:r>
              <a:rPr lang="fr-BE" sz="1100" dirty="0" smtClean="0"/>
              <a:t> </a:t>
            </a:r>
            <a:r>
              <a:rPr lang="fr-BE" sz="1100" dirty="0" smtClean="0"/>
              <a:t>The </a:t>
            </a:r>
            <a:r>
              <a:rPr lang="fr-BE" sz="1100" dirty="0"/>
              <a:t>neurology of human intelligence </a:t>
            </a:r>
            <a:r>
              <a:rPr lang="fr-BE" sz="1100" dirty="0" err="1" smtClean="0"/>
              <a:t>differences</a:t>
            </a:r>
            <a:r>
              <a:rPr lang="fr-BE" sz="1100" dirty="0" smtClean="0"/>
              <a:t>, </a:t>
            </a:r>
            <a:r>
              <a:rPr lang="fr-BE" sz="1100" dirty="0"/>
              <a:t>2010, </a:t>
            </a:r>
            <a:r>
              <a:rPr lang="en-US" sz="1100" dirty="0"/>
              <a:t>Ian J. Deary, Lars </a:t>
            </a:r>
            <a:r>
              <a:rPr lang="en-US" sz="1100" dirty="0" err="1"/>
              <a:t>Penke</a:t>
            </a:r>
            <a:r>
              <a:rPr lang="en-US" sz="1100" dirty="0"/>
              <a:t> and Wendy Johnson, Nature, Volume 11. </a:t>
            </a:r>
            <a:endParaRPr lang="fr-BE" sz="1100" dirty="0"/>
          </a:p>
        </p:txBody>
      </p:sp>
    </p:spTree>
  </p:cSld>
  <p:clrMapOvr>
    <a:masterClrMapping/>
  </p:clrMapOvr>
  <p:transition spd="slow" advTm="63401"/>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66E146A1-1AC6-45B2-A8A6-DEBCB45A8250}" type="slidenum">
              <a:rPr lang="fr-BE" smtClean="0"/>
              <a:pPr>
                <a:defRPr/>
              </a:pPr>
              <a:t>22</a:t>
            </a:fld>
            <a:endParaRPr lang="fr-BE" dirty="0"/>
          </a:p>
        </p:txBody>
      </p:sp>
      <p:sp>
        <p:nvSpPr>
          <p:cNvPr id="7" name="Rectangle 2">
            <a:extLst>
              <a:ext uri="{FF2B5EF4-FFF2-40B4-BE49-F238E27FC236}">
                <a16:creationId xmlns:a16="http://schemas.microsoft.com/office/drawing/2014/main" id="{35C7C829-2B4C-4D53-B19F-47DFED9E7F48}"/>
              </a:ext>
            </a:extLst>
          </p:cNvPr>
          <p:cNvSpPr>
            <a:spLocks noChangeArrowheads="1"/>
          </p:cNvSpPr>
          <p:nvPr/>
        </p:nvSpPr>
        <p:spPr bwMode="auto">
          <a:xfrm>
            <a:off x="611560" y="606525"/>
            <a:ext cx="8075240" cy="590931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rgbClr val="212121"/>
                </a:solidFill>
                <a:effectLst/>
                <a:latin typeface="inherit"/>
              </a:rPr>
              <a:t>g = </a:t>
            </a:r>
            <a:r>
              <a:rPr kumimoji="0" lang="fr-FR" altLang="fr-FR" sz="2400" b="0" i="0" u="none" strike="noStrike" cap="none" normalizeH="0" baseline="0" dirty="0" err="1">
                <a:ln>
                  <a:noFill/>
                </a:ln>
                <a:solidFill>
                  <a:srgbClr val="212121"/>
                </a:solidFill>
                <a:effectLst/>
                <a:latin typeface="inherit"/>
              </a:rPr>
              <a:t>general</a:t>
            </a:r>
            <a:r>
              <a:rPr kumimoji="0" lang="fr-FR" altLang="fr-FR" sz="2400" b="0" i="0" u="none" strike="noStrike" cap="none" normalizeH="0" baseline="0" dirty="0">
                <a:ln>
                  <a:noFill/>
                </a:ln>
                <a:solidFill>
                  <a:srgbClr val="212121"/>
                </a:solidFill>
                <a:effectLst/>
                <a:latin typeface="inherit"/>
              </a:rPr>
              <a:t> intelligence = IQ = </a:t>
            </a:r>
            <a:r>
              <a:rPr kumimoji="0" lang="fr-FR" altLang="fr-FR" sz="2400" b="0" i="0" u="none" strike="noStrike" cap="none" normalizeH="0" baseline="0" dirty="0" err="1">
                <a:ln>
                  <a:noFill/>
                </a:ln>
                <a:solidFill>
                  <a:srgbClr val="212121"/>
                </a:solidFill>
                <a:effectLst/>
                <a:latin typeface="inherit"/>
              </a:rPr>
              <a:t>general</a:t>
            </a:r>
            <a:r>
              <a:rPr kumimoji="0" lang="fr-FR" altLang="fr-FR" sz="2400" b="0" i="0" u="none" strike="noStrike" cap="none" normalizeH="0" baseline="0" dirty="0">
                <a:ln>
                  <a:noFill/>
                </a:ln>
                <a:solidFill>
                  <a:srgbClr val="212121"/>
                </a:solidFill>
                <a:effectLst/>
                <a:latin typeface="inherit"/>
              </a:rPr>
              <a:t> cognitive </a:t>
            </a:r>
            <a:r>
              <a:rPr kumimoji="0" lang="fr-FR" altLang="fr-FR" sz="2400" b="0" i="0" u="none" strike="noStrike" cap="none" normalizeH="0" baseline="0" dirty="0" err="1">
                <a:ln>
                  <a:noFill/>
                </a:ln>
                <a:solidFill>
                  <a:srgbClr val="212121"/>
                </a:solidFill>
                <a:effectLst/>
                <a:latin typeface="inherit"/>
              </a:rPr>
              <a:t>abilities</a:t>
            </a:r>
            <a:r>
              <a:rPr kumimoji="0" lang="fr-FR" altLang="fr-FR" sz="2400" b="0" i="0" u="none" strike="noStrike" cap="none" normalizeH="0" baseline="0" dirty="0">
                <a:ln>
                  <a:noFill/>
                </a:ln>
                <a:solidFill>
                  <a:srgbClr val="212121"/>
                </a:solidFill>
                <a:effectLst/>
                <a:latin typeface="inherit"/>
              </a:rPr>
              <a:t>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400" dirty="0">
              <a:solidFill>
                <a:srgbClr val="212121"/>
              </a:solidFill>
              <a:latin typeface="inherit"/>
            </a:endParaRPr>
          </a:p>
          <a:p>
            <a:pPr lvl="0" eaLnBrk="0" hangingPunct="0"/>
            <a:r>
              <a:rPr kumimoji="0" lang="fr-FR" altLang="fr-FR" sz="2400" b="0" i="0" u="none" strike="noStrike" cap="none" normalizeH="0" baseline="0" dirty="0">
                <a:ln>
                  <a:noFill/>
                </a:ln>
                <a:solidFill>
                  <a:srgbClr val="212121"/>
                </a:solidFill>
                <a:effectLst/>
                <a:latin typeface="inherit"/>
              </a:rPr>
              <a:t>The </a:t>
            </a:r>
            <a:r>
              <a:rPr kumimoji="0" lang="fr-FR" altLang="fr-FR" sz="2400" b="0" i="0" u="none" strike="noStrike" cap="none" normalizeH="0" baseline="0" dirty="0" err="1">
                <a:ln>
                  <a:noFill/>
                </a:ln>
                <a:solidFill>
                  <a:srgbClr val="212121"/>
                </a:solidFill>
                <a:effectLst/>
                <a:latin typeface="inherit"/>
              </a:rPr>
              <a:t>segregation</a:t>
            </a:r>
            <a:r>
              <a:rPr kumimoji="0" lang="fr-FR" altLang="fr-FR" sz="2400" b="0" i="0" u="none" strike="noStrike" cap="none" normalizeH="0" baseline="0" dirty="0">
                <a:ln>
                  <a:noFill/>
                </a:ln>
                <a:solidFill>
                  <a:srgbClr val="212121"/>
                </a:solidFill>
                <a:effectLst/>
                <a:latin typeface="inherit"/>
              </a:rPr>
              <a:t> of </a:t>
            </a:r>
            <a:r>
              <a:rPr kumimoji="0" lang="fr-FR" altLang="fr-FR" sz="2400" b="0" i="0" u="none" strike="noStrike" cap="none" normalizeH="0" baseline="0" dirty="0" err="1">
                <a:ln>
                  <a:noFill/>
                </a:ln>
                <a:solidFill>
                  <a:srgbClr val="212121"/>
                </a:solidFill>
                <a:effectLst/>
                <a:latin typeface="inherit"/>
              </a:rPr>
              <a:t>general</a:t>
            </a:r>
            <a:r>
              <a:rPr kumimoji="0" lang="fr-FR" altLang="fr-FR" sz="2400" b="0" i="0" u="none" strike="noStrike" cap="none" normalizeH="0" baseline="0" dirty="0">
                <a:ln>
                  <a:noFill/>
                </a:ln>
                <a:solidFill>
                  <a:srgbClr val="212121"/>
                </a:solidFill>
                <a:effectLst/>
                <a:latin typeface="inherit"/>
              </a:rPr>
              <a:t> intelligence </a:t>
            </a:r>
            <a:r>
              <a:rPr kumimoji="0" lang="fr-FR" altLang="fr-FR" sz="2400" b="0" i="0" u="none" strike="noStrike" cap="none" normalizeH="0" baseline="0" dirty="0" err="1">
                <a:ln>
                  <a:noFill/>
                </a:ln>
                <a:solidFill>
                  <a:srgbClr val="212121"/>
                </a:solidFill>
                <a:effectLst/>
                <a:latin typeface="inherit"/>
              </a:rPr>
              <a:t>into</a:t>
            </a:r>
            <a:r>
              <a:rPr kumimoji="0" lang="fr-FR" altLang="fr-FR" sz="2400" b="0" i="0" u="none" strike="noStrike" cap="none" normalizeH="0" baseline="0" dirty="0">
                <a:ln>
                  <a:noFill/>
                </a:ln>
                <a:solidFill>
                  <a:srgbClr val="212121"/>
                </a:solidFill>
                <a:effectLst/>
                <a:latin typeface="inherit"/>
              </a:rPr>
              <a:t> </a:t>
            </a:r>
            <a:r>
              <a:rPr kumimoji="0" lang="fr-FR" altLang="fr-FR" sz="2400" b="0" i="0" u="none" strike="noStrike" cap="none" normalizeH="0" baseline="0" dirty="0" err="1">
                <a:ln>
                  <a:noFill/>
                </a:ln>
                <a:solidFill>
                  <a:srgbClr val="212121"/>
                </a:solidFill>
                <a:effectLst/>
                <a:latin typeface="inherit"/>
              </a:rPr>
              <a:t>several</a:t>
            </a:r>
            <a:r>
              <a:rPr kumimoji="0" lang="fr-FR" altLang="fr-FR" sz="2400" b="0" i="0" u="none" strike="noStrike" cap="none" normalizeH="0" baseline="0" dirty="0">
                <a:ln>
                  <a:noFill/>
                </a:ln>
                <a:solidFill>
                  <a:srgbClr val="212121"/>
                </a:solidFill>
                <a:effectLst/>
                <a:latin typeface="inherit"/>
              </a:rPr>
              <a:t> types of intelligence (</a:t>
            </a:r>
            <a:r>
              <a:rPr kumimoji="0" lang="fr-FR" altLang="fr-FR" sz="2400" b="0" i="0" u="none" strike="noStrike" cap="none" normalizeH="0" baseline="0" dirty="0" err="1">
                <a:ln>
                  <a:noFill/>
                </a:ln>
                <a:solidFill>
                  <a:srgbClr val="212121"/>
                </a:solidFill>
                <a:effectLst/>
                <a:latin typeface="inherit"/>
              </a:rPr>
              <a:t>literary</a:t>
            </a:r>
            <a:r>
              <a:rPr kumimoji="0" lang="fr-FR" altLang="fr-FR" sz="2400" b="0" i="0" u="none" strike="noStrike" cap="none" normalizeH="0" baseline="0" dirty="0">
                <a:ln>
                  <a:noFill/>
                </a:ln>
                <a:solidFill>
                  <a:srgbClr val="212121"/>
                </a:solidFill>
                <a:effectLst/>
                <a:latin typeface="inherit"/>
              </a:rPr>
              <a:t>, </a:t>
            </a:r>
            <a:r>
              <a:rPr kumimoji="0" lang="fr-FR" altLang="fr-FR" sz="2400" b="0" i="0" u="none" strike="noStrike" cap="none" normalizeH="0" baseline="0" dirty="0" err="1">
                <a:ln>
                  <a:noFill/>
                </a:ln>
                <a:solidFill>
                  <a:srgbClr val="212121"/>
                </a:solidFill>
                <a:effectLst/>
                <a:latin typeface="inherit"/>
              </a:rPr>
              <a:t>mathematical</a:t>
            </a:r>
            <a:r>
              <a:rPr kumimoji="0" lang="fr-FR" altLang="fr-FR" sz="2400" b="0" i="0" u="none" strike="noStrike" cap="none" normalizeH="0" baseline="0" dirty="0">
                <a:ln>
                  <a:noFill/>
                </a:ln>
                <a:solidFill>
                  <a:srgbClr val="212121"/>
                </a:solidFill>
                <a:effectLst/>
                <a:latin typeface="inherit"/>
              </a:rPr>
              <a:t>, </a:t>
            </a:r>
            <a:r>
              <a:rPr kumimoji="0" lang="fr-FR" altLang="fr-FR" sz="2400" b="0" i="0" u="none" strike="noStrike" cap="none" normalizeH="0" baseline="0" dirty="0" err="1">
                <a:ln>
                  <a:noFill/>
                </a:ln>
                <a:solidFill>
                  <a:srgbClr val="212121"/>
                </a:solidFill>
                <a:effectLst/>
                <a:latin typeface="inherit"/>
              </a:rPr>
              <a:t>artistic</a:t>
            </a:r>
            <a:r>
              <a:rPr kumimoji="0" lang="fr-FR" altLang="fr-FR" sz="2400" b="0" i="0" u="none" strike="noStrike" cap="none" normalizeH="0" baseline="0" dirty="0">
                <a:ln>
                  <a:noFill/>
                </a:ln>
                <a:solidFill>
                  <a:srgbClr val="212121"/>
                </a:solidFill>
                <a:effectLst/>
                <a:latin typeface="inherit"/>
              </a:rPr>
              <a:t>, social, musical, </a:t>
            </a:r>
            <a:r>
              <a:rPr kumimoji="0" lang="fr-FR" altLang="fr-FR" sz="2400" b="0" i="0" u="none" strike="noStrike" cap="none" normalizeH="0" baseline="0" dirty="0" err="1" smtClean="0">
                <a:ln>
                  <a:noFill/>
                </a:ln>
                <a:solidFill>
                  <a:srgbClr val="212121"/>
                </a:solidFill>
                <a:effectLst/>
                <a:latin typeface="inherit"/>
              </a:rPr>
              <a:t>economic</a:t>
            </a:r>
            <a:r>
              <a:rPr lang="en-US" altLang="fr-FR" sz="2400" dirty="0">
                <a:solidFill>
                  <a:srgbClr val="212121"/>
                </a:solidFill>
                <a:latin typeface="inherit"/>
              </a:rPr>
              <a:t>, etc.) is more of a cultural construction without a biological or neurological basis</a:t>
            </a:r>
            <a:r>
              <a:rPr kumimoji="0" lang="fr-FR" altLang="fr-FR" sz="2400" b="0" i="0" u="none" strike="noStrike" cap="none" normalizeH="0" baseline="0" dirty="0" smtClean="0">
                <a:ln>
                  <a:noFill/>
                </a:ln>
                <a:solidFill>
                  <a:srgbClr val="212121"/>
                </a:solidFill>
                <a:effectLst/>
                <a:latin typeface="inherit"/>
              </a:rPr>
              <a:t>. </a:t>
            </a:r>
            <a:endParaRPr kumimoji="0" lang="fr-FR" altLang="fr-FR" sz="2400" b="0" i="0" u="none" strike="noStrike" cap="none" normalizeH="0" baseline="0" dirty="0">
              <a:ln>
                <a:noFill/>
              </a:ln>
              <a:solidFill>
                <a:srgbClr val="212121"/>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400" dirty="0">
              <a:solidFill>
                <a:srgbClr val="212121"/>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rgbClr val="212121"/>
                </a:solidFill>
                <a:effectLst/>
                <a:latin typeface="inherit"/>
              </a:rPr>
              <a:t>The </a:t>
            </a:r>
            <a:r>
              <a:rPr kumimoji="0" lang="fr-FR" altLang="fr-FR" sz="2400" b="0" i="0" u="none" strike="noStrike" cap="none" normalizeH="0" baseline="0" dirty="0" err="1">
                <a:ln>
                  <a:noFill/>
                </a:ln>
                <a:solidFill>
                  <a:srgbClr val="212121"/>
                </a:solidFill>
                <a:effectLst/>
                <a:latin typeface="inherit"/>
              </a:rPr>
              <a:t>biological</a:t>
            </a:r>
            <a:r>
              <a:rPr kumimoji="0" lang="fr-FR" altLang="fr-FR" sz="2400" b="0" i="0" u="none" strike="noStrike" cap="none" normalizeH="0" baseline="0" dirty="0">
                <a:ln>
                  <a:noFill/>
                </a:ln>
                <a:solidFill>
                  <a:srgbClr val="212121"/>
                </a:solidFill>
                <a:effectLst/>
                <a:latin typeface="inherit"/>
              </a:rPr>
              <a:t> basis of </a:t>
            </a:r>
            <a:r>
              <a:rPr kumimoji="0" lang="fr-FR" altLang="fr-FR" sz="2400" b="0" i="0" u="none" strike="noStrike" cap="none" normalizeH="0" baseline="0" dirty="0" err="1">
                <a:ln>
                  <a:noFill/>
                </a:ln>
                <a:solidFill>
                  <a:srgbClr val="212121"/>
                </a:solidFill>
                <a:effectLst/>
                <a:latin typeface="inherit"/>
              </a:rPr>
              <a:t>human</a:t>
            </a:r>
            <a:r>
              <a:rPr kumimoji="0" lang="fr-FR" altLang="fr-FR" sz="2400" b="0" i="0" u="none" strike="noStrike" cap="none" normalizeH="0" baseline="0" dirty="0">
                <a:ln>
                  <a:noFill/>
                </a:ln>
                <a:solidFill>
                  <a:srgbClr val="212121"/>
                </a:solidFill>
                <a:effectLst/>
                <a:latin typeface="inherit"/>
              </a:rPr>
              <a:t> intelligence </a:t>
            </a:r>
            <a:r>
              <a:rPr kumimoji="0" lang="fr-FR" altLang="fr-FR" sz="2400" b="0" i="0" u="none" strike="noStrike" cap="none" normalizeH="0" baseline="0" dirty="0" err="1">
                <a:ln>
                  <a:noFill/>
                </a:ln>
                <a:solidFill>
                  <a:srgbClr val="212121"/>
                </a:solidFill>
                <a:effectLst/>
                <a:latin typeface="inherit"/>
              </a:rPr>
              <a:t>is</a:t>
            </a:r>
            <a:r>
              <a:rPr kumimoji="0" lang="fr-FR" altLang="fr-FR" sz="2400" b="0" i="0" u="none" strike="noStrike" cap="none" normalizeH="0" baseline="0" dirty="0">
                <a:ln>
                  <a:noFill/>
                </a:ln>
                <a:solidFill>
                  <a:srgbClr val="212121"/>
                </a:solidFill>
                <a:effectLst/>
                <a:latin typeface="inherit"/>
              </a:rPr>
              <a:t> </a:t>
            </a:r>
            <a:r>
              <a:rPr kumimoji="0" lang="fr-FR" altLang="fr-FR" sz="2400" b="0" i="0" u="none" strike="noStrike" cap="none" normalizeH="0" baseline="0" dirty="0" err="1">
                <a:ln>
                  <a:noFill/>
                </a:ln>
                <a:solidFill>
                  <a:srgbClr val="212121"/>
                </a:solidFill>
                <a:effectLst/>
                <a:latin typeface="inherit"/>
              </a:rPr>
              <a:t>characterized</a:t>
            </a:r>
            <a:r>
              <a:rPr kumimoji="0" lang="fr-FR" altLang="fr-FR" sz="2400" b="0" i="0" u="none" strike="noStrike" cap="none" normalizeH="0" baseline="0" dirty="0">
                <a:ln>
                  <a:noFill/>
                </a:ln>
                <a:solidFill>
                  <a:srgbClr val="212121"/>
                </a:solidFill>
                <a:effectLst/>
                <a:latin typeface="inherit"/>
              </a:rPr>
              <a:t> by a </a:t>
            </a:r>
            <a:r>
              <a:rPr kumimoji="0" lang="fr-FR" altLang="fr-FR" sz="2400" b="0" i="0" u="none" strike="noStrike" cap="none" normalizeH="0" baseline="0" dirty="0" err="1" smtClean="0">
                <a:ln>
                  <a:noFill/>
                </a:ln>
                <a:solidFill>
                  <a:srgbClr val="212121"/>
                </a:solidFill>
                <a:effectLst/>
                <a:latin typeface="inherit"/>
              </a:rPr>
              <a:t>significant</a:t>
            </a:r>
            <a:r>
              <a:rPr kumimoji="0" lang="fr-FR" altLang="fr-FR" sz="2400" b="0" i="0" u="none" strike="noStrike" cap="none" normalizeH="0" baseline="0" dirty="0" smtClean="0">
                <a:ln>
                  <a:noFill/>
                </a:ln>
                <a:solidFill>
                  <a:srgbClr val="212121"/>
                </a:solidFill>
                <a:effectLst/>
                <a:latin typeface="inherit"/>
              </a:rPr>
              <a:t> </a:t>
            </a:r>
            <a:r>
              <a:rPr kumimoji="0" lang="fr-FR" altLang="fr-FR" sz="2400" b="0" i="0" u="none" strike="noStrike" cap="none" normalizeH="0" baseline="0" dirty="0">
                <a:ln>
                  <a:noFill/>
                </a:ln>
                <a:solidFill>
                  <a:srgbClr val="212121"/>
                </a:solidFill>
                <a:effectLst/>
                <a:latin typeface="inherit"/>
              </a:rPr>
              <a:t>single component, </a:t>
            </a:r>
            <a:r>
              <a:rPr kumimoji="0" lang="fr-FR" altLang="fr-FR" sz="2400" b="0" i="0" u="none" strike="noStrike" cap="none" normalizeH="0" baseline="0" dirty="0" err="1">
                <a:ln>
                  <a:noFill/>
                </a:ln>
                <a:solidFill>
                  <a:srgbClr val="212121"/>
                </a:solidFill>
                <a:effectLst/>
                <a:latin typeface="inherit"/>
              </a:rPr>
              <a:t>measured</a:t>
            </a:r>
            <a:r>
              <a:rPr kumimoji="0" lang="fr-FR" altLang="fr-FR" sz="2400" b="0" i="0" u="none" strike="noStrike" cap="none" normalizeH="0" baseline="0" dirty="0">
                <a:ln>
                  <a:noFill/>
                </a:ln>
                <a:solidFill>
                  <a:srgbClr val="212121"/>
                </a:solidFill>
                <a:effectLst/>
                <a:latin typeface="inherit"/>
              </a:rPr>
              <a:t> by g.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400" dirty="0">
              <a:solidFill>
                <a:srgbClr val="212121"/>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rgbClr val="212121"/>
                </a:solidFill>
                <a:effectLst/>
                <a:latin typeface="inherit"/>
              </a:rPr>
              <a:t>"One of the </a:t>
            </a:r>
            <a:r>
              <a:rPr kumimoji="0" lang="fr-FR" altLang="fr-FR" sz="2400" b="0" i="0" u="none" strike="noStrike" cap="none" normalizeH="0" baseline="0" dirty="0" err="1">
                <a:ln>
                  <a:noFill/>
                </a:ln>
                <a:solidFill>
                  <a:srgbClr val="212121"/>
                </a:solidFill>
                <a:effectLst/>
                <a:latin typeface="inherit"/>
              </a:rPr>
              <a:t>most</a:t>
            </a:r>
            <a:r>
              <a:rPr kumimoji="0" lang="fr-FR" altLang="fr-FR" sz="2400" b="0" i="0" u="none" strike="noStrike" cap="none" normalizeH="0" baseline="0" dirty="0">
                <a:ln>
                  <a:noFill/>
                </a:ln>
                <a:solidFill>
                  <a:srgbClr val="212121"/>
                </a:solidFill>
                <a:effectLst/>
                <a:latin typeface="inherit"/>
              </a:rPr>
              <a:t> </a:t>
            </a:r>
            <a:r>
              <a:rPr kumimoji="0" lang="fr-FR" altLang="fr-FR" sz="2400" b="0" i="0" u="none" strike="noStrike" cap="none" normalizeH="0" baseline="0" dirty="0" err="1">
                <a:ln>
                  <a:noFill/>
                </a:ln>
                <a:solidFill>
                  <a:srgbClr val="212121"/>
                </a:solidFill>
                <a:effectLst/>
                <a:latin typeface="inherit"/>
              </a:rPr>
              <a:t>remarkable</a:t>
            </a:r>
            <a:r>
              <a:rPr kumimoji="0" lang="fr-FR" altLang="fr-FR" sz="2400" b="0" i="0" u="none" strike="noStrike" cap="none" normalizeH="0" baseline="0" dirty="0">
                <a:ln>
                  <a:noFill/>
                </a:ln>
                <a:solidFill>
                  <a:srgbClr val="212121"/>
                </a:solidFill>
                <a:effectLst/>
                <a:latin typeface="inherit"/>
              </a:rPr>
              <a:t> </a:t>
            </a:r>
            <a:r>
              <a:rPr kumimoji="0" lang="fr-FR" altLang="fr-FR" sz="2400" b="0" i="0" u="none" strike="noStrike" cap="none" normalizeH="0" baseline="0" dirty="0" err="1">
                <a:ln>
                  <a:noFill/>
                </a:ln>
                <a:solidFill>
                  <a:srgbClr val="212121"/>
                </a:solidFill>
                <a:effectLst/>
                <a:latin typeface="inherit"/>
              </a:rPr>
              <a:t>discoveries</a:t>
            </a:r>
            <a:r>
              <a:rPr kumimoji="0" lang="fr-FR" altLang="fr-FR" sz="2400" b="0" i="0" u="none" strike="noStrike" cap="none" normalizeH="0" baseline="0" dirty="0">
                <a:ln>
                  <a:noFill/>
                </a:ln>
                <a:solidFill>
                  <a:srgbClr val="212121"/>
                </a:solidFill>
                <a:effectLst/>
                <a:latin typeface="inherit"/>
              </a:rPr>
              <a:t> of all </a:t>
            </a:r>
            <a:r>
              <a:rPr kumimoji="0" lang="fr-FR" altLang="fr-FR" sz="2400" b="0" i="0" u="none" strike="noStrike" cap="none" normalizeH="0" baseline="0" dirty="0" err="1">
                <a:ln>
                  <a:noFill/>
                </a:ln>
                <a:solidFill>
                  <a:srgbClr val="212121"/>
                </a:solidFill>
                <a:effectLst/>
                <a:latin typeface="inherit"/>
              </a:rPr>
              <a:t>psychology</a:t>
            </a:r>
            <a:r>
              <a:rPr kumimoji="0" lang="fr-FR" altLang="fr-FR" sz="2400" b="0" i="0" u="none" strike="noStrike" cap="none" normalizeH="0" baseline="0" dirty="0">
                <a:ln>
                  <a:noFill/>
                </a:ln>
                <a:solidFill>
                  <a:srgbClr val="212121"/>
                </a:solidFill>
                <a:effectLst/>
                <a:latin typeface="inherit"/>
              </a:rPr>
              <a:t> </a:t>
            </a:r>
            <a:r>
              <a:rPr kumimoji="0" lang="fr-FR" altLang="fr-FR" sz="2400" b="0" i="0" u="none" strike="noStrike" cap="none" normalizeH="0" baseline="0" dirty="0" smtClean="0">
                <a:ln>
                  <a:noFill/>
                </a:ln>
                <a:solidFill>
                  <a:srgbClr val="212121"/>
                </a:solidFill>
                <a:effectLst/>
                <a:latin typeface="inherit"/>
              </a:rPr>
              <a:t>(...) </a:t>
            </a:r>
            <a:r>
              <a:rPr kumimoji="0" lang="fr-FR" altLang="fr-FR" sz="2400" b="0" i="0" u="none" strike="noStrike" cap="none" normalizeH="0" baseline="0" dirty="0" err="1" smtClean="0">
                <a:ln>
                  <a:noFill/>
                </a:ln>
                <a:solidFill>
                  <a:srgbClr val="212121"/>
                </a:solidFill>
                <a:effectLst/>
                <a:latin typeface="inherit"/>
              </a:rPr>
              <a:t>that</a:t>
            </a:r>
            <a:r>
              <a:rPr kumimoji="0" lang="fr-FR" altLang="fr-FR" sz="2400" b="0" i="0" u="none" strike="noStrike" cap="none" normalizeH="0" baseline="0" dirty="0" smtClean="0">
                <a:ln>
                  <a:noFill/>
                </a:ln>
                <a:solidFill>
                  <a:srgbClr val="212121"/>
                </a:solidFill>
                <a:effectLst/>
                <a:latin typeface="inherit"/>
              </a:rPr>
              <a:t> </a:t>
            </a:r>
            <a:r>
              <a:rPr kumimoji="0" lang="fr-FR" altLang="fr-FR" sz="2400" b="0" i="0" u="none" strike="noStrike" cap="none" normalizeH="0" baseline="0" dirty="0">
                <a:ln>
                  <a:noFill/>
                </a:ln>
                <a:solidFill>
                  <a:srgbClr val="212121"/>
                </a:solidFill>
                <a:effectLst/>
                <a:latin typeface="inherit"/>
              </a:rPr>
              <a:t>the scores on all the tests of </a:t>
            </a:r>
            <a:r>
              <a:rPr kumimoji="0" lang="fr-FR" altLang="fr-FR" sz="2400" b="0" i="0" u="none" strike="noStrike" cap="none" normalizeH="0" baseline="0" dirty="0" err="1">
                <a:ln>
                  <a:noFill/>
                </a:ln>
                <a:solidFill>
                  <a:srgbClr val="212121"/>
                </a:solidFill>
                <a:effectLst/>
                <a:latin typeface="inherit"/>
              </a:rPr>
              <a:t>each</a:t>
            </a:r>
            <a:r>
              <a:rPr kumimoji="0" lang="fr-FR" altLang="fr-FR" sz="2400" b="0" i="0" u="none" strike="noStrike" cap="none" normalizeH="0" baseline="0" dirty="0">
                <a:ln>
                  <a:noFill/>
                </a:ln>
                <a:solidFill>
                  <a:srgbClr val="212121"/>
                </a:solidFill>
                <a:effectLst/>
                <a:latin typeface="inherit"/>
              </a:rPr>
              <a:t> </a:t>
            </a:r>
            <a:r>
              <a:rPr kumimoji="0" lang="fr-FR" altLang="fr-FR" sz="2400" b="0" i="0" u="none" strike="noStrike" cap="none" normalizeH="0" baseline="0" dirty="0" err="1">
                <a:ln>
                  <a:noFill/>
                </a:ln>
                <a:solidFill>
                  <a:srgbClr val="212121"/>
                </a:solidFill>
                <a:effectLst/>
                <a:latin typeface="inherit"/>
              </a:rPr>
              <a:t>variety</a:t>
            </a:r>
            <a:r>
              <a:rPr kumimoji="0" lang="fr-FR" altLang="fr-FR" sz="2400" b="0" i="0" u="none" strike="noStrike" cap="none" normalizeH="0" baseline="0" dirty="0">
                <a:ln>
                  <a:noFill/>
                </a:ln>
                <a:solidFill>
                  <a:srgbClr val="212121"/>
                </a:solidFill>
                <a:effectLst/>
                <a:latin typeface="inherit"/>
              </a:rPr>
              <a:t> of mental aptitude are </a:t>
            </a:r>
            <a:r>
              <a:rPr kumimoji="0" lang="fr-FR" altLang="fr-FR" sz="2400" b="0" i="0" u="none" strike="noStrike" cap="none" normalizeH="0" baseline="0" dirty="0" err="1">
                <a:ln>
                  <a:noFill/>
                </a:ln>
                <a:solidFill>
                  <a:srgbClr val="212121"/>
                </a:solidFill>
                <a:effectLst/>
                <a:latin typeface="inherit"/>
              </a:rPr>
              <a:t>positively</a:t>
            </a:r>
            <a:r>
              <a:rPr kumimoji="0" lang="fr-FR" altLang="fr-FR" sz="2400" b="0" i="0" u="none" strike="noStrike" cap="none" normalizeH="0" baseline="0" dirty="0">
                <a:ln>
                  <a:noFill/>
                </a:ln>
                <a:solidFill>
                  <a:srgbClr val="212121"/>
                </a:solidFill>
                <a:effectLst/>
                <a:latin typeface="inherit"/>
              </a:rPr>
              <a:t> </a:t>
            </a:r>
            <a:r>
              <a:rPr kumimoji="0" lang="fr-FR" altLang="fr-FR" sz="2400" b="0" i="0" u="none" strike="noStrike" cap="none" normalizeH="0" baseline="0" dirty="0" err="1" smtClean="0">
                <a:ln>
                  <a:noFill/>
                </a:ln>
                <a:solidFill>
                  <a:srgbClr val="212121"/>
                </a:solidFill>
                <a:effectLst/>
                <a:latin typeface="inherit"/>
              </a:rPr>
              <a:t>intercorrelated</a:t>
            </a:r>
            <a:r>
              <a:rPr kumimoji="0" lang="fr-FR" altLang="fr-FR" sz="2400" b="0" i="0" u="none" strike="noStrike" cap="none" normalizeH="0" baseline="0" dirty="0" smtClean="0">
                <a:ln>
                  <a:noFill/>
                </a:ln>
                <a:solidFill>
                  <a:srgbClr val="212121"/>
                </a:solidFill>
                <a:effectLst/>
                <a:latin typeface="inherit"/>
              </a:rPr>
              <a:t> </a:t>
            </a:r>
            <a:r>
              <a:rPr kumimoji="0" lang="fr-FR" altLang="fr-FR" sz="2400" b="0" i="0" u="none" strike="noStrike" cap="none" normalizeH="0" baseline="0" dirty="0">
                <a:ln>
                  <a:noFill/>
                </a:ln>
                <a:solidFill>
                  <a:srgbClr val="212121"/>
                </a:solidFill>
                <a:effectLst/>
                <a:latin typeface="inherit"/>
              </a:rPr>
              <a:t>for </a:t>
            </a:r>
            <a:r>
              <a:rPr kumimoji="0" lang="fr-FR" altLang="fr-FR" sz="2400" b="0" i="0" u="none" strike="noStrike" cap="none" normalizeH="0" baseline="0" dirty="0" err="1">
                <a:ln>
                  <a:noFill/>
                </a:ln>
                <a:solidFill>
                  <a:srgbClr val="212121"/>
                </a:solidFill>
                <a:effectLst/>
                <a:latin typeface="inherit"/>
              </a:rPr>
              <a:t>any</a:t>
            </a:r>
            <a:r>
              <a:rPr lang="fr-FR" altLang="fr-FR" sz="2400" dirty="0">
                <a:solidFill>
                  <a:srgbClr val="212121"/>
                </a:solidFill>
                <a:latin typeface="inherit"/>
              </a:rPr>
              <a:t> </a:t>
            </a:r>
            <a:r>
              <a:rPr kumimoji="0" lang="fr-FR" altLang="fr-FR" sz="2400" b="0" i="0" u="none" strike="noStrike" cap="none" normalizeH="0" baseline="0" dirty="0" err="1">
                <a:ln>
                  <a:noFill/>
                </a:ln>
                <a:solidFill>
                  <a:srgbClr val="212121"/>
                </a:solidFill>
                <a:effectLst/>
                <a:latin typeface="inherit"/>
              </a:rPr>
              <a:t>representative</a:t>
            </a:r>
            <a:r>
              <a:rPr kumimoji="0" lang="fr-FR" altLang="fr-FR" sz="2400" b="0" i="0" u="none" strike="noStrike" cap="none" normalizeH="0" baseline="0" dirty="0">
                <a:ln>
                  <a:noFill/>
                </a:ln>
                <a:solidFill>
                  <a:srgbClr val="212121"/>
                </a:solidFill>
                <a:effectLst/>
                <a:latin typeface="inherit"/>
              </a:rPr>
              <a:t> </a:t>
            </a:r>
            <a:r>
              <a:rPr kumimoji="0" lang="fr-FR" altLang="fr-FR" sz="2400" b="0" i="0" u="none" strike="noStrike" cap="none" normalizeH="0" baseline="0" dirty="0" err="1">
                <a:ln>
                  <a:noFill/>
                </a:ln>
                <a:solidFill>
                  <a:srgbClr val="212121"/>
                </a:solidFill>
                <a:effectLst/>
                <a:latin typeface="inherit"/>
              </a:rPr>
              <a:t>sample</a:t>
            </a:r>
            <a:r>
              <a:rPr kumimoji="0" lang="fr-FR" altLang="fr-FR" sz="2400" b="0" i="0" u="none" strike="noStrike" cap="none" normalizeH="0" baseline="0" dirty="0">
                <a:ln>
                  <a:noFill/>
                </a:ln>
                <a:solidFill>
                  <a:srgbClr val="212121"/>
                </a:solidFill>
                <a:effectLst/>
                <a:latin typeface="inherit"/>
              </a:rPr>
              <a:t> of the </a:t>
            </a:r>
            <a:r>
              <a:rPr lang="fr-FR" altLang="fr-FR" sz="2400" dirty="0" err="1" smtClean="0">
                <a:solidFill>
                  <a:srgbClr val="212121"/>
                </a:solidFill>
                <a:latin typeface="inherit"/>
              </a:rPr>
              <a:t>general</a:t>
            </a:r>
            <a:r>
              <a:rPr lang="fr-FR" altLang="fr-FR" sz="2400" dirty="0">
                <a:solidFill>
                  <a:srgbClr val="212121"/>
                </a:solidFill>
                <a:latin typeface="inherit"/>
              </a:rPr>
              <a:t> </a:t>
            </a:r>
            <a:r>
              <a:rPr kumimoji="0" lang="fr-FR" altLang="fr-FR" sz="2400" b="0" i="0" u="none" strike="noStrike" cap="none" normalizeH="0" baseline="0" dirty="0" smtClean="0">
                <a:ln>
                  <a:noFill/>
                </a:ln>
                <a:solidFill>
                  <a:srgbClr val="212121"/>
                </a:solidFill>
                <a:effectLst/>
                <a:latin typeface="inherit"/>
              </a:rPr>
              <a:t>population."</a:t>
            </a:r>
            <a:r>
              <a:rPr kumimoji="0" lang="fr-FR" altLang="fr-FR" sz="2400" b="0" i="0" u="none" strike="noStrike" cap="none" normalizeH="0" baseline="0" dirty="0">
                <a:ln>
                  <a:noFill/>
                </a:ln>
                <a:solidFill>
                  <a:srgbClr val="212121"/>
                </a:solidFill>
                <a:effectLst/>
                <a:latin typeface="inheri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rgbClr val="212121"/>
                </a:solidFill>
                <a:effectLst/>
                <a:latin typeface="inherit"/>
              </a:rPr>
              <a:t>-Jensen</a:t>
            </a:r>
            <a:r>
              <a:rPr kumimoji="0" lang="fr-FR" altLang="fr-FR" sz="2400" b="0" i="0" u="none" strike="noStrike" cap="none" normalizeH="0" baseline="0" dirty="0">
                <a:ln>
                  <a:noFill/>
                </a:ln>
                <a:solidFill>
                  <a:schemeClr val="tx1"/>
                </a:solidFill>
                <a:effectLst/>
              </a:rPr>
              <a:t> </a:t>
            </a:r>
            <a:endParaRPr kumimoji="0" lang="fr-FR" altLang="fr-FR" sz="24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A2802750-53CF-4B85-9B28-15B4EE088555}" type="slidenum">
              <a:rPr lang="fr-BE" smtClean="0"/>
              <a:pPr>
                <a:defRPr/>
              </a:pPr>
              <a:t>23</a:t>
            </a:fld>
            <a:endParaRPr lang="fr-BE" dirty="0"/>
          </a:p>
        </p:txBody>
      </p:sp>
      <p:sp>
        <p:nvSpPr>
          <p:cNvPr id="2" name="Rectangle 1">
            <a:extLst>
              <a:ext uri="{FF2B5EF4-FFF2-40B4-BE49-F238E27FC236}">
                <a16:creationId xmlns:a16="http://schemas.microsoft.com/office/drawing/2014/main" id="{67821D7A-4D34-42B0-8291-32FFBA70EA06}"/>
              </a:ext>
            </a:extLst>
          </p:cNvPr>
          <p:cNvSpPr>
            <a:spLocks noChangeArrowheads="1"/>
          </p:cNvSpPr>
          <p:nvPr/>
        </p:nvSpPr>
        <p:spPr bwMode="auto">
          <a:xfrm>
            <a:off x="323528" y="1124744"/>
            <a:ext cx="8690380" cy="443198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eaLnBrk="0" hangingPunct="0"/>
            <a:r>
              <a:rPr lang="fr-FR" altLang="fr-FR" sz="3200" dirty="0">
                <a:solidFill>
                  <a:srgbClr val="212121"/>
                </a:solidFill>
                <a:latin typeface="inherit"/>
              </a:rPr>
              <a:t>" </a:t>
            </a:r>
            <a:r>
              <a:rPr kumimoji="0" lang="fr-FR" altLang="fr-FR" sz="3200" b="0" i="0" u="none" strike="noStrike" cap="none" normalizeH="0" baseline="0" dirty="0">
                <a:ln>
                  <a:noFill/>
                </a:ln>
                <a:solidFill>
                  <a:srgbClr val="212121"/>
                </a:solidFill>
                <a:effectLst/>
                <a:latin typeface="inherit"/>
              </a:rPr>
              <a:t>g </a:t>
            </a:r>
            <a:r>
              <a:rPr kumimoji="0" lang="fr-FR" altLang="fr-FR" sz="3200" b="0" i="0" u="none" strike="noStrike" cap="none" normalizeH="0" baseline="0" dirty="0" err="1">
                <a:ln>
                  <a:noFill/>
                </a:ln>
                <a:solidFill>
                  <a:srgbClr val="212121"/>
                </a:solidFill>
                <a:effectLst/>
                <a:latin typeface="inherit"/>
              </a:rPr>
              <a:t>is</a:t>
            </a:r>
            <a:r>
              <a:rPr kumimoji="0" lang="fr-FR" altLang="fr-FR" sz="3200" b="0" i="0" u="none" strike="noStrike" cap="none" normalizeH="0" baseline="0" dirty="0">
                <a:ln>
                  <a:noFill/>
                </a:ln>
                <a:solidFill>
                  <a:srgbClr val="212121"/>
                </a:solidFill>
                <a:effectLst/>
                <a:latin typeface="inherit"/>
              </a:rPr>
              <a:t> to </a:t>
            </a:r>
            <a:r>
              <a:rPr kumimoji="0" lang="fr-FR" altLang="fr-FR" sz="3200" b="0" i="0" u="none" strike="noStrike" cap="none" normalizeH="0" baseline="0" dirty="0" err="1">
                <a:ln>
                  <a:noFill/>
                </a:ln>
                <a:solidFill>
                  <a:srgbClr val="212121"/>
                </a:solidFill>
                <a:effectLst/>
                <a:latin typeface="inherit"/>
              </a:rPr>
              <a:t>psychology</a:t>
            </a:r>
            <a:r>
              <a:rPr kumimoji="0" lang="fr-FR" altLang="fr-FR" sz="3200" b="0" i="0" u="none" strike="noStrike" cap="none" normalizeH="0" baseline="0" dirty="0">
                <a:ln>
                  <a:noFill/>
                </a:ln>
                <a:solidFill>
                  <a:srgbClr val="212121"/>
                </a:solidFill>
                <a:effectLst/>
                <a:latin typeface="inherit"/>
              </a:rPr>
              <a:t> </a:t>
            </a:r>
            <a:r>
              <a:rPr kumimoji="0" lang="fr-FR" altLang="fr-FR" sz="3200" b="0" i="0" u="none" strike="noStrike" cap="none" normalizeH="0" baseline="0" dirty="0" err="1">
                <a:ln>
                  <a:noFill/>
                </a:ln>
                <a:solidFill>
                  <a:srgbClr val="212121"/>
                </a:solidFill>
                <a:effectLst/>
                <a:latin typeface="inherit"/>
              </a:rPr>
              <a:t>what</a:t>
            </a:r>
            <a:r>
              <a:rPr kumimoji="0" lang="fr-FR" altLang="fr-FR" sz="3200" b="0" i="0" u="none" strike="noStrike" cap="none" normalizeH="0" baseline="0" dirty="0">
                <a:ln>
                  <a:noFill/>
                </a:ln>
                <a:solidFill>
                  <a:srgbClr val="212121"/>
                </a:solidFill>
                <a:effectLst/>
                <a:latin typeface="inherit"/>
              </a:rPr>
              <a:t> </a:t>
            </a:r>
            <a:r>
              <a:rPr kumimoji="0" lang="fr-FR" altLang="fr-FR" sz="3200" b="0" i="0" u="none" strike="noStrike" cap="none" normalizeH="0" baseline="0" dirty="0" err="1">
                <a:ln>
                  <a:noFill/>
                </a:ln>
                <a:solidFill>
                  <a:srgbClr val="212121"/>
                </a:solidFill>
                <a:effectLst/>
                <a:latin typeface="inherit"/>
              </a:rPr>
              <a:t>carbon</a:t>
            </a:r>
            <a:r>
              <a:rPr kumimoji="0" lang="fr-FR" altLang="fr-FR" sz="3200" b="0" i="0" u="none" strike="noStrike" cap="none" normalizeH="0" baseline="0" dirty="0">
                <a:ln>
                  <a:noFill/>
                </a:ln>
                <a:solidFill>
                  <a:srgbClr val="212121"/>
                </a:solidFill>
                <a:effectLst/>
                <a:latin typeface="inherit"/>
              </a:rPr>
              <a:t> </a:t>
            </a:r>
            <a:r>
              <a:rPr kumimoji="0" lang="fr-FR" altLang="fr-FR" sz="3200" b="0" i="0" u="none" strike="noStrike" cap="none" normalizeH="0" baseline="0" dirty="0" err="1">
                <a:ln>
                  <a:noFill/>
                </a:ln>
                <a:solidFill>
                  <a:srgbClr val="212121"/>
                </a:solidFill>
                <a:effectLst/>
                <a:latin typeface="inherit"/>
              </a:rPr>
              <a:t>is</a:t>
            </a:r>
            <a:r>
              <a:rPr kumimoji="0" lang="fr-FR" altLang="fr-FR" sz="3200" b="0" i="0" u="none" strike="noStrike" cap="none" normalizeH="0" baseline="0" dirty="0">
                <a:ln>
                  <a:noFill/>
                </a:ln>
                <a:solidFill>
                  <a:srgbClr val="212121"/>
                </a:solidFill>
                <a:effectLst/>
                <a:latin typeface="inherit"/>
              </a:rPr>
              <a:t> to </a:t>
            </a:r>
            <a:r>
              <a:rPr kumimoji="0" lang="fr-FR" altLang="fr-FR" sz="3200" b="0" i="0" u="none" strike="noStrike" cap="none" normalizeH="0" baseline="0" dirty="0" err="1">
                <a:ln>
                  <a:noFill/>
                </a:ln>
                <a:solidFill>
                  <a:srgbClr val="212121"/>
                </a:solidFill>
                <a:effectLst/>
                <a:latin typeface="inherit"/>
              </a:rPr>
              <a:t>physics</a:t>
            </a:r>
            <a:r>
              <a:rPr kumimoji="0" lang="fr-FR" altLang="fr-FR" sz="3200" b="0" i="0" u="none" strike="noStrike" cap="none" normalizeH="0" baseline="0" dirty="0">
                <a:ln>
                  <a:noFill/>
                </a:ln>
                <a:solidFill>
                  <a:srgbClr val="212121"/>
                </a:solidFill>
                <a:effectLst/>
                <a:latin typeface="inherit"/>
              </a:rPr>
              <a:t>" </a:t>
            </a:r>
          </a:p>
          <a:p>
            <a:pPr lvl="0" eaLnBrk="0" hangingPunct="0"/>
            <a:r>
              <a:rPr kumimoji="0" lang="fr-FR" altLang="fr-FR" sz="3200" b="0" i="0" u="none" strike="noStrike" cap="none" normalizeH="0" baseline="0" dirty="0">
                <a:ln>
                  <a:noFill/>
                </a:ln>
                <a:solidFill>
                  <a:srgbClr val="212121"/>
                </a:solidFill>
                <a:effectLst/>
                <a:latin typeface="inherit"/>
              </a:rPr>
              <a:t>- C. Brand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3200" b="0" i="0" u="none" strike="noStrike" cap="none" normalizeH="0" baseline="0" dirty="0">
              <a:ln>
                <a:noFill/>
              </a:ln>
              <a:solidFill>
                <a:srgbClr val="212121"/>
              </a:solidFill>
              <a:effectLst/>
              <a:latin typeface="inherit"/>
            </a:endParaRPr>
          </a:p>
          <a:p>
            <a:pPr lvl="0" eaLnBrk="0" hangingPunct="0"/>
            <a:r>
              <a:rPr lang="fr-FR" altLang="fr-FR" sz="3200" dirty="0">
                <a:solidFill>
                  <a:srgbClr val="212121"/>
                </a:solidFill>
                <a:latin typeface="inherit"/>
              </a:rPr>
              <a:t>" </a:t>
            </a:r>
            <a:r>
              <a:rPr kumimoji="0" lang="fr-FR" altLang="fr-FR" sz="3200" b="0" i="0" u="none" strike="noStrike" cap="none" normalizeH="0" baseline="0" dirty="0">
                <a:ln>
                  <a:noFill/>
                </a:ln>
                <a:solidFill>
                  <a:srgbClr val="212121"/>
                </a:solidFill>
                <a:effectLst/>
                <a:latin typeface="inherit"/>
              </a:rPr>
              <a:t>IQ </a:t>
            </a:r>
            <a:r>
              <a:rPr kumimoji="0" lang="fr-FR" altLang="fr-FR" sz="3200" b="0" i="0" u="none" strike="noStrike" cap="none" normalizeH="0" baseline="0" dirty="0" err="1">
                <a:ln>
                  <a:noFill/>
                </a:ln>
                <a:solidFill>
                  <a:srgbClr val="212121"/>
                </a:solidFill>
                <a:effectLst/>
                <a:latin typeface="inherit"/>
              </a:rPr>
              <a:t>is</a:t>
            </a:r>
            <a:r>
              <a:rPr kumimoji="0" lang="fr-FR" altLang="fr-FR" sz="3200" b="0" i="0" u="none" strike="noStrike" cap="none" normalizeH="0" baseline="0" dirty="0">
                <a:ln>
                  <a:noFill/>
                </a:ln>
                <a:solidFill>
                  <a:srgbClr val="212121"/>
                </a:solidFill>
                <a:effectLst/>
                <a:latin typeface="inherit"/>
              </a:rPr>
              <a:t> to </a:t>
            </a:r>
            <a:r>
              <a:rPr kumimoji="0" lang="fr-FR" altLang="fr-FR" sz="3200" b="0" i="0" u="none" strike="noStrike" cap="none" normalizeH="0" baseline="0" dirty="0" err="1">
                <a:ln>
                  <a:noFill/>
                </a:ln>
                <a:solidFill>
                  <a:srgbClr val="212121"/>
                </a:solidFill>
                <a:effectLst/>
                <a:latin typeface="inherit"/>
              </a:rPr>
              <a:t>sociology</a:t>
            </a:r>
            <a:r>
              <a:rPr kumimoji="0" lang="fr-FR" altLang="fr-FR" sz="3200" b="0" i="0" u="none" strike="noStrike" cap="none" normalizeH="0" baseline="0" dirty="0">
                <a:ln>
                  <a:noFill/>
                </a:ln>
                <a:solidFill>
                  <a:srgbClr val="212121"/>
                </a:solidFill>
                <a:effectLst/>
                <a:latin typeface="inherit"/>
              </a:rPr>
              <a:t> </a:t>
            </a:r>
            <a:r>
              <a:rPr kumimoji="0" lang="fr-FR" altLang="fr-FR" sz="3200" b="0" i="0" u="none" strike="noStrike" cap="none" normalizeH="0" baseline="0" dirty="0" err="1">
                <a:ln>
                  <a:noFill/>
                </a:ln>
                <a:solidFill>
                  <a:srgbClr val="212121"/>
                </a:solidFill>
                <a:effectLst/>
                <a:latin typeface="inherit"/>
              </a:rPr>
              <a:t>what</a:t>
            </a:r>
            <a:r>
              <a:rPr kumimoji="0" lang="fr-FR" altLang="fr-FR" sz="3200" b="0" i="0" u="none" strike="noStrike" cap="none" normalizeH="0" baseline="0" dirty="0">
                <a:ln>
                  <a:noFill/>
                </a:ln>
                <a:solidFill>
                  <a:srgbClr val="212121"/>
                </a:solidFill>
                <a:effectLst/>
                <a:latin typeface="inherit"/>
              </a:rPr>
              <a:t> </a:t>
            </a:r>
            <a:r>
              <a:rPr kumimoji="0" lang="fr-FR" altLang="fr-FR" sz="3200" b="0" i="0" u="none" strike="noStrike" cap="none" normalizeH="0" baseline="0" dirty="0" err="1">
                <a:ln>
                  <a:noFill/>
                </a:ln>
                <a:solidFill>
                  <a:srgbClr val="212121"/>
                </a:solidFill>
                <a:effectLst/>
                <a:latin typeface="inherit"/>
              </a:rPr>
              <a:t>gravity</a:t>
            </a:r>
            <a:r>
              <a:rPr kumimoji="0" lang="fr-FR" altLang="fr-FR" sz="3200" b="0" i="0" u="none" strike="noStrike" cap="none" normalizeH="0" baseline="0" dirty="0">
                <a:ln>
                  <a:noFill/>
                </a:ln>
                <a:solidFill>
                  <a:srgbClr val="212121"/>
                </a:solidFill>
                <a:effectLst/>
                <a:latin typeface="inherit"/>
              </a:rPr>
              <a:t> </a:t>
            </a:r>
            <a:r>
              <a:rPr kumimoji="0" lang="fr-FR" altLang="fr-FR" sz="3200" b="0" i="0" u="none" strike="noStrike" cap="none" normalizeH="0" baseline="0" dirty="0" err="1">
                <a:ln>
                  <a:noFill/>
                </a:ln>
                <a:solidFill>
                  <a:srgbClr val="212121"/>
                </a:solidFill>
                <a:effectLst/>
                <a:latin typeface="inherit"/>
              </a:rPr>
              <a:t>is</a:t>
            </a:r>
            <a:r>
              <a:rPr kumimoji="0" lang="fr-FR" altLang="fr-FR" sz="3200" b="0" i="0" u="none" strike="noStrike" cap="none" normalizeH="0" baseline="0" dirty="0">
                <a:ln>
                  <a:noFill/>
                </a:ln>
                <a:solidFill>
                  <a:srgbClr val="212121"/>
                </a:solidFill>
                <a:effectLst/>
                <a:latin typeface="inherit"/>
              </a:rPr>
              <a:t> to </a:t>
            </a:r>
            <a:r>
              <a:rPr kumimoji="0" lang="fr-FR" altLang="fr-FR" sz="3200" b="0" i="0" u="none" strike="noStrike" cap="none" normalizeH="0" baseline="0" dirty="0" err="1" smtClean="0">
                <a:ln>
                  <a:noFill/>
                </a:ln>
                <a:solidFill>
                  <a:srgbClr val="212121"/>
                </a:solidFill>
                <a:effectLst/>
                <a:latin typeface="inherit"/>
              </a:rPr>
              <a:t>physics</a:t>
            </a:r>
            <a:r>
              <a:rPr kumimoji="0" lang="fr-FR" altLang="fr-FR" sz="3200" b="0" i="0" u="none" strike="noStrike" cap="none" normalizeH="0" baseline="0" dirty="0" smtClean="0">
                <a:ln>
                  <a:noFill/>
                </a:ln>
                <a:solidFill>
                  <a:srgbClr val="212121"/>
                </a:solidFill>
                <a:effectLst/>
                <a:latin typeface="inherit"/>
              </a:rPr>
              <a:t>." </a:t>
            </a:r>
            <a:r>
              <a:rPr kumimoji="0" lang="fr-FR" altLang="fr-FR" sz="3200" b="0" i="0" u="none" strike="noStrike" cap="none" normalizeH="0" baseline="0" dirty="0">
                <a:ln>
                  <a:noFill/>
                </a:ln>
                <a:solidFill>
                  <a:srgbClr val="212121"/>
                </a:solidFill>
                <a:effectLst/>
                <a:latin typeface="inherit"/>
              </a:rPr>
              <a:t/>
            </a:r>
            <a:br>
              <a:rPr kumimoji="0" lang="fr-FR" altLang="fr-FR" sz="3200" b="0" i="0" u="none" strike="noStrike" cap="none" normalizeH="0" baseline="0" dirty="0">
                <a:ln>
                  <a:noFill/>
                </a:ln>
                <a:solidFill>
                  <a:srgbClr val="212121"/>
                </a:solidFill>
                <a:effectLst/>
                <a:latin typeface="inherit"/>
              </a:rPr>
            </a:br>
            <a:r>
              <a:rPr kumimoji="0" lang="fr-FR" altLang="fr-FR" sz="3200" b="0" i="0" u="none" strike="noStrike" cap="none" normalizeH="0" baseline="0" dirty="0">
                <a:ln>
                  <a:noFill/>
                </a:ln>
                <a:solidFill>
                  <a:srgbClr val="212121"/>
                </a:solidFill>
                <a:effectLst/>
                <a:latin typeface="inherit"/>
              </a:rPr>
              <a:t>- R. Lynn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3200" b="0" i="0" u="none" strike="noStrike" cap="none" normalizeH="0" baseline="0" dirty="0">
              <a:ln>
                <a:noFill/>
              </a:ln>
              <a:solidFill>
                <a:srgbClr val="212121"/>
              </a:solidFill>
              <a:effectLst/>
              <a:latin typeface="inherit"/>
            </a:endParaRPr>
          </a:p>
          <a:p>
            <a:pPr lvl="0" eaLnBrk="0" hangingPunct="0"/>
            <a:r>
              <a:rPr kumimoji="0" lang="fr-FR" altLang="fr-FR" sz="3200" b="0" i="0" u="none" strike="noStrike" cap="none" normalizeH="0" baseline="0" dirty="0">
                <a:ln>
                  <a:noFill/>
                </a:ln>
                <a:solidFill>
                  <a:srgbClr val="212121"/>
                </a:solidFill>
                <a:effectLst/>
                <a:latin typeface="inherit"/>
              </a:rPr>
              <a:t> </a:t>
            </a:r>
            <a:r>
              <a:rPr lang="fr-FR" altLang="fr-FR" sz="3200" dirty="0" smtClean="0">
                <a:solidFill>
                  <a:srgbClr val="212121"/>
                </a:solidFill>
                <a:latin typeface="inherit"/>
              </a:rPr>
              <a:t>"</a:t>
            </a:r>
            <a:r>
              <a:rPr kumimoji="0" lang="fr-FR" altLang="fr-FR" sz="3200" b="0" i="0" u="none" strike="noStrike" cap="none" normalizeH="0" baseline="0" dirty="0" smtClean="0">
                <a:ln>
                  <a:noFill/>
                </a:ln>
                <a:solidFill>
                  <a:srgbClr val="212121"/>
                </a:solidFill>
                <a:effectLst/>
                <a:latin typeface="inherit"/>
              </a:rPr>
              <a:t>IQ </a:t>
            </a:r>
            <a:r>
              <a:rPr kumimoji="0" lang="fr-FR" altLang="fr-FR" sz="3200" b="0" i="0" u="none" strike="noStrike" cap="none" normalizeH="0" baseline="0" dirty="0" err="1">
                <a:ln>
                  <a:noFill/>
                </a:ln>
                <a:solidFill>
                  <a:srgbClr val="212121"/>
                </a:solidFill>
                <a:effectLst/>
                <a:latin typeface="inherit"/>
              </a:rPr>
              <a:t>is</a:t>
            </a:r>
            <a:r>
              <a:rPr kumimoji="0" lang="fr-FR" altLang="fr-FR" sz="3200" b="0" i="0" u="none" strike="noStrike" cap="none" normalizeH="0" baseline="0" dirty="0">
                <a:ln>
                  <a:noFill/>
                </a:ln>
                <a:solidFill>
                  <a:srgbClr val="212121"/>
                </a:solidFill>
                <a:effectLst/>
                <a:latin typeface="inherit"/>
              </a:rPr>
              <a:t> a </a:t>
            </a:r>
            <a:r>
              <a:rPr kumimoji="0" lang="fr-FR" altLang="fr-FR" sz="3200" b="0" i="0" u="none" strike="noStrike" cap="none" normalizeH="0" baseline="0" dirty="0" err="1">
                <a:ln>
                  <a:noFill/>
                </a:ln>
                <a:solidFill>
                  <a:srgbClr val="212121"/>
                </a:solidFill>
                <a:effectLst/>
                <a:latin typeface="inherit"/>
              </a:rPr>
              <a:t>fundamental</a:t>
            </a:r>
            <a:r>
              <a:rPr kumimoji="0" lang="fr-FR" altLang="fr-FR" sz="3200" b="0" i="0" u="none" strike="noStrike" cap="none" normalizeH="0" baseline="0" dirty="0">
                <a:ln>
                  <a:noFill/>
                </a:ln>
                <a:solidFill>
                  <a:srgbClr val="212121"/>
                </a:solidFill>
                <a:effectLst/>
                <a:latin typeface="inherit"/>
              </a:rPr>
              <a:t> </a:t>
            </a:r>
            <a:r>
              <a:rPr kumimoji="0" lang="fr-FR" altLang="fr-FR" sz="3200" b="0" i="0" u="none" strike="noStrike" cap="none" normalizeH="0" baseline="0" dirty="0" err="1">
                <a:ln>
                  <a:noFill/>
                </a:ln>
                <a:solidFill>
                  <a:srgbClr val="212121"/>
                </a:solidFill>
                <a:effectLst/>
                <a:latin typeface="inherit"/>
              </a:rPr>
              <a:t>characteristic</a:t>
            </a:r>
            <a:r>
              <a:rPr kumimoji="0" lang="fr-FR" altLang="fr-FR" sz="3200" b="0" i="0" u="none" strike="noStrike" cap="none" normalizeH="0" baseline="0" dirty="0">
                <a:ln>
                  <a:noFill/>
                </a:ln>
                <a:solidFill>
                  <a:srgbClr val="212121"/>
                </a:solidFill>
                <a:effectLst/>
                <a:latin typeface="inherit"/>
              </a:rPr>
              <a:t> of a society. </a:t>
            </a:r>
          </a:p>
          <a:p>
            <a:pPr lvl="0" eaLnBrk="0" hangingPunct="0"/>
            <a:r>
              <a:rPr kumimoji="0" lang="fr-FR" altLang="fr-FR" sz="3200" b="0" i="0" u="none" strike="noStrike" cap="none" normalizeH="0" baseline="0" dirty="0" err="1">
                <a:ln>
                  <a:noFill/>
                </a:ln>
                <a:solidFill>
                  <a:srgbClr val="212121"/>
                </a:solidFill>
                <a:effectLst/>
                <a:latin typeface="inherit"/>
              </a:rPr>
              <a:t>We</a:t>
            </a:r>
            <a:r>
              <a:rPr kumimoji="0" lang="fr-FR" altLang="fr-FR" sz="3200" b="0" i="0" u="none" strike="noStrike" cap="none" normalizeH="0" baseline="0" dirty="0">
                <a:ln>
                  <a:noFill/>
                </a:ln>
                <a:solidFill>
                  <a:srgbClr val="212121"/>
                </a:solidFill>
                <a:effectLst/>
                <a:latin typeface="inherit"/>
              </a:rPr>
              <a:t> must stop the </a:t>
            </a:r>
            <a:r>
              <a:rPr kumimoji="0" lang="fr-FR" altLang="fr-FR" sz="3200" b="0" i="0" u="none" strike="noStrike" cap="none" normalizeH="0" baseline="0" dirty="0" err="1">
                <a:ln>
                  <a:noFill/>
                </a:ln>
                <a:solidFill>
                  <a:srgbClr val="212121"/>
                </a:solidFill>
                <a:effectLst/>
                <a:latin typeface="inherit"/>
              </a:rPr>
              <a:t>dysgenic</a:t>
            </a:r>
            <a:r>
              <a:rPr kumimoji="0" lang="fr-FR" altLang="fr-FR" sz="3200" b="0" i="0" u="none" strike="noStrike" cap="none" normalizeH="0" baseline="0" dirty="0">
                <a:ln>
                  <a:noFill/>
                </a:ln>
                <a:solidFill>
                  <a:srgbClr val="212121"/>
                </a:solidFill>
                <a:effectLst/>
                <a:latin typeface="inherit"/>
              </a:rPr>
              <a:t> trend in </a:t>
            </a:r>
            <a:r>
              <a:rPr kumimoji="0" lang="fr-FR" altLang="fr-FR" sz="3200" b="0" i="0" u="none" strike="noStrike" cap="none" normalizeH="0" baseline="0" dirty="0" err="1" smtClean="0">
                <a:ln>
                  <a:noFill/>
                </a:ln>
                <a:solidFill>
                  <a:srgbClr val="212121"/>
                </a:solidFill>
                <a:effectLst/>
                <a:latin typeface="inherit"/>
              </a:rPr>
              <a:t>America</a:t>
            </a:r>
            <a:r>
              <a:rPr lang="fr-FR" altLang="fr-FR" sz="3200" dirty="0" smtClean="0">
                <a:solidFill>
                  <a:srgbClr val="212121"/>
                </a:solidFill>
                <a:latin typeface="inherit"/>
              </a:rPr>
              <a:t>" </a:t>
            </a:r>
            <a:r>
              <a:rPr kumimoji="0" lang="fr-FR" altLang="fr-FR" sz="3200" b="0" i="0" u="none" strike="noStrike" cap="none" normalizeH="0" baseline="0" dirty="0">
                <a:ln>
                  <a:noFill/>
                </a:ln>
                <a:solidFill>
                  <a:srgbClr val="212121"/>
                </a:solidFill>
                <a:effectLst/>
                <a:latin typeface="inheri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200" b="0" i="0" u="none" strike="noStrike" cap="none" normalizeH="0" baseline="0" dirty="0">
                <a:ln>
                  <a:noFill/>
                </a:ln>
                <a:solidFill>
                  <a:srgbClr val="212121"/>
                </a:solidFill>
                <a:effectLst/>
                <a:latin typeface="inherit"/>
              </a:rPr>
              <a:t>William </a:t>
            </a:r>
            <a:r>
              <a:rPr kumimoji="0" lang="fr-FR" altLang="fr-FR" sz="3200" b="0" i="0" u="none" strike="noStrike" cap="none" normalizeH="0" baseline="0" dirty="0" err="1">
                <a:ln>
                  <a:noFill/>
                </a:ln>
                <a:solidFill>
                  <a:srgbClr val="212121"/>
                </a:solidFill>
                <a:effectLst/>
                <a:latin typeface="inherit"/>
              </a:rPr>
              <a:t>Shockley</a:t>
            </a:r>
            <a:r>
              <a:rPr kumimoji="0" lang="fr-FR" altLang="fr-FR" sz="3200" b="0" i="0" u="none" strike="noStrike" cap="none" normalizeH="0" baseline="0" dirty="0">
                <a:ln>
                  <a:noFill/>
                </a:ln>
                <a:solidFill>
                  <a:srgbClr val="212121"/>
                </a:solidFill>
                <a:effectLst/>
                <a:latin typeface="inherit"/>
              </a:rPr>
              <a:t>, Nobel </a:t>
            </a:r>
            <a:r>
              <a:rPr kumimoji="0" lang="fr-FR" altLang="fr-FR" sz="3200" b="0" i="0" u="none" strike="noStrike" cap="none" normalizeH="0" baseline="0" dirty="0" err="1">
                <a:ln>
                  <a:noFill/>
                </a:ln>
                <a:solidFill>
                  <a:srgbClr val="212121"/>
                </a:solidFill>
                <a:effectLst/>
                <a:latin typeface="inherit"/>
              </a:rPr>
              <a:t>Prize</a:t>
            </a:r>
            <a:r>
              <a:rPr kumimoji="0" lang="fr-FR" altLang="fr-FR" sz="3200" b="0" i="0" u="none" strike="noStrike" cap="none" normalizeH="0" baseline="0" dirty="0">
                <a:ln>
                  <a:noFill/>
                </a:ln>
                <a:solidFill>
                  <a:srgbClr val="212121"/>
                </a:solidFill>
                <a:effectLst/>
                <a:latin typeface="inherit"/>
              </a:rPr>
              <a:t> (</a:t>
            </a:r>
            <a:r>
              <a:rPr kumimoji="0" lang="fr-FR" altLang="fr-FR" sz="3200" b="0" i="0" u="none" strike="noStrike" cap="none" normalizeH="0" baseline="0" dirty="0" err="1">
                <a:ln>
                  <a:noFill/>
                </a:ln>
                <a:solidFill>
                  <a:srgbClr val="212121"/>
                </a:solidFill>
                <a:effectLst/>
                <a:latin typeface="inherit"/>
              </a:rPr>
              <a:t>Physics</a:t>
            </a:r>
            <a:r>
              <a:rPr kumimoji="0" lang="fr-FR" altLang="fr-FR" sz="3200" b="0" i="0" u="none" strike="noStrike" cap="none" normalizeH="0" baseline="0" dirty="0">
                <a:ln>
                  <a:noFill/>
                </a:ln>
                <a:solidFill>
                  <a:srgbClr val="212121"/>
                </a:solidFill>
                <a:effectLst/>
                <a:latin typeface="inherit"/>
              </a:rPr>
              <a:t>).</a:t>
            </a:r>
            <a:r>
              <a:rPr kumimoji="0" lang="fr-FR" altLang="fr-FR" sz="3200" b="0" i="0" u="none" strike="noStrike" cap="none" normalizeH="0" baseline="0" dirty="0">
                <a:ln>
                  <a:noFill/>
                </a:ln>
                <a:solidFill>
                  <a:schemeClr val="tx1"/>
                </a:solidFill>
                <a:effectLst/>
              </a:rPr>
              <a:t> </a:t>
            </a:r>
            <a:endParaRPr kumimoji="0" lang="fr-FR" altLang="fr-FR" sz="32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85B1D35D-E4EE-42EB-BDDE-01DEB9E41A0A}" type="slidenum">
              <a:rPr lang="fr-BE" smtClean="0"/>
              <a:pPr>
                <a:defRPr/>
              </a:pPr>
              <a:t>24</a:t>
            </a:fld>
            <a:endParaRPr lang="fr-BE" dirty="0"/>
          </a:p>
        </p:txBody>
      </p:sp>
      <p:sp>
        <p:nvSpPr>
          <p:cNvPr id="2" name="ZoneTexte 1"/>
          <p:cNvSpPr txBox="1"/>
          <p:nvPr/>
        </p:nvSpPr>
        <p:spPr>
          <a:xfrm>
            <a:off x="200980" y="6239256"/>
            <a:ext cx="4182427" cy="369332"/>
          </a:xfrm>
          <a:prstGeom prst="rect">
            <a:avLst/>
          </a:prstGeom>
          <a:noFill/>
        </p:spPr>
        <p:txBody>
          <a:bodyPr wrap="none" rtlCol="0">
            <a:spAutoFit/>
          </a:bodyPr>
          <a:lstStyle/>
          <a:p>
            <a:r>
              <a:rPr lang="fr-BE" dirty="0" err="1"/>
              <a:t>N</a:t>
            </a:r>
            <a:r>
              <a:rPr lang="fr-BE" dirty="0" err="1" smtClean="0"/>
              <a:t>ext</a:t>
            </a:r>
            <a:r>
              <a:rPr lang="fr-BE" dirty="0" smtClean="0"/>
              <a:t> </a:t>
            </a:r>
            <a:r>
              <a:rPr lang="fr-BE" dirty="0" err="1"/>
              <a:t>chapter</a:t>
            </a:r>
            <a:r>
              <a:rPr lang="fr-BE" dirty="0"/>
              <a:t> for a discussion on IQ </a:t>
            </a:r>
            <a:r>
              <a:rPr lang="fr-BE" dirty="0" err="1"/>
              <a:t>validity</a:t>
            </a:r>
            <a:endParaRPr lang="fr-BE" dirty="0"/>
          </a:p>
        </p:txBody>
      </p:sp>
      <p:sp>
        <p:nvSpPr>
          <p:cNvPr id="3" name="Rectangle 1">
            <a:extLst>
              <a:ext uri="{FF2B5EF4-FFF2-40B4-BE49-F238E27FC236}">
                <a16:creationId xmlns:a16="http://schemas.microsoft.com/office/drawing/2014/main" id="{34F1C66E-ACEE-4BA0-97B6-5B8FE9DE58D1}"/>
              </a:ext>
            </a:extLst>
          </p:cNvPr>
          <p:cNvSpPr>
            <a:spLocks noGrp="1" noChangeArrowheads="1"/>
          </p:cNvSpPr>
          <p:nvPr>
            <p:ph idx="1"/>
          </p:nvPr>
        </p:nvSpPr>
        <p:spPr bwMode="auto">
          <a:xfrm>
            <a:off x="461166" y="476672"/>
            <a:ext cx="8569040" cy="49859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err="1">
                <a:ln>
                  <a:noFill/>
                </a:ln>
                <a:solidFill>
                  <a:srgbClr val="212121"/>
                </a:solidFill>
                <a:effectLst/>
              </a:rPr>
              <a:t>Absolutely</a:t>
            </a:r>
            <a:r>
              <a:rPr kumimoji="0" lang="fr-FR" altLang="fr-FR" sz="1800" b="0" i="0" u="none" strike="noStrike" cap="none" normalizeH="0" baseline="0" dirty="0">
                <a:ln>
                  <a:noFill/>
                </a:ln>
                <a:solidFill>
                  <a:srgbClr val="212121"/>
                </a:solidFill>
                <a:effectLst/>
              </a:rPr>
              <a:t> all cognitive </a:t>
            </a:r>
            <a:r>
              <a:rPr kumimoji="0" lang="fr-FR" altLang="fr-FR" sz="1800" b="0" i="0" u="none" strike="noStrike" cap="none" normalizeH="0" baseline="0" dirty="0" err="1">
                <a:ln>
                  <a:noFill/>
                </a:ln>
                <a:solidFill>
                  <a:srgbClr val="212121"/>
                </a:solidFill>
                <a:effectLst/>
              </a:rPr>
              <a:t>activities</a:t>
            </a:r>
            <a:r>
              <a:rPr kumimoji="0" lang="fr-FR" altLang="fr-FR" sz="1800" b="0" i="0" u="none" strike="noStrike" cap="none" normalizeH="0" baseline="0" dirty="0">
                <a:ln>
                  <a:noFill/>
                </a:ln>
                <a:solidFill>
                  <a:srgbClr val="212121"/>
                </a:solidFill>
                <a:effectLst/>
              </a:rPr>
              <a:t> have a certain saturation in g (= IQ </a:t>
            </a:r>
            <a:r>
              <a:rPr kumimoji="0" lang="fr-FR" altLang="fr-FR" sz="1800" b="0" i="0" u="none" strike="noStrike" cap="none" normalizeH="0" baseline="0" dirty="0" err="1">
                <a:ln>
                  <a:noFill/>
                </a:ln>
                <a:solidFill>
                  <a:srgbClr val="212121"/>
                </a:solidFill>
                <a:effectLst/>
              </a:rPr>
              <a:t>correlation</a:t>
            </a:r>
            <a:r>
              <a:rPr kumimoji="0" lang="fr-FR" altLang="fr-FR" sz="1800" b="0" i="0" u="none" strike="noStrike" cap="none" normalizeH="0" baseline="0" dirty="0">
                <a:ln>
                  <a:noFill/>
                </a:ln>
                <a:solidFill>
                  <a:srgbClr val="21212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err="1">
                <a:ln>
                  <a:noFill/>
                </a:ln>
                <a:solidFill>
                  <a:srgbClr val="212121"/>
                </a:solidFill>
                <a:effectLst/>
              </a:rPr>
              <a:t>even</a:t>
            </a:r>
            <a:r>
              <a:rPr kumimoji="0" lang="fr-FR" altLang="fr-FR" sz="1800" b="0" i="0" u="none" strike="noStrike" cap="none" normalizeH="0" baseline="0" dirty="0">
                <a:ln>
                  <a:noFill/>
                </a:ln>
                <a:solidFill>
                  <a:srgbClr val="212121"/>
                </a:solidFill>
                <a:effectLst/>
              </a:rPr>
              <a:t> the </a:t>
            </a:r>
            <a:r>
              <a:rPr kumimoji="0" lang="fr-FR" altLang="fr-FR" sz="1800" b="0" i="0" u="none" strike="noStrike" cap="none" normalizeH="0" baseline="0" dirty="0" err="1">
                <a:ln>
                  <a:noFill/>
                </a:ln>
                <a:solidFill>
                  <a:srgbClr val="212121"/>
                </a:solidFill>
                <a:effectLst/>
              </a:rPr>
              <a:t>most</a:t>
            </a:r>
            <a:r>
              <a:rPr kumimoji="0" lang="fr-FR" altLang="fr-FR" sz="1800" b="0" i="0" u="none" strike="noStrike" cap="none" normalizeH="0" baseline="0" dirty="0">
                <a:ln>
                  <a:noFill/>
                </a:ln>
                <a:solidFill>
                  <a:srgbClr val="212121"/>
                </a:solidFill>
                <a:effectLst/>
              </a:rPr>
              <a:t> basic </a:t>
            </a:r>
            <a:r>
              <a:rPr kumimoji="0" lang="fr-FR" altLang="fr-FR" sz="1800" b="0" i="0" u="none" strike="noStrike" cap="none" normalizeH="0" baseline="0" dirty="0" err="1">
                <a:ln>
                  <a:noFill/>
                </a:ln>
                <a:solidFill>
                  <a:srgbClr val="212121"/>
                </a:solidFill>
                <a:effectLst/>
              </a:rPr>
              <a:t>ones</a:t>
            </a:r>
            <a:r>
              <a:rPr kumimoji="0" lang="fr-FR" altLang="fr-FR" sz="1800" b="0" i="0" u="none" strike="noStrike" cap="none" normalizeH="0" baseline="0" dirty="0">
                <a:ln>
                  <a:noFill/>
                </a:ln>
                <a:solidFill>
                  <a:srgbClr val="212121"/>
                </a:solidFill>
                <a:effectLst/>
              </a:rPr>
              <a:t> (g </a:t>
            </a:r>
            <a:r>
              <a:rPr kumimoji="0" lang="fr-FR" altLang="fr-FR" sz="1800" b="0" i="0" u="none" strike="noStrike" cap="none" normalizeH="0" baseline="0" dirty="0" err="1">
                <a:ln>
                  <a:noFill/>
                </a:ln>
                <a:solidFill>
                  <a:srgbClr val="212121"/>
                </a:solidFill>
                <a:effectLst/>
              </a:rPr>
              <a:t>is</a:t>
            </a:r>
            <a:r>
              <a:rPr kumimoji="0" lang="fr-FR" altLang="fr-FR" sz="1800" b="0" i="0" u="none" strike="noStrike" cap="none" normalizeH="0" baseline="0" dirty="0">
                <a:ln>
                  <a:noFill/>
                </a:ln>
                <a:solidFill>
                  <a:srgbClr val="212121"/>
                </a:solidFill>
                <a:effectLst/>
              </a:rPr>
              <a:t> </a:t>
            </a:r>
            <a:r>
              <a:rPr kumimoji="0" lang="fr-FR" altLang="fr-FR" sz="1800" b="0" i="0" u="none" strike="noStrike" cap="none" normalizeH="0" baseline="0" dirty="0" err="1">
                <a:ln>
                  <a:noFill/>
                </a:ln>
                <a:solidFill>
                  <a:srgbClr val="212121"/>
                </a:solidFill>
                <a:effectLst/>
              </a:rPr>
              <a:t>ubiquitous</a:t>
            </a:r>
            <a:r>
              <a:rPr kumimoji="0" lang="fr-FR" altLang="fr-FR" sz="1800" b="0" i="0" u="none" strike="noStrike" cap="none" normalizeH="0" baseline="0" dirty="0">
                <a:ln>
                  <a:noFill/>
                </a:ln>
                <a:solidFill>
                  <a:srgbClr val="212121"/>
                </a:solidFill>
                <a:effectLst/>
              </a:rPr>
              <a:t> of </a:t>
            </a:r>
            <a:r>
              <a:rPr kumimoji="0" lang="fr-FR" altLang="fr-FR" sz="1800" b="0" i="0" u="none" strike="noStrike" cap="none" normalizeH="0" baseline="0" dirty="0" err="1">
                <a:ln>
                  <a:noFill/>
                </a:ln>
                <a:solidFill>
                  <a:srgbClr val="212121"/>
                </a:solidFill>
                <a:effectLst/>
              </a:rPr>
              <a:t>higher</a:t>
            </a:r>
            <a:r>
              <a:rPr kumimoji="0" lang="fr-FR" altLang="fr-FR" sz="1800" b="0" i="0" u="none" strike="noStrike" cap="none" normalizeH="0" baseline="0" dirty="0">
                <a:ln>
                  <a:noFill/>
                </a:ln>
                <a:solidFill>
                  <a:srgbClr val="212121"/>
                </a:solidFill>
                <a:effectLst/>
              </a:rPr>
              <a:t> cognitive </a:t>
            </a:r>
            <a:r>
              <a:rPr kumimoji="0" lang="fr-FR" altLang="fr-FR" sz="1800" b="0" i="0" u="none" strike="noStrike" cap="none" normalizeH="0" baseline="0" dirty="0" err="1">
                <a:ln>
                  <a:noFill/>
                </a:ln>
                <a:solidFill>
                  <a:srgbClr val="212121"/>
                </a:solidFill>
                <a:effectLst/>
              </a:rPr>
              <a:t>functions</a:t>
            </a:r>
            <a:r>
              <a:rPr kumimoji="0" lang="fr-FR" altLang="fr-FR" sz="1800" b="0" i="0" u="none" strike="noStrike" cap="none" normalizeH="0" baseline="0" dirty="0">
                <a:ln>
                  <a:noFill/>
                </a:ln>
                <a:solidFill>
                  <a:srgbClr val="212121"/>
                </a:solidFill>
                <a:effectLst/>
              </a:rPr>
              <a:t>). </a:t>
            </a:r>
            <a:r>
              <a:rPr kumimoji="0" lang="fr-FR" altLang="fr-FR" sz="1800" b="0" i="0" u="none" strike="noStrike" cap="none" normalizeH="0" baseline="0" dirty="0" err="1">
                <a:ln>
                  <a:noFill/>
                </a:ln>
                <a:solidFill>
                  <a:srgbClr val="212121"/>
                </a:solidFill>
                <a:effectLst/>
              </a:rPr>
              <a:t>Higher</a:t>
            </a:r>
            <a:r>
              <a:rPr kumimoji="0" lang="fr-FR" altLang="fr-FR" sz="1800" b="0" i="0" u="none" strike="noStrike" cap="none" normalizeH="0" baseline="0" dirty="0">
                <a:ln>
                  <a:noFill/>
                </a:ln>
                <a:solidFill>
                  <a:srgbClr val="212121"/>
                </a:solidFill>
                <a:effectLst/>
              </a:rPr>
              <a:t> IQ people </a:t>
            </a:r>
            <a:r>
              <a:rPr kumimoji="0" lang="fr-FR" altLang="fr-FR" sz="1800" b="0" i="0" u="none" strike="noStrike" cap="none" normalizeH="0" baseline="0" dirty="0" err="1">
                <a:ln>
                  <a:noFill/>
                </a:ln>
                <a:solidFill>
                  <a:srgbClr val="212121"/>
                </a:solidFill>
                <a:effectLst/>
              </a:rPr>
              <a:t>will</a:t>
            </a:r>
            <a:r>
              <a:rPr kumimoji="0" lang="fr-FR" altLang="fr-FR" sz="1800" b="0" i="0" u="none" strike="noStrike" cap="none" normalizeH="0" baseline="0" dirty="0">
                <a:ln>
                  <a:noFill/>
                </a:ln>
                <a:solidFill>
                  <a:srgbClr val="212121"/>
                </a:solidFill>
                <a:effectLst/>
              </a:rPr>
              <a:t> </a:t>
            </a:r>
            <a:r>
              <a:rPr kumimoji="0" lang="fr-FR" altLang="fr-FR" sz="1800" b="0" i="0" u="none" strike="noStrike" cap="none" normalizeH="0" baseline="0" dirty="0" err="1">
                <a:ln>
                  <a:noFill/>
                </a:ln>
                <a:solidFill>
                  <a:srgbClr val="212121"/>
                </a:solidFill>
                <a:effectLst/>
              </a:rPr>
              <a:t>perform</a:t>
            </a:r>
            <a:r>
              <a:rPr kumimoji="0" lang="fr-FR" altLang="fr-FR" sz="1800" b="0" i="0" u="none" strike="noStrike" cap="none" normalizeH="0" baseline="0" dirty="0">
                <a:ln>
                  <a:noFill/>
                </a:ln>
                <a:solidFill>
                  <a:srgbClr val="212121"/>
                </a:solidFill>
                <a:effectLst/>
              </a:rPr>
              <a:t> </a:t>
            </a:r>
            <a:r>
              <a:rPr kumimoji="0" lang="fr-FR" altLang="fr-FR" sz="1800" b="0" i="0" u="none" strike="noStrike" cap="none" normalizeH="0" baseline="0" dirty="0" err="1">
                <a:ln>
                  <a:noFill/>
                </a:ln>
                <a:solidFill>
                  <a:srgbClr val="212121"/>
                </a:solidFill>
                <a:effectLst/>
              </a:rPr>
              <a:t>better</a:t>
            </a:r>
            <a:r>
              <a:rPr kumimoji="0" lang="fr-FR" altLang="fr-FR" sz="1800" b="0" i="0" u="none" strike="noStrike" cap="none" normalizeH="0" baseline="0" dirty="0">
                <a:ln>
                  <a:noFill/>
                </a:ln>
                <a:solidFill>
                  <a:srgbClr val="212121"/>
                </a:solidFill>
                <a:effectLst/>
              </a:rPr>
              <a:t> on… </a:t>
            </a:r>
            <a:r>
              <a:rPr kumimoji="0" lang="fr-FR" altLang="fr-FR" sz="1800" b="0" i="0" u="none" strike="noStrike" cap="none" normalizeH="0" baseline="0" dirty="0" err="1">
                <a:ln>
                  <a:noFill/>
                </a:ln>
                <a:solidFill>
                  <a:srgbClr val="212121"/>
                </a:solidFill>
                <a:effectLst/>
              </a:rPr>
              <a:t>nearly</a:t>
            </a:r>
            <a:r>
              <a:rPr kumimoji="0" lang="fr-FR" altLang="fr-FR" sz="1800" b="0" i="0" u="none" strike="noStrike" cap="none" normalizeH="0" baseline="0" dirty="0">
                <a:ln>
                  <a:noFill/>
                </a:ln>
                <a:solidFill>
                  <a:srgbClr val="212121"/>
                </a:solidFill>
                <a:effectLst/>
              </a:rPr>
              <a:t> </a:t>
            </a:r>
            <a:r>
              <a:rPr kumimoji="0" lang="fr-FR" altLang="fr-FR" sz="1800" b="0" i="0" u="none" strike="noStrike" cap="none" normalizeH="0" baseline="0" dirty="0" err="1">
                <a:ln>
                  <a:noFill/>
                </a:ln>
                <a:solidFill>
                  <a:srgbClr val="212121"/>
                </a:solidFill>
                <a:effectLst/>
              </a:rPr>
              <a:t>everything</a:t>
            </a:r>
            <a:r>
              <a:rPr kumimoji="0" lang="fr-FR" altLang="fr-FR" sz="1800" b="0" i="0" u="none" strike="noStrike" cap="none" normalizeH="0" baseline="0" dirty="0">
                <a:ln>
                  <a:noFill/>
                </a:ln>
                <a:solidFill>
                  <a:srgbClr val="212121"/>
                </a:solidFill>
                <a:effectLst/>
              </a:rPr>
              <a:t>.  </a:t>
            </a:r>
            <a:br>
              <a:rPr kumimoji="0" lang="fr-FR" altLang="fr-FR" sz="1800" b="0" i="0" u="none" strike="noStrike" cap="none" normalizeH="0" baseline="0" dirty="0">
                <a:ln>
                  <a:noFill/>
                </a:ln>
                <a:solidFill>
                  <a:srgbClr val="212121"/>
                </a:solidFill>
                <a:effectLst/>
              </a:rPr>
            </a:br>
            <a:r>
              <a:rPr kumimoji="0" lang="fr-FR" altLang="fr-FR" sz="1800" b="0" i="0" u="none" strike="noStrike" cap="none" normalizeH="0" baseline="0" dirty="0">
                <a:ln>
                  <a:noFill/>
                </a:ln>
                <a:solidFill>
                  <a:srgbClr val="212121"/>
                </a:solidFill>
                <a:effectLst/>
              </a:rPr>
              <a:t>-</a:t>
            </a:r>
            <a:r>
              <a:rPr kumimoji="0" lang="fr-FR" altLang="fr-FR" sz="1800" b="0" i="0" u="none" strike="noStrike" cap="none" normalizeH="0" baseline="0" dirty="0" err="1">
                <a:ln>
                  <a:noFill/>
                </a:ln>
                <a:solidFill>
                  <a:srgbClr val="212121"/>
                </a:solidFill>
                <a:effectLst/>
              </a:rPr>
              <a:t>Reasoning</a:t>
            </a:r>
            <a:r>
              <a:rPr kumimoji="0" lang="fr-FR" altLang="fr-FR" sz="1800" b="0" i="0" u="none" strike="noStrike" cap="none" normalizeH="0" baseline="0" dirty="0">
                <a:ln>
                  <a:noFill/>
                </a:ln>
                <a:solidFill>
                  <a:srgbClr val="21212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212121"/>
                </a:solidFill>
                <a:effectLst/>
              </a:rPr>
              <a:t>-</a:t>
            </a:r>
            <a:r>
              <a:rPr kumimoji="0" lang="fr-FR" altLang="fr-FR" sz="1800" b="0" i="0" u="none" strike="noStrike" cap="none" normalizeH="0" baseline="0" dirty="0" err="1">
                <a:ln>
                  <a:noFill/>
                </a:ln>
                <a:solidFill>
                  <a:srgbClr val="212121"/>
                </a:solidFill>
                <a:effectLst/>
              </a:rPr>
              <a:t>Space</a:t>
            </a:r>
            <a:r>
              <a:rPr kumimoji="0" lang="fr-FR" altLang="fr-FR" sz="1800" b="0" i="0" u="none" strike="noStrike" cap="none" normalizeH="0" baseline="0" dirty="0">
                <a:ln>
                  <a:noFill/>
                </a:ln>
                <a:solidFill>
                  <a:srgbClr val="212121"/>
                </a:solidFill>
                <a:effectLst/>
              </a:rPr>
              <a:t> </a:t>
            </a:r>
            <a:r>
              <a:rPr kumimoji="0" lang="fr-FR" altLang="fr-FR" sz="1800" b="0" i="0" u="none" strike="noStrike" cap="none" normalizeH="0" baseline="0" dirty="0" err="1">
                <a:ln>
                  <a:noFill/>
                </a:ln>
                <a:solidFill>
                  <a:srgbClr val="212121"/>
                </a:solidFill>
                <a:effectLst/>
              </a:rPr>
              <a:t>visualization</a:t>
            </a:r>
            <a:r>
              <a:rPr kumimoji="0" lang="fr-FR" altLang="fr-FR" sz="1800" b="0" i="0" u="none" strike="noStrike" cap="none" normalizeH="0" baseline="0" dirty="0">
                <a:ln>
                  <a:noFill/>
                </a:ln>
                <a:solidFill>
                  <a:srgbClr val="21212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212121"/>
                </a:solidFill>
                <a:effectLst/>
              </a:rPr>
              <a:t>-Memory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212121"/>
                </a:solidFill>
                <a:effectLst/>
              </a:rPr>
              <a:t>-Music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212121"/>
                </a:solidFill>
                <a:effectLst/>
              </a:rPr>
              <a:t>-</a:t>
            </a:r>
            <a:r>
              <a:rPr kumimoji="0" lang="fr-FR" altLang="fr-FR" sz="1800" b="0" i="0" u="none" strike="noStrike" cap="none" normalizeH="0" baseline="0" dirty="0" err="1">
                <a:ln>
                  <a:noFill/>
                </a:ln>
                <a:solidFill>
                  <a:srgbClr val="212121"/>
                </a:solidFill>
                <a:effectLst/>
              </a:rPr>
              <a:t>Languages</a:t>
            </a:r>
            <a:r>
              <a:rPr kumimoji="0" lang="fr-FR" altLang="fr-FR" sz="1800" b="0" i="0" u="none" strike="noStrike" cap="none" normalizeH="0" baseline="0" dirty="0">
                <a:ln>
                  <a:noFill/>
                </a:ln>
                <a:solidFill>
                  <a:srgbClr val="21212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212121"/>
                </a:solidFill>
                <a:effectLst/>
              </a:rPr>
              <a:t>-</a:t>
            </a:r>
            <a:r>
              <a:rPr kumimoji="0" lang="fr-FR" altLang="fr-FR" sz="1800" b="0" i="0" u="none" strike="noStrike" cap="none" normalizeH="0" baseline="0" dirty="0" err="1">
                <a:ln>
                  <a:noFill/>
                </a:ln>
                <a:solidFill>
                  <a:srgbClr val="212121"/>
                </a:solidFill>
                <a:effectLst/>
              </a:rPr>
              <a:t>Vocabulary</a:t>
            </a:r>
            <a:r>
              <a:rPr kumimoji="0" lang="fr-FR" altLang="fr-FR" sz="1800" b="0" i="0" u="none" strike="noStrike" cap="none" normalizeH="0" baseline="0" dirty="0">
                <a:ln>
                  <a:noFill/>
                </a:ln>
                <a:solidFill>
                  <a:srgbClr val="21212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212121"/>
                </a:solidFill>
                <a:effectLst/>
              </a:rPr>
              <a:t>-Basic cognitive </a:t>
            </a:r>
            <a:r>
              <a:rPr kumimoji="0" lang="fr-FR" altLang="fr-FR" sz="1800" b="0" i="0" u="none" strike="noStrike" cap="none" normalizeH="0" baseline="0" dirty="0" err="1">
                <a:ln>
                  <a:noFill/>
                </a:ln>
                <a:solidFill>
                  <a:srgbClr val="212121"/>
                </a:solidFill>
                <a:effectLst/>
              </a:rPr>
              <a:t>tasks</a:t>
            </a:r>
            <a:r>
              <a:rPr kumimoji="0" lang="fr-FR" altLang="fr-FR" sz="1800" b="0" i="0" u="none" strike="noStrike" cap="none" normalizeH="0" baseline="0" dirty="0">
                <a:ln>
                  <a:noFill/>
                </a:ln>
                <a:solidFill>
                  <a:srgbClr val="212121"/>
                </a:solidFill>
                <a:effectLst/>
              </a:rPr>
              <a:t> ...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212121"/>
                </a:solidFill>
                <a:effectLst/>
              </a:rPr>
              <a:t>But </a:t>
            </a:r>
            <a:r>
              <a:rPr kumimoji="0" lang="fr-FR" altLang="fr-FR" sz="1800" b="0" i="0" u="none" strike="noStrike" cap="none" normalizeH="0" baseline="0" dirty="0" err="1" smtClean="0">
                <a:ln>
                  <a:noFill/>
                </a:ln>
                <a:solidFill>
                  <a:srgbClr val="212121"/>
                </a:solidFill>
                <a:effectLst/>
              </a:rPr>
              <a:t>also</a:t>
            </a:r>
            <a:r>
              <a:rPr kumimoji="0" lang="fr-FR" altLang="fr-FR" sz="1800" b="0" i="0" u="none" strike="noStrike" cap="none" normalizeH="0" baseline="0" dirty="0" smtClean="0">
                <a:ln>
                  <a:noFill/>
                </a:ln>
                <a:solidFill>
                  <a:srgbClr val="212121"/>
                </a:solidFill>
                <a:effectLst/>
              </a:rPr>
              <a:t>, </a:t>
            </a:r>
            <a:r>
              <a:rPr kumimoji="0" lang="fr-FR" altLang="fr-FR" sz="1800" b="0" i="0" u="none" strike="noStrike" cap="none" normalizeH="0" baseline="0" dirty="0">
                <a:ln>
                  <a:noFill/>
                </a:ln>
                <a:solidFill>
                  <a:srgbClr val="212121"/>
                </a:solidFill>
                <a:effectLst/>
              </a:rPr>
              <a:t>for </a:t>
            </a:r>
            <a:r>
              <a:rPr kumimoji="0" lang="fr-FR" altLang="fr-FR" sz="1800" b="0" i="0" u="none" strike="noStrike" cap="none" normalizeH="0" baseline="0" dirty="0" err="1">
                <a:ln>
                  <a:noFill/>
                </a:ln>
                <a:solidFill>
                  <a:srgbClr val="212121"/>
                </a:solidFill>
                <a:effectLst/>
              </a:rPr>
              <a:t>example</a:t>
            </a:r>
            <a:r>
              <a:rPr kumimoji="0" lang="fr-FR" altLang="fr-FR" sz="1800" b="0" i="0" u="none" strike="noStrike" cap="none" normalizeH="0" baseline="0" dirty="0">
                <a:ln>
                  <a:noFill/>
                </a:ln>
                <a:solidFill>
                  <a:srgbClr val="21212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212121"/>
                </a:solidFill>
                <a:effectLst/>
              </a:rPr>
              <a:t>-distinction of </a:t>
            </a:r>
            <a:r>
              <a:rPr kumimoji="0" lang="fr-FR" altLang="fr-FR" sz="1800" b="0" i="0" u="none" strike="noStrike" cap="none" normalizeH="0" baseline="0" dirty="0" err="1">
                <a:ln>
                  <a:noFill/>
                </a:ln>
                <a:solidFill>
                  <a:srgbClr val="212121"/>
                </a:solidFill>
                <a:effectLst/>
              </a:rPr>
              <a:t>colors</a:t>
            </a:r>
            <a:r>
              <a:rPr kumimoji="0" lang="fr-FR" altLang="fr-FR" sz="1800" b="0" i="0" u="none" strike="noStrike" cap="none" normalizeH="0" baseline="0" dirty="0">
                <a:ln>
                  <a:noFill/>
                </a:ln>
                <a:solidFill>
                  <a:srgbClr val="212121"/>
                </a:solidFill>
                <a:effectLst/>
              </a:rPr>
              <a:t> </a:t>
            </a:r>
            <a:r>
              <a:rPr kumimoji="0" lang="fr-FR" altLang="fr-FR" sz="1800" b="0" i="0" u="none" strike="noStrike" cap="none" normalizeH="0" baseline="0" dirty="0" err="1">
                <a:ln>
                  <a:noFill/>
                </a:ln>
                <a:solidFill>
                  <a:srgbClr val="212121"/>
                </a:solidFill>
                <a:effectLst/>
              </a:rPr>
              <a:t>proportional</a:t>
            </a:r>
            <a:r>
              <a:rPr kumimoji="0" lang="fr-FR" altLang="fr-FR" sz="1800" b="0" i="0" u="none" strike="noStrike" cap="none" normalizeH="0" baseline="0" dirty="0">
                <a:ln>
                  <a:noFill/>
                </a:ln>
                <a:solidFill>
                  <a:srgbClr val="212121"/>
                </a:solidFill>
                <a:effectLst/>
              </a:rPr>
              <a:t> to g (</a:t>
            </a:r>
            <a:r>
              <a:rPr lang="fr-FR" altLang="fr-FR" sz="1800" dirty="0" err="1">
                <a:solidFill>
                  <a:srgbClr val="212121"/>
                </a:solidFill>
              </a:rPr>
              <a:t>higher</a:t>
            </a:r>
            <a:r>
              <a:rPr lang="fr-FR" altLang="fr-FR" sz="1800" dirty="0">
                <a:solidFill>
                  <a:srgbClr val="212121"/>
                </a:solidFill>
              </a:rPr>
              <a:t> IQ </a:t>
            </a:r>
            <a:r>
              <a:rPr kumimoji="0" lang="fr-FR" altLang="fr-FR" sz="1800" b="0" i="0" u="none" strike="noStrike" cap="none" normalizeH="0" baseline="0" dirty="0" err="1" smtClean="0">
                <a:ln>
                  <a:noFill/>
                </a:ln>
                <a:solidFill>
                  <a:srgbClr val="212121"/>
                </a:solidFill>
                <a:effectLst/>
              </a:rPr>
              <a:t>distinguishes</a:t>
            </a:r>
            <a:r>
              <a:rPr kumimoji="0" lang="fr-FR" altLang="fr-FR" sz="1800" b="0" i="0" u="none" strike="noStrike" cap="none" normalizeH="0" baseline="0" dirty="0" smtClean="0">
                <a:ln>
                  <a:noFill/>
                </a:ln>
                <a:solidFill>
                  <a:srgbClr val="212121"/>
                </a:solidFill>
                <a:effectLst/>
              </a:rPr>
              <a:t> </a:t>
            </a:r>
            <a:r>
              <a:rPr kumimoji="0" lang="fr-FR" altLang="fr-FR" sz="1800" b="0" i="0" u="none" strike="noStrike" cap="none" normalizeH="0" baseline="0" dirty="0" err="1" smtClean="0">
                <a:ln>
                  <a:noFill/>
                </a:ln>
                <a:solidFill>
                  <a:srgbClr val="212121"/>
                </a:solidFill>
                <a:effectLst/>
              </a:rPr>
              <a:t>closer</a:t>
            </a:r>
            <a:r>
              <a:rPr kumimoji="0" lang="fr-FR" altLang="fr-FR" sz="1800" b="0" i="0" u="none" strike="noStrike" cap="none" normalizeH="0" baseline="0" dirty="0" smtClean="0">
                <a:ln>
                  <a:noFill/>
                </a:ln>
                <a:solidFill>
                  <a:srgbClr val="212121"/>
                </a:solidFill>
                <a:effectLst/>
              </a:rPr>
              <a:t> </a:t>
            </a:r>
            <a:r>
              <a:rPr kumimoji="0" lang="fr-FR" altLang="fr-FR" sz="1800" b="0" i="0" u="none" strike="noStrike" cap="none" normalizeH="0" baseline="0" dirty="0" err="1" smtClean="0">
                <a:ln>
                  <a:noFill/>
                </a:ln>
                <a:solidFill>
                  <a:srgbClr val="212121"/>
                </a:solidFill>
                <a:effectLst/>
              </a:rPr>
              <a:t>color</a:t>
            </a:r>
            <a:r>
              <a:rPr kumimoji="0" lang="fr-FR" altLang="fr-FR" sz="1800" b="0" i="0" u="none" strike="noStrike" cap="none" normalizeH="0" baseline="0" dirty="0" smtClean="0">
                <a:ln>
                  <a:noFill/>
                </a:ln>
                <a:solidFill>
                  <a:srgbClr val="212121"/>
                </a:solidFill>
                <a:effectLst/>
              </a:rPr>
              <a:t> </a:t>
            </a:r>
            <a:r>
              <a:rPr kumimoji="0" lang="fr-FR" altLang="fr-FR" sz="1800" b="0" i="0" u="none" strike="noStrike" cap="none" normalizeH="0" baseline="0" dirty="0" err="1" smtClean="0">
                <a:ln>
                  <a:noFill/>
                </a:ln>
                <a:solidFill>
                  <a:srgbClr val="212121"/>
                </a:solidFill>
                <a:effectLst/>
              </a:rPr>
              <a:t>tones</a:t>
            </a:r>
            <a:r>
              <a:rPr kumimoji="0" lang="fr-FR" altLang="fr-FR" sz="1800" b="0" i="0" u="none" strike="noStrike" cap="none" normalizeH="0" baseline="0" dirty="0" smtClean="0">
                <a:ln>
                  <a:noFill/>
                </a:ln>
                <a:solidFill>
                  <a:srgbClr val="212121"/>
                </a:solidFill>
                <a:effectLst/>
              </a:rPr>
              <a:t>), </a:t>
            </a:r>
            <a:r>
              <a:rPr kumimoji="0" lang="fr-FR" altLang="fr-FR" sz="1800" b="0" i="0" u="none" strike="noStrike" cap="none" normalizeH="0" baseline="0" dirty="0">
                <a:ln>
                  <a:noFill/>
                </a:ln>
                <a:solidFill>
                  <a:srgbClr val="212121"/>
                </a:solidFill>
                <a:effectLst/>
              </a:rPr>
              <a:t>simple </a:t>
            </a:r>
            <a:r>
              <a:rPr kumimoji="0" lang="fr-FR" altLang="fr-FR" sz="1800" b="0" i="0" u="none" strike="noStrike" cap="none" normalizeH="0" baseline="0" dirty="0" err="1">
                <a:ln>
                  <a:noFill/>
                </a:ln>
                <a:solidFill>
                  <a:srgbClr val="212121"/>
                </a:solidFill>
                <a:effectLst/>
              </a:rPr>
              <a:t>reaction</a:t>
            </a:r>
            <a:r>
              <a:rPr kumimoji="0" lang="fr-FR" altLang="fr-FR" sz="1800" b="0" i="0" u="none" strike="noStrike" cap="none" normalizeH="0" baseline="0" dirty="0">
                <a:ln>
                  <a:noFill/>
                </a:ln>
                <a:solidFill>
                  <a:srgbClr val="212121"/>
                </a:solidFill>
                <a:effectLst/>
              </a:rPr>
              <a:t> time to a stimulus… </a:t>
            </a:r>
          </a:p>
          <a:p>
            <a:pPr marL="0" marR="0" lvl="0" indent="0" algn="l" defTabSz="914400" rtl="0" eaLnBrk="0" fontAlgn="base" latinLnBrk="0" hangingPunct="0">
              <a:lnSpc>
                <a:spcPct val="100000"/>
              </a:lnSpc>
              <a:spcBef>
                <a:spcPct val="0"/>
              </a:spcBef>
              <a:spcAft>
                <a:spcPct val="0"/>
              </a:spcAft>
              <a:buClrTx/>
              <a:buSzTx/>
              <a:buFontTx/>
              <a:buNone/>
              <a:tabLst/>
            </a:pPr>
            <a:r>
              <a:rPr lang="fr-FR" altLang="fr-FR" sz="1800" dirty="0">
                <a:solidFill>
                  <a:srgbClr val="212121"/>
                </a:solidFill>
              </a:rPr>
              <a:t>-</a:t>
            </a:r>
            <a:r>
              <a:rPr kumimoji="0" lang="fr-FR" altLang="fr-FR" sz="1800" b="0" i="0" u="none" strike="noStrike" cap="none" normalizeH="0" baseline="0" dirty="0">
                <a:ln>
                  <a:noFill/>
                </a:ln>
                <a:solidFill>
                  <a:srgbClr val="212121"/>
                </a:solidFill>
                <a:effectLst/>
              </a:rPr>
              <a:t>Sound distinction aptitude (high Q.I </a:t>
            </a:r>
            <a:r>
              <a:rPr kumimoji="0" lang="fr-FR" altLang="fr-FR" sz="1800" b="0" i="0" u="none" strike="noStrike" cap="none" normalizeH="0" baseline="0" dirty="0" err="1" smtClean="0">
                <a:ln>
                  <a:noFill/>
                </a:ln>
                <a:solidFill>
                  <a:srgbClr val="212121"/>
                </a:solidFill>
                <a:effectLst/>
              </a:rPr>
              <a:t>distinguishes</a:t>
            </a:r>
            <a:r>
              <a:rPr kumimoji="0" lang="fr-FR" altLang="fr-FR" sz="1800" b="0" i="0" u="none" strike="noStrike" cap="none" normalizeH="0" baseline="0" dirty="0" smtClean="0">
                <a:ln>
                  <a:noFill/>
                </a:ln>
                <a:solidFill>
                  <a:srgbClr val="212121"/>
                </a:solidFill>
                <a:effectLst/>
              </a:rPr>
              <a:t> </a:t>
            </a:r>
            <a:r>
              <a:rPr kumimoji="0" lang="fr-FR" altLang="fr-FR" sz="1800" b="0" i="0" u="none" strike="noStrike" cap="none" normalizeH="0" baseline="0" dirty="0" err="1">
                <a:ln>
                  <a:noFill/>
                </a:ln>
                <a:solidFill>
                  <a:srgbClr val="212121"/>
                </a:solidFill>
                <a:effectLst/>
              </a:rPr>
              <a:t>closer</a:t>
            </a:r>
            <a:r>
              <a:rPr kumimoji="0" lang="fr-FR" altLang="fr-FR" sz="1800" b="0" i="0" u="none" strike="noStrike" cap="none" normalizeH="0" baseline="0" dirty="0">
                <a:ln>
                  <a:noFill/>
                </a:ln>
                <a:solidFill>
                  <a:srgbClr val="212121"/>
                </a:solidFill>
                <a:effectLst/>
              </a:rPr>
              <a:t> </a:t>
            </a:r>
            <a:r>
              <a:rPr kumimoji="0" lang="fr-FR" altLang="fr-FR" sz="1800" b="0" i="0" u="none" strike="noStrike" cap="none" normalizeH="0" baseline="0" dirty="0" err="1">
                <a:ln>
                  <a:noFill/>
                </a:ln>
                <a:solidFill>
                  <a:srgbClr val="212121"/>
                </a:solidFill>
                <a:effectLst/>
              </a:rPr>
              <a:t>sound</a:t>
            </a:r>
            <a:r>
              <a:rPr kumimoji="0" lang="fr-FR" altLang="fr-FR" sz="1800" b="0" i="0" u="none" strike="noStrike" cap="none" normalizeH="0" baseline="0" dirty="0">
                <a:ln>
                  <a:noFill/>
                </a:ln>
                <a:solidFill>
                  <a:srgbClr val="212121"/>
                </a:solidFill>
                <a:effectLst/>
              </a:rPr>
              <a:t> </a:t>
            </a:r>
            <a:r>
              <a:rPr kumimoji="0" lang="fr-FR" altLang="fr-FR" sz="1800" b="0" i="0" u="none" strike="noStrike" cap="none" normalizeH="0" baseline="0" dirty="0" err="1">
                <a:ln>
                  <a:noFill/>
                </a:ln>
                <a:solidFill>
                  <a:srgbClr val="212121"/>
                </a:solidFill>
                <a:effectLst/>
              </a:rPr>
              <a:t>tones</a:t>
            </a:r>
            <a:r>
              <a:rPr kumimoji="0" lang="fr-FR" altLang="fr-FR" sz="1800" b="0" i="0" u="none" strike="noStrike" cap="none" normalizeH="0" baseline="0" dirty="0">
                <a:ln>
                  <a:noFill/>
                </a:ln>
                <a:solidFill>
                  <a:srgbClr val="21212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212121"/>
                </a:solidFill>
                <a:effectLst/>
              </a:rPr>
              <a:t>-&gt; All cognitive </a:t>
            </a:r>
            <a:r>
              <a:rPr kumimoji="0" lang="fr-FR" altLang="fr-FR" sz="1800" b="0" i="0" u="none" strike="noStrike" cap="none" normalizeH="0" baseline="0" dirty="0" err="1">
                <a:ln>
                  <a:noFill/>
                </a:ln>
                <a:solidFill>
                  <a:srgbClr val="212121"/>
                </a:solidFill>
                <a:effectLst/>
              </a:rPr>
              <a:t>activities</a:t>
            </a:r>
            <a:r>
              <a:rPr kumimoji="0" lang="fr-FR" altLang="fr-FR" sz="1800" b="0" i="0" u="none" strike="noStrike" cap="none" normalizeH="0" baseline="0" dirty="0">
                <a:ln>
                  <a:noFill/>
                </a:ln>
                <a:solidFill>
                  <a:srgbClr val="212121"/>
                </a:solidFill>
                <a:effectLst/>
              </a:rPr>
              <a:t> have a certain </a:t>
            </a:r>
            <a:r>
              <a:rPr kumimoji="0" lang="fr-FR" altLang="fr-FR" sz="1800" b="0" i="0" u="none" strike="noStrike" cap="none" normalizeH="0" baseline="0" dirty="0" err="1">
                <a:ln>
                  <a:noFill/>
                </a:ln>
                <a:solidFill>
                  <a:srgbClr val="212121"/>
                </a:solidFill>
                <a:effectLst/>
              </a:rPr>
              <a:t>correlation</a:t>
            </a:r>
            <a:r>
              <a:rPr kumimoji="0" lang="fr-FR" altLang="fr-FR" sz="1800" b="0" i="0" u="none" strike="noStrike" cap="none" normalizeH="0" baseline="0" dirty="0">
                <a:ln>
                  <a:noFill/>
                </a:ln>
                <a:solidFill>
                  <a:srgbClr val="212121"/>
                </a:solidFill>
                <a:effectLst/>
              </a:rPr>
              <a:t> </a:t>
            </a:r>
            <a:r>
              <a:rPr kumimoji="0" lang="fr-FR" altLang="fr-FR" sz="1800" b="0" i="0" u="none" strike="noStrike" cap="none" normalizeH="0" baseline="0" dirty="0" err="1">
                <a:ln>
                  <a:noFill/>
                </a:ln>
                <a:solidFill>
                  <a:srgbClr val="212121"/>
                </a:solidFill>
                <a:effectLst/>
              </a:rPr>
              <a:t>with</a:t>
            </a:r>
            <a:r>
              <a:rPr kumimoji="0" lang="fr-FR" altLang="fr-FR" sz="1800" b="0" i="0" u="none" strike="noStrike" cap="none" normalizeH="0" baseline="0" dirty="0">
                <a:ln>
                  <a:noFill/>
                </a:ln>
                <a:solidFill>
                  <a:srgbClr val="212121"/>
                </a:solidFill>
                <a:effectLst/>
              </a:rPr>
              <a:t> the IQ</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212121"/>
                </a:solidFill>
                <a:effectLst/>
              </a:rPr>
              <a:t> (= saturation in g, </a:t>
            </a:r>
            <a:r>
              <a:rPr kumimoji="0" lang="fr-FR" altLang="fr-FR" sz="1800" b="0" i="0" u="none" strike="noStrike" cap="none" normalizeH="0" baseline="0" dirty="0" err="1">
                <a:ln>
                  <a:noFill/>
                </a:ln>
                <a:solidFill>
                  <a:srgbClr val="212121"/>
                </a:solidFill>
                <a:effectLst/>
              </a:rPr>
              <a:t>equivalent</a:t>
            </a:r>
            <a:r>
              <a:rPr kumimoji="0" lang="fr-FR" altLang="fr-FR" sz="1800" b="0" i="0" u="none" strike="noStrike" cap="none" normalizeH="0" baseline="0" dirty="0">
                <a:ln>
                  <a:noFill/>
                </a:ln>
                <a:solidFill>
                  <a:srgbClr val="212121"/>
                </a:solidFill>
                <a:effectLst/>
              </a:rPr>
              <a:t> to the implication of the processor of a computer in a program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FF0000"/>
                </a:solidFill>
                <a:effectLst/>
              </a:rPr>
              <a:t>-&gt; </a:t>
            </a:r>
            <a:r>
              <a:rPr kumimoji="0" lang="fr-FR" altLang="fr-FR" sz="1800" b="0" i="0" u="none" strike="noStrike" cap="none" normalizeH="0" baseline="0" dirty="0" err="1">
                <a:ln>
                  <a:noFill/>
                </a:ln>
                <a:solidFill>
                  <a:srgbClr val="FF0000"/>
                </a:solidFill>
                <a:effectLst/>
              </a:rPr>
              <a:t>Some</a:t>
            </a:r>
            <a:r>
              <a:rPr kumimoji="0" lang="fr-FR" altLang="fr-FR" sz="1800" b="0" i="0" u="none" strike="noStrike" cap="none" normalizeH="0" baseline="0" dirty="0">
                <a:ln>
                  <a:noFill/>
                </a:ln>
                <a:solidFill>
                  <a:srgbClr val="FF0000"/>
                </a:solidFill>
                <a:effectLst/>
              </a:rPr>
              <a:t> programs are more </a:t>
            </a:r>
            <a:r>
              <a:rPr kumimoji="0" lang="fr-FR" altLang="fr-FR" sz="1800" b="0" i="0" u="none" strike="noStrike" cap="none" normalizeH="0" baseline="0" dirty="0" err="1">
                <a:ln>
                  <a:noFill/>
                </a:ln>
                <a:solidFill>
                  <a:srgbClr val="FF0000"/>
                </a:solidFill>
                <a:effectLst/>
              </a:rPr>
              <a:t>greedy</a:t>
            </a:r>
            <a:r>
              <a:rPr kumimoji="0" lang="fr-FR" altLang="fr-FR" sz="1800" b="0" i="0" u="none" strike="noStrike" cap="none" normalizeH="0" baseline="0" dirty="0">
                <a:ln>
                  <a:noFill/>
                </a:ln>
                <a:solidFill>
                  <a:srgbClr val="FF0000"/>
                </a:solidFill>
                <a:effectLst/>
              </a:rPr>
              <a:t> </a:t>
            </a:r>
            <a:r>
              <a:rPr kumimoji="0" lang="fr-FR" altLang="fr-FR" sz="1800" b="0" i="0" u="none" strike="noStrike" cap="none" normalizeH="0" baseline="0" dirty="0" smtClean="0">
                <a:ln>
                  <a:noFill/>
                </a:ln>
                <a:solidFill>
                  <a:srgbClr val="FF0000"/>
                </a:solidFill>
                <a:effectLst/>
              </a:rPr>
              <a:t>in </a:t>
            </a:r>
            <a:r>
              <a:rPr kumimoji="0" lang="fr-FR" altLang="fr-FR" sz="1800" b="0" i="0" u="none" strike="noStrike" cap="none" normalizeH="0" baseline="0" dirty="0" err="1" smtClean="0">
                <a:ln>
                  <a:noFill/>
                </a:ln>
                <a:solidFill>
                  <a:srgbClr val="FF0000"/>
                </a:solidFill>
                <a:effectLst/>
              </a:rPr>
              <a:t>terms</a:t>
            </a:r>
            <a:r>
              <a:rPr kumimoji="0" lang="fr-FR" altLang="fr-FR" sz="1800" b="0" i="0" u="none" strike="noStrike" cap="none" normalizeH="0" baseline="0" dirty="0" smtClean="0">
                <a:ln>
                  <a:noFill/>
                </a:ln>
                <a:solidFill>
                  <a:srgbClr val="FF0000"/>
                </a:solidFill>
                <a:effectLst/>
              </a:rPr>
              <a:t> </a:t>
            </a:r>
            <a:r>
              <a:rPr kumimoji="0" lang="fr-FR" altLang="fr-FR" sz="1800" b="0" i="0" u="none" strike="noStrike" cap="none" normalizeH="0" baseline="0" dirty="0">
                <a:ln>
                  <a:noFill/>
                </a:ln>
                <a:solidFill>
                  <a:srgbClr val="FF0000"/>
                </a:solidFill>
                <a:effectLst/>
              </a:rPr>
              <a:t>of </a:t>
            </a:r>
            <a:r>
              <a:rPr kumimoji="0" lang="fr-FR" altLang="fr-FR" sz="1800" b="0" i="0" u="none" strike="noStrike" cap="none" normalizeH="0" baseline="0" dirty="0" smtClean="0">
                <a:ln>
                  <a:noFill/>
                </a:ln>
                <a:solidFill>
                  <a:srgbClr val="FF0000"/>
                </a:solidFill>
                <a:effectLst/>
              </a:rPr>
              <a:t>processor speed, </a:t>
            </a:r>
            <a:r>
              <a:rPr kumimoji="0" lang="fr-FR" altLang="fr-FR" sz="1800" b="0" i="0" u="none" strike="noStrike" cap="none" normalizeH="0" baseline="0" dirty="0">
                <a:ln>
                  <a:noFill/>
                </a:ln>
                <a:solidFill>
                  <a:srgbClr val="FF0000"/>
                </a:solidFill>
                <a:effectLst/>
              </a:rPr>
              <a:t>but all show a </a:t>
            </a:r>
            <a:r>
              <a:rPr kumimoji="0" lang="fr-FR" altLang="fr-FR" sz="1800" b="0" i="0" u="none" strike="noStrike" cap="none" normalizeH="0" baseline="0" dirty="0" err="1">
                <a:ln>
                  <a:noFill/>
                </a:ln>
                <a:solidFill>
                  <a:srgbClr val="FF0000"/>
                </a:solidFill>
                <a:effectLst/>
              </a:rPr>
              <a:t>proportionality</a:t>
            </a:r>
            <a:r>
              <a:rPr kumimoji="0" lang="fr-FR" altLang="fr-FR" sz="1800" b="0" i="0" u="none" strike="noStrike" cap="none" normalizeH="0" baseline="0" dirty="0">
                <a:ln>
                  <a:noFill/>
                </a:ln>
                <a:solidFill>
                  <a:srgbClr val="FF0000"/>
                </a:solidFill>
                <a:effectLst/>
              </a:rPr>
              <a:t> to the </a:t>
            </a:r>
            <a:r>
              <a:rPr kumimoji="0" lang="fr-FR" altLang="fr-FR" sz="1800" b="0" i="0" u="none" strike="noStrike" cap="none" normalizeH="0" baseline="0" dirty="0" err="1">
                <a:ln>
                  <a:noFill/>
                </a:ln>
                <a:solidFill>
                  <a:srgbClr val="FF0000"/>
                </a:solidFill>
                <a:effectLst/>
              </a:rPr>
              <a:t>clock</a:t>
            </a:r>
            <a:r>
              <a:rPr kumimoji="0" lang="fr-FR" altLang="fr-FR" sz="1800" b="0" i="0" u="none" strike="noStrike" cap="none" normalizeH="0" baseline="0" dirty="0">
                <a:ln>
                  <a:noFill/>
                </a:ln>
                <a:solidFill>
                  <a:srgbClr val="FF0000"/>
                </a:solidFill>
                <a:effectLst/>
              </a:rPr>
              <a:t> </a:t>
            </a:r>
            <a:r>
              <a:rPr kumimoji="0" lang="fr-FR" altLang="fr-FR" sz="1800" b="0" i="0" u="none" strike="noStrike" cap="none" normalizeH="0" baseline="0" dirty="0" smtClean="0">
                <a:ln>
                  <a:noFill/>
                </a:ln>
                <a:solidFill>
                  <a:srgbClr val="FF0000"/>
                </a:solidFill>
                <a:effectLst/>
              </a:rPr>
              <a:t>speed</a:t>
            </a:r>
            <a:endParaRPr kumimoji="0" lang="fr-FR" altLang="fr-FR" sz="1800" b="0" i="0" u="none" strike="noStrike" cap="none" normalizeH="0" baseline="0" dirty="0">
              <a:ln>
                <a:noFill/>
              </a:ln>
              <a:solidFill>
                <a:srgbClr val="FF0000"/>
              </a:solidFill>
              <a:effectLst/>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700808"/>
            <a:ext cx="3529013" cy="153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advTm="112197"/>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505FC12-B1FC-4E60-82A4-290701F3FE80}"/>
              </a:ext>
            </a:extLst>
          </p:cNvPr>
          <p:cNvSpPr>
            <a:spLocks noGrp="1"/>
          </p:cNvSpPr>
          <p:nvPr>
            <p:ph type="sldNum" sz="quarter" idx="12"/>
          </p:nvPr>
        </p:nvSpPr>
        <p:spPr>
          <a:xfrm>
            <a:off x="6553200" y="6356350"/>
            <a:ext cx="2133600" cy="365125"/>
          </a:xfrm>
        </p:spPr>
        <p:txBody>
          <a:bodyPr/>
          <a:lstStyle/>
          <a:p>
            <a:pPr>
              <a:defRPr/>
            </a:pPr>
            <a:fld id="{C961D413-C80E-4040-8C95-0A8BAAE2541B}" type="slidenum">
              <a:rPr lang="fr-BE" smtClean="0"/>
              <a:pPr>
                <a:defRPr/>
              </a:pPr>
              <a:t>25</a:t>
            </a:fld>
            <a:endParaRPr lang="fr-BE" dirty="0"/>
          </a:p>
        </p:txBody>
      </p:sp>
      <p:pic>
        <p:nvPicPr>
          <p:cNvPr id="1026" name="Picture 2" descr="http://www.detsndt.ac.in/nmeict-files/nmeict-los/edupsycho-2/ep3/3.3.2/Spearman.jpg">
            <a:extLst>
              <a:ext uri="{FF2B5EF4-FFF2-40B4-BE49-F238E27FC236}">
                <a16:creationId xmlns:a16="http://schemas.microsoft.com/office/drawing/2014/main" id="{FCD8E961-3004-40F3-AAC6-CAE56F24B7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4263" y="2428875"/>
            <a:ext cx="1895475" cy="2000250"/>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82232C8A-3D81-4C21-B0D5-FF4F29643F21}"/>
              </a:ext>
            </a:extLst>
          </p:cNvPr>
          <p:cNvSpPr txBox="1"/>
          <p:nvPr/>
        </p:nvSpPr>
        <p:spPr>
          <a:xfrm>
            <a:off x="3154176" y="1484784"/>
            <a:ext cx="2835648" cy="400110"/>
          </a:xfrm>
          <a:prstGeom prst="rect">
            <a:avLst/>
          </a:prstGeom>
          <a:noFill/>
        </p:spPr>
        <p:txBody>
          <a:bodyPr wrap="none" rtlCol="0">
            <a:spAutoFit/>
          </a:bodyPr>
          <a:lstStyle/>
          <a:p>
            <a:r>
              <a:rPr lang="fr-BE" sz="2000" dirty="0"/>
              <a:t>Illustration of the g factor</a:t>
            </a:r>
          </a:p>
        </p:txBody>
      </p:sp>
      <p:sp>
        <p:nvSpPr>
          <p:cNvPr id="7" name="ZoneTexte 6">
            <a:extLst>
              <a:ext uri="{FF2B5EF4-FFF2-40B4-BE49-F238E27FC236}">
                <a16:creationId xmlns:a16="http://schemas.microsoft.com/office/drawing/2014/main" id="{8F1270B4-086F-451F-A943-13DCB332573D}"/>
              </a:ext>
            </a:extLst>
          </p:cNvPr>
          <p:cNvSpPr txBox="1"/>
          <p:nvPr/>
        </p:nvSpPr>
        <p:spPr>
          <a:xfrm>
            <a:off x="2226358" y="5373216"/>
            <a:ext cx="4781052" cy="369332"/>
          </a:xfrm>
          <a:prstGeom prst="rect">
            <a:avLst/>
          </a:prstGeom>
          <a:noFill/>
        </p:spPr>
        <p:txBody>
          <a:bodyPr wrap="none" rtlCol="0">
            <a:spAutoFit/>
          </a:bodyPr>
          <a:lstStyle/>
          <a:p>
            <a:r>
              <a:rPr lang="fr-BE" dirty="0"/>
              <a:t>-&gt; </a:t>
            </a:r>
            <a:r>
              <a:rPr lang="fr-BE" dirty="0" err="1"/>
              <a:t>Each</a:t>
            </a:r>
            <a:r>
              <a:rPr lang="fr-BE" dirty="0"/>
              <a:t> </a:t>
            </a:r>
            <a:r>
              <a:rPr lang="fr-BE" dirty="0" err="1"/>
              <a:t>specific</a:t>
            </a:r>
            <a:r>
              <a:rPr lang="fr-BE" dirty="0"/>
              <a:t> </a:t>
            </a:r>
            <a:r>
              <a:rPr lang="fr-BE" dirty="0" err="1"/>
              <a:t>ability</a:t>
            </a:r>
            <a:r>
              <a:rPr lang="fr-BE" dirty="0"/>
              <a:t> </a:t>
            </a:r>
            <a:r>
              <a:rPr lang="fr-BE" dirty="0" err="1" smtClean="0"/>
              <a:t>shares</a:t>
            </a:r>
            <a:r>
              <a:rPr lang="fr-BE" dirty="0" smtClean="0"/>
              <a:t> </a:t>
            </a:r>
            <a:r>
              <a:rPr lang="fr-BE" dirty="0"/>
              <a:t>the </a:t>
            </a:r>
            <a:r>
              <a:rPr lang="fr-BE" dirty="0" err="1"/>
              <a:t>general</a:t>
            </a:r>
            <a:r>
              <a:rPr lang="fr-BE" dirty="0"/>
              <a:t> factor g</a:t>
            </a:r>
          </a:p>
        </p:txBody>
      </p:sp>
    </p:spTree>
    <p:extLst>
      <p:ext uri="{BB962C8B-B14F-4D97-AF65-F5344CB8AC3E}">
        <p14:creationId xmlns:p14="http://schemas.microsoft.com/office/powerpoint/2010/main" val="1827939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B6929B2-5D4D-4AEC-84D5-1592C05C31DC}" type="slidenum">
              <a:rPr lang="fr-BE" smtClean="0"/>
              <a:pPr>
                <a:defRPr/>
              </a:pPr>
              <a:t>26</a:t>
            </a:fld>
            <a:endParaRPr lang="fr-BE" dirty="0"/>
          </a:p>
        </p:txBody>
      </p:sp>
      <p:pic>
        <p:nvPicPr>
          <p:cNvPr id="215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2708275"/>
            <a:ext cx="5916612" cy="25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ZoneTexte 2"/>
          <p:cNvSpPr txBox="1"/>
          <p:nvPr/>
        </p:nvSpPr>
        <p:spPr>
          <a:xfrm>
            <a:off x="76220" y="6446490"/>
            <a:ext cx="4003019" cy="430887"/>
          </a:xfrm>
          <a:prstGeom prst="rect">
            <a:avLst/>
          </a:prstGeom>
          <a:noFill/>
        </p:spPr>
        <p:txBody>
          <a:bodyPr wrap="none" rtlCol="0">
            <a:spAutoFit/>
          </a:bodyPr>
          <a:lstStyle/>
          <a:p>
            <a:r>
              <a:rPr lang="en-AU" sz="1100" i="1" dirty="0"/>
              <a:t>The g Factor: The Science of Mental Ability</a:t>
            </a:r>
            <a:r>
              <a:rPr lang="en-AU" sz="1100" dirty="0"/>
              <a:t>, Arthur R. Jensen, 1998.</a:t>
            </a:r>
            <a:endParaRPr lang="fr-BE" sz="1100" dirty="0"/>
          </a:p>
          <a:p>
            <a:endParaRPr lang="fr-BE" sz="1100" dirty="0"/>
          </a:p>
        </p:txBody>
      </p:sp>
      <p:sp>
        <p:nvSpPr>
          <p:cNvPr id="2" name="Rectangle 1">
            <a:extLst>
              <a:ext uri="{FF2B5EF4-FFF2-40B4-BE49-F238E27FC236}">
                <a16:creationId xmlns:a16="http://schemas.microsoft.com/office/drawing/2014/main" id="{0A7038E2-68C1-4167-9166-D1A38194A273}"/>
              </a:ext>
            </a:extLst>
          </p:cNvPr>
          <p:cNvSpPr>
            <a:spLocks noChangeArrowheads="1"/>
          </p:cNvSpPr>
          <p:nvPr/>
        </p:nvSpPr>
        <p:spPr bwMode="auto">
          <a:xfrm>
            <a:off x="1259632" y="476672"/>
            <a:ext cx="7393050" cy="135421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4400" b="0" i="0" u="none" strike="noStrike" cap="none" normalizeH="0" baseline="0" dirty="0" err="1">
                <a:ln>
                  <a:noFill/>
                </a:ln>
                <a:solidFill>
                  <a:srgbClr val="212121"/>
                </a:solidFill>
                <a:effectLst/>
                <a:latin typeface="+mn-lt"/>
              </a:rPr>
              <a:t>Some</a:t>
            </a:r>
            <a:r>
              <a:rPr kumimoji="0" lang="fr-FR" altLang="fr-FR" sz="4400" b="0" i="0" u="none" strike="noStrike" cap="none" normalizeH="0" baseline="0" dirty="0">
                <a:ln>
                  <a:noFill/>
                </a:ln>
                <a:solidFill>
                  <a:srgbClr val="212121"/>
                </a:solidFill>
                <a:effectLst/>
                <a:latin typeface="+mn-lt"/>
              </a:rPr>
              <a:t> </a:t>
            </a:r>
            <a:r>
              <a:rPr lang="fr-FR" altLang="fr-FR" sz="4400" dirty="0" err="1">
                <a:solidFill>
                  <a:srgbClr val="212121"/>
                </a:solidFill>
                <a:latin typeface="+mn-lt"/>
              </a:rPr>
              <a:t>E</a:t>
            </a:r>
            <a:r>
              <a:rPr kumimoji="0" lang="fr-FR" altLang="fr-FR" sz="4400" b="0" i="0" u="none" strike="noStrike" cap="none" normalizeH="0" baseline="0" dirty="0" err="1">
                <a:ln>
                  <a:noFill/>
                </a:ln>
                <a:solidFill>
                  <a:srgbClr val="212121"/>
                </a:solidFill>
                <a:effectLst/>
                <a:latin typeface="+mn-lt"/>
              </a:rPr>
              <a:t>xamples</a:t>
            </a:r>
            <a:r>
              <a:rPr kumimoji="0" lang="fr-FR" altLang="fr-FR" sz="4400" b="0" i="0" u="none" strike="noStrike" cap="none" normalizeH="0" baseline="0" dirty="0">
                <a:ln>
                  <a:noFill/>
                </a:ln>
                <a:solidFill>
                  <a:srgbClr val="212121"/>
                </a:solidFill>
                <a:effectLst/>
                <a:latin typeface="+mn-lt"/>
              </a:rPr>
              <a:t> of Cognitive </a:t>
            </a:r>
            <a:br>
              <a:rPr kumimoji="0" lang="fr-FR" altLang="fr-FR" sz="4400" b="0" i="0" u="none" strike="noStrike" cap="none" normalizeH="0" baseline="0" dirty="0">
                <a:ln>
                  <a:noFill/>
                </a:ln>
                <a:solidFill>
                  <a:srgbClr val="212121"/>
                </a:solidFill>
                <a:effectLst/>
                <a:latin typeface="+mn-lt"/>
              </a:rPr>
            </a:br>
            <a:r>
              <a:rPr lang="fr-FR" altLang="fr-FR" sz="4400" dirty="0" err="1">
                <a:solidFill>
                  <a:srgbClr val="212121"/>
                </a:solidFill>
                <a:latin typeface="+mn-lt"/>
              </a:rPr>
              <a:t>A</a:t>
            </a:r>
            <a:r>
              <a:rPr kumimoji="0" lang="fr-FR" altLang="fr-FR" sz="4400" b="0" i="0" u="none" strike="noStrike" cap="none" normalizeH="0" baseline="0" dirty="0" err="1">
                <a:ln>
                  <a:noFill/>
                </a:ln>
                <a:solidFill>
                  <a:srgbClr val="212121"/>
                </a:solidFill>
                <a:effectLst/>
                <a:latin typeface="+mn-lt"/>
              </a:rPr>
              <a:t>ctivities</a:t>
            </a:r>
            <a:r>
              <a:rPr kumimoji="0" lang="fr-FR" altLang="fr-FR" sz="4400" b="0" i="0" u="none" strike="noStrike" cap="none" normalizeH="0" baseline="0" dirty="0">
                <a:ln>
                  <a:noFill/>
                </a:ln>
                <a:solidFill>
                  <a:srgbClr val="212121"/>
                </a:solidFill>
                <a:effectLst/>
                <a:latin typeface="+mn-lt"/>
              </a:rPr>
              <a:t> and </a:t>
            </a:r>
            <a:r>
              <a:rPr lang="fr-FR" altLang="fr-FR" sz="4400" dirty="0" err="1">
                <a:solidFill>
                  <a:srgbClr val="212121"/>
                </a:solidFill>
                <a:latin typeface="+mn-lt"/>
              </a:rPr>
              <a:t>T</a:t>
            </a:r>
            <a:r>
              <a:rPr kumimoji="0" lang="fr-FR" altLang="fr-FR" sz="4400" b="0" i="0" u="none" strike="noStrike" cap="none" normalizeH="0" baseline="0" dirty="0" err="1">
                <a:ln>
                  <a:noFill/>
                </a:ln>
                <a:solidFill>
                  <a:srgbClr val="212121"/>
                </a:solidFill>
                <a:effectLst/>
                <a:latin typeface="+mn-lt"/>
              </a:rPr>
              <a:t>heir</a:t>
            </a:r>
            <a:r>
              <a:rPr kumimoji="0" lang="fr-FR" altLang="fr-FR" sz="4400" b="0" i="0" u="none" strike="noStrike" cap="none" normalizeH="0" baseline="0" dirty="0">
                <a:ln>
                  <a:noFill/>
                </a:ln>
                <a:solidFill>
                  <a:srgbClr val="212121"/>
                </a:solidFill>
                <a:effectLst/>
                <a:latin typeface="+mn-lt"/>
              </a:rPr>
              <a:t> g </a:t>
            </a:r>
            <a:r>
              <a:rPr lang="fr-FR" altLang="fr-FR" sz="4400" dirty="0" err="1">
                <a:solidFill>
                  <a:srgbClr val="212121"/>
                </a:solidFill>
                <a:latin typeface="+mn-lt"/>
              </a:rPr>
              <a:t>L</a:t>
            </a:r>
            <a:r>
              <a:rPr kumimoji="0" lang="fr-FR" altLang="fr-FR" sz="4400" b="0" i="0" u="none" strike="noStrike" cap="none" normalizeH="0" baseline="0" dirty="0" err="1">
                <a:ln>
                  <a:noFill/>
                </a:ln>
                <a:solidFill>
                  <a:srgbClr val="212121"/>
                </a:solidFill>
                <a:effectLst/>
                <a:latin typeface="+mn-lt"/>
              </a:rPr>
              <a:t>oading</a:t>
            </a:r>
            <a:r>
              <a:rPr kumimoji="0" lang="fr-FR" altLang="fr-FR" sz="4400" b="0" i="0" u="none" strike="noStrike" cap="none" normalizeH="0" baseline="0" dirty="0">
                <a:ln>
                  <a:noFill/>
                </a:ln>
                <a:solidFill>
                  <a:srgbClr val="212121"/>
                </a:solidFill>
                <a:effectLst/>
                <a:latin typeface="+mn-lt"/>
              </a:rPr>
              <a:t> ...</a:t>
            </a:r>
            <a:r>
              <a:rPr kumimoji="0" lang="fr-FR" altLang="fr-FR" sz="4400" b="0" i="0" u="none" strike="noStrike" cap="none" normalizeH="0" baseline="0" dirty="0">
                <a:ln>
                  <a:noFill/>
                </a:ln>
                <a:solidFill>
                  <a:schemeClr val="tx1"/>
                </a:solidFill>
                <a:effectLst/>
                <a:latin typeface="+mn-lt"/>
              </a:rPr>
              <a:t> </a:t>
            </a:r>
          </a:p>
        </p:txBody>
      </p:sp>
      <p:sp>
        <p:nvSpPr>
          <p:cNvPr id="5" name="TextBox 4"/>
          <p:cNvSpPr txBox="1"/>
          <p:nvPr/>
        </p:nvSpPr>
        <p:spPr>
          <a:xfrm>
            <a:off x="1132759" y="5468065"/>
            <a:ext cx="7070205" cy="646331"/>
          </a:xfrm>
          <a:prstGeom prst="rect">
            <a:avLst/>
          </a:prstGeom>
          <a:noFill/>
        </p:spPr>
        <p:txBody>
          <a:bodyPr wrap="none" rtlCol="0">
            <a:spAutoFit/>
          </a:bodyPr>
          <a:lstStyle/>
          <a:p>
            <a:r>
              <a:rPr lang="en-US" dirty="0" smtClean="0"/>
              <a:t>(Matrix relations like the famous Ravens ones will be a better estimate of </a:t>
            </a:r>
            <a:br>
              <a:rPr lang="en-US" dirty="0" smtClean="0"/>
            </a:br>
            <a:r>
              <a:rPr lang="en-US" dirty="0" smtClean="0"/>
              <a:t>someone’s general intelligence that </a:t>
            </a:r>
            <a:r>
              <a:rPr lang="en-US" dirty="0" err="1" smtClean="0"/>
              <a:t>lets’s</a:t>
            </a:r>
            <a:r>
              <a:rPr lang="en-US" dirty="0" smtClean="0"/>
              <a:t> say… dotting speed)</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82271CF2-B682-4649-9CE6-63B9ABA80505}" type="slidenum">
              <a:rPr lang="fr-BE" smtClean="0"/>
              <a:pPr>
                <a:defRPr/>
              </a:pPr>
              <a:t>27</a:t>
            </a:fld>
            <a:endParaRPr lang="fr-BE" dirty="0"/>
          </a:p>
        </p:txBody>
      </p:sp>
      <p:pic>
        <p:nvPicPr>
          <p:cNvPr id="2048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901" y="692696"/>
            <a:ext cx="4075112" cy="451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4" name="ZoneTexte 5"/>
          <p:cNvSpPr txBox="1">
            <a:spLocks noChangeArrowheads="1"/>
          </p:cNvSpPr>
          <p:nvPr/>
        </p:nvSpPr>
        <p:spPr bwMode="auto">
          <a:xfrm>
            <a:off x="122253" y="5414506"/>
            <a:ext cx="87084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dirty="0"/>
              <a:t>Raven’s Progressive Matrices: one of the highest g-loading at 0.94 </a:t>
            </a:r>
          </a:p>
          <a:p>
            <a:pPr algn="ctr" eaLnBrk="1" hangingPunct="1"/>
            <a:r>
              <a:rPr lang="en-US" dirty="0"/>
              <a:t>(one of the best </a:t>
            </a:r>
            <a:r>
              <a:rPr lang="en-US" dirty="0" smtClean="0"/>
              <a:t>IQ tests </a:t>
            </a:r>
            <a:r>
              <a:rPr lang="en-US" dirty="0"/>
              <a:t>because you can correctly extrapolate general intelligence from it)</a:t>
            </a:r>
            <a:endParaRPr lang="fr-BE" dirty="0"/>
          </a:p>
        </p:txBody>
      </p:sp>
      <p:sp>
        <p:nvSpPr>
          <p:cNvPr id="5" name="ZoneTexte 4"/>
          <p:cNvSpPr txBox="1"/>
          <p:nvPr/>
        </p:nvSpPr>
        <p:spPr>
          <a:xfrm>
            <a:off x="76220" y="6446490"/>
            <a:ext cx="4003019" cy="261610"/>
          </a:xfrm>
          <a:prstGeom prst="rect">
            <a:avLst/>
          </a:prstGeom>
          <a:noFill/>
        </p:spPr>
        <p:txBody>
          <a:bodyPr wrap="none" rtlCol="0">
            <a:spAutoFit/>
          </a:bodyPr>
          <a:lstStyle/>
          <a:p>
            <a:r>
              <a:rPr lang="en-AU" sz="1100" i="1" dirty="0"/>
              <a:t>The g Factor: The Science of Mental Ability</a:t>
            </a:r>
            <a:r>
              <a:rPr lang="en-AU" sz="1100" dirty="0"/>
              <a:t>, Arthur R. Jensen, 1998.</a:t>
            </a:r>
            <a:endParaRPr lang="fr-BE"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28</a:t>
            </a:fld>
            <a:endParaRPr lang="fr-BE" dirty="0"/>
          </a:p>
        </p:txBody>
      </p:sp>
      <p:sp>
        <p:nvSpPr>
          <p:cNvPr id="2" name="Rectangle 1">
            <a:extLst>
              <a:ext uri="{FF2B5EF4-FFF2-40B4-BE49-F238E27FC236}">
                <a16:creationId xmlns:a16="http://schemas.microsoft.com/office/drawing/2014/main" id="{AFE402A7-D72B-4A4C-A29E-2BBBAD85F848}"/>
              </a:ext>
            </a:extLst>
          </p:cNvPr>
          <p:cNvSpPr>
            <a:spLocks noChangeArrowheads="1"/>
          </p:cNvSpPr>
          <p:nvPr/>
        </p:nvSpPr>
        <p:spPr bwMode="auto">
          <a:xfrm>
            <a:off x="467544" y="1474329"/>
            <a:ext cx="8219256" cy="369331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fr-FR" altLang="fr-FR" sz="4000" dirty="0">
                <a:solidFill>
                  <a:srgbClr val="FF0000"/>
                </a:solidFill>
                <a:latin typeface="inherit"/>
              </a:rPr>
              <a:t>g</a:t>
            </a:r>
            <a:r>
              <a:rPr kumimoji="0" lang="fr-FR" altLang="fr-FR" sz="4000" b="0" i="0" u="none" strike="noStrike" cap="none" normalizeH="0" baseline="0" dirty="0">
                <a:ln>
                  <a:noFill/>
                </a:ln>
                <a:solidFill>
                  <a:srgbClr val="FF0000"/>
                </a:solidFill>
                <a:effectLst/>
                <a:latin typeface="inherit"/>
              </a:rPr>
              <a:t> </a:t>
            </a:r>
            <a:r>
              <a:rPr kumimoji="0" lang="fr-FR" altLang="fr-FR" sz="4000" b="0" i="0" u="none" strike="noStrike" cap="none" normalizeH="0" baseline="0" dirty="0" err="1">
                <a:ln>
                  <a:noFill/>
                </a:ln>
                <a:solidFill>
                  <a:srgbClr val="FF0000"/>
                </a:solidFill>
                <a:effectLst/>
                <a:latin typeface="inherit"/>
              </a:rPr>
              <a:t>is</a:t>
            </a:r>
            <a:r>
              <a:rPr kumimoji="0" lang="fr-FR" altLang="fr-FR" sz="4000" b="0" i="0" u="none" strike="noStrike" cap="none" normalizeH="0" baseline="0" dirty="0">
                <a:ln>
                  <a:noFill/>
                </a:ln>
                <a:solidFill>
                  <a:srgbClr val="FF0000"/>
                </a:solidFill>
                <a:effectLst/>
                <a:latin typeface="inherit"/>
              </a:rPr>
              <a:t> </a:t>
            </a:r>
            <a:r>
              <a:rPr kumimoji="0" lang="fr-FR" altLang="fr-FR" sz="4000" b="0" i="0" u="none" strike="noStrike" cap="none" normalizeH="0" baseline="0" dirty="0" err="1">
                <a:ln>
                  <a:noFill/>
                </a:ln>
                <a:solidFill>
                  <a:srgbClr val="FF0000"/>
                </a:solidFill>
                <a:effectLst/>
                <a:latin typeface="inherit"/>
              </a:rPr>
              <a:t>ubiquitous</a:t>
            </a:r>
            <a:r>
              <a:rPr kumimoji="0" lang="fr-FR" altLang="fr-FR" sz="4000" b="0" i="0" u="none" strike="noStrike" cap="none" normalizeH="0" baseline="0" dirty="0">
                <a:ln>
                  <a:noFill/>
                </a:ln>
                <a:solidFill>
                  <a:srgbClr val="FF0000"/>
                </a:solidFill>
                <a:effectLst/>
                <a:latin typeface="inherit"/>
              </a:rPr>
              <a:t> of </a:t>
            </a:r>
            <a:r>
              <a:rPr kumimoji="0" lang="fr-FR" altLang="fr-FR" sz="4000" b="0" i="0" u="none" strike="noStrike" cap="none" normalizeH="0" baseline="0" dirty="0" err="1">
                <a:ln>
                  <a:noFill/>
                </a:ln>
                <a:solidFill>
                  <a:srgbClr val="FF0000"/>
                </a:solidFill>
                <a:effectLst/>
                <a:latin typeface="inherit"/>
              </a:rPr>
              <a:t>higher</a:t>
            </a:r>
            <a:r>
              <a:rPr kumimoji="0" lang="fr-FR" altLang="fr-FR" sz="4000" b="0" i="0" u="none" strike="noStrike" cap="none" normalizeH="0" baseline="0" dirty="0">
                <a:ln>
                  <a:noFill/>
                </a:ln>
                <a:solidFill>
                  <a:srgbClr val="FF0000"/>
                </a:solidFill>
                <a:effectLst/>
                <a:latin typeface="inherit"/>
              </a:rPr>
              <a:t> cognitive </a:t>
            </a:r>
            <a:r>
              <a:rPr kumimoji="0" lang="fr-FR" altLang="fr-FR" sz="4000" b="0" i="0" u="none" strike="noStrike" cap="none" normalizeH="0" baseline="0" dirty="0" err="1">
                <a:ln>
                  <a:noFill/>
                </a:ln>
                <a:solidFill>
                  <a:srgbClr val="FF0000"/>
                </a:solidFill>
                <a:effectLst/>
                <a:latin typeface="inherit"/>
              </a:rPr>
              <a:t>functions</a:t>
            </a:r>
            <a:r>
              <a:rPr kumimoji="0" lang="fr-FR" altLang="fr-FR" sz="4000" b="0" i="0" u="none" strike="noStrike" cap="none" normalizeH="0" baseline="0" dirty="0">
                <a:ln>
                  <a:noFill/>
                </a:ln>
                <a:solidFill>
                  <a:srgbClr val="FF0000"/>
                </a:solidFill>
                <a:effectLst/>
                <a:latin typeface="inherit"/>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4000" b="0" i="0" u="none" strike="noStrike" cap="none" normalizeH="0" baseline="0" dirty="0">
              <a:ln>
                <a:noFill/>
              </a:ln>
              <a:solidFill>
                <a:srgbClr val="FF0000"/>
              </a:solidFill>
              <a:effectLst/>
              <a:latin typeface="inheri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4000" b="0" i="0" u="none" strike="noStrike" cap="none" normalizeH="0" baseline="0" dirty="0">
                <a:ln>
                  <a:noFill/>
                </a:ln>
                <a:solidFill>
                  <a:srgbClr val="FF0000"/>
                </a:solidFill>
                <a:effectLst/>
                <a:latin typeface="inherit"/>
              </a:rPr>
              <a:t>All </a:t>
            </a:r>
            <a:r>
              <a:rPr kumimoji="0" lang="fr-FR" altLang="fr-FR" sz="4000" b="0" i="0" u="none" strike="noStrike" cap="none" normalizeH="0" baseline="0" dirty="0" err="1">
                <a:ln>
                  <a:noFill/>
                </a:ln>
                <a:solidFill>
                  <a:srgbClr val="FF0000"/>
                </a:solidFill>
                <a:effectLst/>
                <a:latin typeface="inherit"/>
              </a:rPr>
              <a:t>human</a:t>
            </a:r>
            <a:r>
              <a:rPr kumimoji="0" lang="fr-FR" altLang="fr-FR" sz="4000" b="0" i="0" u="none" strike="noStrike" cap="none" normalizeH="0" baseline="0" dirty="0">
                <a:ln>
                  <a:noFill/>
                </a:ln>
                <a:solidFill>
                  <a:srgbClr val="FF0000"/>
                </a:solidFill>
                <a:effectLst/>
                <a:latin typeface="inherit"/>
              </a:rPr>
              <a:t> </a:t>
            </a:r>
            <a:r>
              <a:rPr kumimoji="0" lang="fr-FR" altLang="fr-FR" sz="4000" b="0" i="0" u="none" strike="noStrike" cap="none" normalizeH="0" baseline="0" dirty="0" err="1">
                <a:ln>
                  <a:noFill/>
                </a:ln>
                <a:solidFill>
                  <a:srgbClr val="FF0000"/>
                </a:solidFill>
                <a:effectLst/>
                <a:latin typeface="inherit"/>
              </a:rPr>
              <a:t>activities</a:t>
            </a:r>
            <a:r>
              <a:rPr kumimoji="0" lang="fr-FR" altLang="fr-FR" sz="4000" b="0" i="0" u="none" strike="noStrike" cap="none" normalizeH="0" baseline="0" dirty="0">
                <a:ln>
                  <a:noFill/>
                </a:ln>
                <a:solidFill>
                  <a:srgbClr val="FF0000"/>
                </a:solidFill>
                <a:effectLst/>
                <a:latin typeface="inherit"/>
              </a:rPr>
              <a:t> </a:t>
            </a:r>
            <a:r>
              <a:rPr kumimoji="0" lang="fr-FR" altLang="fr-FR" sz="4000" b="0" i="0" u="none" strike="noStrike" cap="none" normalizeH="0" baseline="0" dirty="0" err="1">
                <a:ln>
                  <a:noFill/>
                </a:ln>
                <a:solidFill>
                  <a:srgbClr val="FF0000"/>
                </a:solidFill>
                <a:effectLst/>
                <a:latin typeface="inherit"/>
              </a:rPr>
              <a:t>transiting</a:t>
            </a:r>
            <a:r>
              <a:rPr kumimoji="0" lang="fr-FR" altLang="fr-FR" sz="4000" b="0" i="0" u="none" strike="noStrike" cap="none" normalizeH="0" baseline="0" dirty="0">
                <a:ln>
                  <a:noFill/>
                </a:ln>
                <a:solidFill>
                  <a:srgbClr val="FF0000"/>
                </a:solidFill>
                <a:effectLst/>
                <a:latin typeface="inherit"/>
              </a:rPr>
              <a:t> </a:t>
            </a:r>
            <a:r>
              <a:rPr kumimoji="0" lang="fr-FR" altLang="fr-FR" sz="4000" b="0" i="0" u="none" strike="noStrike" cap="none" normalizeH="0" baseline="0" dirty="0" err="1">
                <a:ln>
                  <a:noFill/>
                </a:ln>
                <a:solidFill>
                  <a:srgbClr val="FF0000"/>
                </a:solidFill>
                <a:effectLst/>
                <a:latin typeface="inherit"/>
              </a:rPr>
              <a:t>through</a:t>
            </a:r>
            <a:r>
              <a:rPr kumimoji="0" lang="fr-FR" altLang="fr-FR" sz="4000" b="0" i="0" u="none" strike="noStrike" cap="none" normalizeH="0" baseline="0" dirty="0">
                <a:ln>
                  <a:noFill/>
                </a:ln>
                <a:solidFill>
                  <a:srgbClr val="FF0000"/>
                </a:solidFill>
                <a:effectLst/>
                <a:latin typeface="inherit"/>
              </a:rPr>
              <a:t> the central </a:t>
            </a:r>
            <a:r>
              <a:rPr kumimoji="0" lang="fr-FR" altLang="fr-FR" sz="4000" b="0" i="0" u="none" strike="noStrike" cap="none" normalizeH="0" baseline="0" dirty="0" err="1">
                <a:ln>
                  <a:noFill/>
                </a:ln>
                <a:solidFill>
                  <a:srgbClr val="FF0000"/>
                </a:solidFill>
                <a:effectLst/>
                <a:latin typeface="inherit"/>
              </a:rPr>
              <a:t>nervous</a:t>
            </a:r>
            <a:r>
              <a:rPr kumimoji="0" lang="fr-FR" altLang="fr-FR" sz="4000" b="0" i="0" u="none" strike="noStrike" cap="none" normalizeH="0" baseline="0" dirty="0">
                <a:ln>
                  <a:noFill/>
                </a:ln>
                <a:solidFill>
                  <a:srgbClr val="FF0000"/>
                </a:solidFill>
                <a:effectLst/>
                <a:latin typeface="inherit"/>
              </a:rPr>
              <a:t> system show a certain g-</a:t>
            </a:r>
            <a:r>
              <a:rPr kumimoji="0" lang="fr-FR" altLang="fr-FR" sz="4000" b="0" i="0" u="none" strike="noStrike" cap="none" normalizeH="0" baseline="0" dirty="0" err="1">
                <a:ln>
                  <a:noFill/>
                </a:ln>
                <a:solidFill>
                  <a:srgbClr val="FF0000"/>
                </a:solidFill>
                <a:effectLst/>
                <a:latin typeface="inherit"/>
              </a:rPr>
              <a:t>loading</a:t>
            </a:r>
            <a:endParaRPr kumimoji="0" lang="fr-FR" altLang="fr-FR" sz="4000" b="0" i="0" u="none" strike="noStrike" cap="none" normalizeH="0" baseline="0" dirty="0">
              <a:ln>
                <a:noFill/>
              </a:ln>
              <a:solidFill>
                <a:srgbClr val="FF0000"/>
              </a:solidFill>
              <a:effectLst/>
              <a:latin typeface="Arial" panose="020B0604020202020204" pitchFamily="34" charset="0"/>
            </a:endParaRPr>
          </a:p>
        </p:txBody>
      </p:sp>
    </p:spTree>
    <p:extLst>
      <p:ext uri="{BB962C8B-B14F-4D97-AF65-F5344CB8AC3E}">
        <p14:creationId xmlns:p14="http://schemas.microsoft.com/office/powerpoint/2010/main" val="12955345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867D4867-5BA7-4462-B2F6-A23F4A622AA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4642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id="{68A7F300-1FCB-4E40-9B00-2605BB81EE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1134668"/>
            <a:ext cx="5351210" cy="4588663"/>
          </a:xfrm>
          <a:prstGeom prst="rect">
            <a:avLst/>
          </a:prstGeom>
        </p:spPr>
      </p:pic>
      <p:sp>
        <p:nvSpPr>
          <p:cNvPr id="19458" name="Espace réservé du contenu 2"/>
          <p:cNvSpPr>
            <a:spLocks noGrp="1"/>
          </p:cNvSpPr>
          <p:nvPr>
            <p:ph idx="1"/>
          </p:nvPr>
        </p:nvSpPr>
        <p:spPr>
          <a:xfrm>
            <a:off x="6129021" y="2638044"/>
            <a:ext cx="2522980" cy="3415622"/>
          </a:xfrm>
        </p:spPr>
        <p:txBody>
          <a:bodyPr>
            <a:normAutofit/>
          </a:bodyPr>
          <a:lstStyle/>
          <a:p>
            <a:pPr eaLnBrk="1" hangingPunct="1"/>
            <a:r>
              <a:rPr lang="fr-BE" sz="1700" dirty="0">
                <a:solidFill>
                  <a:schemeClr val="bg1"/>
                </a:solidFill>
              </a:rPr>
              <a:t>IQ of 100 = g of 100 = </a:t>
            </a:r>
            <a:r>
              <a:rPr lang="fr-BE" sz="1700" dirty="0" err="1">
                <a:solidFill>
                  <a:schemeClr val="bg1"/>
                </a:solidFill>
              </a:rPr>
              <a:t>mean</a:t>
            </a:r>
            <a:r>
              <a:rPr lang="fr-BE" sz="1700" dirty="0">
                <a:solidFill>
                  <a:schemeClr val="bg1"/>
                </a:solidFill>
              </a:rPr>
              <a:t> for </a:t>
            </a:r>
            <a:r>
              <a:rPr lang="fr-BE" sz="1700" dirty="0" err="1">
                <a:solidFill>
                  <a:schemeClr val="bg1"/>
                </a:solidFill>
              </a:rPr>
              <a:t>Europeans</a:t>
            </a:r>
            <a:r>
              <a:rPr lang="fr-BE" sz="1700" dirty="0">
                <a:solidFill>
                  <a:schemeClr val="bg1"/>
                </a:solidFill>
              </a:rPr>
              <a:t> (in America, Europe, </a:t>
            </a:r>
            <a:r>
              <a:rPr lang="fr-BE" sz="1700" dirty="0" err="1">
                <a:solidFill>
                  <a:schemeClr val="bg1"/>
                </a:solidFill>
              </a:rPr>
              <a:t>Australia</a:t>
            </a:r>
            <a:r>
              <a:rPr lang="fr-BE" sz="1700" dirty="0">
                <a:solidFill>
                  <a:schemeClr val="bg1"/>
                </a:solidFill>
              </a:rPr>
              <a:t>…). </a:t>
            </a:r>
          </a:p>
          <a:p>
            <a:pPr eaLnBrk="1" hangingPunct="1"/>
            <a:r>
              <a:rPr lang="fr-BE" sz="1700" dirty="0" err="1">
                <a:solidFill>
                  <a:schemeClr val="bg1"/>
                </a:solidFill>
              </a:rPr>
              <a:t>Gaussian</a:t>
            </a:r>
            <a:r>
              <a:rPr lang="fr-BE" sz="1700" dirty="0">
                <a:solidFill>
                  <a:schemeClr val="bg1"/>
                </a:solidFill>
              </a:rPr>
              <a:t> distribution of </a:t>
            </a:r>
            <a:r>
              <a:rPr lang="fr-BE" sz="1700" dirty="0" smtClean="0">
                <a:solidFill>
                  <a:schemeClr val="bg1"/>
                </a:solidFill>
              </a:rPr>
              <a:t>intelligence, </a:t>
            </a:r>
            <a:r>
              <a:rPr lang="fr-BE" sz="1700" dirty="0">
                <a:solidFill>
                  <a:schemeClr val="bg1"/>
                </a:solidFill>
              </a:rPr>
              <a:t>SD=15.</a:t>
            </a:r>
          </a:p>
        </p:txBody>
      </p:sp>
      <p:sp>
        <p:nvSpPr>
          <p:cNvPr id="2" name="Espace réservé du numéro de diapositive 1"/>
          <p:cNvSpPr>
            <a:spLocks noGrp="1"/>
          </p:cNvSpPr>
          <p:nvPr>
            <p:ph type="sldNum" sz="quarter" idx="12"/>
          </p:nvPr>
        </p:nvSpPr>
        <p:spPr>
          <a:xfrm>
            <a:off x="4293849" y="6356350"/>
            <a:ext cx="798215" cy="365125"/>
          </a:xfrm>
        </p:spPr>
        <p:txBody>
          <a:bodyPr>
            <a:normAutofit/>
          </a:bodyPr>
          <a:lstStyle/>
          <a:p>
            <a:pPr>
              <a:spcAft>
                <a:spcPts val="600"/>
              </a:spcAft>
              <a:defRPr/>
            </a:pPr>
            <a:fld id="{785E98E7-F2AE-4166-B8F5-698ECEB97AD3}" type="slidenum">
              <a:rPr lang="fr-BE">
                <a:solidFill>
                  <a:schemeClr val="tx1">
                    <a:alpha val="80000"/>
                  </a:schemeClr>
                </a:solidFill>
              </a:rPr>
              <a:pPr>
                <a:spcAft>
                  <a:spcPts val="600"/>
                </a:spcAft>
                <a:defRPr/>
              </a:pPr>
              <a:t>29</a:t>
            </a:fld>
            <a:endParaRPr lang="fr-BE">
              <a:solidFill>
                <a:schemeClr val="tx1">
                  <a:alpha val="80000"/>
                </a:schemeClr>
              </a:solidFill>
            </a:endParaRPr>
          </a:p>
        </p:txBody>
      </p:sp>
    </p:spTree>
  </p:cSld>
  <p:clrMapOvr>
    <a:masterClrMapping/>
  </p:clrMapOvr>
  <p:transition spd="slow" advTm="32005"/>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30</a:t>
            </a:fld>
            <a:endParaRPr lang="fr-BE" dirty="0"/>
          </a:p>
        </p:txBody>
      </p:sp>
      <p:sp>
        <p:nvSpPr>
          <p:cNvPr id="2" name="Espace réservé du contenu 1">
            <a:extLst>
              <a:ext uri="{FF2B5EF4-FFF2-40B4-BE49-F238E27FC236}">
                <a16:creationId xmlns:a16="http://schemas.microsoft.com/office/drawing/2014/main" id="{689DD1E4-5E2D-4B9B-9686-6B957A7533CF}"/>
              </a:ext>
            </a:extLst>
          </p:cNvPr>
          <p:cNvSpPr>
            <a:spLocks noGrp="1" noChangeArrowheads="1"/>
          </p:cNvSpPr>
          <p:nvPr>
            <p:ph idx="1"/>
          </p:nvPr>
        </p:nvSpPr>
        <p:spPr bwMode="auto">
          <a:xfrm>
            <a:off x="328613" y="1631422"/>
            <a:ext cx="8707883" cy="332398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rgbClr val="212121"/>
                </a:solidFill>
                <a:effectLst/>
                <a:latin typeface="inherit"/>
              </a:rPr>
              <a:t>The </a:t>
            </a:r>
            <a:r>
              <a:rPr kumimoji="0" lang="fr-FR" altLang="fr-FR" sz="2400" b="0" i="0" u="none" strike="noStrike" cap="none" normalizeH="0" baseline="0" dirty="0" err="1">
                <a:ln>
                  <a:noFill/>
                </a:ln>
                <a:solidFill>
                  <a:srgbClr val="212121"/>
                </a:solidFill>
                <a:effectLst/>
                <a:latin typeface="inherit"/>
              </a:rPr>
              <a:t>phenomenon</a:t>
            </a:r>
            <a:r>
              <a:rPr kumimoji="0" lang="fr-FR" altLang="fr-FR" sz="2400" b="0" i="0" u="none" strike="noStrike" cap="none" normalizeH="0" baseline="0" dirty="0">
                <a:ln>
                  <a:noFill/>
                </a:ln>
                <a:solidFill>
                  <a:srgbClr val="212121"/>
                </a:solidFill>
                <a:effectLst/>
                <a:latin typeface="inherit"/>
              </a:rPr>
              <a:t> of positive </a:t>
            </a:r>
            <a:r>
              <a:rPr kumimoji="0" lang="fr-FR" altLang="fr-FR" sz="2400" b="0" i="0" u="none" strike="noStrike" cap="none" normalizeH="0" baseline="0" dirty="0" err="1" smtClean="0">
                <a:ln>
                  <a:noFill/>
                </a:ln>
                <a:solidFill>
                  <a:srgbClr val="212121"/>
                </a:solidFill>
                <a:effectLst/>
                <a:latin typeface="inherit"/>
              </a:rPr>
              <a:t>intercorrelations</a:t>
            </a:r>
            <a:r>
              <a:rPr kumimoji="0" lang="fr-FR" altLang="fr-FR" sz="2400" b="0" i="0" u="none" strike="noStrike" cap="none" normalizeH="0" baseline="0" dirty="0" smtClean="0">
                <a:ln>
                  <a:noFill/>
                </a:ln>
                <a:solidFill>
                  <a:srgbClr val="212121"/>
                </a:solidFill>
                <a:effectLst/>
                <a:latin typeface="inherit"/>
              </a:rPr>
              <a:t> </a:t>
            </a:r>
            <a:r>
              <a:rPr kumimoji="0" lang="fr-FR" altLang="fr-FR" sz="2400" b="0" i="0" u="none" strike="noStrike" cap="none" normalizeH="0" baseline="0" dirty="0">
                <a:ln>
                  <a:noFill/>
                </a:ln>
                <a:solidFill>
                  <a:srgbClr val="212121"/>
                </a:solidFill>
                <a:effectLst/>
                <a:latin typeface="inherit"/>
              </a:rPr>
              <a:t>in mental </a:t>
            </a:r>
            <a:r>
              <a:rPr kumimoji="0" lang="fr-FR" altLang="fr-FR" sz="2400" b="0" i="0" u="none" strike="noStrike" cap="none" normalizeH="0" baseline="0" dirty="0" err="1">
                <a:ln>
                  <a:noFill/>
                </a:ln>
                <a:solidFill>
                  <a:srgbClr val="212121"/>
                </a:solidFill>
                <a:effectLst/>
                <a:latin typeface="inherit"/>
              </a:rPr>
              <a:t>abilities</a:t>
            </a:r>
            <a:r>
              <a:rPr kumimoji="0" lang="fr-FR" altLang="fr-FR" sz="2400" b="0" i="0" u="none" strike="noStrike" cap="none" normalizeH="0" baseline="0" dirty="0">
                <a:ln>
                  <a:noFill/>
                </a:ln>
                <a:solidFill>
                  <a:srgbClr val="212121"/>
                </a:solidFill>
                <a:effectLst/>
                <a:latin typeface="inherit"/>
              </a:rPr>
              <a:t>, </a:t>
            </a:r>
            <a:r>
              <a:rPr kumimoji="0" lang="fr-FR" altLang="fr-FR" sz="2400" b="0" i="0" u="none" strike="noStrike" cap="none" normalizeH="0" baseline="0" dirty="0" err="1">
                <a:ln>
                  <a:noFill/>
                </a:ln>
                <a:solidFill>
                  <a:srgbClr val="212121"/>
                </a:solidFill>
                <a:effectLst/>
                <a:latin typeface="inherit"/>
              </a:rPr>
              <a:t>called</a:t>
            </a:r>
            <a:r>
              <a:rPr kumimoji="0" lang="fr-FR" altLang="fr-FR" sz="2400" b="0" i="0" u="none" strike="noStrike" cap="none" normalizeH="0" baseline="0" dirty="0">
                <a:ln>
                  <a:noFill/>
                </a:ln>
                <a:solidFill>
                  <a:srgbClr val="212121"/>
                </a:solidFill>
                <a:effectLst/>
                <a:latin typeface="inherit"/>
              </a:rPr>
              <a:t> "Positive Manifold" has been </a:t>
            </a:r>
            <a:r>
              <a:rPr kumimoji="0" lang="fr-FR" altLang="fr-FR" sz="2400" b="0" i="0" u="none" strike="noStrike" cap="none" normalizeH="0" baseline="0" dirty="0" err="1">
                <a:ln>
                  <a:noFill/>
                </a:ln>
                <a:solidFill>
                  <a:srgbClr val="212121"/>
                </a:solidFill>
                <a:effectLst/>
                <a:latin typeface="inherit"/>
              </a:rPr>
              <a:t>described</a:t>
            </a:r>
            <a:r>
              <a:rPr kumimoji="0" lang="fr-FR" altLang="fr-FR" sz="2400" b="0" i="0" u="none" strike="noStrike" cap="none" normalizeH="0" baseline="0" dirty="0">
                <a:ln>
                  <a:noFill/>
                </a:ln>
                <a:solidFill>
                  <a:srgbClr val="212121"/>
                </a:solidFill>
                <a:effectLst/>
                <a:latin typeface="inherit"/>
              </a:rPr>
              <a:t> as </a:t>
            </a:r>
          </a:p>
          <a:p>
            <a:pPr marL="0" lvl="0" indent="0">
              <a:spcBef>
                <a:spcPct val="0"/>
              </a:spcBef>
              <a:buNone/>
            </a:pPr>
            <a:r>
              <a:rPr lang="fr-FR" altLang="fr-FR" sz="2400" dirty="0">
                <a:solidFill>
                  <a:srgbClr val="212121"/>
                </a:solidFill>
                <a:latin typeface="inherit"/>
              </a:rPr>
              <a:t>"</a:t>
            </a:r>
            <a:r>
              <a:rPr lang="fr-FR" altLang="fr-FR" sz="2400" dirty="0" err="1">
                <a:solidFill>
                  <a:srgbClr val="212121"/>
                </a:solidFill>
                <a:latin typeface="inherit"/>
              </a:rPr>
              <a:t>Probably</a:t>
            </a:r>
            <a:r>
              <a:rPr lang="fr-FR" altLang="fr-FR" sz="2400" dirty="0">
                <a:solidFill>
                  <a:srgbClr val="212121"/>
                </a:solidFill>
                <a:latin typeface="inherit"/>
              </a:rPr>
              <a:t> </a:t>
            </a:r>
            <a:r>
              <a:rPr kumimoji="0" lang="fr-FR" altLang="fr-FR" sz="2400" b="0" i="0" u="none" strike="noStrike" cap="none" normalizeH="0" baseline="0" dirty="0">
                <a:ln>
                  <a:noFill/>
                </a:ln>
                <a:solidFill>
                  <a:srgbClr val="212121"/>
                </a:solidFill>
                <a:effectLst/>
                <a:latin typeface="inherit"/>
              </a:rPr>
              <a:t>the </a:t>
            </a:r>
            <a:r>
              <a:rPr kumimoji="0" lang="fr-FR" altLang="fr-FR" sz="2400" b="0" i="0" u="none" strike="noStrike" cap="none" normalizeH="0" baseline="0" dirty="0" err="1">
                <a:ln>
                  <a:noFill/>
                </a:ln>
                <a:solidFill>
                  <a:srgbClr val="212121"/>
                </a:solidFill>
                <a:effectLst/>
                <a:latin typeface="inherit"/>
              </a:rPr>
              <a:t>most</a:t>
            </a:r>
            <a:r>
              <a:rPr kumimoji="0" lang="fr-FR" altLang="fr-FR" sz="2400" b="0" i="0" u="none" strike="noStrike" cap="none" normalizeH="0" baseline="0" dirty="0">
                <a:ln>
                  <a:noFill/>
                </a:ln>
                <a:solidFill>
                  <a:srgbClr val="212121"/>
                </a:solidFill>
                <a:effectLst/>
                <a:latin typeface="inherit"/>
              </a:rPr>
              <a:t> </a:t>
            </a:r>
            <a:r>
              <a:rPr kumimoji="0" lang="fr-FR" altLang="fr-FR" sz="2400" b="0" i="0" u="none" strike="noStrike" cap="none" normalizeH="0" baseline="0" dirty="0" err="1">
                <a:ln>
                  <a:noFill/>
                </a:ln>
                <a:solidFill>
                  <a:srgbClr val="212121"/>
                </a:solidFill>
                <a:effectLst/>
                <a:latin typeface="inherit"/>
              </a:rPr>
              <a:t>reproduced</a:t>
            </a:r>
            <a:r>
              <a:rPr kumimoji="0" lang="fr-FR" altLang="fr-FR" sz="2400" b="0" i="0" u="none" strike="noStrike" cap="none" normalizeH="0" baseline="0" dirty="0">
                <a:ln>
                  <a:noFill/>
                </a:ln>
                <a:solidFill>
                  <a:srgbClr val="212121"/>
                </a:solidFill>
                <a:effectLst/>
                <a:latin typeface="inherit"/>
              </a:rPr>
              <a:t> </a:t>
            </a:r>
            <a:r>
              <a:rPr kumimoji="0" lang="fr-FR" altLang="fr-FR" sz="2400" b="0" i="0" u="none" strike="noStrike" cap="none" normalizeH="0" baseline="0" dirty="0" err="1">
                <a:ln>
                  <a:noFill/>
                </a:ln>
                <a:solidFill>
                  <a:srgbClr val="212121"/>
                </a:solidFill>
                <a:effectLst/>
                <a:latin typeface="inherit"/>
              </a:rPr>
              <a:t>result</a:t>
            </a:r>
            <a:r>
              <a:rPr kumimoji="0" lang="fr-FR" altLang="fr-FR" sz="2400" b="0" i="0" u="none" strike="noStrike" cap="none" normalizeH="0" baseline="0" dirty="0">
                <a:ln>
                  <a:noFill/>
                </a:ln>
                <a:solidFill>
                  <a:srgbClr val="212121"/>
                </a:solidFill>
                <a:effectLst/>
                <a:latin typeface="inherit"/>
              </a:rPr>
              <a:t> of all </a:t>
            </a:r>
            <a:r>
              <a:rPr kumimoji="0" lang="fr-FR" altLang="fr-FR" sz="2400" b="0" i="0" u="none" strike="noStrike" cap="none" normalizeH="0" baseline="0" dirty="0" err="1" smtClean="0">
                <a:ln>
                  <a:noFill/>
                </a:ln>
                <a:solidFill>
                  <a:srgbClr val="212121"/>
                </a:solidFill>
                <a:effectLst/>
                <a:latin typeface="inherit"/>
              </a:rPr>
              <a:t>psychology</a:t>
            </a:r>
            <a:r>
              <a:rPr kumimoji="0" lang="fr-FR" altLang="fr-FR" sz="2400" b="0" i="0" u="none" strike="noStrike" cap="none" normalizeH="0" baseline="0" dirty="0" smtClean="0">
                <a:ln>
                  <a:noFill/>
                </a:ln>
                <a:solidFill>
                  <a:srgbClr val="212121"/>
                </a:solidFill>
                <a:effectLst/>
                <a:latin typeface="inherit"/>
              </a:rPr>
              <a:t>." </a:t>
            </a:r>
            <a:r>
              <a:rPr kumimoji="0" lang="fr-FR" altLang="fr-FR" sz="2400" b="0" i="0" u="none" strike="noStrike" cap="none" normalizeH="0" baseline="0" dirty="0">
                <a:ln>
                  <a:noFill/>
                </a:ln>
                <a:solidFill>
                  <a:srgbClr val="212121"/>
                </a:solidFill>
                <a:effectLst/>
                <a:latin typeface="inherit"/>
              </a:rPr>
              <a:t/>
            </a:r>
            <a:br>
              <a:rPr kumimoji="0" lang="fr-FR" altLang="fr-FR" sz="2400" b="0" i="0" u="none" strike="noStrike" cap="none" normalizeH="0" baseline="0" dirty="0">
                <a:ln>
                  <a:noFill/>
                </a:ln>
                <a:solidFill>
                  <a:srgbClr val="212121"/>
                </a:solidFill>
                <a:effectLst/>
                <a:latin typeface="inherit"/>
              </a:rPr>
            </a:br>
            <a:r>
              <a:rPr kumimoji="0" lang="fr-FR" altLang="fr-FR" sz="2400" b="0" i="0" u="none" strike="noStrike" cap="none" normalizeH="0" baseline="0" dirty="0">
                <a:ln>
                  <a:noFill/>
                </a:ln>
                <a:solidFill>
                  <a:srgbClr val="212121"/>
                </a:solidFill>
                <a:effectLst/>
                <a:latin typeface="inherit"/>
              </a:rPr>
              <a:t>(</a:t>
            </a:r>
            <a:r>
              <a:rPr kumimoji="0" lang="fr-FR" altLang="fr-FR" sz="2400" b="0" i="0" u="none" strike="noStrike" cap="none" normalizeH="0" baseline="0" dirty="0" err="1">
                <a:ln>
                  <a:noFill/>
                </a:ln>
                <a:solidFill>
                  <a:srgbClr val="212121"/>
                </a:solidFill>
                <a:effectLst/>
                <a:latin typeface="inherit"/>
              </a:rPr>
              <a:t>Deary</a:t>
            </a:r>
            <a:r>
              <a:rPr kumimoji="0" lang="fr-FR" altLang="fr-FR" sz="2400" b="0" i="0" u="none" strike="noStrike" cap="none" normalizeH="0" baseline="0" dirty="0">
                <a:ln>
                  <a:noFill/>
                </a:ln>
                <a:solidFill>
                  <a:srgbClr val="212121"/>
                </a:solidFill>
                <a:effectLst/>
                <a:latin typeface="inherit"/>
              </a:rPr>
              <a:t>, 2000). </a:t>
            </a:r>
            <a:br>
              <a:rPr kumimoji="0" lang="fr-FR" altLang="fr-FR" sz="2400" b="0" i="0" u="none" strike="noStrike" cap="none" normalizeH="0" baseline="0" dirty="0">
                <a:ln>
                  <a:noFill/>
                </a:ln>
                <a:solidFill>
                  <a:srgbClr val="212121"/>
                </a:solidFill>
                <a:effectLst/>
                <a:latin typeface="inherit"/>
              </a:rPr>
            </a:br>
            <a:r>
              <a:rPr kumimoji="0" lang="fr-FR" altLang="fr-FR" sz="2400" b="0" i="0" u="none" strike="noStrike" cap="none" normalizeH="0" baseline="0" dirty="0">
                <a:ln>
                  <a:noFill/>
                </a:ln>
                <a:solidFill>
                  <a:srgbClr val="212121"/>
                </a:solidFill>
                <a:effectLst/>
                <a:latin typeface="inherit"/>
              </a:rPr>
              <a:t/>
            </a:r>
            <a:br>
              <a:rPr kumimoji="0" lang="fr-FR" altLang="fr-FR" sz="2400" b="0" i="0" u="none" strike="noStrike" cap="none" normalizeH="0" baseline="0" dirty="0">
                <a:ln>
                  <a:noFill/>
                </a:ln>
                <a:solidFill>
                  <a:srgbClr val="212121"/>
                </a:solidFill>
                <a:effectLst/>
                <a:latin typeface="inherit"/>
              </a:rPr>
            </a:br>
            <a:r>
              <a:rPr kumimoji="0" lang="fr-FR" altLang="fr-FR" sz="2400" b="0" i="0" u="none" strike="noStrike" cap="none" normalizeH="0" baseline="0" dirty="0">
                <a:ln>
                  <a:noFill/>
                </a:ln>
                <a:solidFill>
                  <a:srgbClr val="FF0000"/>
                </a:solidFill>
                <a:effectLst/>
                <a:latin typeface="inherit"/>
              </a:rPr>
              <a:t>-&gt; </a:t>
            </a:r>
            <a:r>
              <a:rPr lang="fr-FR" altLang="fr-FR" sz="2400" dirty="0">
                <a:solidFill>
                  <a:srgbClr val="FF0000"/>
                </a:solidFill>
                <a:latin typeface="inherit"/>
              </a:rPr>
              <a:t>T</a:t>
            </a:r>
            <a:r>
              <a:rPr kumimoji="0" lang="fr-FR" altLang="fr-FR" sz="2400" b="0" i="0" u="none" strike="noStrike" cap="none" normalizeH="0" baseline="0" dirty="0" smtClean="0">
                <a:ln>
                  <a:noFill/>
                </a:ln>
                <a:solidFill>
                  <a:srgbClr val="FF0000"/>
                </a:solidFill>
                <a:effectLst/>
                <a:latin typeface="inherit"/>
              </a:rPr>
              <a:t>his </a:t>
            </a:r>
            <a:r>
              <a:rPr kumimoji="0" lang="fr-FR" altLang="fr-FR" sz="2400" b="0" i="0" u="none" strike="noStrike" cap="none" normalizeH="0" baseline="0" dirty="0" err="1">
                <a:ln>
                  <a:noFill/>
                </a:ln>
                <a:solidFill>
                  <a:srgbClr val="FF0000"/>
                </a:solidFill>
                <a:effectLst/>
                <a:latin typeface="inherit"/>
              </a:rPr>
              <a:t>phenomenon</a:t>
            </a:r>
            <a:r>
              <a:rPr kumimoji="0" lang="fr-FR" altLang="fr-FR" sz="2400" b="0" i="0" u="none" strike="noStrike" cap="none" normalizeH="0" baseline="0" dirty="0">
                <a:ln>
                  <a:noFill/>
                </a:ln>
                <a:solidFill>
                  <a:srgbClr val="FF0000"/>
                </a:solidFill>
                <a:effectLst/>
                <a:latin typeface="inherit"/>
              </a:rPr>
              <a:t> of </a:t>
            </a:r>
            <a:r>
              <a:rPr kumimoji="0" lang="fr-FR" altLang="fr-FR" sz="2400" b="0" i="0" u="none" strike="noStrike" cap="none" normalizeH="0" baseline="0" dirty="0" err="1" smtClean="0">
                <a:ln>
                  <a:noFill/>
                </a:ln>
                <a:solidFill>
                  <a:srgbClr val="FF0000"/>
                </a:solidFill>
                <a:effectLst/>
                <a:latin typeface="inherit"/>
              </a:rPr>
              <a:t>intercorrelations</a:t>
            </a:r>
            <a:r>
              <a:rPr kumimoji="0" lang="fr-FR" altLang="fr-FR" sz="2400" b="0" i="0" u="none" strike="noStrike" cap="none" normalizeH="0" baseline="0" dirty="0" smtClean="0">
                <a:ln>
                  <a:noFill/>
                </a:ln>
                <a:solidFill>
                  <a:srgbClr val="FF0000"/>
                </a:solidFill>
                <a:effectLst/>
                <a:latin typeface="inherit"/>
              </a:rPr>
              <a:t> </a:t>
            </a:r>
            <a:r>
              <a:rPr kumimoji="0" lang="fr-FR" altLang="fr-FR" sz="2400" b="0" i="0" u="none" strike="noStrike" cap="none" normalizeH="0" baseline="0" dirty="0" err="1">
                <a:ln>
                  <a:noFill/>
                </a:ln>
                <a:solidFill>
                  <a:srgbClr val="FF0000"/>
                </a:solidFill>
                <a:effectLst/>
                <a:latin typeface="inherit"/>
              </a:rPr>
              <a:t>allows</a:t>
            </a:r>
            <a:r>
              <a:rPr kumimoji="0" lang="fr-FR" altLang="fr-FR" sz="2400" b="0" i="0" u="none" strike="noStrike" cap="none" normalizeH="0" baseline="0" dirty="0">
                <a:ln>
                  <a:noFill/>
                </a:ln>
                <a:solidFill>
                  <a:srgbClr val="FF0000"/>
                </a:solidFill>
                <a:effectLst/>
                <a:latin typeface="inherit"/>
              </a:rPr>
              <a:t> </a:t>
            </a:r>
            <a:r>
              <a:rPr kumimoji="0" lang="fr-FR" altLang="fr-FR" sz="2400" b="0" i="0" u="none" strike="noStrike" cap="none" normalizeH="0" baseline="0" dirty="0" smtClean="0">
                <a:ln>
                  <a:noFill/>
                </a:ln>
                <a:solidFill>
                  <a:srgbClr val="FF0000"/>
                </a:solidFill>
                <a:effectLst/>
                <a:latin typeface="inherit"/>
              </a:rPr>
              <a:t>extrapolation</a:t>
            </a:r>
            <a:r>
              <a:rPr lang="en-US" altLang="fr-FR" sz="2400" dirty="0" smtClean="0">
                <a:solidFill>
                  <a:srgbClr val="FF0000"/>
                </a:solidFill>
                <a:latin typeface="inherit"/>
              </a:rPr>
              <a:t> </a:t>
            </a:r>
            <a:r>
              <a:rPr lang="en-US" altLang="fr-FR" sz="2400" dirty="0">
                <a:solidFill>
                  <a:srgbClr val="FF0000"/>
                </a:solidFill>
                <a:latin typeface="inherit"/>
              </a:rPr>
              <a:t>of a single figure, IQ, from </a:t>
            </a:r>
            <a:r>
              <a:rPr lang="en-US" altLang="fr-FR" sz="2400" dirty="0" smtClean="0">
                <a:solidFill>
                  <a:srgbClr val="FF0000"/>
                </a:solidFill>
                <a:latin typeface="inherit"/>
              </a:rPr>
              <a:t>several tests</a:t>
            </a:r>
            <a:r>
              <a:rPr lang="fr-FR" altLang="fr-FR" sz="2400" dirty="0" smtClean="0">
                <a:solidFill>
                  <a:srgbClr val="FF0000"/>
                </a:solidFill>
                <a:latin typeface="inherit"/>
              </a:rPr>
              <a:t>. </a:t>
            </a:r>
            <a:r>
              <a:rPr lang="fr-FR" altLang="fr-FR" sz="2400" dirty="0" smtClean="0">
                <a:solidFill>
                  <a:srgbClr val="FF0000"/>
                </a:solidFill>
                <a:latin typeface="inherit"/>
              </a:rPr>
              <a:t/>
            </a:r>
            <a:br>
              <a:rPr lang="fr-FR" altLang="fr-FR" sz="2400" dirty="0" smtClean="0">
                <a:solidFill>
                  <a:srgbClr val="FF0000"/>
                </a:solidFill>
                <a:latin typeface="inherit"/>
              </a:rPr>
            </a:br>
            <a:r>
              <a:rPr lang="fr-FR" altLang="fr-FR" sz="2400" dirty="0" smtClean="0">
                <a:solidFill>
                  <a:srgbClr val="FF0000"/>
                </a:solidFill>
                <a:latin typeface="inherit"/>
              </a:rPr>
              <a:t>It</a:t>
            </a:r>
            <a:r>
              <a:rPr kumimoji="0" lang="fr-FR" altLang="fr-FR" sz="2400" b="0" i="0" u="none" strike="noStrike" cap="none" normalizeH="0" baseline="0" dirty="0" smtClean="0">
                <a:ln>
                  <a:noFill/>
                </a:ln>
                <a:solidFill>
                  <a:srgbClr val="FF0000"/>
                </a:solidFill>
                <a:effectLst/>
                <a:latin typeface="inherit"/>
              </a:rPr>
              <a:t> </a:t>
            </a:r>
            <a:r>
              <a:rPr kumimoji="0" lang="fr-FR" altLang="fr-FR" sz="2400" b="0" i="0" u="none" strike="noStrike" cap="none" normalizeH="0" baseline="0" dirty="0" err="1">
                <a:ln>
                  <a:noFill/>
                </a:ln>
                <a:solidFill>
                  <a:srgbClr val="FF0000"/>
                </a:solidFill>
                <a:effectLst/>
                <a:latin typeface="inherit"/>
              </a:rPr>
              <a:t>is</a:t>
            </a:r>
            <a:r>
              <a:rPr kumimoji="0" lang="fr-FR" altLang="fr-FR" sz="2400" b="0" i="0" u="none" strike="noStrike" cap="none" normalizeH="0" baseline="0" dirty="0">
                <a:ln>
                  <a:noFill/>
                </a:ln>
                <a:solidFill>
                  <a:srgbClr val="FF0000"/>
                </a:solidFill>
                <a:effectLst/>
                <a:latin typeface="inherit"/>
              </a:rPr>
              <a:t> not an </a:t>
            </a:r>
            <a:r>
              <a:rPr kumimoji="0" lang="fr-FR" altLang="fr-FR" sz="2400" b="0" i="0" u="none" strike="noStrike" cap="none" normalizeH="0" baseline="0" dirty="0" err="1">
                <a:ln>
                  <a:noFill/>
                </a:ln>
                <a:solidFill>
                  <a:srgbClr val="FF0000"/>
                </a:solidFill>
                <a:effectLst/>
                <a:latin typeface="inherit"/>
              </a:rPr>
              <a:t>average</a:t>
            </a:r>
            <a:r>
              <a:rPr kumimoji="0" lang="fr-FR" altLang="fr-FR" sz="2400" b="0" i="0" u="none" strike="noStrike" cap="none" normalizeH="0" baseline="0" dirty="0">
                <a:ln>
                  <a:noFill/>
                </a:ln>
                <a:solidFill>
                  <a:srgbClr val="FF0000"/>
                </a:solidFill>
                <a:effectLst/>
                <a:latin typeface="inherit"/>
              </a:rPr>
              <a:t> of disparate </a:t>
            </a:r>
            <a:r>
              <a:rPr kumimoji="0" lang="fr-FR" altLang="fr-FR" sz="2400" b="0" i="0" u="none" strike="noStrike" cap="none" normalizeH="0" baseline="0" dirty="0" err="1" smtClean="0">
                <a:ln>
                  <a:noFill/>
                </a:ln>
                <a:solidFill>
                  <a:srgbClr val="FF0000"/>
                </a:solidFill>
                <a:effectLst/>
                <a:latin typeface="inherit"/>
              </a:rPr>
              <a:t>results</a:t>
            </a:r>
            <a:r>
              <a:rPr lang="fr-FR" altLang="fr-FR" sz="2400" dirty="0">
                <a:solidFill>
                  <a:srgbClr val="FF0000"/>
                </a:solidFill>
                <a:latin typeface="inherit"/>
              </a:rPr>
              <a:t> </a:t>
            </a:r>
            <a:r>
              <a:rPr lang="fr-FR" altLang="fr-FR" sz="2400" dirty="0" smtClean="0">
                <a:solidFill>
                  <a:srgbClr val="FF0000"/>
                </a:solidFill>
                <a:latin typeface="inherit"/>
              </a:rPr>
              <a:t>but the extrapolation of a </a:t>
            </a:r>
            <a:r>
              <a:rPr lang="fr-FR" altLang="fr-FR" sz="2400" dirty="0" err="1" smtClean="0">
                <a:solidFill>
                  <a:srgbClr val="FF0000"/>
                </a:solidFill>
                <a:latin typeface="inherit"/>
              </a:rPr>
              <a:t>general</a:t>
            </a:r>
            <a:r>
              <a:rPr lang="fr-FR" altLang="fr-FR" sz="2400" dirty="0" smtClean="0">
                <a:solidFill>
                  <a:srgbClr val="FF0000"/>
                </a:solidFill>
                <a:latin typeface="inherit"/>
              </a:rPr>
              <a:t> </a:t>
            </a:r>
            <a:r>
              <a:rPr lang="fr-FR" altLang="fr-FR" sz="2400" dirty="0" err="1" smtClean="0">
                <a:solidFill>
                  <a:srgbClr val="FF0000"/>
                </a:solidFill>
                <a:latin typeface="inherit"/>
              </a:rPr>
              <a:t>functioning</a:t>
            </a:r>
            <a:r>
              <a:rPr lang="fr-FR" altLang="fr-FR" sz="2400" dirty="0" smtClean="0">
                <a:solidFill>
                  <a:srgbClr val="FF0000"/>
                </a:solidFill>
                <a:latin typeface="inherit"/>
              </a:rPr>
              <a:t> </a:t>
            </a:r>
            <a:r>
              <a:rPr lang="fr-FR" altLang="fr-FR" sz="2400" dirty="0" err="1" smtClean="0">
                <a:solidFill>
                  <a:srgbClr val="FF0000"/>
                </a:solidFill>
                <a:latin typeface="inherit"/>
              </a:rPr>
              <a:t>level</a:t>
            </a:r>
            <a:r>
              <a:rPr lang="fr-FR" altLang="fr-FR" sz="2400" dirty="0">
                <a:solidFill>
                  <a:srgbClr val="FF0000"/>
                </a:solidFill>
                <a:latin typeface="inherit"/>
              </a:rPr>
              <a:t>.</a:t>
            </a:r>
            <a:endParaRPr kumimoji="0" lang="fr-FR" altLang="fr-FR" sz="2400" b="0" i="0" u="none" strike="noStrike" cap="none" normalizeH="0" baseline="0" dirty="0">
              <a:ln>
                <a:noFill/>
              </a:ln>
              <a:solidFill>
                <a:srgbClr val="FF0000"/>
              </a:solidFill>
              <a:effectLst/>
              <a:latin typeface="Arial" panose="020B0604020202020204" pitchFamily="34" charset="0"/>
            </a:endParaRPr>
          </a:p>
        </p:txBody>
      </p:sp>
    </p:spTree>
    <p:extLst>
      <p:ext uri="{BB962C8B-B14F-4D97-AF65-F5344CB8AC3E}">
        <p14:creationId xmlns:p14="http://schemas.microsoft.com/office/powerpoint/2010/main" val="2368514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B3BD770-403C-4447-ACD8-0A867C623417}"/>
              </a:ext>
            </a:extLst>
          </p:cNvPr>
          <p:cNvSpPr>
            <a:spLocks noGrp="1"/>
          </p:cNvSpPr>
          <p:nvPr>
            <p:ph idx="1"/>
          </p:nvPr>
        </p:nvSpPr>
        <p:spPr>
          <a:xfrm>
            <a:off x="443101" y="548680"/>
            <a:ext cx="8229600" cy="4525963"/>
          </a:xfrm>
        </p:spPr>
        <p:txBody>
          <a:bodyPr/>
          <a:lstStyle/>
          <a:p>
            <a:r>
              <a:rPr lang="fr-BE" dirty="0"/>
              <a:t>g </a:t>
            </a:r>
            <a:r>
              <a:rPr lang="fr-BE" dirty="0" err="1"/>
              <a:t>is</a:t>
            </a:r>
            <a:r>
              <a:rPr lang="fr-BE" dirty="0"/>
              <a:t> not </a:t>
            </a:r>
            <a:r>
              <a:rPr lang="fr-BE" dirty="0" err="1"/>
              <a:t>specific</a:t>
            </a:r>
            <a:r>
              <a:rPr lang="fr-BE" dirty="0"/>
              <a:t> to homo sapiens. </a:t>
            </a:r>
          </a:p>
          <a:p>
            <a:r>
              <a:rPr lang="fr-BE" dirty="0"/>
              <a:t>It has been possible to </a:t>
            </a:r>
            <a:r>
              <a:rPr lang="fr-BE" dirty="0" err="1"/>
              <a:t>extract</a:t>
            </a:r>
            <a:r>
              <a:rPr lang="fr-BE" dirty="0"/>
              <a:t> g </a:t>
            </a:r>
            <a:r>
              <a:rPr lang="fr-BE" dirty="0" err="1"/>
              <a:t>factors</a:t>
            </a:r>
            <a:r>
              <a:rPr lang="fr-BE" dirty="0"/>
              <a:t> in </a:t>
            </a:r>
            <a:r>
              <a:rPr lang="fr-BE" dirty="0" err="1"/>
              <a:t>dogs</a:t>
            </a:r>
            <a:r>
              <a:rPr lang="fr-BE" dirty="0"/>
              <a:t>, </a:t>
            </a:r>
            <a:r>
              <a:rPr lang="fr-BE" dirty="0" smtClean="0"/>
              <a:t>cats, </a:t>
            </a:r>
            <a:r>
              <a:rPr lang="fr-BE" dirty="0" err="1" smtClean="0"/>
              <a:t>mice</a:t>
            </a:r>
            <a:r>
              <a:rPr lang="fr-BE" dirty="0" smtClean="0"/>
              <a:t>, </a:t>
            </a:r>
            <a:r>
              <a:rPr lang="fr-BE" dirty="0"/>
              <a:t>and primates, </a:t>
            </a:r>
            <a:r>
              <a:rPr lang="fr-BE" dirty="0" err="1"/>
              <a:t>meaning</a:t>
            </a:r>
            <a:r>
              <a:rPr lang="fr-BE" dirty="0"/>
              <a:t> </a:t>
            </a:r>
            <a:r>
              <a:rPr lang="fr-BE" dirty="0" err="1"/>
              <a:t>that</a:t>
            </a:r>
            <a:r>
              <a:rPr lang="fr-BE" dirty="0"/>
              <a:t> </a:t>
            </a:r>
            <a:r>
              <a:rPr lang="en-AU" dirty="0"/>
              <a:t>an animal </a:t>
            </a:r>
            <a:r>
              <a:rPr lang="en-AU" dirty="0" smtClean="0"/>
              <a:t>intelligent </a:t>
            </a:r>
            <a:r>
              <a:rPr lang="en-AU" dirty="0"/>
              <a:t>in some tasks is generally</a:t>
            </a:r>
            <a:r>
              <a:rPr lang="fr-BE" dirty="0" smtClean="0"/>
              <a:t> </a:t>
            </a:r>
            <a:r>
              <a:rPr lang="fr-BE" dirty="0"/>
              <a:t>more </a:t>
            </a:r>
            <a:r>
              <a:rPr lang="fr-BE" dirty="0" err="1"/>
              <a:t>prone</a:t>
            </a:r>
            <a:r>
              <a:rPr lang="fr-BE" dirty="0"/>
              <a:t> to </a:t>
            </a:r>
            <a:r>
              <a:rPr lang="fr-BE" dirty="0" err="1"/>
              <a:t>be</a:t>
            </a:r>
            <a:r>
              <a:rPr lang="fr-BE" dirty="0"/>
              <a:t> </a:t>
            </a:r>
            <a:r>
              <a:rPr lang="fr-BE" dirty="0" err="1"/>
              <a:t>better</a:t>
            </a:r>
            <a:r>
              <a:rPr lang="fr-BE" dirty="0"/>
              <a:t> in </a:t>
            </a:r>
            <a:r>
              <a:rPr lang="fr-BE" dirty="0" err="1"/>
              <a:t>others</a:t>
            </a:r>
            <a:r>
              <a:rPr lang="fr-BE" dirty="0"/>
              <a:t>. </a:t>
            </a:r>
            <a:r>
              <a:rPr lang="fr-BE" dirty="0" smtClean="0"/>
              <a:t/>
            </a:r>
            <a:br>
              <a:rPr lang="fr-BE" dirty="0" smtClean="0"/>
            </a:br>
            <a:endParaRPr lang="fr-BE" dirty="0" smtClean="0"/>
          </a:p>
          <a:p>
            <a:pPr marL="0" indent="0">
              <a:buNone/>
            </a:pPr>
            <a:r>
              <a:rPr lang="en-US" dirty="0" smtClean="0"/>
              <a:t>Non-human </a:t>
            </a:r>
            <a:r>
              <a:rPr lang="en-US" dirty="0"/>
              <a:t>primates, as a whole, have a </a:t>
            </a:r>
            <a:r>
              <a:rPr lang="en-US" i="1" dirty="0"/>
              <a:t>g</a:t>
            </a:r>
            <a:r>
              <a:rPr lang="en-US" dirty="0"/>
              <a:t> factor similar to that observed in humans.</a:t>
            </a:r>
            <a:endParaRPr lang="fr-BE" dirty="0"/>
          </a:p>
        </p:txBody>
      </p:sp>
      <p:sp>
        <p:nvSpPr>
          <p:cNvPr id="4" name="Espace réservé du numéro de diapositive 3">
            <a:extLst>
              <a:ext uri="{FF2B5EF4-FFF2-40B4-BE49-F238E27FC236}">
                <a16:creationId xmlns:a16="http://schemas.microsoft.com/office/drawing/2014/main" id="{A2B06CBB-EB9E-45FF-9C4E-D087F791F384}"/>
              </a:ext>
            </a:extLst>
          </p:cNvPr>
          <p:cNvSpPr>
            <a:spLocks noGrp="1"/>
          </p:cNvSpPr>
          <p:nvPr>
            <p:ph type="sldNum" sz="quarter" idx="12"/>
          </p:nvPr>
        </p:nvSpPr>
        <p:spPr/>
        <p:txBody>
          <a:bodyPr/>
          <a:lstStyle/>
          <a:p>
            <a:pPr>
              <a:defRPr/>
            </a:pPr>
            <a:fld id="{C961D413-C80E-4040-8C95-0A8BAAE2541B}" type="slidenum">
              <a:rPr lang="fr-BE" smtClean="0"/>
              <a:pPr>
                <a:defRPr/>
              </a:pPr>
              <a:t>31</a:t>
            </a:fld>
            <a:endParaRPr lang="fr-BE" dirty="0"/>
          </a:p>
        </p:txBody>
      </p:sp>
      <p:sp>
        <p:nvSpPr>
          <p:cNvPr id="5" name="ZoneTexte 4">
            <a:extLst>
              <a:ext uri="{FF2B5EF4-FFF2-40B4-BE49-F238E27FC236}">
                <a16:creationId xmlns:a16="http://schemas.microsoft.com/office/drawing/2014/main" id="{264C5088-DA51-4653-9F07-C50241594117}"/>
              </a:ext>
            </a:extLst>
          </p:cNvPr>
          <p:cNvSpPr txBox="1"/>
          <p:nvPr/>
        </p:nvSpPr>
        <p:spPr>
          <a:xfrm>
            <a:off x="107504" y="6308725"/>
            <a:ext cx="5420843" cy="646331"/>
          </a:xfrm>
          <a:prstGeom prst="rect">
            <a:avLst/>
          </a:prstGeom>
          <a:noFill/>
        </p:spPr>
        <p:txBody>
          <a:bodyPr wrap="none" rtlCol="0">
            <a:spAutoFit/>
          </a:bodyPr>
          <a:lstStyle/>
          <a:p>
            <a:r>
              <a:rPr lang="fr-BE" dirty="0">
                <a:hlinkClick r:id="rId2"/>
              </a:rPr>
              <a:t>https://en.wikipedia.org/wiki/G_factor_in_non-humans</a:t>
            </a:r>
            <a:endParaRPr lang="fr-BE" dirty="0"/>
          </a:p>
          <a:p>
            <a:endParaRPr lang="fr-BE" dirty="0"/>
          </a:p>
        </p:txBody>
      </p:sp>
    </p:spTree>
    <p:extLst>
      <p:ext uri="{BB962C8B-B14F-4D97-AF65-F5344CB8AC3E}">
        <p14:creationId xmlns:p14="http://schemas.microsoft.com/office/powerpoint/2010/main" val="21042614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395288" y="0"/>
            <a:ext cx="8229600" cy="1143000"/>
          </a:xfrm>
        </p:spPr>
        <p:txBody>
          <a:bodyPr/>
          <a:lstStyle/>
          <a:p>
            <a:pPr eaLnBrk="1" hangingPunct="1"/>
            <a:r>
              <a:rPr lang="fr-BE" dirty="0"/>
              <a:t>Contents</a:t>
            </a:r>
          </a:p>
        </p:txBody>
      </p:sp>
      <p:sp>
        <p:nvSpPr>
          <p:cNvPr id="3" name="Espace réservé du contenu 2"/>
          <p:cNvSpPr>
            <a:spLocks noGrp="1"/>
          </p:cNvSpPr>
          <p:nvPr>
            <p:ph idx="1"/>
          </p:nvPr>
        </p:nvSpPr>
        <p:spPr>
          <a:xfrm>
            <a:off x="323850" y="1125538"/>
            <a:ext cx="8640763" cy="5588000"/>
          </a:xfrm>
        </p:spPr>
        <p:txBody>
          <a:bodyPr rtlCol="0">
            <a:normAutofit/>
          </a:bodyPr>
          <a:lstStyle/>
          <a:p>
            <a:pPr marL="0" indent="0" eaLnBrk="1" fontAlgn="auto" hangingPunct="1">
              <a:spcAft>
                <a:spcPts val="0"/>
              </a:spcAft>
              <a:buFont typeface="Arial" pitchFamily="34" charset="0"/>
              <a:buNone/>
              <a:defRPr/>
            </a:pPr>
            <a:r>
              <a:rPr lang="fr-BE" dirty="0"/>
              <a:t>1. The Main Human Populations/Races</a:t>
            </a:r>
          </a:p>
          <a:p>
            <a:pPr marL="0" indent="0" eaLnBrk="1" fontAlgn="auto" hangingPunct="1">
              <a:spcAft>
                <a:spcPts val="0"/>
              </a:spcAft>
              <a:buFont typeface="Arial" pitchFamily="34" charset="0"/>
              <a:buNone/>
              <a:defRPr/>
            </a:pPr>
            <a:r>
              <a:rPr lang="fr-BE" dirty="0"/>
              <a:t>2. </a:t>
            </a:r>
            <a:r>
              <a:rPr lang="fr-BE" dirty="0" err="1"/>
              <a:t>What’s</a:t>
            </a:r>
            <a:r>
              <a:rPr lang="fr-BE" dirty="0"/>
              <a:t> Intelligence? </a:t>
            </a:r>
          </a:p>
          <a:p>
            <a:pPr marL="0" indent="0" eaLnBrk="1" fontAlgn="auto" hangingPunct="1">
              <a:spcAft>
                <a:spcPts val="0"/>
              </a:spcAft>
              <a:buFont typeface="Arial" pitchFamily="34" charset="0"/>
              <a:buNone/>
              <a:defRPr/>
            </a:pPr>
            <a:r>
              <a:rPr lang="fr-BE" dirty="0">
                <a:solidFill>
                  <a:srgbClr val="FF0000"/>
                </a:solidFill>
              </a:rPr>
              <a:t>3. </a:t>
            </a:r>
            <a:r>
              <a:rPr lang="fr-BE" dirty="0" smtClean="0">
                <a:solidFill>
                  <a:srgbClr val="FF0000"/>
                </a:solidFill>
              </a:rPr>
              <a:t>IQ </a:t>
            </a:r>
            <a:r>
              <a:rPr lang="en-US" dirty="0">
                <a:solidFill>
                  <a:srgbClr val="FF0000"/>
                </a:solidFill>
              </a:rPr>
              <a:t>Validity</a:t>
            </a:r>
          </a:p>
          <a:p>
            <a:pPr marL="0" indent="0" eaLnBrk="1" fontAlgn="auto" hangingPunct="1">
              <a:spcAft>
                <a:spcPts val="0"/>
              </a:spcAft>
              <a:buFont typeface="Arial" pitchFamily="34" charset="0"/>
              <a:buNone/>
              <a:defRPr/>
            </a:pPr>
            <a:r>
              <a:rPr lang="fr-BE" dirty="0"/>
              <a:t>		</a:t>
            </a:r>
            <a:r>
              <a:rPr lang="fr-BE" sz="2000" dirty="0">
                <a:solidFill>
                  <a:srgbClr val="FF0000"/>
                </a:solidFill>
              </a:rPr>
              <a:t>1. </a:t>
            </a:r>
            <a:r>
              <a:rPr lang="fr-BE" sz="2000" dirty="0" err="1">
                <a:solidFill>
                  <a:srgbClr val="FF0000"/>
                </a:solidFill>
              </a:rPr>
              <a:t>Biological</a:t>
            </a:r>
            <a:r>
              <a:rPr lang="fr-BE" sz="2000" dirty="0">
                <a:solidFill>
                  <a:srgbClr val="FF0000"/>
                </a:solidFill>
              </a:rPr>
              <a:t> IQ </a:t>
            </a:r>
            <a:r>
              <a:rPr lang="fr-BE" sz="2000" dirty="0" err="1" smtClean="0">
                <a:solidFill>
                  <a:srgbClr val="FF0000"/>
                </a:solidFill>
              </a:rPr>
              <a:t>Correlates</a:t>
            </a:r>
            <a:r>
              <a:rPr lang="fr-BE" sz="2000" dirty="0">
                <a:solidFill>
                  <a:srgbClr val="FF0000"/>
                </a:solidFill>
              </a:rPr>
              <a:t/>
            </a:r>
            <a:br>
              <a:rPr lang="fr-BE" sz="2000" dirty="0">
                <a:solidFill>
                  <a:srgbClr val="FF0000"/>
                </a:solidFill>
              </a:rPr>
            </a:br>
            <a:r>
              <a:rPr lang="fr-BE" sz="2000" dirty="0">
                <a:solidFill>
                  <a:srgbClr val="FF0000"/>
                </a:solidFill>
              </a:rPr>
              <a:t>                    	2. Social IQ </a:t>
            </a:r>
            <a:r>
              <a:rPr lang="fr-BE" sz="2000" dirty="0" err="1" smtClean="0">
                <a:solidFill>
                  <a:srgbClr val="FF0000"/>
                </a:solidFill>
              </a:rPr>
              <a:t>Correlates</a:t>
            </a:r>
            <a:r>
              <a:rPr lang="fr-BE" dirty="0">
                <a:solidFill>
                  <a:srgbClr val="FF0000"/>
                </a:solidFill>
              </a:rPr>
              <a:t/>
            </a:r>
            <a:br>
              <a:rPr lang="fr-BE" dirty="0">
                <a:solidFill>
                  <a:srgbClr val="FF0000"/>
                </a:solidFill>
              </a:rPr>
            </a:br>
            <a:endParaRPr lang="fr-BE" dirty="0">
              <a:solidFill>
                <a:srgbClr val="FF0000"/>
              </a:solidFill>
            </a:endParaRPr>
          </a:p>
          <a:p>
            <a:pPr marL="0" indent="0" eaLnBrk="1" fontAlgn="auto" hangingPunct="1">
              <a:spcAft>
                <a:spcPts val="0"/>
              </a:spcAft>
              <a:buFont typeface="Arial" pitchFamily="34" charset="0"/>
              <a:buNone/>
              <a:defRPr/>
            </a:pPr>
            <a:endParaRPr lang="fr-BE" dirty="0"/>
          </a:p>
        </p:txBody>
      </p:sp>
      <p:sp>
        <p:nvSpPr>
          <p:cNvPr id="4" name="Espace réservé du numéro de diapositive 3"/>
          <p:cNvSpPr>
            <a:spLocks noGrp="1"/>
          </p:cNvSpPr>
          <p:nvPr>
            <p:ph type="sldNum" sz="quarter" idx="12"/>
          </p:nvPr>
        </p:nvSpPr>
        <p:spPr/>
        <p:txBody>
          <a:bodyPr/>
          <a:lstStyle/>
          <a:p>
            <a:pPr>
              <a:defRPr/>
            </a:pPr>
            <a:fld id="{9280920D-8C01-40DA-BB3C-D999F543CD2D}" type="slidenum">
              <a:rPr lang="fr-BE"/>
              <a:pPr>
                <a:defRPr/>
              </a:pPr>
              <a:t>32</a:t>
            </a:fld>
            <a:endParaRPr lang="fr-BE" dirty="0"/>
          </a:p>
        </p:txBody>
      </p:sp>
    </p:spTree>
    <p:extLst>
      <p:ext uri="{BB962C8B-B14F-4D97-AF65-F5344CB8AC3E}">
        <p14:creationId xmlns:p14="http://schemas.microsoft.com/office/powerpoint/2010/main" val="3300775985"/>
      </p:ext>
    </p:extLst>
  </p:cSld>
  <p:clrMapOvr>
    <a:masterClrMapping/>
  </p:clrMapOvr>
  <p:transition spd="slow" advTm="17345"/>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1"/>
          <p:cNvSpPr>
            <a:spLocks noGrp="1"/>
          </p:cNvSpPr>
          <p:nvPr>
            <p:ph type="title"/>
          </p:nvPr>
        </p:nvSpPr>
        <p:spPr>
          <a:xfrm>
            <a:off x="457200" y="131737"/>
            <a:ext cx="8229600" cy="1143000"/>
          </a:xfrm>
        </p:spPr>
        <p:txBody>
          <a:bodyPr/>
          <a:lstStyle/>
          <a:p>
            <a:r>
              <a:rPr lang="fr-BE" dirty="0"/>
              <a:t>IQ </a:t>
            </a:r>
            <a:r>
              <a:rPr lang="fr-BE" dirty="0" err="1"/>
              <a:t>Validity</a:t>
            </a:r>
            <a:endParaRPr lang="fr-BE" dirty="0"/>
          </a:p>
        </p:txBody>
      </p:sp>
      <p:sp>
        <p:nvSpPr>
          <p:cNvPr id="14339" name="Espace réservé du contenu 2"/>
          <p:cNvSpPr>
            <a:spLocks noGrp="1"/>
          </p:cNvSpPr>
          <p:nvPr>
            <p:ph idx="1"/>
          </p:nvPr>
        </p:nvSpPr>
        <p:spPr>
          <a:xfrm>
            <a:off x="899120" y="1628800"/>
            <a:ext cx="8497887" cy="4525963"/>
          </a:xfrm>
        </p:spPr>
        <p:txBody>
          <a:bodyPr/>
          <a:lstStyle/>
          <a:p>
            <a:pPr marL="514350" indent="-514350">
              <a:buFont typeface="Arial" charset="0"/>
              <a:buAutoNum type="arabicPeriod"/>
              <a:defRPr/>
            </a:pPr>
            <a:r>
              <a:rPr lang="en-US" sz="2400" dirty="0"/>
              <a:t>Biological IQ Correlates</a:t>
            </a:r>
          </a:p>
          <a:p>
            <a:pPr marL="0" indent="0">
              <a:buNone/>
              <a:defRPr/>
            </a:pPr>
            <a:r>
              <a:rPr lang="en-US" sz="2400" dirty="0"/>
              <a:t>	-Head Size (+0.2)</a:t>
            </a:r>
          </a:p>
          <a:p>
            <a:pPr marL="0" indent="0">
              <a:buNone/>
              <a:defRPr/>
            </a:pPr>
            <a:r>
              <a:rPr lang="en-US" sz="2400" dirty="0"/>
              <a:t>	-Brain size (+0.45)  </a:t>
            </a:r>
          </a:p>
          <a:p>
            <a:pPr marL="0" indent="0">
              <a:buNone/>
              <a:defRPr/>
            </a:pPr>
            <a:r>
              <a:rPr lang="en-US" sz="2400" dirty="0"/>
              <a:t>	-Myopia (+0.25)  </a:t>
            </a:r>
          </a:p>
          <a:p>
            <a:pPr marL="0" indent="0">
              <a:buNone/>
              <a:defRPr/>
            </a:pPr>
            <a:r>
              <a:rPr lang="en-US" sz="2400" dirty="0"/>
              <a:t>	-Electrochemical activity of the brain  </a:t>
            </a:r>
          </a:p>
          <a:p>
            <a:pPr marL="0" indent="0">
              <a:buNone/>
              <a:defRPr/>
            </a:pPr>
            <a:r>
              <a:rPr lang="en-US" sz="2400" dirty="0"/>
              <a:t>	-Cerebral metabolism of glucose </a:t>
            </a:r>
          </a:p>
          <a:p>
            <a:pPr marL="0" indent="0">
              <a:buNone/>
              <a:defRPr/>
            </a:pPr>
            <a:r>
              <a:rPr lang="en-US" sz="2400" dirty="0"/>
              <a:t>	</a:t>
            </a:r>
            <a:r>
              <a:rPr lang="en-US" sz="2400" dirty="0" smtClean="0"/>
              <a:t>-Nerve </a:t>
            </a:r>
            <a:r>
              <a:rPr lang="en-US" sz="2400" dirty="0"/>
              <a:t>conduction velocity * (+0.4) </a:t>
            </a:r>
          </a:p>
          <a:p>
            <a:pPr marL="0" indent="0">
              <a:buNone/>
              <a:defRPr/>
            </a:pPr>
            <a:r>
              <a:rPr lang="en-US" sz="2400" dirty="0"/>
              <a:t>	</a:t>
            </a:r>
            <a:r>
              <a:rPr lang="en-US" sz="2400" dirty="0" smtClean="0"/>
              <a:t>-Brain </a:t>
            </a:r>
            <a:r>
              <a:rPr lang="en-US" sz="2400" dirty="0"/>
              <a:t>pH</a:t>
            </a:r>
            <a:endParaRPr lang="fr-BE" sz="2400" dirty="0">
              <a:solidFill>
                <a:srgbClr val="FF0000"/>
              </a:solidFill>
            </a:endParaRPr>
          </a:p>
        </p:txBody>
      </p:sp>
      <p:sp>
        <p:nvSpPr>
          <p:cNvPr id="4" name="Espace réservé du numéro de diapositive 3"/>
          <p:cNvSpPr>
            <a:spLocks noGrp="1"/>
          </p:cNvSpPr>
          <p:nvPr>
            <p:ph type="sldNum" sz="quarter" idx="12"/>
          </p:nvPr>
        </p:nvSpPr>
        <p:spPr/>
        <p:txBody>
          <a:bodyPr/>
          <a:lstStyle/>
          <a:p>
            <a:pPr>
              <a:defRPr/>
            </a:pPr>
            <a:fld id="{7CBF4817-31D1-47D6-8840-8DCD9ED012C0}" type="slidenum">
              <a:rPr lang="fr-BE" smtClean="0"/>
              <a:pPr>
                <a:defRPr/>
              </a:pPr>
              <a:t>33</a:t>
            </a:fld>
            <a:endParaRPr lang="fr-BE" dirty="0"/>
          </a:p>
        </p:txBody>
      </p:sp>
      <p:sp>
        <p:nvSpPr>
          <p:cNvPr id="2" name="ZoneTexte 1"/>
          <p:cNvSpPr txBox="1"/>
          <p:nvPr/>
        </p:nvSpPr>
        <p:spPr>
          <a:xfrm>
            <a:off x="5148064" y="6488668"/>
            <a:ext cx="3108543" cy="369332"/>
          </a:xfrm>
          <a:prstGeom prst="rect">
            <a:avLst/>
          </a:prstGeom>
          <a:noFill/>
        </p:spPr>
        <p:txBody>
          <a:bodyPr wrap="none" rtlCol="0">
            <a:spAutoFit/>
          </a:bodyPr>
          <a:lstStyle/>
          <a:p>
            <a:r>
              <a:rPr lang="fr-BE" dirty="0"/>
              <a:t>* </a:t>
            </a:r>
            <a:r>
              <a:rPr lang="fr-BE" dirty="0" err="1"/>
              <a:t>Cranial</a:t>
            </a:r>
            <a:r>
              <a:rPr lang="fr-BE" dirty="0"/>
              <a:t> and </a:t>
            </a:r>
            <a:r>
              <a:rPr lang="fr-BE" dirty="0" err="1"/>
              <a:t>peripheral</a:t>
            </a:r>
            <a:r>
              <a:rPr lang="fr-BE" dirty="0"/>
              <a:t> nerves</a:t>
            </a:r>
          </a:p>
        </p:txBody>
      </p:sp>
    </p:spTree>
  </p:cSld>
  <p:clrMapOvr>
    <a:masterClrMapping/>
  </p:clrMapOvr>
  <p:transition spd="slow" advTm="75815"/>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B3010E3-B67C-4705-9328-A63C4DC7A44A}"/>
              </a:ext>
            </a:extLst>
          </p:cNvPr>
          <p:cNvSpPr>
            <a:spLocks noGrp="1"/>
          </p:cNvSpPr>
          <p:nvPr>
            <p:ph type="sldNum" sz="quarter" idx="12"/>
          </p:nvPr>
        </p:nvSpPr>
        <p:spPr/>
        <p:txBody>
          <a:bodyPr/>
          <a:lstStyle/>
          <a:p>
            <a:pPr>
              <a:defRPr/>
            </a:pPr>
            <a:fld id="{C961D413-C80E-4040-8C95-0A8BAAE2541B}" type="slidenum">
              <a:rPr lang="fr-BE" smtClean="0"/>
              <a:pPr>
                <a:defRPr/>
              </a:pPr>
              <a:t>34</a:t>
            </a:fld>
            <a:endParaRPr lang="fr-BE" dirty="0"/>
          </a:p>
        </p:txBody>
      </p:sp>
      <p:sp>
        <p:nvSpPr>
          <p:cNvPr id="6" name="ZoneTexte 5">
            <a:extLst>
              <a:ext uri="{FF2B5EF4-FFF2-40B4-BE49-F238E27FC236}">
                <a16:creationId xmlns:a16="http://schemas.microsoft.com/office/drawing/2014/main" id="{1CADC61F-68C5-475A-A959-553E1F131992}"/>
              </a:ext>
            </a:extLst>
          </p:cNvPr>
          <p:cNvSpPr txBox="1"/>
          <p:nvPr/>
        </p:nvSpPr>
        <p:spPr>
          <a:xfrm>
            <a:off x="500190" y="476672"/>
            <a:ext cx="8640960" cy="5447645"/>
          </a:xfrm>
          <a:prstGeom prst="rect">
            <a:avLst/>
          </a:prstGeom>
          <a:noFill/>
        </p:spPr>
        <p:txBody>
          <a:bodyPr wrap="square" rtlCol="0">
            <a:spAutoFit/>
          </a:bodyPr>
          <a:lstStyle/>
          <a:p>
            <a:r>
              <a:rPr lang="en-US" sz="3200" dirty="0"/>
              <a:t>  1. Biological Correlates of g (continued) </a:t>
            </a:r>
          </a:p>
          <a:p>
            <a:pPr marL="285750" indent="-285750">
              <a:buFontTx/>
              <a:buChar char="-"/>
            </a:pPr>
            <a:endParaRPr lang="en-US" sz="3200" dirty="0"/>
          </a:p>
          <a:p>
            <a:pPr marL="285750" indent="-285750">
              <a:buFontTx/>
              <a:buChar char="-"/>
            </a:pPr>
            <a:r>
              <a:rPr lang="en-US" sz="3200" dirty="0"/>
              <a:t>Auditory Spectrum Finesse (+0.3) </a:t>
            </a:r>
            <a:r>
              <a:rPr lang="en-US" sz="2000" dirty="0"/>
              <a:t>(ability to distinguish sounds of nearer frequencies, proportional to IQ). </a:t>
            </a:r>
          </a:p>
          <a:p>
            <a:pPr marL="285750" indent="-285750">
              <a:buFontTx/>
              <a:buChar char="-"/>
            </a:pPr>
            <a:r>
              <a:rPr lang="en-US" sz="3200" dirty="0"/>
              <a:t>Visual Spectrum Finesse (+0.3) </a:t>
            </a:r>
            <a:r>
              <a:rPr lang="en-US" sz="2000" dirty="0"/>
              <a:t>(ability to distinguish </a:t>
            </a:r>
            <a:r>
              <a:rPr lang="en-US" sz="2000" dirty="0" smtClean="0"/>
              <a:t>color tones more closely, </a:t>
            </a:r>
            <a:r>
              <a:rPr lang="en-US" sz="2000" dirty="0"/>
              <a:t>proportional to IQ) </a:t>
            </a:r>
          </a:p>
          <a:p>
            <a:pPr marL="285750" indent="-285750">
              <a:buFontTx/>
              <a:buChar char="-"/>
            </a:pPr>
            <a:r>
              <a:rPr lang="en-US" sz="3200" dirty="0"/>
              <a:t>Visual and Auditory Inspection Time (+0.7) </a:t>
            </a:r>
            <a:r>
              <a:rPr lang="en-US" sz="2000" dirty="0"/>
              <a:t>(measurement of the sensory information processing speed) </a:t>
            </a:r>
          </a:p>
          <a:p>
            <a:r>
              <a:rPr lang="en-US" sz="3200" dirty="0"/>
              <a:t>-  Simple reaction time</a:t>
            </a:r>
          </a:p>
          <a:p>
            <a:r>
              <a:rPr lang="en-US" sz="3200" dirty="0"/>
              <a:t>-  Skin color (-0.92) </a:t>
            </a:r>
            <a:r>
              <a:rPr lang="en-US" sz="2000" dirty="0"/>
              <a:t>(Evolutionary, see point 6) </a:t>
            </a:r>
          </a:p>
          <a:p>
            <a:pPr marL="285750" indent="-285750">
              <a:buFontTx/>
              <a:buChar char="-"/>
            </a:pPr>
            <a:r>
              <a:rPr lang="en-US" sz="3200" dirty="0"/>
              <a:t>Baseline Pupil size </a:t>
            </a:r>
          </a:p>
          <a:p>
            <a:pPr marL="285750" indent="-285750">
              <a:buFontTx/>
              <a:buChar char="-"/>
            </a:pPr>
            <a:r>
              <a:rPr lang="en-US" sz="3200" dirty="0"/>
              <a:t>Erythrocyte Sedimentation Rate</a:t>
            </a:r>
            <a:endParaRPr lang="fr-BE" sz="3200" dirty="0"/>
          </a:p>
        </p:txBody>
      </p:sp>
    </p:spTree>
    <p:extLst>
      <p:ext uri="{BB962C8B-B14F-4D97-AF65-F5344CB8AC3E}">
        <p14:creationId xmlns:p14="http://schemas.microsoft.com/office/powerpoint/2010/main" val="39774158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re 1"/>
          <p:cNvSpPr>
            <a:spLocks noGrp="1"/>
          </p:cNvSpPr>
          <p:nvPr>
            <p:ph type="title"/>
          </p:nvPr>
        </p:nvSpPr>
        <p:spPr>
          <a:xfrm>
            <a:off x="344550" y="603924"/>
            <a:ext cx="8489825" cy="1143000"/>
          </a:xfrm>
        </p:spPr>
        <p:txBody>
          <a:bodyPr/>
          <a:lstStyle/>
          <a:p>
            <a:r>
              <a:rPr lang="en-US" dirty="0"/>
              <a:t>Relationship between IQ and the electrochemical activity of the brain</a:t>
            </a:r>
            <a:r>
              <a:rPr lang="fr-BE" dirty="0"/>
              <a:t/>
            </a:r>
            <a:br>
              <a:rPr lang="fr-BE" dirty="0"/>
            </a:br>
            <a:endParaRPr lang="fr-BE" dirty="0"/>
          </a:p>
        </p:txBody>
      </p:sp>
      <p:sp>
        <p:nvSpPr>
          <p:cNvPr id="4" name="Espace réservé du numéro de diapositive 3"/>
          <p:cNvSpPr>
            <a:spLocks noGrp="1"/>
          </p:cNvSpPr>
          <p:nvPr>
            <p:ph type="sldNum" sz="quarter" idx="12"/>
          </p:nvPr>
        </p:nvSpPr>
        <p:spPr/>
        <p:txBody>
          <a:bodyPr/>
          <a:lstStyle/>
          <a:p>
            <a:pPr>
              <a:defRPr/>
            </a:pPr>
            <a:fld id="{0E40555A-FE6B-4A52-8D75-089994A007A1}" type="slidenum">
              <a:rPr lang="fr-BE" smtClean="0"/>
              <a:pPr>
                <a:defRPr/>
              </a:pPr>
              <a:t>35</a:t>
            </a:fld>
            <a:endParaRPr lang="fr-BE" dirty="0"/>
          </a:p>
        </p:txBody>
      </p:sp>
      <p:sp>
        <p:nvSpPr>
          <p:cNvPr id="24581" name="ZoneTexte 1"/>
          <p:cNvSpPr txBox="1">
            <a:spLocks noChangeArrowheads="1"/>
          </p:cNvSpPr>
          <p:nvPr/>
        </p:nvSpPr>
        <p:spPr bwMode="auto">
          <a:xfrm>
            <a:off x="1835696" y="5445224"/>
            <a:ext cx="446147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dirty="0"/>
              <a:t>IQ is correlated:</a:t>
            </a:r>
            <a:br>
              <a:rPr lang="en-US" dirty="0"/>
            </a:br>
            <a:r>
              <a:rPr lang="en-US" dirty="0"/>
              <a:t>-with the complexity of the waves at the EEG.</a:t>
            </a:r>
            <a:br>
              <a:rPr lang="en-US" dirty="0"/>
            </a:br>
            <a:r>
              <a:rPr lang="en-US" dirty="0"/>
              <a:t>-with the alpha waves frequency.</a:t>
            </a:r>
            <a:endParaRPr lang="fr-BE" dirty="0"/>
          </a:p>
        </p:txBody>
      </p:sp>
      <p:sp>
        <p:nvSpPr>
          <p:cNvPr id="2" name="ZoneTexte 1"/>
          <p:cNvSpPr txBox="1"/>
          <p:nvPr/>
        </p:nvSpPr>
        <p:spPr>
          <a:xfrm>
            <a:off x="0" y="6596390"/>
            <a:ext cx="2834430" cy="261610"/>
          </a:xfrm>
          <a:prstGeom prst="rect">
            <a:avLst/>
          </a:prstGeom>
          <a:noFill/>
        </p:spPr>
        <p:txBody>
          <a:bodyPr wrap="none" rtlCol="0">
            <a:spAutoFit/>
          </a:bodyPr>
          <a:lstStyle/>
          <a:p>
            <a:r>
              <a:rPr lang="fr-BE" sz="1100" dirty="0" smtClean="0"/>
              <a:t>IQ </a:t>
            </a:r>
            <a:r>
              <a:rPr lang="fr-BE" sz="1100" dirty="0"/>
              <a:t>and </a:t>
            </a:r>
            <a:r>
              <a:rPr lang="fr-BE" sz="1100" dirty="0" err="1"/>
              <a:t>Human</a:t>
            </a:r>
            <a:r>
              <a:rPr lang="fr-BE" sz="1100" dirty="0"/>
              <a:t> </a:t>
            </a:r>
            <a:r>
              <a:rPr lang="fr-BE" sz="1100" dirty="0" smtClean="0"/>
              <a:t>Intelligence (1998</a:t>
            </a:r>
            <a:r>
              <a:rPr lang="fr-BE" sz="1100" dirty="0"/>
              <a:t>)</a:t>
            </a:r>
            <a:r>
              <a:rPr lang="fr-BE" sz="1100" dirty="0" smtClean="0"/>
              <a:t> </a:t>
            </a:r>
            <a:r>
              <a:rPr lang="fr-BE" sz="1100" dirty="0"/>
              <a:t>Mackintosh.</a:t>
            </a:r>
          </a:p>
        </p:txBody>
      </p:sp>
      <p:pic>
        <p:nvPicPr>
          <p:cNvPr id="6146" name="Picture 2" descr="http://www.human-intelligence.org/wp-content/uploads/2019/02/I.Q-evoked-potentials.png">
            <a:extLst>
              <a:ext uri="{FF2B5EF4-FFF2-40B4-BE49-F238E27FC236}">
                <a16:creationId xmlns:a16="http://schemas.microsoft.com/office/drawing/2014/main" id="{7CDBE50D-78AF-405A-BD43-D034B8A7F3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746924"/>
            <a:ext cx="6031373" cy="36834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36</a:t>
            </a:fld>
            <a:endParaRPr lang="fr-BE" dirty="0"/>
          </a:p>
        </p:txBody>
      </p:sp>
      <p:sp>
        <p:nvSpPr>
          <p:cNvPr id="6" name="ZoneTexte 5"/>
          <p:cNvSpPr txBox="1"/>
          <p:nvPr/>
        </p:nvSpPr>
        <p:spPr>
          <a:xfrm>
            <a:off x="0" y="6596390"/>
            <a:ext cx="4062331" cy="261610"/>
          </a:xfrm>
          <a:prstGeom prst="rect">
            <a:avLst/>
          </a:prstGeom>
          <a:noFill/>
        </p:spPr>
        <p:txBody>
          <a:bodyPr wrap="none" rtlCol="0">
            <a:spAutoFit/>
          </a:bodyPr>
          <a:lstStyle/>
          <a:p>
            <a:r>
              <a:rPr lang="fr-BE" sz="1100" dirty="0" smtClean="0"/>
              <a:t>The </a:t>
            </a:r>
            <a:r>
              <a:rPr lang="fr-BE" sz="1100" dirty="0" smtClean="0"/>
              <a:t>IQ </a:t>
            </a:r>
            <a:r>
              <a:rPr lang="fr-BE" sz="1100" dirty="0"/>
              <a:t>argument: race, intelligence and education </a:t>
            </a:r>
            <a:r>
              <a:rPr lang="fr-BE" sz="1100" dirty="0" smtClean="0"/>
              <a:t>(1971) </a:t>
            </a:r>
            <a:r>
              <a:rPr lang="fr-BE" sz="1100" dirty="0" err="1" smtClean="0"/>
              <a:t>H.Eysenck</a:t>
            </a:r>
            <a:endParaRPr lang="fr-BE" sz="1100"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124743"/>
            <a:ext cx="2520280" cy="3986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p:nvPr/>
        </p:nvSpPr>
        <p:spPr>
          <a:xfrm>
            <a:off x="3604238" y="1686716"/>
            <a:ext cx="5112568" cy="2862322"/>
          </a:xfrm>
          <a:prstGeom prst="rect">
            <a:avLst/>
          </a:prstGeom>
          <a:noFill/>
        </p:spPr>
        <p:txBody>
          <a:bodyPr wrap="square" rtlCol="0">
            <a:spAutoFit/>
          </a:bodyPr>
          <a:lstStyle/>
          <a:p>
            <a:r>
              <a:rPr lang="en-US" dirty="0"/>
              <a:t>Evoked potentials recorded with EEG. The score used is the length of the first 4 brain waves E1 to E4. </a:t>
            </a:r>
          </a:p>
          <a:p>
            <a:r>
              <a:rPr lang="en-US" dirty="0"/>
              <a:t/>
            </a:r>
            <a:br>
              <a:rPr lang="en-US" dirty="0"/>
            </a:br>
            <a:r>
              <a:rPr lang="en-US" dirty="0"/>
              <a:t>This score is smaller in bright individuals and higher in less intelligent individuals.</a:t>
            </a:r>
            <a:br>
              <a:rPr lang="en-US" dirty="0"/>
            </a:br>
            <a:endParaRPr lang="en-US" dirty="0"/>
          </a:p>
          <a:p>
            <a:r>
              <a:rPr lang="en-US" dirty="0"/>
              <a:t>In other words: the information transmission is faster in bright people and less in less intelligent individuals.</a:t>
            </a:r>
          </a:p>
          <a:p>
            <a:endParaRPr lang="fr-BE" dirty="0"/>
          </a:p>
        </p:txBody>
      </p:sp>
    </p:spTree>
    <p:extLst>
      <p:ext uri="{BB962C8B-B14F-4D97-AF65-F5344CB8AC3E}">
        <p14:creationId xmlns:p14="http://schemas.microsoft.com/office/powerpoint/2010/main" val="39484642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p:cNvSpPr>
            <a:spLocks noGrp="1"/>
          </p:cNvSpPr>
          <p:nvPr>
            <p:ph type="title"/>
          </p:nvPr>
        </p:nvSpPr>
        <p:spPr>
          <a:xfrm>
            <a:off x="250825" y="188913"/>
            <a:ext cx="8229600" cy="1143000"/>
          </a:xfrm>
        </p:spPr>
        <p:txBody>
          <a:bodyPr/>
          <a:lstStyle/>
          <a:p>
            <a:r>
              <a:rPr lang="fr-BE" dirty="0" err="1"/>
              <a:t>Cerebral</a:t>
            </a:r>
            <a:r>
              <a:rPr lang="fr-BE" dirty="0"/>
              <a:t> Glucose </a:t>
            </a:r>
            <a:r>
              <a:rPr lang="fr-BE" dirty="0" err="1"/>
              <a:t>Metabolic</a:t>
            </a:r>
            <a:r>
              <a:rPr lang="fr-BE" dirty="0"/>
              <a:t> Rate</a:t>
            </a:r>
          </a:p>
        </p:txBody>
      </p:sp>
      <p:sp>
        <p:nvSpPr>
          <p:cNvPr id="25603" name="Espace réservé du contenu 2"/>
          <p:cNvSpPr>
            <a:spLocks noGrp="1"/>
          </p:cNvSpPr>
          <p:nvPr>
            <p:ph idx="1"/>
          </p:nvPr>
        </p:nvSpPr>
        <p:spPr>
          <a:xfrm>
            <a:off x="323850" y="1773239"/>
            <a:ext cx="9144000" cy="4680098"/>
          </a:xfrm>
        </p:spPr>
        <p:txBody>
          <a:bodyPr/>
          <a:lstStyle/>
          <a:p>
            <a:pPr marL="0" indent="0">
              <a:buNone/>
            </a:pPr>
            <a:r>
              <a:rPr lang="en-US" sz="1400" dirty="0"/>
              <a:t>-&gt; The main brain energy source is glucose.</a:t>
            </a:r>
          </a:p>
          <a:p>
            <a:pPr marL="0" indent="0">
              <a:buNone/>
            </a:pPr>
            <a:r>
              <a:rPr lang="en-US" sz="1400" dirty="0"/>
              <a:t/>
            </a:r>
            <a:br>
              <a:rPr lang="en-US" sz="1400" dirty="0"/>
            </a:br>
            <a:r>
              <a:rPr lang="en-US" sz="1400" dirty="0"/>
              <a:t>-&gt; </a:t>
            </a:r>
            <a:r>
              <a:rPr lang="en-US" sz="1400" dirty="0" smtClean="0"/>
              <a:t>High </a:t>
            </a:r>
            <a:r>
              <a:rPr lang="en-US" sz="1400" dirty="0"/>
              <a:t>IQ brains consume less glucose for the same cognitive task while low IQ brains consume more glucose.</a:t>
            </a:r>
          </a:p>
          <a:p>
            <a:pPr marL="0" indent="0">
              <a:buNone/>
            </a:pPr>
            <a:r>
              <a:rPr lang="en-US" sz="1400" dirty="0"/>
              <a:t>Correlation of -0.7 to -0.8 between IQ and GMR (glucose metabolic rate)</a:t>
            </a:r>
          </a:p>
          <a:p>
            <a:pPr marL="0" indent="0">
              <a:buNone/>
            </a:pPr>
            <a:r>
              <a:rPr lang="en-US" sz="1400" dirty="0"/>
              <a:t/>
            </a:r>
            <a:br>
              <a:rPr lang="en-US" sz="1400" dirty="0"/>
            </a:br>
            <a:r>
              <a:rPr lang="en-US" sz="1400" dirty="0"/>
              <a:t>-&gt; For the same task, high IQ brains operate at </a:t>
            </a:r>
            <a:r>
              <a:rPr lang="en-US" sz="1400" dirty="0" smtClean="0"/>
              <a:t>a lower </a:t>
            </a:r>
            <a:r>
              <a:rPr lang="en-US" sz="1400" dirty="0"/>
              <a:t>glucose regime while lower IQ brains arrive more quickly </a:t>
            </a:r>
          </a:p>
          <a:p>
            <a:pPr marL="0" indent="0">
              <a:buNone/>
            </a:pPr>
            <a:r>
              <a:rPr lang="en-US" sz="1400" dirty="0"/>
              <a:t>at saturation.</a:t>
            </a:r>
          </a:p>
          <a:p>
            <a:pPr marL="0" indent="0">
              <a:buNone/>
            </a:pPr>
            <a:r>
              <a:rPr lang="en-US" sz="1400" dirty="0"/>
              <a:t/>
            </a:r>
            <a:br>
              <a:rPr lang="en-US" sz="1400" dirty="0"/>
            </a:br>
            <a:r>
              <a:rPr lang="en-US" sz="1400" dirty="0"/>
              <a:t>-&gt; Higher IQ brains are more effective.</a:t>
            </a:r>
          </a:p>
          <a:p>
            <a:endParaRPr lang="en-US" sz="1400" dirty="0"/>
          </a:p>
          <a:p>
            <a:pPr marL="0" indent="0">
              <a:buNone/>
            </a:pPr>
            <a:r>
              <a:rPr lang="en-US" sz="1400" dirty="0"/>
              <a:t>-&gt; Analogy with a computer:</a:t>
            </a:r>
          </a:p>
          <a:p>
            <a:pPr marL="0" indent="0">
              <a:buNone/>
            </a:pPr>
            <a:r>
              <a:rPr lang="en-US" sz="1400" dirty="0"/>
              <a:t>         </a:t>
            </a:r>
            <a:r>
              <a:rPr lang="en-US" sz="1400" dirty="0" smtClean="0"/>
              <a:t>A weak computer </a:t>
            </a:r>
            <a:r>
              <a:rPr lang="en-US" sz="1400" dirty="0"/>
              <a:t>reaches the saturation of its processor more quickly.</a:t>
            </a:r>
          </a:p>
          <a:p>
            <a:pPr marL="0" indent="0">
              <a:buNone/>
            </a:pPr>
            <a:r>
              <a:rPr lang="en-US" sz="1400" dirty="0"/>
              <a:t>         A more powerful computer is more efficient; it processes identical information using fewer </a:t>
            </a:r>
            <a:r>
              <a:rPr lang="en-US" sz="1400" dirty="0" smtClean="0"/>
              <a:t>system </a:t>
            </a:r>
            <a:r>
              <a:rPr lang="en-US" sz="1400" dirty="0"/>
              <a:t>resources.</a:t>
            </a:r>
          </a:p>
          <a:p>
            <a:pPr marL="0" indent="0">
              <a:buFont typeface="Arial" charset="0"/>
              <a:buNone/>
            </a:pPr>
            <a:endParaRPr lang="fr-BE" sz="1400" dirty="0"/>
          </a:p>
          <a:p>
            <a:pPr marL="0" indent="0">
              <a:buFont typeface="Arial" charset="0"/>
              <a:buNone/>
            </a:pPr>
            <a:endParaRPr lang="fr-BE" sz="1400" dirty="0"/>
          </a:p>
          <a:p>
            <a:pPr marL="0" indent="0">
              <a:buFont typeface="Arial" charset="0"/>
              <a:buNone/>
            </a:pPr>
            <a:endParaRPr lang="fr-BE" dirty="0"/>
          </a:p>
        </p:txBody>
      </p:sp>
      <p:sp>
        <p:nvSpPr>
          <p:cNvPr id="4" name="Espace réservé du numéro de diapositive 3"/>
          <p:cNvSpPr>
            <a:spLocks noGrp="1"/>
          </p:cNvSpPr>
          <p:nvPr>
            <p:ph type="sldNum" sz="quarter" idx="12"/>
          </p:nvPr>
        </p:nvSpPr>
        <p:spPr/>
        <p:txBody>
          <a:bodyPr/>
          <a:lstStyle/>
          <a:p>
            <a:pPr>
              <a:defRPr/>
            </a:pPr>
            <a:fld id="{37313BD0-2051-4F5C-B6D0-7B00593AA0BD}" type="slidenum">
              <a:rPr lang="fr-BE" smtClean="0"/>
              <a:pPr>
                <a:defRPr/>
              </a:pPr>
              <a:t>37</a:t>
            </a:fld>
            <a:endParaRPr lang="fr-BE"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0825" y="908050"/>
            <a:ext cx="8229600" cy="4926013"/>
          </a:xfrm>
        </p:spPr>
        <p:txBody>
          <a:bodyPr/>
          <a:lstStyle/>
          <a:p>
            <a:pPr marL="0" indent="0">
              <a:buNone/>
            </a:pPr>
            <a:r>
              <a:rPr lang="en-US" sz="1400" dirty="0"/>
              <a:t>If </a:t>
            </a:r>
            <a:r>
              <a:rPr lang="en-US" sz="1400" dirty="0" smtClean="0"/>
              <a:t>we now </a:t>
            </a:r>
            <a:r>
              <a:rPr lang="en-US" sz="1400" dirty="0"/>
              <a:t>subjectively calibrate a difficulty level, for </a:t>
            </a:r>
            <a:r>
              <a:rPr lang="en-US" sz="1400" dirty="0" smtClean="0"/>
              <a:t>example, to succeed in a </a:t>
            </a:r>
            <a:r>
              <a:rPr lang="en-US" sz="1400" dirty="0"/>
              <a:t>cognitive task in 75% of cases…</a:t>
            </a:r>
          </a:p>
          <a:p>
            <a:pPr marL="0" indent="0">
              <a:buNone/>
            </a:pPr>
            <a:r>
              <a:rPr lang="en-US" sz="1400" dirty="0"/>
              <a:t/>
            </a:r>
            <a:br>
              <a:rPr lang="en-US" sz="1400" dirty="0"/>
            </a:br>
            <a:r>
              <a:rPr lang="en-US" sz="1400" dirty="0"/>
              <a:t>With a success rate of 75%:</a:t>
            </a:r>
          </a:p>
          <a:p>
            <a:pPr marL="0" indent="0">
              <a:buNone/>
            </a:pPr>
            <a:r>
              <a:rPr lang="en-US" sz="1400" dirty="0"/>
              <a:t>-Low IQ brains can perform a less complicated task, for </a:t>
            </a:r>
            <a:r>
              <a:rPr lang="en-US" sz="1400" dirty="0" smtClean="0"/>
              <a:t>example, </a:t>
            </a:r>
            <a:r>
              <a:rPr lang="en-US" sz="1400" dirty="0"/>
              <a:t>retain 6 digits.</a:t>
            </a:r>
          </a:p>
          <a:p>
            <a:pPr marL="0" indent="0">
              <a:buNone/>
            </a:pPr>
            <a:r>
              <a:rPr lang="en-US" sz="1400" dirty="0"/>
              <a:t>-Higher IQ brains manage to perform a more complicated task, for </a:t>
            </a:r>
            <a:r>
              <a:rPr lang="en-US" sz="1400" dirty="0" smtClean="0"/>
              <a:t>example, </a:t>
            </a:r>
            <a:r>
              <a:rPr lang="en-US" sz="1400" dirty="0"/>
              <a:t>holding 8 digits.</a:t>
            </a:r>
          </a:p>
          <a:p>
            <a:pPr marL="0" indent="0">
              <a:buNone/>
            </a:pPr>
            <a:r>
              <a:rPr lang="en-US" sz="1400" dirty="0"/>
              <a:t>In this case, IQ </a:t>
            </a:r>
            <a:r>
              <a:rPr lang="en-US" sz="1400" dirty="0" smtClean="0"/>
              <a:t>correlates positively with GMR, meaning </a:t>
            </a:r>
            <a:r>
              <a:rPr lang="en-US" sz="1400" dirty="0"/>
              <a:t>higher-IQ brains can reach higher maximum glucose metabolic rates if needed.</a:t>
            </a:r>
          </a:p>
          <a:p>
            <a:pPr marL="0" indent="0">
              <a:buNone/>
            </a:pPr>
            <a:r>
              <a:rPr lang="en-US" sz="1400" dirty="0"/>
              <a:t/>
            </a:r>
            <a:br>
              <a:rPr lang="en-US" sz="1400" dirty="0"/>
            </a:br>
            <a:r>
              <a:rPr lang="en-US" sz="1400" dirty="0"/>
              <a:t>-&gt; Analogy with a computer:</a:t>
            </a:r>
          </a:p>
          <a:p>
            <a:pPr marL="0" indent="0">
              <a:buNone/>
            </a:pPr>
            <a:r>
              <a:rPr lang="en-US" sz="1400" dirty="0"/>
              <a:t>     -If a less powerful computer runs at 80 percent of its capacity (threshold subjectively fixed as </a:t>
            </a:r>
            <a:r>
              <a:rPr lang="en-US" sz="1400" dirty="0" smtClean="0"/>
              <a:t>“</a:t>
            </a:r>
            <a:r>
              <a:rPr lang="en-US" sz="1400" dirty="0" smtClean="0"/>
              <a:t>difficult task</a:t>
            </a:r>
            <a:r>
              <a:rPr lang="en-US" sz="1400" dirty="0" smtClean="0"/>
              <a:t>”</a:t>
            </a:r>
            <a:r>
              <a:rPr lang="en-US" sz="1400" dirty="0" smtClean="0"/>
              <a:t>), </a:t>
            </a:r>
            <a:r>
              <a:rPr lang="en-US" sz="1400" dirty="0"/>
              <a:t>it will accomplish a smaller task, achieve a lower processor speed, and consume less.</a:t>
            </a:r>
          </a:p>
          <a:p>
            <a:pPr marL="0" indent="0">
              <a:buNone/>
            </a:pPr>
            <a:r>
              <a:rPr lang="en-US" sz="1400" dirty="0"/>
              <a:t>     -When a more </a:t>
            </a:r>
            <a:r>
              <a:rPr lang="en-US" sz="1400" dirty="0" smtClean="0"/>
              <a:t>powerful </a:t>
            </a:r>
            <a:r>
              <a:rPr lang="en-US" sz="1400" dirty="0"/>
              <a:t>computer runs at 80 percent of its capacity (subjectively referred to as a </a:t>
            </a:r>
            <a:r>
              <a:rPr lang="en-US" sz="1400" dirty="0" smtClean="0"/>
              <a:t>“</a:t>
            </a:r>
            <a:r>
              <a:rPr lang="en-US" sz="1400" dirty="0" smtClean="0"/>
              <a:t>difficult task</a:t>
            </a:r>
            <a:r>
              <a:rPr lang="en-US" sz="1400" dirty="0" smtClean="0"/>
              <a:t>”</a:t>
            </a:r>
            <a:r>
              <a:rPr lang="en-US" sz="1400" dirty="0" smtClean="0"/>
              <a:t>), </a:t>
            </a:r>
            <a:r>
              <a:rPr lang="en-US" sz="1400" dirty="0"/>
              <a:t>it will accomplish </a:t>
            </a:r>
            <a:r>
              <a:rPr lang="en-US" sz="1400" dirty="0" smtClean="0"/>
              <a:t>more complex </a:t>
            </a:r>
            <a:r>
              <a:rPr lang="en-US" sz="1400" dirty="0"/>
              <a:t>tasks because it </a:t>
            </a:r>
            <a:r>
              <a:rPr lang="en-US" sz="1400" dirty="0" smtClean="0"/>
              <a:t>can </a:t>
            </a:r>
            <a:r>
              <a:rPr lang="en-US" sz="1400" dirty="0"/>
              <a:t>achieve </a:t>
            </a:r>
            <a:r>
              <a:rPr lang="en-US" sz="1400" dirty="0" smtClean="0"/>
              <a:t>a higher </a:t>
            </a:r>
            <a:r>
              <a:rPr lang="en-US" sz="1400" dirty="0"/>
              <a:t>processor speed by consuming more.</a:t>
            </a:r>
            <a:br>
              <a:rPr lang="en-US" sz="1400" dirty="0"/>
            </a:br>
            <a:endParaRPr lang="en-US" sz="1400" dirty="0"/>
          </a:p>
          <a:p>
            <a:pPr marL="0" indent="0">
              <a:buNone/>
            </a:pPr>
            <a:r>
              <a:rPr lang="en-US" sz="1400" dirty="0"/>
              <a:t>-&gt; </a:t>
            </a:r>
            <a:r>
              <a:rPr lang="en-US" sz="1400" dirty="0" smtClean="0"/>
              <a:t>For </a:t>
            </a:r>
            <a:r>
              <a:rPr lang="en-US" sz="1400" dirty="0"/>
              <a:t>the same objective task, higher IQ brains consume less -&gt; more effective brains.</a:t>
            </a:r>
          </a:p>
          <a:p>
            <a:pPr marL="0" indent="0">
              <a:buNone/>
            </a:pPr>
            <a:r>
              <a:rPr lang="en-US" sz="1400" dirty="0"/>
              <a:t>-&gt; for a task judged subjectively difficult, higher IQs perform more complex tasks, </a:t>
            </a:r>
            <a:r>
              <a:rPr lang="en-US" sz="1400" dirty="0" smtClean="0"/>
              <a:t>can </a:t>
            </a:r>
            <a:r>
              <a:rPr lang="en-US" sz="1400" dirty="0"/>
              <a:t>reach a higher processing power by metabolizing more glucose (higher GMR) -&gt; They </a:t>
            </a:r>
            <a:r>
              <a:rPr lang="en-US" sz="1400" dirty="0" smtClean="0"/>
              <a:t>can </a:t>
            </a:r>
            <a:r>
              <a:rPr lang="en-US" sz="1400" dirty="0"/>
              <a:t>climb higher in their GMR -&gt; more powerful brains</a:t>
            </a:r>
          </a:p>
          <a:p>
            <a:pPr>
              <a:defRPr/>
            </a:pPr>
            <a:endParaRPr lang="fr-BE" dirty="0"/>
          </a:p>
        </p:txBody>
      </p:sp>
      <p:sp>
        <p:nvSpPr>
          <p:cNvPr id="4" name="Espace réservé du numéro de diapositive 3"/>
          <p:cNvSpPr>
            <a:spLocks noGrp="1"/>
          </p:cNvSpPr>
          <p:nvPr>
            <p:ph type="sldNum" sz="quarter" idx="12"/>
          </p:nvPr>
        </p:nvSpPr>
        <p:spPr/>
        <p:txBody>
          <a:bodyPr/>
          <a:lstStyle/>
          <a:p>
            <a:pPr>
              <a:defRPr/>
            </a:pPr>
            <a:fld id="{6074DC84-56B4-40DD-8C81-2EF7D3D0545E}" type="slidenum">
              <a:rPr lang="fr-BE" smtClean="0"/>
              <a:pPr>
                <a:defRPr/>
              </a:pPr>
              <a:t>38</a:t>
            </a:fld>
            <a:endParaRPr lang="fr-BE"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re 1"/>
          <p:cNvSpPr>
            <a:spLocks noGrp="1"/>
          </p:cNvSpPr>
          <p:nvPr>
            <p:ph type="title"/>
          </p:nvPr>
        </p:nvSpPr>
        <p:spPr>
          <a:xfrm>
            <a:off x="457200" y="323571"/>
            <a:ext cx="8229600" cy="1143000"/>
          </a:xfrm>
        </p:spPr>
        <p:txBody>
          <a:bodyPr/>
          <a:lstStyle/>
          <a:p>
            <a:pPr fontAlgn="t"/>
            <a:r>
              <a:rPr lang="en-US" dirty="0"/>
              <a:t/>
            </a:r>
            <a:br>
              <a:rPr lang="en-US" dirty="0"/>
            </a:br>
            <a:r>
              <a:rPr lang="en-US" dirty="0"/>
              <a:t/>
            </a:r>
            <a:br>
              <a:rPr lang="en-US" dirty="0"/>
            </a:br>
            <a:r>
              <a:rPr lang="en-US" sz="3600" dirty="0"/>
              <a:t>Peripheral and Cranial Nerve Conduction Velocity (+0.4)</a:t>
            </a:r>
            <a:r>
              <a:rPr lang="en-US" dirty="0"/>
              <a:t/>
            </a:r>
            <a:br>
              <a:rPr lang="en-US" dirty="0"/>
            </a:br>
            <a:r>
              <a:rPr lang="fr-BE" dirty="0"/>
              <a:t/>
            </a:r>
            <a:br>
              <a:rPr lang="fr-BE" dirty="0"/>
            </a:br>
            <a:endParaRPr lang="fr-BE" dirty="0"/>
          </a:p>
        </p:txBody>
      </p:sp>
      <p:sp>
        <p:nvSpPr>
          <p:cNvPr id="4" name="Espace réservé du numéro de diapositive 3"/>
          <p:cNvSpPr>
            <a:spLocks noGrp="1"/>
          </p:cNvSpPr>
          <p:nvPr>
            <p:ph type="sldNum" sz="quarter" idx="12"/>
          </p:nvPr>
        </p:nvSpPr>
        <p:spPr/>
        <p:txBody>
          <a:bodyPr/>
          <a:lstStyle/>
          <a:p>
            <a:pPr>
              <a:defRPr/>
            </a:pPr>
            <a:fld id="{78A26D6A-3D99-4047-8129-03F03B3251D8}" type="slidenum">
              <a:rPr lang="fr-BE" smtClean="0"/>
              <a:pPr>
                <a:defRPr/>
              </a:pPr>
              <a:t>39</a:t>
            </a:fld>
            <a:endParaRPr lang="fr-BE" dirty="0"/>
          </a:p>
        </p:txBody>
      </p:sp>
      <p:pic>
        <p:nvPicPr>
          <p:cNvPr id="2765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4438" y="1431746"/>
            <a:ext cx="4191000" cy="408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53" name="ZoneTexte 4"/>
          <p:cNvSpPr txBox="1">
            <a:spLocks noChangeArrowheads="1"/>
          </p:cNvSpPr>
          <p:nvPr/>
        </p:nvSpPr>
        <p:spPr bwMode="auto">
          <a:xfrm>
            <a:off x="251520" y="5705991"/>
            <a:ext cx="90141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dirty="0"/>
              <a:t>A light is flashing in front of the </a:t>
            </a:r>
            <a:r>
              <a:rPr lang="en-US" dirty="0" smtClean="0"/>
              <a:t>eyes, and a </a:t>
            </a:r>
            <a:r>
              <a:rPr lang="en-US" dirty="0"/>
              <a:t>device measures the time it takes for the message </a:t>
            </a:r>
          </a:p>
          <a:p>
            <a:pPr eaLnBrk="1" hangingPunct="1"/>
            <a:r>
              <a:rPr lang="en-US" dirty="0"/>
              <a:t>to reach the centers of vision in the back of the brain. This speed is correlated (+0.4) with IQ</a:t>
            </a:r>
          </a:p>
          <a:p>
            <a:pPr eaLnBrk="1" hangingPunct="1"/>
            <a:r>
              <a:rPr lang="en-US" dirty="0"/>
              <a:t> -&gt; Better </a:t>
            </a:r>
            <a:r>
              <a:rPr lang="en-US" dirty="0" smtClean="0"/>
              <a:t>nervous system </a:t>
            </a:r>
            <a:r>
              <a:rPr lang="en-US" dirty="0"/>
              <a:t>myelination in high IQs</a:t>
            </a:r>
            <a:endParaRPr lang="fr-BE" dirty="0"/>
          </a:p>
        </p:txBody>
      </p:sp>
      <p:sp>
        <p:nvSpPr>
          <p:cNvPr id="2" name="ZoneTexte 1"/>
          <p:cNvSpPr txBox="1"/>
          <p:nvPr/>
        </p:nvSpPr>
        <p:spPr>
          <a:xfrm>
            <a:off x="6675438" y="4365104"/>
            <a:ext cx="2448272" cy="246221"/>
          </a:xfrm>
          <a:prstGeom prst="rect">
            <a:avLst/>
          </a:prstGeom>
          <a:noFill/>
        </p:spPr>
        <p:txBody>
          <a:bodyPr wrap="square" rtlCol="0">
            <a:spAutoFit/>
          </a:bodyPr>
          <a:lstStyle/>
          <a:p>
            <a:r>
              <a:rPr lang="fr-BE" sz="1000" dirty="0" err="1"/>
              <a:t>From</a:t>
            </a:r>
            <a:r>
              <a:rPr lang="fr-BE" sz="1000" dirty="0"/>
              <a:t> </a:t>
            </a:r>
            <a:r>
              <a:rPr lang="fr-BE" sz="1000" dirty="0" smtClean="0"/>
              <a:t>‘The </a:t>
            </a:r>
            <a:r>
              <a:rPr lang="fr-BE" sz="1000" dirty="0"/>
              <a:t>g </a:t>
            </a:r>
            <a:r>
              <a:rPr lang="fr-BE" sz="1000" dirty="0" smtClean="0"/>
              <a:t>factor’</a:t>
            </a:r>
            <a:r>
              <a:rPr lang="fr-BE" sz="1000" dirty="0"/>
              <a:t> (</a:t>
            </a:r>
            <a:r>
              <a:rPr lang="fr-BE" sz="1000" dirty="0" smtClean="0"/>
              <a:t>1998</a:t>
            </a:r>
            <a:r>
              <a:rPr lang="fr-BE" sz="1000" dirty="0"/>
              <a:t>)</a:t>
            </a:r>
            <a:r>
              <a:rPr lang="fr-BE" sz="1000" dirty="0" smtClean="0"/>
              <a:t> </a:t>
            </a:r>
            <a:r>
              <a:rPr lang="fr-BE" sz="1000" dirty="0"/>
              <a:t>A. Jensen.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err="1"/>
              <a:t>Cerebral</a:t>
            </a:r>
            <a:r>
              <a:rPr lang="fr-BE" dirty="0"/>
              <a:t> pH, a </a:t>
            </a:r>
            <a:r>
              <a:rPr lang="fr-BE" dirty="0" err="1"/>
              <a:t>Biochimic</a:t>
            </a:r>
            <a:r>
              <a:rPr lang="fr-BE" dirty="0"/>
              <a:t> IQ </a:t>
            </a:r>
            <a:r>
              <a:rPr lang="fr-BE" dirty="0" err="1"/>
              <a:t>Correlate</a:t>
            </a: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40</a:t>
            </a:fld>
            <a:endParaRPr lang="fr-BE"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2132856"/>
            <a:ext cx="357187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1043608" y="5232403"/>
            <a:ext cx="7721394" cy="923330"/>
          </a:xfrm>
          <a:prstGeom prst="rect">
            <a:avLst/>
          </a:prstGeom>
          <a:noFill/>
        </p:spPr>
        <p:txBody>
          <a:bodyPr wrap="square" rtlCol="0">
            <a:spAutoFit/>
          </a:bodyPr>
          <a:lstStyle/>
          <a:p>
            <a:r>
              <a:rPr lang="en-US" dirty="0"/>
              <a:t>-&gt; Higher pH increases conduction velocity</a:t>
            </a:r>
            <a:br>
              <a:rPr lang="en-US" dirty="0"/>
            </a:br>
            <a:r>
              <a:rPr lang="en-US" dirty="0"/>
              <a:t>-&gt; pH variations also modulate the activity of many receptors and neurotransmitters</a:t>
            </a:r>
            <a:endParaRPr lang="fr-BE" dirty="0"/>
          </a:p>
        </p:txBody>
      </p:sp>
      <p:sp>
        <p:nvSpPr>
          <p:cNvPr id="6" name="ZoneTexte 5"/>
          <p:cNvSpPr txBox="1"/>
          <p:nvPr/>
        </p:nvSpPr>
        <p:spPr>
          <a:xfrm>
            <a:off x="0" y="6512131"/>
            <a:ext cx="4045082" cy="369332"/>
          </a:xfrm>
          <a:prstGeom prst="rect">
            <a:avLst/>
          </a:prstGeom>
          <a:noFill/>
        </p:spPr>
        <p:txBody>
          <a:bodyPr wrap="none" rtlCol="0">
            <a:spAutoFit/>
          </a:bodyPr>
          <a:lstStyle/>
          <a:p>
            <a:r>
              <a:rPr lang="fr-BE" dirty="0">
                <a:hlinkClick r:id="rId4"/>
              </a:rPr>
              <a:t>http://www.vivalis.si/literatura/2a96.pdf</a:t>
            </a:r>
            <a:r>
              <a:rPr lang="fr-BE" dirty="0"/>
              <a:t> </a:t>
            </a:r>
          </a:p>
        </p:txBody>
      </p:sp>
    </p:spTree>
    <p:extLst>
      <p:ext uri="{BB962C8B-B14F-4D97-AF65-F5344CB8AC3E}">
        <p14:creationId xmlns:p14="http://schemas.microsoft.com/office/powerpoint/2010/main" val="40983844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re 1"/>
          <p:cNvSpPr>
            <a:spLocks noGrp="1"/>
          </p:cNvSpPr>
          <p:nvPr>
            <p:ph type="title"/>
          </p:nvPr>
        </p:nvSpPr>
        <p:spPr>
          <a:xfrm>
            <a:off x="323850" y="44450"/>
            <a:ext cx="8229600" cy="1143000"/>
          </a:xfrm>
        </p:spPr>
        <p:txBody>
          <a:bodyPr/>
          <a:lstStyle/>
          <a:p>
            <a:r>
              <a:rPr lang="fr-BE" sz="3200" dirty="0"/>
              <a:t>The Brain Size – IQ </a:t>
            </a:r>
            <a:r>
              <a:rPr lang="fr-BE" sz="3200" dirty="0" err="1"/>
              <a:t>Correlation</a:t>
            </a:r>
            <a:r>
              <a:rPr lang="fr-BE" sz="3200" dirty="0"/>
              <a:t> </a:t>
            </a:r>
            <a:r>
              <a:rPr lang="fr-BE" sz="3200" dirty="0" err="1"/>
              <a:t>is</a:t>
            </a:r>
            <a:r>
              <a:rPr lang="fr-BE" sz="3200" dirty="0"/>
              <a:t> +0,45</a:t>
            </a:r>
          </a:p>
        </p:txBody>
      </p:sp>
      <p:sp>
        <p:nvSpPr>
          <p:cNvPr id="29699" name="Espace réservé du contenu 2"/>
          <p:cNvSpPr>
            <a:spLocks noGrp="1"/>
          </p:cNvSpPr>
          <p:nvPr>
            <p:ph idx="1"/>
          </p:nvPr>
        </p:nvSpPr>
        <p:spPr>
          <a:xfrm>
            <a:off x="250825" y="1268413"/>
            <a:ext cx="8229600" cy="4525962"/>
          </a:xfrm>
        </p:spPr>
        <p:txBody>
          <a:bodyPr/>
          <a:lstStyle/>
          <a:p>
            <a:pPr marL="0" indent="0">
              <a:buNone/>
            </a:pPr>
            <a:r>
              <a:rPr lang="en-US" sz="2000" dirty="0"/>
              <a:t>Brain size is correlated </a:t>
            </a:r>
            <a:r>
              <a:rPr lang="en-US" sz="2000" dirty="0" smtClean="0"/>
              <a:t>at +0.45 </a:t>
            </a:r>
            <a:r>
              <a:rPr lang="en-US" sz="2000" dirty="0"/>
              <a:t>with IQ. Like general intelligence (g), brain size is distributed in a Gaussian way (bell curve, figure 1 below).</a:t>
            </a:r>
          </a:p>
          <a:p>
            <a:pPr marL="0" indent="0">
              <a:buNone/>
            </a:pPr>
            <a:r>
              <a:rPr lang="en-US" sz="2000" dirty="0"/>
              <a:t>A +0.45 correlation between general intelligence (= IQ) and brain size means that:</a:t>
            </a:r>
          </a:p>
          <a:p>
            <a:r>
              <a:rPr lang="en-US" sz="2000" dirty="0"/>
              <a:t>1. An increase of 1 SD in brain size (about 120 grams in mass) increases IQ </a:t>
            </a:r>
            <a:r>
              <a:rPr lang="en-US" sz="2000" dirty="0" smtClean="0"/>
              <a:t>by </a:t>
            </a:r>
            <a:r>
              <a:rPr lang="en-US" sz="2000" dirty="0"/>
              <a:t>an average of 0.45 SD (7 IQ points).</a:t>
            </a:r>
          </a:p>
          <a:p>
            <a:r>
              <a:rPr lang="en-US" sz="2000" dirty="0"/>
              <a:t>2. IQs of 115 (1SD above average) have an average brain size 0.45 SD above average (about 55 grams more in mass).</a:t>
            </a:r>
          </a:p>
          <a:p>
            <a:pPr marL="0" indent="0">
              <a:buNone/>
            </a:pPr>
            <a:r>
              <a:rPr lang="en-US" dirty="0"/>
              <a:t/>
            </a:r>
            <a:br>
              <a:rPr lang="en-US" dirty="0"/>
            </a:br>
            <a:endParaRPr lang="fr-BE" sz="1400" dirty="0"/>
          </a:p>
        </p:txBody>
      </p:sp>
      <p:sp>
        <p:nvSpPr>
          <p:cNvPr id="4" name="Espace réservé du numéro de diapositive 3"/>
          <p:cNvSpPr>
            <a:spLocks noGrp="1"/>
          </p:cNvSpPr>
          <p:nvPr>
            <p:ph type="sldNum" sz="quarter" idx="12"/>
          </p:nvPr>
        </p:nvSpPr>
        <p:spPr>
          <a:xfrm>
            <a:off x="6804248" y="6371203"/>
            <a:ext cx="2133600" cy="365125"/>
          </a:xfrm>
        </p:spPr>
        <p:txBody>
          <a:bodyPr/>
          <a:lstStyle/>
          <a:p>
            <a:pPr>
              <a:defRPr/>
            </a:pPr>
            <a:fld id="{989DC9B1-58C7-4135-9CB4-3E3B90D8E39A}" type="slidenum">
              <a:rPr lang="fr-BE" smtClean="0"/>
              <a:pPr>
                <a:defRPr/>
              </a:pPr>
              <a:t>41</a:t>
            </a:fld>
            <a:endParaRPr lang="fr-BE" dirty="0"/>
          </a:p>
        </p:txBody>
      </p:sp>
      <p:pic>
        <p:nvPicPr>
          <p:cNvPr id="4915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4365625"/>
            <a:ext cx="424815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158" name="ZoneTexte 1"/>
          <p:cNvSpPr txBox="1">
            <a:spLocks noChangeArrowheads="1"/>
          </p:cNvSpPr>
          <p:nvPr/>
        </p:nvSpPr>
        <p:spPr bwMode="auto">
          <a:xfrm>
            <a:off x="2051050" y="6118225"/>
            <a:ext cx="43926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sz="1400" dirty="0"/>
              <a:t>Figure 1: Brain size of </a:t>
            </a:r>
            <a:r>
              <a:rPr lang="fr-BE" sz="1400" dirty="0" err="1" smtClean="0"/>
              <a:t>African</a:t>
            </a:r>
            <a:r>
              <a:rPr lang="fr-BE" sz="1400" dirty="0" smtClean="0"/>
              <a:t> </a:t>
            </a:r>
            <a:r>
              <a:rPr lang="fr-BE" sz="1400" dirty="0" err="1" smtClean="0"/>
              <a:t>Americans</a:t>
            </a:r>
            <a:r>
              <a:rPr lang="fr-BE" sz="1400" dirty="0" smtClean="0"/>
              <a:t> </a:t>
            </a:r>
            <a:r>
              <a:rPr lang="fr-BE" sz="1400" dirty="0"/>
              <a:t>(</a:t>
            </a:r>
            <a:r>
              <a:rPr lang="fr-BE" sz="1400" dirty="0" err="1"/>
              <a:t>red</a:t>
            </a:r>
            <a:r>
              <a:rPr lang="fr-BE" sz="1400" dirty="0"/>
              <a:t>) and </a:t>
            </a:r>
            <a:r>
              <a:rPr lang="fr-BE" sz="1400" dirty="0" err="1" smtClean="0"/>
              <a:t>Europeans</a:t>
            </a:r>
            <a:r>
              <a:rPr lang="fr-BE" sz="1400" dirty="0" smtClean="0"/>
              <a:t> </a:t>
            </a:r>
            <a:r>
              <a:rPr lang="fr-BE" sz="1400" dirty="0"/>
              <a:t>(</a:t>
            </a:r>
            <a:r>
              <a:rPr lang="fr-BE" sz="1400" dirty="0" err="1"/>
              <a:t>whites</a:t>
            </a:r>
            <a:r>
              <a:rPr lang="fr-BE" sz="1400" dirty="0"/>
              <a:t>)</a:t>
            </a:r>
          </a:p>
        </p:txBody>
      </p:sp>
      <p:sp>
        <p:nvSpPr>
          <p:cNvPr id="2" name="ZoneTexte 1"/>
          <p:cNvSpPr txBox="1"/>
          <p:nvPr/>
        </p:nvSpPr>
        <p:spPr>
          <a:xfrm>
            <a:off x="6443663" y="5305653"/>
            <a:ext cx="2754489" cy="1554272"/>
          </a:xfrm>
          <a:prstGeom prst="rect">
            <a:avLst/>
          </a:prstGeom>
          <a:noFill/>
        </p:spPr>
        <p:txBody>
          <a:bodyPr wrap="square" rtlCol="0">
            <a:spAutoFit/>
          </a:bodyPr>
          <a:lstStyle/>
          <a:p>
            <a:pPr eaLnBrk="1" hangingPunct="1"/>
            <a:r>
              <a:rPr lang="fr-BE" sz="1100" dirty="0"/>
              <a:t> - Vernon, Wicket, Bazana et Stelmack, 2000.</a:t>
            </a:r>
          </a:p>
          <a:p>
            <a:r>
              <a:rPr lang="fr-BE" sz="1100" dirty="0"/>
              <a:t> - </a:t>
            </a:r>
            <a:r>
              <a:rPr lang="fr-BE" sz="1100" dirty="0" smtClean="0"/>
              <a:t>‘</a:t>
            </a:r>
            <a:r>
              <a:rPr lang="fr-BE" sz="1100" dirty="0" err="1" smtClean="0"/>
              <a:t>Whole</a:t>
            </a:r>
            <a:r>
              <a:rPr lang="fr-BE" sz="1100" dirty="0" smtClean="0"/>
              <a:t> </a:t>
            </a:r>
            <a:r>
              <a:rPr lang="fr-BE" sz="1100" dirty="0"/>
              <a:t>brain size and general mental </a:t>
            </a:r>
            <a:r>
              <a:rPr lang="fr-BE" sz="1100" dirty="0" err="1" smtClean="0"/>
              <a:t>ability</a:t>
            </a:r>
            <a:r>
              <a:rPr lang="fr-BE" sz="1100" dirty="0" smtClean="0"/>
              <a:t>’ </a:t>
            </a:r>
            <a:r>
              <a:rPr lang="fr-BE" sz="1100" dirty="0"/>
              <a:t>Int J </a:t>
            </a:r>
            <a:r>
              <a:rPr lang="fr-BE" sz="1100" dirty="0" err="1"/>
              <a:t>Neurosci</a:t>
            </a:r>
            <a:r>
              <a:rPr lang="fr-BE" sz="1100" dirty="0"/>
              <a:t>. 2009.</a:t>
            </a:r>
            <a:br>
              <a:rPr lang="fr-BE" sz="1100" dirty="0"/>
            </a:br>
            <a:r>
              <a:rPr lang="fr-BE" sz="1100" dirty="0"/>
              <a:t>- </a:t>
            </a:r>
            <a:r>
              <a:rPr lang="fr-BE" sz="1100" dirty="0" smtClean="0"/>
              <a:t>‘</a:t>
            </a:r>
            <a:r>
              <a:rPr lang="en-US" sz="1100" dirty="0" smtClean="0"/>
              <a:t>Brain </a:t>
            </a:r>
            <a:r>
              <a:rPr lang="en-US" sz="1100" dirty="0"/>
              <a:t>volume and intelligence: The moderating role of intelligence measurement </a:t>
            </a:r>
            <a:r>
              <a:rPr lang="en-US" sz="1100" dirty="0" smtClean="0"/>
              <a:t>quality’ </a:t>
            </a:r>
            <a:r>
              <a:rPr lang="en-US" sz="1100" dirty="0"/>
              <a:t>Intelligence, 2017</a:t>
            </a:r>
          </a:p>
          <a:p>
            <a:pPr eaLnBrk="1" hangingPunct="1"/>
            <a:endParaRPr lang="fr-BE" sz="1100" dirty="0"/>
          </a:p>
          <a:p>
            <a:endParaRPr lang="fr-BE" dirty="0"/>
          </a:p>
        </p:txBody>
      </p:sp>
    </p:spTree>
    <p:extLst>
      <p:ext uri="{BB962C8B-B14F-4D97-AF65-F5344CB8AC3E}">
        <p14:creationId xmlns:p14="http://schemas.microsoft.com/office/powerpoint/2010/main" val="3495414038"/>
      </p:ext>
    </p:extLst>
  </p:cSld>
  <p:clrMapOvr>
    <a:masterClrMapping/>
  </p:clrMapOvr>
  <p:transition spd="slow" advTm="110508"/>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2492A615-3668-43A7-8A91-C3F64F2AAA1B}" type="slidenum">
              <a:rPr lang="fr-BE" smtClean="0"/>
              <a:pPr>
                <a:defRPr/>
              </a:pPr>
              <a:t>42</a:t>
            </a:fld>
            <a:endParaRPr lang="fr-BE" dirty="0"/>
          </a:p>
        </p:txBody>
      </p:sp>
      <p:pic>
        <p:nvPicPr>
          <p:cNvPr id="50179"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051050" y="1916113"/>
            <a:ext cx="5251450" cy="344487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180" name="ZoneTexte 9"/>
          <p:cNvSpPr txBox="1">
            <a:spLocks noChangeArrowheads="1"/>
          </p:cNvSpPr>
          <p:nvPr/>
        </p:nvSpPr>
        <p:spPr bwMode="auto">
          <a:xfrm>
            <a:off x="250825" y="765175"/>
            <a:ext cx="79133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1400" dirty="0"/>
              <a:t>Among university students, those finishing with distinction show a significantly bigger brain size and those</a:t>
            </a:r>
          </a:p>
          <a:p>
            <a:pPr eaLnBrk="1" hangingPunct="1"/>
            <a:r>
              <a:rPr lang="en-US" sz="1400" dirty="0"/>
              <a:t> ending with great distinction have a bigger brain than those finishing with distinction.</a:t>
            </a:r>
            <a:endParaRPr lang="fr-BE" sz="1400" dirty="0"/>
          </a:p>
        </p:txBody>
      </p:sp>
      <p:sp>
        <p:nvSpPr>
          <p:cNvPr id="50181" name="ZoneTexte 10"/>
          <p:cNvSpPr txBox="1">
            <a:spLocks noChangeArrowheads="1"/>
          </p:cNvSpPr>
          <p:nvPr/>
        </p:nvSpPr>
        <p:spPr bwMode="auto">
          <a:xfrm>
            <a:off x="1116013" y="6146800"/>
            <a:ext cx="70619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dirty="0"/>
              <a:t>General Population &lt; </a:t>
            </a:r>
            <a:r>
              <a:rPr lang="fr-BE" dirty="0" err="1"/>
              <a:t>University</a:t>
            </a:r>
            <a:r>
              <a:rPr lang="fr-BE" dirty="0"/>
              <a:t> </a:t>
            </a:r>
            <a:r>
              <a:rPr lang="fr-BE" dirty="0" err="1"/>
              <a:t>Students</a:t>
            </a:r>
            <a:r>
              <a:rPr lang="fr-BE" dirty="0"/>
              <a:t> &lt; Distinction &lt; Great Distinction</a:t>
            </a:r>
          </a:p>
        </p:txBody>
      </p:sp>
    </p:spTree>
    <p:extLst>
      <p:ext uri="{BB962C8B-B14F-4D97-AF65-F5344CB8AC3E}">
        <p14:creationId xmlns:p14="http://schemas.microsoft.com/office/powerpoint/2010/main" val="191206869"/>
      </p:ext>
    </p:extLst>
  </p:cSld>
  <p:clrMapOvr>
    <a:masterClrMapping/>
  </p:clrMapOvr>
  <p:transition spd="slow" advTm="43003"/>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28600" y="332656"/>
            <a:ext cx="8686800" cy="7056438"/>
          </a:xfrm>
        </p:spPr>
        <p:txBody>
          <a:bodyPr/>
          <a:lstStyle/>
          <a:p>
            <a:pPr marL="0" indent="0" algn="ctr">
              <a:buNone/>
              <a:defRPr/>
            </a:pPr>
            <a:r>
              <a:rPr lang="fr-BE" dirty="0"/>
              <a:t>2. </a:t>
            </a:r>
            <a:r>
              <a:rPr lang="fr-BE" dirty="0" err="1"/>
              <a:t>Some</a:t>
            </a:r>
            <a:r>
              <a:rPr lang="fr-BE" dirty="0"/>
              <a:t> Social IQ </a:t>
            </a:r>
            <a:r>
              <a:rPr lang="fr-BE" dirty="0" err="1"/>
              <a:t>Correlates</a:t>
            </a:r>
            <a:endParaRPr lang="fr-BE" dirty="0"/>
          </a:p>
          <a:p>
            <a:pPr marL="0" indent="0">
              <a:buNone/>
              <a:defRPr/>
            </a:pPr>
            <a:endParaRPr lang="en-US" sz="1400" dirty="0"/>
          </a:p>
          <a:p>
            <a:pPr marL="0" indent="0">
              <a:buNone/>
              <a:defRPr/>
            </a:pPr>
            <a:r>
              <a:rPr lang="en-US" sz="2000" dirty="0"/>
              <a:t>- National/Racial IQs Predict Success in Math and Science</a:t>
            </a:r>
          </a:p>
          <a:p>
            <a:pPr marL="0" indent="0">
              <a:buNone/>
              <a:defRPr/>
            </a:pPr>
            <a:r>
              <a:rPr lang="en-US" sz="2000" dirty="0"/>
              <a:t>- IQ Predicts Salary</a:t>
            </a:r>
          </a:p>
          <a:p>
            <a:pPr marL="0" indent="0">
              <a:buNone/>
              <a:defRPr/>
            </a:pPr>
            <a:r>
              <a:rPr lang="en-US" sz="2000" dirty="0"/>
              <a:t>- IQ Predicts Education Level</a:t>
            </a:r>
          </a:p>
          <a:p>
            <a:pPr marL="0" indent="0">
              <a:buNone/>
              <a:defRPr/>
            </a:pPr>
            <a:r>
              <a:rPr lang="en-US" sz="2000" dirty="0"/>
              <a:t>- IQ Predicts Socioeconomic Status</a:t>
            </a:r>
          </a:p>
          <a:p>
            <a:pPr marL="0" indent="0">
              <a:buNone/>
              <a:defRPr/>
            </a:pPr>
            <a:r>
              <a:rPr lang="en-US" sz="2000" dirty="0"/>
              <a:t>- IQ Predicts Trainability</a:t>
            </a:r>
          </a:p>
          <a:p>
            <a:pPr marL="0" indent="0">
              <a:buNone/>
              <a:defRPr/>
            </a:pPr>
            <a:r>
              <a:rPr lang="en-US" sz="2000" dirty="0"/>
              <a:t>- IQ Predicts Job Proficiency</a:t>
            </a:r>
          </a:p>
          <a:p>
            <a:pPr marL="0" indent="0">
              <a:buNone/>
              <a:defRPr/>
            </a:pPr>
            <a:r>
              <a:rPr lang="en-US" sz="2000" dirty="0"/>
              <a:t>- IQ and Violent Behavior</a:t>
            </a:r>
          </a:p>
          <a:p>
            <a:pPr marL="0" indent="0">
              <a:buNone/>
              <a:defRPr/>
            </a:pPr>
            <a:r>
              <a:rPr lang="en-US" sz="2000" dirty="0"/>
              <a:t>- National/Racial IQ </a:t>
            </a:r>
            <a:r>
              <a:rPr lang="en-US" sz="2000" dirty="0" smtClean="0"/>
              <a:t>Predicts </a:t>
            </a:r>
            <a:r>
              <a:rPr lang="en-US" sz="2000" dirty="0"/>
              <a:t>PISA Scores</a:t>
            </a:r>
          </a:p>
          <a:p>
            <a:pPr marL="0" indent="0">
              <a:buNone/>
              <a:defRPr/>
            </a:pPr>
            <a:r>
              <a:rPr lang="en-US" sz="2000" dirty="0"/>
              <a:t>- IQ at 13 Predicts </a:t>
            </a:r>
            <a:r>
              <a:rPr lang="en-US" sz="2000" dirty="0" smtClean="0"/>
              <a:t>Many </a:t>
            </a:r>
            <a:r>
              <a:rPr lang="en-US" sz="2000" dirty="0"/>
              <a:t>Subsequent Achievements</a:t>
            </a:r>
          </a:p>
          <a:p>
            <a:pPr marL="0" indent="0">
              <a:buNone/>
              <a:defRPr/>
            </a:pPr>
            <a:r>
              <a:rPr lang="en-US" sz="2000" dirty="0"/>
              <a:t>- National IQ, Predictive of GDP/Capita from 1500 to 2000 </a:t>
            </a:r>
          </a:p>
          <a:p>
            <a:pPr marL="0" indent="0">
              <a:buNone/>
              <a:defRPr/>
            </a:pPr>
            <a:r>
              <a:rPr lang="en-US" sz="2000" dirty="0"/>
              <a:t>- National IQ, Predictive of Life Expectancy </a:t>
            </a:r>
          </a:p>
          <a:p>
            <a:pPr marL="0" indent="0">
              <a:buNone/>
              <a:defRPr/>
            </a:pPr>
            <a:r>
              <a:rPr lang="en-US" sz="2000" dirty="0"/>
              <a:t>- National IQ, Highly Predictive </a:t>
            </a:r>
            <a:r>
              <a:rPr lang="en-US" sz="2000" dirty="0" smtClean="0"/>
              <a:t>of Human Development Index</a:t>
            </a:r>
            <a:endParaRPr lang="fr-BE" sz="2000" dirty="0"/>
          </a:p>
        </p:txBody>
      </p:sp>
      <p:sp>
        <p:nvSpPr>
          <p:cNvPr id="4" name="Espace réservé du numéro de diapositive 3"/>
          <p:cNvSpPr>
            <a:spLocks noGrp="1"/>
          </p:cNvSpPr>
          <p:nvPr>
            <p:ph type="sldNum" sz="quarter" idx="12"/>
          </p:nvPr>
        </p:nvSpPr>
        <p:spPr/>
        <p:txBody>
          <a:bodyPr/>
          <a:lstStyle/>
          <a:p>
            <a:pPr>
              <a:defRPr/>
            </a:pPr>
            <a:fld id="{022CF7B1-A6D1-4C5B-9998-8639F3EBD213}" type="slidenum">
              <a:rPr lang="fr-BE" smtClean="0"/>
              <a:pPr>
                <a:defRPr/>
              </a:pPr>
              <a:t>43</a:t>
            </a:fld>
            <a:endParaRPr lang="fr-BE" dirty="0"/>
          </a:p>
        </p:txBody>
      </p:sp>
    </p:spTree>
  </p:cSld>
  <p:clrMapOvr>
    <a:masterClrMapping/>
  </p:clrMapOvr>
  <p:transition spd="slow" advTm="80018"/>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Espace réservé du contenu 4" descr="http://www.iq-tests.eu/images/800-2.png"/>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a:xfrm>
            <a:off x="688255" y="764704"/>
            <a:ext cx="7412137" cy="5112568"/>
          </a:xfrm>
        </p:spPr>
      </p:pic>
      <p:sp>
        <p:nvSpPr>
          <p:cNvPr id="4" name="Espace réservé du numéro de diapositive 3"/>
          <p:cNvSpPr>
            <a:spLocks noGrp="1"/>
          </p:cNvSpPr>
          <p:nvPr>
            <p:ph type="sldNum" sz="quarter" idx="12"/>
          </p:nvPr>
        </p:nvSpPr>
        <p:spPr/>
        <p:txBody>
          <a:bodyPr/>
          <a:lstStyle/>
          <a:p>
            <a:pPr>
              <a:defRPr/>
            </a:pPr>
            <a:fld id="{33D15E8B-1AC4-42A0-B6CB-D1DD43E71FCB}" type="slidenum">
              <a:rPr lang="fr-BE"/>
              <a:pPr>
                <a:defRPr/>
              </a:pPr>
              <a:t>44</a:t>
            </a:fld>
            <a:endParaRPr lang="fr-BE" dirty="0"/>
          </a:p>
        </p:txBody>
      </p:sp>
      <p:sp>
        <p:nvSpPr>
          <p:cNvPr id="29700" name="ZoneTexte 1"/>
          <p:cNvSpPr txBox="1">
            <a:spLocks noChangeArrowheads="1"/>
          </p:cNvSpPr>
          <p:nvPr/>
        </p:nvSpPr>
        <p:spPr bwMode="auto">
          <a:xfrm>
            <a:off x="1693423" y="6093296"/>
            <a:ext cx="62796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sz="1400" dirty="0" err="1"/>
              <a:t>From</a:t>
            </a:r>
            <a:r>
              <a:rPr lang="fr-BE" sz="1400" dirty="0"/>
              <a:t> Murray and Hernstein, </a:t>
            </a:r>
            <a:r>
              <a:rPr lang="fr-BE" sz="1400" dirty="0" smtClean="0"/>
              <a:t>Harvard </a:t>
            </a:r>
            <a:r>
              <a:rPr lang="fr-BE" sz="1400" dirty="0" err="1" smtClean="0"/>
              <a:t>Sociology</a:t>
            </a:r>
            <a:r>
              <a:rPr lang="fr-BE" sz="1400" dirty="0" smtClean="0"/>
              <a:t> </a:t>
            </a:r>
            <a:r>
              <a:rPr lang="fr-BE" sz="1400" dirty="0" err="1" smtClean="0"/>
              <a:t>Faculty</a:t>
            </a:r>
            <a:r>
              <a:rPr lang="fr-BE" sz="1400" dirty="0" smtClean="0"/>
              <a:t> Head, The Bell </a:t>
            </a:r>
            <a:r>
              <a:rPr lang="fr-BE" sz="1400" dirty="0" err="1" smtClean="0"/>
              <a:t>Curve</a:t>
            </a:r>
            <a:r>
              <a:rPr lang="fr-BE" sz="1400" dirty="0" smtClean="0"/>
              <a:t> (1994).</a:t>
            </a:r>
            <a:endParaRPr lang="fr-BE" sz="1400" dirty="0"/>
          </a:p>
        </p:txBody>
      </p:sp>
    </p:spTree>
  </p:cSld>
  <p:clrMapOvr>
    <a:masterClrMapping/>
  </p:clrMapOvr>
  <p:transition spd="slow" advTm="71619"/>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4AC5506-6312-4701-8D3C-40187889A94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44B1C0C4-51B2-4B00-A7CF-0D7D81456FE1}"/>
              </a:ext>
            </a:extLst>
          </p:cNvPr>
          <p:cNvSpPr txBox="1"/>
          <p:nvPr/>
        </p:nvSpPr>
        <p:spPr>
          <a:xfrm>
            <a:off x="417399" y="643467"/>
            <a:ext cx="8408193" cy="744836"/>
          </a:xfrm>
          <a:prstGeom prst="rect">
            <a:avLst/>
          </a:prstGeom>
        </p:spPr>
        <p:txBody>
          <a:bodyPr vert="horz" lIns="91440" tIns="45720" rIns="91440" bIns="45720" rtlCol="0" anchor="ctr">
            <a:normAutofit/>
          </a:bodyPr>
          <a:lstStyle/>
          <a:p>
            <a:pPr algn="ctr">
              <a:lnSpc>
                <a:spcPct val="90000"/>
              </a:lnSpc>
              <a:spcAft>
                <a:spcPts val="600"/>
              </a:spcAft>
            </a:pPr>
            <a:r>
              <a:rPr lang="en-US" sz="2800" kern="1200" dirty="0">
                <a:solidFill>
                  <a:schemeClr val="bg1"/>
                </a:solidFill>
                <a:latin typeface="+mj-lt"/>
                <a:ea typeface="+mj-ea"/>
                <a:cs typeface="+mj-cs"/>
              </a:rPr>
              <a:t>Increasing Median Income by IQ level (1993 data)</a:t>
            </a:r>
          </a:p>
        </p:txBody>
      </p:sp>
      <p:pic>
        <p:nvPicPr>
          <p:cNvPr id="7170" name="Picture 2" descr="https://pumpkinperson.files.wordpress.com/2014/11/dollarbar.png">
            <a:extLst>
              <a:ext uri="{FF2B5EF4-FFF2-40B4-BE49-F238E27FC236}">
                <a16:creationId xmlns:a16="http://schemas.microsoft.com/office/drawing/2014/main" id="{08E820E1-3A6A-42A1-BEFC-EA9AB82932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5511" y="1671192"/>
            <a:ext cx="6372978" cy="4685158"/>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numéro de diapositive 3"/>
          <p:cNvSpPr>
            <a:spLocks noGrp="1"/>
          </p:cNvSpPr>
          <p:nvPr>
            <p:ph type="sldNum" sz="quarter" idx="12"/>
          </p:nvPr>
        </p:nvSpPr>
        <p:spPr>
          <a:xfrm>
            <a:off x="6457950" y="6356350"/>
            <a:ext cx="2057400" cy="365125"/>
          </a:xfrm>
        </p:spPr>
        <p:txBody>
          <a:bodyPr vert="horz" lIns="91440" tIns="45720" rIns="91440" bIns="45720" rtlCol="0" anchor="ctr">
            <a:normAutofit/>
          </a:bodyPr>
          <a:lstStyle/>
          <a:p>
            <a:pPr>
              <a:spcAft>
                <a:spcPts val="600"/>
              </a:spcAft>
              <a:defRPr/>
            </a:pPr>
            <a:fld id="{47A6BE0B-C705-4049-B0B7-7F0671430F56}" type="slidenum">
              <a:rPr lang="en-US" smtClean="0">
                <a:latin typeface="+mn-lt"/>
                <a:cs typeface="+mn-cs"/>
              </a:rPr>
              <a:pPr>
                <a:spcAft>
                  <a:spcPts val="600"/>
                </a:spcAft>
                <a:defRPr/>
              </a:pPr>
              <a:t>45</a:t>
            </a:fld>
            <a:endParaRPr lang="en-US">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020F92AA-4236-4D85-A006-EA16128A18E7}" type="slidenum">
              <a:rPr lang="fr-BE" smtClean="0"/>
              <a:pPr>
                <a:defRPr/>
              </a:pPr>
              <a:t>46</a:t>
            </a:fld>
            <a:endParaRPr lang="fr-BE" dirty="0"/>
          </a:p>
        </p:txBody>
      </p:sp>
      <p:pic>
        <p:nvPicPr>
          <p:cNvPr id="327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2060575"/>
            <a:ext cx="5795962" cy="302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5867" y="6581199"/>
            <a:ext cx="2454518" cy="261610"/>
          </a:xfrm>
          <a:prstGeom prst="rect">
            <a:avLst/>
          </a:prstGeom>
          <a:noFill/>
        </p:spPr>
        <p:txBody>
          <a:bodyPr wrap="none" rtlCol="0">
            <a:spAutoFit/>
          </a:bodyPr>
          <a:lstStyle/>
          <a:p>
            <a:r>
              <a:rPr lang="fr-BE" sz="1100" dirty="0" err="1"/>
              <a:t>From</a:t>
            </a:r>
            <a:r>
              <a:rPr lang="fr-BE" sz="1100" dirty="0"/>
              <a:t> </a:t>
            </a:r>
            <a:r>
              <a:rPr lang="en-US" sz="1100" dirty="0" smtClean="0"/>
              <a:t>“</a:t>
            </a:r>
            <a:r>
              <a:rPr lang="fr-BE" sz="1100" dirty="0" smtClean="0"/>
              <a:t>The </a:t>
            </a:r>
            <a:r>
              <a:rPr lang="fr-BE" sz="1100" dirty="0"/>
              <a:t>g </a:t>
            </a:r>
            <a:r>
              <a:rPr lang="fr-BE" sz="1100" dirty="0" smtClean="0"/>
              <a:t>factor</a:t>
            </a:r>
            <a:r>
              <a:rPr lang="en-US" sz="1100" dirty="0" smtClean="0">
                <a:hlinkClick r:id="rId4"/>
              </a:rPr>
              <a:t>“</a:t>
            </a:r>
            <a:r>
              <a:rPr lang="fr-BE" sz="1100" dirty="0" smtClean="0"/>
              <a:t> </a:t>
            </a:r>
            <a:r>
              <a:rPr lang="fr-BE" sz="1100" dirty="0"/>
              <a:t>1998, A. R. Jensen.</a:t>
            </a:r>
          </a:p>
        </p:txBody>
      </p:sp>
      <p:sp>
        <p:nvSpPr>
          <p:cNvPr id="3" name="ZoneTexte 2">
            <a:extLst>
              <a:ext uri="{FF2B5EF4-FFF2-40B4-BE49-F238E27FC236}">
                <a16:creationId xmlns:a16="http://schemas.microsoft.com/office/drawing/2014/main" id="{6300CAAB-41E7-4B69-AA35-B3EC19E40E60}"/>
              </a:ext>
            </a:extLst>
          </p:cNvPr>
          <p:cNvSpPr txBox="1"/>
          <p:nvPr/>
        </p:nvSpPr>
        <p:spPr>
          <a:xfrm>
            <a:off x="2862556" y="1124744"/>
            <a:ext cx="2302875" cy="523220"/>
          </a:xfrm>
          <a:prstGeom prst="rect">
            <a:avLst/>
          </a:prstGeom>
          <a:noFill/>
        </p:spPr>
        <p:txBody>
          <a:bodyPr wrap="none" rtlCol="0">
            <a:spAutoFit/>
          </a:bodyPr>
          <a:lstStyle/>
          <a:p>
            <a:r>
              <a:rPr lang="fr-BE" sz="2800" dirty="0"/>
              <a:t>On The Road…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DF203AB6-14BF-4CD8-AC5F-53B709B906AC}"/>
              </a:ext>
            </a:extLst>
          </p:cNvPr>
          <p:cNvSpPr>
            <a:spLocks noGrp="1"/>
          </p:cNvSpPr>
          <p:nvPr>
            <p:ph type="sldNum" sz="quarter" idx="12"/>
          </p:nvPr>
        </p:nvSpPr>
        <p:spPr/>
        <p:txBody>
          <a:bodyPr/>
          <a:lstStyle/>
          <a:p>
            <a:pPr>
              <a:defRPr/>
            </a:pPr>
            <a:fld id="{C961D413-C80E-4040-8C95-0A8BAAE2541B}" type="slidenum">
              <a:rPr lang="fr-BE" smtClean="0"/>
              <a:pPr>
                <a:defRPr/>
              </a:pPr>
              <a:t>47</a:t>
            </a:fld>
            <a:endParaRPr lang="fr-BE" dirty="0"/>
          </a:p>
        </p:txBody>
      </p:sp>
      <p:pic>
        <p:nvPicPr>
          <p:cNvPr id="1026" name="Picture 2" descr="https://www.intelligence-humaine.com/wp-content/uploads/2018/08/crime-1.jpg">
            <a:extLst>
              <a:ext uri="{FF2B5EF4-FFF2-40B4-BE49-F238E27FC236}">
                <a16:creationId xmlns:a16="http://schemas.microsoft.com/office/drawing/2014/main" id="{D9F8B0E1-ABE2-40FD-BEEB-EEC3CA1D33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875" y="1071220"/>
            <a:ext cx="6572250" cy="5038725"/>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0812F34E-7D36-4B16-B348-3807F520975E}"/>
              </a:ext>
            </a:extLst>
          </p:cNvPr>
          <p:cNvSpPr txBox="1"/>
          <p:nvPr/>
        </p:nvSpPr>
        <p:spPr>
          <a:xfrm>
            <a:off x="1078223" y="178484"/>
            <a:ext cx="7441140" cy="369332"/>
          </a:xfrm>
          <a:prstGeom prst="rect">
            <a:avLst/>
          </a:prstGeom>
          <a:noFill/>
        </p:spPr>
        <p:txBody>
          <a:bodyPr wrap="none" rtlCol="0">
            <a:spAutoFit/>
          </a:bodyPr>
          <a:lstStyle/>
          <a:p>
            <a:r>
              <a:rPr lang="en-US" dirty="0"/>
              <a:t>Lower IQ is linearly associated with higher violence in the general population.</a:t>
            </a:r>
            <a:endParaRPr lang="fr-BE" dirty="0"/>
          </a:p>
        </p:txBody>
      </p:sp>
      <p:sp>
        <p:nvSpPr>
          <p:cNvPr id="10" name="ZoneTexte 9">
            <a:extLst>
              <a:ext uri="{FF2B5EF4-FFF2-40B4-BE49-F238E27FC236}">
                <a16:creationId xmlns:a16="http://schemas.microsoft.com/office/drawing/2014/main" id="{37095F71-DCB1-4AA8-A57A-D8C811EF7B90}"/>
              </a:ext>
            </a:extLst>
          </p:cNvPr>
          <p:cNvSpPr txBox="1"/>
          <p:nvPr/>
        </p:nvSpPr>
        <p:spPr>
          <a:xfrm>
            <a:off x="575556" y="6109945"/>
            <a:ext cx="7992888" cy="646331"/>
          </a:xfrm>
          <a:prstGeom prst="rect">
            <a:avLst/>
          </a:prstGeom>
          <a:noFill/>
        </p:spPr>
        <p:txBody>
          <a:bodyPr wrap="square" rtlCol="0">
            <a:spAutoFit/>
          </a:bodyPr>
          <a:lstStyle/>
          <a:p>
            <a:r>
              <a:rPr lang="en-US" dirty="0">
                <a:hlinkClick r:id="rId3"/>
              </a:rPr>
              <a:t>“Association between intelligence quotient and violence perpetration in the English general population” Cambridge University Press, 2018.</a:t>
            </a:r>
            <a:endParaRPr lang="fr-BE" dirty="0"/>
          </a:p>
        </p:txBody>
      </p:sp>
    </p:spTree>
    <p:extLst>
      <p:ext uri="{BB962C8B-B14F-4D97-AF65-F5344CB8AC3E}">
        <p14:creationId xmlns:p14="http://schemas.microsoft.com/office/powerpoint/2010/main" val="35759753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B5999060-73D9-4636-BBF2-C5B3C4BD3047}" type="slidenum">
              <a:rPr lang="fr-BE" smtClean="0"/>
              <a:pPr>
                <a:defRPr/>
              </a:pPr>
              <a:t>48</a:t>
            </a:fld>
            <a:endParaRPr lang="fr-BE" dirty="0"/>
          </a:p>
        </p:txBody>
      </p:sp>
      <p:pic>
        <p:nvPicPr>
          <p:cNvPr id="337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7938"/>
            <a:ext cx="5329237" cy="684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148064" y="6525344"/>
            <a:ext cx="2087431" cy="261610"/>
          </a:xfrm>
          <a:prstGeom prst="rect">
            <a:avLst/>
          </a:prstGeom>
        </p:spPr>
        <p:txBody>
          <a:bodyPr wrap="none">
            <a:spAutoFit/>
          </a:bodyPr>
          <a:lstStyle/>
          <a:p>
            <a:r>
              <a:rPr lang="fr-BE" sz="1100" dirty="0" smtClean="0"/>
              <a:t>The </a:t>
            </a:r>
            <a:r>
              <a:rPr lang="fr-BE" sz="1100" dirty="0"/>
              <a:t>g </a:t>
            </a:r>
            <a:r>
              <a:rPr lang="fr-BE" sz="1100" dirty="0" smtClean="0"/>
              <a:t>factor (1998</a:t>
            </a:r>
            <a:r>
              <a:rPr lang="fr-BE" sz="1100" dirty="0"/>
              <a:t>)</a:t>
            </a:r>
            <a:r>
              <a:rPr lang="fr-BE" sz="1100" dirty="0" smtClean="0"/>
              <a:t> </a:t>
            </a:r>
            <a:r>
              <a:rPr lang="fr-BE" sz="1100" dirty="0"/>
              <a:t>A. R. Jensen.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re 1"/>
          <p:cNvSpPr>
            <a:spLocks noGrp="1"/>
          </p:cNvSpPr>
          <p:nvPr>
            <p:ph type="title"/>
          </p:nvPr>
        </p:nvSpPr>
        <p:spPr>
          <a:xfrm>
            <a:off x="457200" y="548680"/>
            <a:ext cx="8229600" cy="1143000"/>
          </a:xfrm>
        </p:spPr>
        <p:txBody>
          <a:bodyPr/>
          <a:lstStyle/>
          <a:p>
            <a:pPr fontAlgn="t"/>
            <a:r>
              <a:rPr lang="fr-BE" dirty="0"/>
              <a:t>“Genius” </a:t>
            </a:r>
            <a:r>
              <a:rPr lang="en-US" dirty="0"/>
              <a:t>requires an extremely high g level (IQ).</a:t>
            </a:r>
            <a:br>
              <a:rPr lang="en-US" dirty="0"/>
            </a:br>
            <a:endParaRPr lang="fr-BE" dirty="0"/>
          </a:p>
        </p:txBody>
      </p:sp>
      <p:sp>
        <p:nvSpPr>
          <p:cNvPr id="4" name="Espace réservé du numéro de diapositive 3"/>
          <p:cNvSpPr>
            <a:spLocks noGrp="1"/>
          </p:cNvSpPr>
          <p:nvPr>
            <p:ph type="sldNum" sz="quarter" idx="12"/>
          </p:nvPr>
        </p:nvSpPr>
        <p:spPr/>
        <p:txBody>
          <a:bodyPr/>
          <a:lstStyle/>
          <a:p>
            <a:pPr>
              <a:defRPr/>
            </a:pPr>
            <a:fld id="{73B461F7-B273-44EA-899A-2F91AAC3E829}" type="slidenum">
              <a:rPr lang="fr-BE" smtClean="0"/>
              <a:pPr>
                <a:defRPr/>
              </a:pPr>
              <a:t>49</a:t>
            </a:fld>
            <a:endParaRPr lang="fr-BE" dirty="0"/>
          </a:p>
        </p:txBody>
      </p:sp>
      <p:graphicFrame>
        <p:nvGraphicFramePr>
          <p:cNvPr id="6" name="Tableau 5"/>
          <p:cNvGraphicFramePr>
            <a:graphicFrameLocks noGrp="1"/>
          </p:cNvGraphicFramePr>
          <p:nvPr>
            <p:extLst>
              <p:ext uri="{D42A27DB-BD31-4B8C-83A1-F6EECF244321}">
                <p14:modId xmlns:p14="http://schemas.microsoft.com/office/powerpoint/2010/main" val="35504864"/>
              </p:ext>
            </p:extLst>
          </p:nvPr>
        </p:nvGraphicFramePr>
        <p:xfrm>
          <a:off x="1908720" y="1484784"/>
          <a:ext cx="4535488" cy="2991798"/>
        </p:xfrm>
        <a:graphic>
          <a:graphicData uri="http://schemas.openxmlformats.org/drawingml/2006/table">
            <a:tbl>
              <a:tblPr/>
              <a:tblGrid>
                <a:gridCol w="1643941">
                  <a:extLst>
                    <a:ext uri="{9D8B030D-6E8A-4147-A177-3AD203B41FA5}">
                      <a16:colId xmlns:a16="http://schemas.microsoft.com/office/drawing/2014/main" val="20000"/>
                    </a:ext>
                  </a:extLst>
                </a:gridCol>
                <a:gridCol w="1858084">
                  <a:extLst>
                    <a:ext uri="{9D8B030D-6E8A-4147-A177-3AD203B41FA5}">
                      <a16:colId xmlns:a16="http://schemas.microsoft.com/office/drawing/2014/main" val="20001"/>
                    </a:ext>
                  </a:extLst>
                </a:gridCol>
                <a:gridCol w="261732">
                  <a:extLst>
                    <a:ext uri="{9D8B030D-6E8A-4147-A177-3AD203B41FA5}">
                      <a16:colId xmlns:a16="http://schemas.microsoft.com/office/drawing/2014/main" val="20002"/>
                    </a:ext>
                  </a:extLst>
                </a:gridCol>
                <a:gridCol w="771731">
                  <a:extLst>
                    <a:ext uri="{9D8B030D-6E8A-4147-A177-3AD203B41FA5}">
                      <a16:colId xmlns:a16="http://schemas.microsoft.com/office/drawing/2014/main" val="20003"/>
                    </a:ext>
                  </a:extLst>
                </a:gridCol>
              </a:tblGrid>
              <a:tr h="551472">
                <a:tc gridSpan="3">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sz="1100" b="0" i="0" u="none" strike="noStrike" cap="none" normalizeH="0" baseline="0" dirty="0">
                        <a:ln>
                          <a:noFill/>
                        </a:ln>
                        <a:solidFill>
                          <a:srgbClr val="000000"/>
                        </a:solidFill>
                        <a:effectLst/>
                        <a:latin typeface="Calibri" pitchFamily="34"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100" b="0" i="0" u="none" strike="noStrike" cap="none" normalizeH="0" baseline="0" dirty="0">
                          <a:ln>
                            <a:noFill/>
                          </a:ln>
                          <a:solidFill>
                            <a:srgbClr val="000000"/>
                          </a:solidFill>
                          <a:effectLst/>
                          <a:latin typeface="Calibri" pitchFamily="34" charset="0"/>
                        </a:rPr>
                        <a:t>Mean IQs of Historical Geniuses, Estimated by Catherine Cox</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fr-BE"/>
                    </a:p>
                  </a:txBody>
                  <a:tcPr/>
                </a:tc>
                <a:tc hMerge="1">
                  <a:txBody>
                    <a:bodyPr/>
                    <a:lstStyle/>
                    <a:p>
                      <a:endParaRPr lang="fr-BE"/>
                    </a:p>
                  </a:txBody>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800" b="0" i="0" u="none" strike="noStrike" cap="none" normalizeH="0" baseline="0" dirty="0">
                          <a:ln>
                            <a:noFill/>
                          </a:ln>
                          <a:solidFill>
                            <a:srgbClr val="000000"/>
                          </a:solidFill>
                          <a:effectLst/>
                          <a:latin typeface="Calibri" pitchFamily="34" charset="0"/>
                        </a:rPr>
                        <a:t> </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544636">
                <a:tc>
                  <a:txBody>
                    <a:bodyPr/>
                    <a:lstStyle/>
                    <a:p>
                      <a:pPr marL="101600" marR="0" lvl="0" indent="0" algn="l" defTabSz="914400" rtl="0" eaLnBrk="1" fontAlgn="base" latinLnBrk="0" hangingPunct="1">
                        <a:lnSpc>
                          <a:spcPct val="115000"/>
                        </a:lnSpc>
                        <a:spcBef>
                          <a:spcPct val="0"/>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Category</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Mean IQ</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gridSpan="2">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fr-BE" sz="1100" b="0" i="0" u="none" strike="noStrike" cap="none" normalizeH="0" baseline="0" dirty="0">
                          <a:ln>
                            <a:noFill/>
                          </a:ln>
                          <a:solidFill>
                            <a:srgbClr val="000000"/>
                          </a:solidFill>
                          <a:effectLst/>
                          <a:latin typeface="Calibri" pitchFamily="34" charset="0"/>
                        </a:rPr>
                        <a:t> </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fr-BE"/>
                    </a:p>
                  </a:txBody>
                  <a:tcPr/>
                </a:tc>
                <a:extLst>
                  <a:ext uri="{0D108BD9-81ED-4DB2-BD59-A6C34878D82A}">
                    <a16:rowId xmlns:a16="http://schemas.microsoft.com/office/drawing/2014/main" val="10001"/>
                  </a:ext>
                </a:extLst>
              </a:tr>
              <a:tr h="1895690">
                <a:tc>
                  <a:txBody>
                    <a:bodyPr/>
                    <a:lstStyle/>
                    <a:p>
                      <a:pPr marL="101600" marR="0" lvl="0" indent="0" algn="l" defTabSz="914400" rtl="0" eaLnBrk="1" fontAlgn="base" latinLnBrk="0" hangingPunct="1">
                        <a:lnSpc>
                          <a:spcPct val="115000"/>
                        </a:lnSpc>
                        <a:spcBef>
                          <a:spcPts val="538"/>
                        </a:spcBef>
                        <a:spcAft>
                          <a:spcPct val="0"/>
                        </a:spcAft>
                        <a:buClrTx/>
                        <a:buSzTx/>
                        <a:buFontTx/>
                        <a:buNone/>
                        <a:tabLst/>
                      </a:pPr>
                      <a:r>
                        <a:rPr kumimoji="0" lang="fr-FR" sz="1100" b="0" i="0" u="none" strike="noStrike" cap="none" normalizeH="0" baseline="0" dirty="0" err="1">
                          <a:ln>
                            <a:noFill/>
                          </a:ln>
                          <a:solidFill>
                            <a:srgbClr val="000000"/>
                          </a:solidFill>
                          <a:effectLst/>
                          <a:latin typeface="Calibri" pitchFamily="34" charset="0"/>
                        </a:rPr>
                        <a:t>Scientist</a:t>
                      </a:r>
                      <a:endParaRPr kumimoji="0" lang="fr-BE" sz="1100" b="0" i="0" u="none" strike="noStrike" cap="none" normalizeH="0" baseline="0" dirty="0">
                        <a:ln>
                          <a:noFill/>
                        </a:ln>
                        <a:solidFill>
                          <a:srgbClr val="000000"/>
                        </a:solidFill>
                        <a:effectLst/>
                        <a:latin typeface="Calibri" pitchFamily="34" charset="0"/>
                      </a:endParaRPr>
                    </a:p>
                    <a:p>
                      <a:pPr marL="101600" marR="0" lvl="0" indent="0" algn="l" defTabSz="914400" rtl="0" eaLnBrk="1" fontAlgn="base" latinLnBrk="0" hangingPunct="1">
                        <a:lnSpc>
                          <a:spcPct val="117000"/>
                        </a:lnSpc>
                        <a:spcBef>
                          <a:spcPct val="0"/>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Soldiers</a:t>
                      </a:r>
                      <a:endParaRPr kumimoji="0" lang="fr-BE" sz="1100" b="0" i="0" u="none" strike="noStrike" cap="none" normalizeH="0" baseline="0" dirty="0">
                        <a:ln>
                          <a:noFill/>
                        </a:ln>
                        <a:solidFill>
                          <a:srgbClr val="000000"/>
                        </a:solidFill>
                        <a:effectLst/>
                        <a:latin typeface="Calibri" pitchFamily="34" charset="0"/>
                      </a:endParaRPr>
                    </a:p>
                    <a:p>
                      <a:pPr marL="101600" marR="0" lvl="0" indent="0" algn="l" defTabSz="914400" rtl="0" eaLnBrk="1" fontAlgn="base" latinLnBrk="0" hangingPunct="1">
                        <a:lnSpc>
                          <a:spcPct val="115000"/>
                        </a:lnSpc>
                        <a:spcBef>
                          <a:spcPct val="0"/>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Statestnen</a:t>
                      </a:r>
                      <a:endParaRPr kumimoji="0" lang="fr-BE" sz="1100" b="0" i="0" u="none" strike="noStrike" cap="none" normalizeH="0" baseline="0" dirty="0">
                        <a:ln>
                          <a:noFill/>
                        </a:ln>
                        <a:solidFill>
                          <a:srgbClr val="000000"/>
                        </a:solidFill>
                        <a:effectLst/>
                        <a:latin typeface="Calibri" pitchFamily="34" charset="0"/>
                      </a:endParaRPr>
                    </a:p>
                    <a:p>
                      <a:pPr marL="101600" marR="0" lvl="0" indent="0" algn="l" defTabSz="914400" rtl="0" eaLnBrk="1" fontAlgn="base" latinLnBrk="0" hangingPunct="1">
                        <a:lnSpc>
                          <a:spcPct val="120000"/>
                        </a:lnSpc>
                        <a:spcBef>
                          <a:spcPct val="0"/>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Writers</a:t>
                      </a:r>
                      <a:endParaRPr kumimoji="0" lang="fr-BE" sz="1100" b="0" i="0" u="none" strike="noStrike" cap="none" normalizeH="0" baseline="0" dirty="0">
                        <a:ln>
                          <a:noFill/>
                        </a:ln>
                        <a:solidFill>
                          <a:srgbClr val="000000"/>
                        </a:solidFill>
                        <a:effectLst/>
                        <a:latin typeface="Calibri" pitchFamily="34" charset="0"/>
                      </a:endParaRPr>
                    </a:p>
                    <a:p>
                      <a:pPr marL="101600" marR="0" lvl="0" indent="0" algn="l" defTabSz="914400" rtl="0" eaLnBrk="1" fontAlgn="base" latinLnBrk="0" hangingPunct="1">
                        <a:lnSpc>
                          <a:spcPct val="120000"/>
                        </a:lnSpc>
                        <a:spcBef>
                          <a:spcPct val="0"/>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Artist</a:t>
                      </a:r>
                      <a:endParaRPr kumimoji="0" lang="fr-BE" sz="1100" b="0" i="0" u="none" strike="noStrike" cap="none" normalizeH="0" baseline="0" dirty="0">
                        <a:ln>
                          <a:noFill/>
                        </a:ln>
                        <a:solidFill>
                          <a:srgbClr val="000000"/>
                        </a:solidFill>
                        <a:effectLst/>
                        <a:latin typeface="Calibri" pitchFamily="34" charset="0"/>
                      </a:endParaRPr>
                    </a:p>
                    <a:p>
                      <a:pPr marL="101600" marR="0" lvl="0" indent="0" algn="l" defTabSz="914400" rtl="0" eaLnBrk="1" fontAlgn="base" latinLnBrk="0" hangingPunct="1">
                        <a:lnSpc>
                          <a:spcPct val="120000"/>
                        </a:lnSpc>
                        <a:spcBef>
                          <a:spcPct val="0"/>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Musicians </a:t>
                      </a:r>
                      <a:endParaRPr kumimoji="0" lang="fr-BE" sz="1100" b="0" i="0" u="none" strike="noStrike" cap="none" normalizeH="0" baseline="0" dirty="0">
                        <a:ln>
                          <a:noFill/>
                        </a:ln>
                        <a:solidFill>
                          <a:srgbClr val="000000"/>
                        </a:solidFill>
                        <a:effectLst/>
                        <a:latin typeface="Calibri" pitchFamily="34" charset="0"/>
                      </a:endParaRPr>
                    </a:p>
                    <a:p>
                      <a:pPr marL="101600" marR="0" lvl="0" indent="0" algn="l" defTabSz="914400" rtl="0" eaLnBrk="1" fontAlgn="base" latinLnBrk="0" hangingPunct="1">
                        <a:lnSpc>
                          <a:spcPct val="120000"/>
                        </a:lnSpc>
                        <a:spcBef>
                          <a:spcPct val="0"/>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Philosophers</a:t>
                      </a:r>
                      <a:endParaRPr kumimoji="0" lang="fr-BE" sz="1100" b="0" i="0" u="none" strike="noStrike" cap="none" normalizeH="0" baseline="0" dirty="0">
                        <a:ln>
                          <a:noFill/>
                        </a:ln>
                        <a:solidFill>
                          <a:srgbClr val="000000"/>
                        </a:solidFill>
                        <a:effectLst/>
                        <a:latin typeface="Calibri" pitchFamily="34" charset="0"/>
                      </a:endParaRPr>
                    </a:p>
                    <a:p>
                      <a:pPr marL="101600" marR="0" lvl="0" indent="0" algn="l" defTabSz="914400" rtl="0" eaLnBrk="1" fontAlgn="base" latinLnBrk="0" hangingPunct="1">
                        <a:lnSpc>
                          <a:spcPct val="120000"/>
                        </a:lnSpc>
                        <a:spcBef>
                          <a:spcPct val="0"/>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Religions leaders</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20000"/>
                        </a:lnSpc>
                        <a:spcBef>
                          <a:spcPts val="363"/>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155</a:t>
                      </a:r>
                      <a:endParaRPr kumimoji="0" lang="fr-BE" sz="1100" b="0" i="0" u="none" strike="noStrike" cap="none" normalizeH="0" baseline="0" dirty="0">
                        <a:ln>
                          <a:noFill/>
                        </a:ln>
                        <a:solidFill>
                          <a:srgbClr val="000000"/>
                        </a:solidFill>
                        <a:effectLst/>
                        <a:latin typeface="Calibri" pitchFamily="34" charset="0"/>
                      </a:endParaRPr>
                    </a:p>
                    <a:p>
                      <a:pPr marL="0" marR="0" lvl="0" indent="0" algn="r" defTabSz="914400" rtl="0" eaLnBrk="1" fontAlgn="base" latinLnBrk="0" hangingPunct="1">
                        <a:lnSpc>
                          <a:spcPct val="115000"/>
                        </a:lnSpc>
                        <a:spcBef>
                          <a:spcPct val="0"/>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132</a:t>
                      </a:r>
                      <a:endParaRPr kumimoji="0" lang="fr-BE" sz="1100" b="0" i="0" u="none" strike="noStrike" cap="none" normalizeH="0" baseline="0" dirty="0">
                        <a:ln>
                          <a:noFill/>
                        </a:ln>
                        <a:solidFill>
                          <a:srgbClr val="000000"/>
                        </a:solidFill>
                        <a:effectLst/>
                        <a:latin typeface="Calibri" pitchFamily="34" charset="0"/>
                      </a:endParaRPr>
                    </a:p>
                    <a:p>
                      <a:pPr marL="0" marR="0" lvl="0" indent="0" algn="r" defTabSz="914400" rtl="0" eaLnBrk="1" fontAlgn="base" latinLnBrk="0" hangingPunct="1">
                        <a:lnSpc>
                          <a:spcPct val="115000"/>
                        </a:lnSpc>
                        <a:spcBef>
                          <a:spcPct val="0"/>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162</a:t>
                      </a:r>
                      <a:endParaRPr kumimoji="0" lang="fr-BE" sz="1100" b="0" i="0" u="none" strike="noStrike" cap="none" normalizeH="0" baseline="0" dirty="0">
                        <a:ln>
                          <a:noFill/>
                        </a:ln>
                        <a:solidFill>
                          <a:srgbClr val="000000"/>
                        </a:solidFill>
                        <a:effectLst/>
                        <a:latin typeface="Calibri" pitchFamily="34" charset="0"/>
                      </a:endParaRPr>
                    </a:p>
                    <a:p>
                      <a:pPr marL="0" marR="0" lvl="0" indent="0" algn="r" defTabSz="914400" rtl="0" eaLnBrk="1" fontAlgn="base" latinLnBrk="0" hangingPunct="1">
                        <a:lnSpc>
                          <a:spcPct val="123000"/>
                        </a:lnSpc>
                        <a:spcBef>
                          <a:spcPct val="0"/>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164</a:t>
                      </a:r>
                      <a:endParaRPr kumimoji="0" lang="fr-BE" sz="1100" b="0" i="0" u="none" strike="noStrike" cap="none" normalizeH="0" baseline="0" dirty="0">
                        <a:ln>
                          <a:noFill/>
                        </a:ln>
                        <a:solidFill>
                          <a:srgbClr val="000000"/>
                        </a:solidFill>
                        <a:effectLst/>
                        <a:latin typeface="Calibri" pitchFamily="34" charset="0"/>
                      </a:endParaRPr>
                    </a:p>
                    <a:p>
                      <a:pPr marL="0" marR="0" lvl="0" indent="0" algn="r" defTabSz="914400" rtl="0" eaLnBrk="1" fontAlgn="base" latinLnBrk="0" hangingPunct="1">
                        <a:lnSpc>
                          <a:spcPct val="123000"/>
                        </a:lnSpc>
                        <a:spcBef>
                          <a:spcPct val="0"/>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150</a:t>
                      </a:r>
                      <a:endParaRPr kumimoji="0" lang="fr-BE" sz="1100" b="0" i="0" u="none" strike="noStrike" cap="none" normalizeH="0" baseline="0" dirty="0">
                        <a:ln>
                          <a:noFill/>
                        </a:ln>
                        <a:solidFill>
                          <a:srgbClr val="000000"/>
                        </a:solidFill>
                        <a:effectLst/>
                        <a:latin typeface="Calibri" pitchFamily="34" charset="0"/>
                      </a:endParaRPr>
                    </a:p>
                    <a:p>
                      <a:pPr marL="0" marR="0" lvl="0" indent="0" algn="r" defTabSz="914400" rtl="0" eaLnBrk="1" fontAlgn="base" latinLnBrk="0" hangingPunct="1">
                        <a:lnSpc>
                          <a:spcPct val="123000"/>
                        </a:lnSpc>
                        <a:spcBef>
                          <a:spcPct val="0"/>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164</a:t>
                      </a:r>
                      <a:endParaRPr kumimoji="0" lang="fr-BE" sz="1100" b="0" i="0" u="none" strike="noStrike" cap="none" normalizeH="0" baseline="0" dirty="0">
                        <a:ln>
                          <a:noFill/>
                        </a:ln>
                        <a:solidFill>
                          <a:srgbClr val="000000"/>
                        </a:solidFill>
                        <a:effectLst/>
                        <a:latin typeface="Calibri" pitchFamily="34" charset="0"/>
                      </a:endParaRPr>
                    </a:p>
                    <a:p>
                      <a:pPr marL="0" marR="0" lvl="0" indent="0" algn="r" defTabSz="914400" rtl="0" eaLnBrk="1" fontAlgn="base" latinLnBrk="0" hangingPunct="1">
                        <a:lnSpc>
                          <a:spcPct val="123000"/>
                        </a:lnSpc>
                        <a:spcBef>
                          <a:spcPct val="0"/>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175</a:t>
                      </a:r>
                      <a:endParaRPr kumimoji="0" lang="fr-BE" sz="1100" b="0" i="0" u="none" strike="noStrike" cap="none" normalizeH="0" baseline="0" dirty="0">
                        <a:ln>
                          <a:noFill/>
                        </a:ln>
                        <a:solidFill>
                          <a:srgbClr val="000000"/>
                        </a:solidFill>
                        <a:effectLst/>
                        <a:latin typeface="Calibri" pitchFamily="34" charset="0"/>
                      </a:endParaRPr>
                    </a:p>
                    <a:p>
                      <a:pPr marL="0" marR="0" lvl="0" indent="0" algn="r" defTabSz="914400" rtl="0" eaLnBrk="1" fontAlgn="base" latinLnBrk="0" hangingPunct="1">
                        <a:lnSpc>
                          <a:spcPct val="123000"/>
                        </a:lnSpc>
                        <a:spcBef>
                          <a:spcPct val="0"/>
                        </a:spcBef>
                        <a:spcAft>
                          <a:spcPct val="0"/>
                        </a:spcAft>
                        <a:buClrTx/>
                        <a:buSzTx/>
                        <a:buFontTx/>
                        <a:buNone/>
                        <a:tabLst/>
                      </a:pPr>
                      <a:r>
                        <a:rPr kumimoji="0" lang="fr-FR" sz="1100" b="0" i="0" u="none" strike="noStrike" cap="none" normalizeH="0" baseline="0" dirty="0">
                          <a:ln>
                            <a:noFill/>
                          </a:ln>
                          <a:solidFill>
                            <a:srgbClr val="000000"/>
                          </a:solidFill>
                          <a:effectLst/>
                          <a:latin typeface="Calibri" pitchFamily="34" charset="0"/>
                        </a:rPr>
                        <a:t>160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gridSpan="2">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fr-BE" sz="1100" b="0" i="0" u="none" strike="noStrike" cap="none" normalizeH="0" baseline="0" dirty="0">
                          <a:ln>
                            <a:noFill/>
                          </a:ln>
                          <a:solidFill>
                            <a:srgbClr val="000000"/>
                          </a:solidFill>
                          <a:effectLst/>
                          <a:latin typeface="Calibri" pitchFamily="34" charset="0"/>
                        </a:rPr>
                        <a:t> </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fr-BE"/>
                    </a:p>
                  </a:txBody>
                  <a:tcPr/>
                </a:tc>
                <a:extLst>
                  <a:ext uri="{0D108BD9-81ED-4DB2-BD59-A6C34878D82A}">
                    <a16:rowId xmlns:a16="http://schemas.microsoft.com/office/drawing/2014/main" val="10002"/>
                  </a:ext>
                </a:extLst>
              </a:tr>
            </a:tbl>
          </a:graphicData>
        </a:graphic>
      </p:graphicFrame>
      <p:sp>
        <p:nvSpPr>
          <p:cNvPr id="34841" name="ZoneTexte 2"/>
          <p:cNvSpPr txBox="1">
            <a:spLocks noChangeArrowheads="1"/>
          </p:cNvSpPr>
          <p:nvPr/>
        </p:nvSpPr>
        <p:spPr bwMode="auto">
          <a:xfrm>
            <a:off x="1475656" y="4581128"/>
            <a:ext cx="65532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dirty="0"/>
              <a:t>Scientific Nobel Prize: Average IQ of 158 (4SD, measured) </a:t>
            </a:r>
            <a:r>
              <a:rPr lang="en-US" dirty="0" err="1"/>
              <a:t>ie</a:t>
            </a:r>
            <a:r>
              <a:rPr lang="en-US" dirty="0"/>
              <a:t> ~ 1/20000 (potentially 50 individuals per million in European populations)</a:t>
            </a:r>
          </a:p>
          <a:p>
            <a:pPr eaLnBrk="1" hangingPunct="1"/>
            <a:r>
              <a:rPr lang="en-US" dirty="0"/>
              <a:t>           -&gt; A very high IQ is needed -&gt; Bigger average brain size of 4x0.45 = 1.8SD&gt; overall average, </a:t>
            </a:r>
            <a:r>
              <a:rPr lang="en-US" dirty="0" err="1" smtClean="0"/>
              <a:t>ie</a:t>
            </a:r>
            <a:r>
              <a:rPr lang="en-US" dirty="0" smtClean="0"/>
              <a:t>, </a:t>
            </a:r>
            <a:r>
              <a:rPr lang="en-US" dirty="0"/>
              <a:t>1.8 x 120 = 216 grams &gt; average (1369 cc versus 1585 cc for a population with an average IQ of 158)</a:t>
            </a:r>
          </a:p>
          <a:p>
            <a:pPr eaLnBrk="1" hangingPunct="1"/>
            <a:r>
              <a:rPr lang="en-US" dirty="0"/>
              <a:t>           -&gt; Obvious biological basis of genius</a:t>
            </a:r>
            <a:r>
              <a:rPr lang="fr-BE" dirty="0"/>
              <a:t>    </a:t>
            </a:r>
          </a:p>
          <a:p>
            <a:pPr eaLnBrk="1" hangingPunct="1"/>
            <a:r>
              <a:rPr lang="fr-BE" dirty="0"/>
              <a:t>               </a:t>
            </a:r>
          </a:p>
        </p:txBody>
      </p:sp>
      <p:sp>
        <p:nvSpPr>
          <p:cNvPr id="2" name="ZoneTexte 1"/>
          <p:cNvSpPr txBox="1"/>
          <p:nvPr/>
        </p:nvSpPr>
        <p:spPr>
          <a:xfrm>
            <a:off x="6444208" y="3727823"/>
            <a:ext cx="2024913" cy="430887"/>
          </a:xfrm>
          <a:prstGeom prst="rect">
            <a:avLst/>
          </a:prstGeom>
          <a:noFill/>
        </p:spPr>
        <p:txBody>
          <a:bodyPr wrap="none" rtlCol="0">
            <a:spAutoFit/>
          </a:bodyPr>
          <a:lstStyle/>
          <a:p>
            <a:r>
              <a:rPr lang="fr-BE" sz="1100" dirty="0" err="1"/>
              <a:t>From</a:t>
            </a:r>
            <a:r>
              <a:rPr lang="fr-BE" sz="1100" dirty="0"/>
              <a:t> </a:t>
            </a:r>
            <a:r>
              <a:rPr lang="fr-BE" sz="1100" dirty="0" err="1" smtClean="0"/>
              <a:t>Eugenics</a:t>
            </a:r>
            <a:r>
              <a:rPr lang="fr-BE" sz="1100" dirty="0"/>
              <a:t>, a </a:t>
            </a:r>
            <a:r>
              <a:rPr lang="fr-BE" sz="1100" dirty="0" err="1" smtClean="0"/>
              <a:t>reassessment</a:t>
            </a:r>
            <a:r>
              <a:rPr lang="fr-BE" sz="1100" dirty="0" smtClean="0"/>
              <a:t> </a:t>
            </a:r>
            <a:r>
              <a:rPr lang="fr-BE" sz="1100" dirty="0"/>
              <a:t/>
            </a:r>
            <a:br>
              <a:rPr lang="fr-BE" sz="1100" dirty="0"/>
            </a:br>
            <a:r>
              <a:rPr lang="fr-BE" sz="1100" dirty="0" smtClean="0"/>
              <a:t>(2001), </a:t>
            </a:r>
            <a:r>
              <a:rPr lang="fr-BE" sz="1100" dirty="0"/>
              <a:t>Richard Lynn.</a:t>
            </a:r>
          </a:p>
        </p:txBody>
      </p:sp>
    </p:spTree>
  </p:cSld>
  <p:clrMapOvr>
    <a:masterClrMapping/>
  </p:clrMapOvr>
  <p:transition spd="slow" advTm="84437"/>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3326" y="-99392"/>
            <a:ext cx="8640960" cy="1152128"/>
          </a:xfrm>
        </p:spPr>
        <p:txBody>
          <a:bodyPr/>
          <a:lstStyle/>
          <a:p>
            <a:r>
              <a:rPr lang="en-US" sz="2000" dirty="0"/>
              <a:t/>
            </a:r>
            <a:br>
              <a:rPr lang="en-US" sz="2000" dirty="0"/>
            </a:br>
            <a:r>
              <a:rPr lang="en-US" sz="1800" dirty="0"/>
              <a:t>Anecdotally, the estimate of “a bigger brain by 216 grams" for a population of European homo sapiens with an IQ of 160 is very close to the difference of 240 cc </a:t>
            </a:r>
            <a:r>
              <a:rPr lang="en-US" sz="1800" dirty="0" smtClean="0"/>
              <a:t>found </a:t>
            </a:r>
            <a:r>
              <a:rPr lang="en-US" sz="1800" dirty="0"/>
              <a:t>in a brain study of 65 eminent men ...</a:t>
            </a:r>
            <a:endParaRPr lang="fr-BE" sz="1800"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50</a:t>
            </a:fld>
            <a:endParaRPr lang="fr-BE" dirty="0"/>
          </a:p>
        </p:txBody>
      </p:sp>
      <p:pic>
        <p:nvPicPr>
          <p:cNvPr id="1026" name="Imag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300338"/>
            <a:ext cx="3312368" cy="551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Imag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3806" y="1300338"/>
            <a:ext cx="3250002" cy="547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26958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51</a:t>
            </a:fld>
            <a:endParaRPr lang="fr-BE" dirty="0"/>
          </a:p>
        </p:txBody>
      </p:sp>
      <p:sp>
        <p:nvSpPr>
          <p:cNvPr id="2" name="Rectangle 1">
            <a:extLst>
              <a:ext uri="{FF2B5EF4-FFF2-40B4-BE49-F238E27FC236}">
                <a16:creationId xmlns:a16="http://schemas.microsoft.com/office/drawing/2014/main" id="{DDF5E7B3-CB18-4741-A6B5-B402A0107158}"/>
              </a:ext>
            </a:extLst>
          </p:cNvPr>
          <p:cNvSpPr>
            <a:spLocks noChangeArrowheads="1"/>
          </p:cNvSpPr>
          <p:nvPr/>
        </p:nvSpPr>
        <p:spPr bwMode="auto">
          <a:xfrm>
            <a:off x="395536" y="853263"/>
            <a:ext cx="8064896" cy="470898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solidFill>
                  <a:srgbClr val="212121"/>
                </a:solidFill>
                <a:effectLst/>
                <a:latin typeface="+mn-lt"/>
              </a:rPr>
              <a:t>It </a:t>
            </a:r>
            <a:r>
              <a:rPr kumimoji="0" lang="fr-FR" altLang="fr-FR" b="0" i="0" u="none" strike="noStrike" cap="none" normalizeH="0" baseline="0" dirty="0" err="1">
                <a:ln>
                  <a:noFill/>
                </a:ln>
                <a:solidFill>
                  <a:srgbClr val="212121"/>
                </a:solidFill>
                <a:effectLst/>
                <a:latin typeface="+mn-lt"/>
              </a:rPr>
              <a:t>should</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be</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noted</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that</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highly</a:t>
            </a:r>
            <a:r>
              <a:rPr kumimoji="0" lang="fr-FR" altLang="fr-FR" b="0" i="0" u="none" strike="noStrike" cap="none" normalizeH="0" baseline="0" dirty="0">
                <a:ln>
                  <a:noFill/>
                </a:ln>
                <a:solidFill>
                  <a:srgbClr val="212121"/>
                </a:solidFill>
                <a:effectLst/>
                <a:latin typeface="+mn-lt"/>
              </a:rPr>
              <a:t> intelligent </a:t>
            </a:r>
            <a:r>
              <a:rPr kumimoji="0" lang="fr-FR" altLang="fr-FR" b="0" i="0" u="none" strike="noStrike" cap="none" normalizeH="0" baseline="0" dirty="0" err="1">
                <a:ln>
                  <a:noFill/>
                </a:ln>
                <a:solidFill>
                  <a:srgbClr val="212121"/>
                </a:solidFill>
                <a:effectLst/>
                <a:latin typeface="+mn-lt"/>
              </a:rPr>
              <a:t>individuals</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with</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smtClean="0">
                <a:ln>
                  <a:noFill/>
                </a:ln>
                <a:solidFill>
                  <a:srgbClr val="212121"/>
                </a:solidFill>
                <a:effectLst/>
                <a:latin typeface="+mn-lt"/>
              </a:rPr>
              <a:t>below-average</a:t>
            </a:r>
            <a:r>
              <a:rPr kumimoji="0" lang="fr-FR" altLang="fr-FR" b="0" i="0" u="none" strike="noStrike" cap="none" normalizeH="0" baseline="0" dirty="0" smtClean="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brain</a:t>
            </a:r>
            <a:r>
              <a:rPr kumimoji="0" lang="fr-FR" altLang="fr-FR" b="0" i="0" u="none" strike="noStrike" cap="none" normalizeH="0" baseline="0" dirty="0">
                <a:ln>
                  <a:noFill/>
                </a:ln>
                <a:solidFill>
                  <a:srgbClr val="212121"/>
                </a:solidFill>
                <a:effectLst/>
                <a:latin typeface="+mn-lt"/>
              </a:rPr>
              <a:t> size can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err="1">
                <a:ln>
                  <a:noFill/>
                </a:ln>
                <a:solidFill>
                  <a:srgbClr val="212121"/>
                </a:solidFill>
                <a:effectLst/>
                <a:latin typeface="+mn-lt"/>
              </a:rPr>
              <a:t>be</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found</a:t>
            </a:r>
            <a:r>
              <a:rPr kumimoji="0" lang="fr-FR" altLang="fr-FR" b="0" i="0" u="none" strike="noStrike" cap="none" normalizeH="0" baseline="0" dirty="0">
                <a:ln>
                  <a:noFill/>
                </a:ln>
                <a:solidFill>
                  <a:srgbClr val="212121"/>
                </a:solidFill>
                <a:effectLst/>
                <a:latin typeface="+mn-lt"/>
              </a:rPr>
              <a:t> (Smetana, Anatole France</a:t>
            </a:r>
            <a:r>
              <a:rPr kumimoji="0" lang="fr-FR" altLang="fr-FR" b="0" i="0" u="none" strike="noStrike" cap="none" normalizeH="0" baseline="0" dirty="0" smtClean="0">
                <a:ln>
                  <a:noFill/>
                </a:ln>
                <a:solidFill>
                  <a:srgbClr val="212121"/>
                </a:solidFill>
                <a:effectLst/>
                <a:latin typeface="+mn-lt"/>
              </a:rPr>
              <a:t>…), </a:t>
            </a:r>
            <a:r>
              <a:rPr kumimoji="0" lang="fr-FR" altLang="fr-FR" b="0" i="0" u="none" strike="noStrike" cap="none" normalizeH="0" baseline="0" dirty="0">
                <a:ln>
                  <a:noFill/>
                </a:ln>
                <a:solidFill>
                  <a:srgbClr val="212121"/>
                </a:solidFill>
                <a:effectLst/>
                <a:latin typeface="+mn-lt"/>
              </a:rPr>
              <a:t>the </a:t>
            </a:r>
            <a:r>
              <a:rPr kumimoji="0" lang="fr-FR" altLang="fr-FR" b="0" i="0" u="none" strike="noStrike" cap="none" normalizeH="0" baseline="0" dirty="0" err="1">
                <a:ln>
                  <a:noFill/>
                </a:ln>
                <a:solidFill>
                  <a:srgbClr val="212121"/>
                </a:solidFill>
                <a:effectLst/>
                <a:latin typeface="+mn-lt"/>
              </a:rPr>
              <a:t>correlation</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is</a:t>
            </a:r>
            <a:r>
              <a:rPr kumimoji="0" lang="fr-FR" altLang="fr-FR" b="0" i="0" u="none" strike="noStrike" cap="none" normalizeH="0" baseline="0" dirty="0">
                <a:ln>
                  <a:noFill/>
                </a:ln>
                <a:solidFill>
                  <a:srgbClr val="212121"/>
                </a:solidFill>
                <a:effectLst/>
                <a:latin typeface="+mn-lt"/>
              </a:rPr>
              <a:t> not 1 but </a:t>
            </a:r>
            <a:r>
              <a:rPr kumimoji="0" lang="fr-FR" altLang="fr-FR" b="0" i="0" u="none" strike="noStrike" cap="none" normalizeH="0" baseline="0" dirty="0" err="1">
                <a:ln>
                  <a:noFill/>
                </a:ln>
                <a:solidFill>
                  <a:srgbClr val="212121"/>
                </a:solidFill>
                <a:effectLst/>
                <a:latin typeface="+mn-lt"/>
              </a:rPr>
              <a:t>only</a:t>
            </a:r>
            <a:r>
              <a:rPr kumimoji="0" lang="fr-FR" altLang="fr-FR" b="0" i="0" u="none" strike="noStrike" cap="none" normalizeH="0" baseline="0" dirty="0">
                <a:ln>
                  <a:noFill/>
                </a:ln>
                <a:solidFill>
                  <a:srgbClr val="212121"/>
                </a:solidFill>
                <a:effectLst/>
                <a:latin typeface="+mn-lt"/>
              </a:rPr>
              <a:t> +0,45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dirty="0">
              <a:solidFill>
                <a:srgbClr val="212121"/>
              </a:solid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solidFill>
                  <a:srgbClr val="212121"/>
                </a:solidFill>
                <a:effectLst/>
                <a:latin typeface="+mn-lt"/>
              </a:rPr>
              <a:t>-&gt; </a:t>
            </a:r>
            <a:r>
              <a:rPr kumimoji="0" lang="fr-FR" altLang="fr-FR" b="0" i="0" u="none" strike="noStrike" cap="none" normalizeH="0" baseline="0" dirty="0" smtClean="0">
                <a:ln>
                  <a:noFill/>
                </a:ln>
                <a:solidFill>
                  <a:srgbClr val="212121"/>
                </a:solidFill>
                <a:effectLst/>
                <a:latin typeface="+mn-lt"/>
              </a:rPr>
              <a:t>Imagine </a:t>
            </a:r>
            <a:r>
              <a:rPr kumimoji="0" lang="fr-FR" altLang="fr-FR" b="0" i="0" u="none" strike="noStrike" cap="none" normalizeH="0" baseline="0" dirty="0">
                <a:ln>
                  <a:noFill/>
                </a:ln>
                <a:solidFill>
                  <a:srgbClr val="212121"/>
                </a:solidFill>
                <a:effectLst/>
                <a:latin typeface="+mn-lt"/>
              </a:rPr>
              <a:t>a </a:t>
            </a:r>
            <a:r>
              <a:rPr kumimoji="0" lang="fr-FR" altLang="fr-FR" b="0" i="0" u="none" strike="noStrike" cap="none" normalizeH="0" baseline="0" dirty="0" err="1">
                <a:ln>
                  <a:noFill/>
                </a:ln>
                <a:solidFill>
                  <a:srgbClr val="212121"/>
                </a:solidFill>
                <a:effectLst/>
                <a:latin typeface="+mn-lt"/>
              </a:rPr>
              <a:t>safe</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filled</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with</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jewelry</a:t>
            </a:r>
            <a:r>
              <a:rPr kumimoji="0" lang="fr-FR" altLang="fr-FR" b="0" i="0" u="none" strike="noStrike" cap="none" normalizeH="0" baseline="0" dirty="0">
                <a:ln>
                  <a:noFill/>
                </a:ln>
                <a:solidFill>
                  <a:srgbClr val="212121"/>
                </a:solidFill>
                <a:effectLst/>
                <a:latin typeface="+mn-lt"/>
              </a:rPr>
              <a:t> and </a:t>
            </a:r>
            <a:r>
              <a:rPr kumimoji="0" lang="fr-FR" altLang="fr-FR" b="0" i="0" u="none" strike="noStrike" cap="none" normalizeH="0" baseline="0" dirty="0" err="1">
                <a:ln>
                  <a:noFill/>
                </a:ln>
                <a:solidFill>
                  <a:srgbClr val="212121"/>
                </a:solidFill>
                <a:effectLst/>
                <a:latin typeface="+mn-lt"/>
              </a:rPr>
              <a:t>bank</a:t>
            </a:r>
            <a:r>
              <a:rPr kumimoji="0" lang="fr-FR" altLang="fr-FR" b="0" i="0" u="none" strike="noStrike" cap="none" normalizeH="0" baseline="0" dirty="0">
                <a:ln>
                  <a:noFill/>
                </a:ln>
                <a:solidFill>
                  <a:srgbClr val="212121"/>
                </a:solidFill>
                <a:effectLst/>
                <a:latin typeface="+mn-lt"/>
              </a:rPr>
              <a:t> notes of 5-10-20-50-100-200-500 euros.</a:t>
            </a:r>
            <a:br>
              <a:rPr kumimoji="0" lang="fr-FR" altLang="fr-FR" b="0" i="0" u="none" strike="noStrike" cap="none" normalizeH="0" baseline="0" dirty="0">
                <a:ln>
                  <a:noFill/>
                </a:ln>
                <a:solidFill>
                  <a:srgbClr val="212121"/>
                </a:solidFill>
                <a:effectLst/>
                <a:latin typeface="+mn-lt"/>
              </a:rPr>
            </a:br>
            <a:endParaRPr kumimoji="0" lang="fr-FR" altLang="fr-FR" b="0" i="0" u="none" strike="noStrike" cap="none" normalizeH="0" baseline="0" dirty="0">
              <a:ln>
                <a:noFill/>
              </a:ln>
              <a:solidFill>
                <a:srgbClr val="21212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lang="fr-FR" altLang="fr-FR" dirty="0">
                <a:solidFill>
                  <a:srgbClr val="212121"/>
                </a:solidFill>
                <a:latin typeface="+mn-lt"/>
              </a:rPr>
              <a:t>-&gt; </a:t>
            </a:r>
            <a:r>
              <a:rPr lang="fr-FR" altLang="fr-FR" dirty="0" err="1">
                <a:solidFill>
                  <a:srgbClr val="212121"/>
                </a:solidFill>
                <a:latin typeface="+mn-lt"/>
              </a:rPr>
              <a:t>Blindly</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you</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take</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with</a:t>
            </a:r>
            <a:r>
              <a:rPr kumimoji="0" lang="fr-FR" altLang="fr-FR" b="0" i="0" u="none" strike="noStrike" cap="none" normalizeH="0" baseline="0" dirty="0">
                <a:ln>
                  <a:noFill/>
                </a:ln>
                <a:solidFill>
                  <a:srgbClr val="212121"/>
                </a:solidFill>
                <a:effectLst/>
                <a:latin typeface="+mn-lt"/>
              </a:rPr>
              <a:t> the help of a </a:t>
            </a:r>
            <a:r>
              <a:rPr kumimoji="0" lang="fr-FR" altLang="fr-FR" b="0" i="0" u="none" strike="noStrike" cap="none" normalizeH="0" baseline="0" dirty="0" err="1">
                <a:ln>
                  <a:noFill/>
                </a:ln>
                <a:solidFill>
                  <a:srgbClr val="212121"/>
                </a:solidFill>
                <a:effectLst/>
                <a:latin typeface="+mn-lt"/>
              </a:rPr>
              <a:t>small</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smtClean="0">
                <a:ln>
                  <a:noFill/>
                </a:ln>
                <a:solidFill>
                  <a:srgbClr val="212121"/>
                </a:solidFill>
                <a:effectLst/>
                <a:latin typeface="+mn-lt"/>
              </a:rPr>
              <a:t>shovel</a:t>
            </a:r>
            <a:r>
              <a:rPr kumimoji="0" lang="fr-FR" altLang="fr-FR" b="0" i="0" u="none" strike="noStrike" cap="none" normalizeH="0" baseline="0" dirty="0" smtClean="0">
                <a:ln>
                  <a:noFill/>
                </a:ln>
                <a:solidFill>
                  <a:srgbClr val="212121"/>
                </a:solidFill>
                <a:effectLst/>
                <a:latin typeface="+mn-lt"/>
              </a:rPr>
              <a:t>, </a:t>
            </a:r>
            <a:r>
              <a:rPr kumimoji="0" lang="fr-FR" altLang="fr-FR" b="0" i="0" u="none" strike="noStrike" cap="none" normalizeH="0" baseline="0" dirty="0" err="1" smtClean="0">
                <a:ln>
                  <a:noFill/>
                </a:ln>
                <a:solidFill>
                  <a:srgbClr val="212121"/>
                </a:solidFill>
                <a:effectLst/>
                <a:latin typeface="+mn-lt"/>
              </a:rPr>
              <a:t>say</a:t>
            </a:r>
            <a:r>
              <a:rPr kumimoji="0" lang="fr-FR" altLang="fr-FR" b="0" i="0" u="none" strike="noStrike" cap="none" normalizeH="0" baseline="0" dirty="0" smtClean="0">
                <a:ln>
                  <a:noFill/>
                </a:ln>
                <a:solidFill>
                  <a:srgbClr val="212121"/>
                </a:solidFill>
                <a:effectLst/>
                <a:latin typeface="+mn-lt"/>
              </a:rPr>
              <a:t> 1200ml full content, </a:t>
            </a:r>
            <a:r>
              <a:rPr kumimoji="0" lang="fr-FR" altLang="fr-FR" b="0" i="0" u="none" strike="noStrike" cap="none" normalizeH="0" baseline="0" dirty="0" err="1">
                <a:ln>
                  <a:noFill/>
                </a:ln>
                <a:solidFill>
                  <a:srgbClr val="212121"/>
                </a:solidFill>
                <a:effectLst/>
                <a:latin typeface="+mn-lt"/>
              </a:rPr>
              <a:t>from</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this</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safe</a:t>
            </a:r>
            <a:r>
              <a:rPr kumimoji="0" lang="fr-FR" altLang="fr-FR" b="0" i="0" u="none" strike="noStrike" cap="none" normalizeH="0" baseline="0" dirty="0">
                <a:ln>
                  <a:noFill/>
                </a:ln>
                <a:solidFill>
                  <a:srgbClr val="212121"/>
                </a:solidFill>
                <a:effectLst/>
                <a:latin typeface="+mn-lt"/>
              </a:rPr>
              <a:t>. You </a:t>
            </a:r>
            <a:r>
              <a:rPr kumimoji="0" lang="fr-FR" altLang="fr-FR" b="0" i="0" u="none" strike="noStrike" cap="none" normalizeH="0" baseline="0" dirty="0" err="1">
                <a:ln>
                  <a:noFill/>
                </a:ln>
                <a:solidFill>
                  <a:srgbClr val="212121"/>
                </a:solidFill>
                <a:effectLst/>
                <a:latin typeface="+mn-lt"/>
              </a:rPr>
              <a:t>repeat</a:t>
            </a:r>
            <a:r>
              <a:rPr kumimoji="0" lang="fr-FR" altLang="fr-FR" b="0" i="0" u="none" strike="noStrike" cap="none" normalizeH="0" baseline="0" dirty="0">
                <a:ln>
                  <a:noFill/>
                </a:ln>
                <a:solidFill>
                  <a:srgbClr val="212121"/>
                </a:solidFill>
                <a:effectLst/>
                <a:latin typeface="+mn-lt"/>
              </a:rPr>
              <a:t> the </a:t>
            </a:r>
            <a:r>
              <a:rPr kumimoji="0" lang="fr-FR" altLang="fr-FR" b="0" i="0" u="none" strike="noStrike" cap="none" normalizeH="0" baseline="0" dirty="0" err="1">
                <a:ln>
                  <a:noFill/>
                </a:ln>
                <a:solidFill>
                  <a:srgbClr val="212121"/>
                </a:solidFill>
                <a:effectLst/>
                <a:latin typeface="+mn-lt"/>
              </a:rPr>
              <a:t>operation</a:t>
            </a:r>
            <a:r>
              <a:rPr kumimoji="0" lang="fr-FR" altLang="fr-FR" b="0" i="0" u="none" strike="noStrike" cap="none" normalizeH="0" baseline="0" dirty="0">
                <a:ln>
                  <a:noFill/>
                </a:ln>
                <a:solidFill>
                  <a:srgbClr val="212121"/>
                </a:solidFill>
                <a:effectLst/>
                <a:latin typeface="+mn-lt"/>
              </a:rPr>
              <a:t> 10 times.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solidFill>
                  <a:srgbClr val="212121"/>
                </a:solidFill>
                <a:effectLst/>
                <a:latin typeface="+mn-lt"/>
              </a:rPr>
              <a:t>-&gt; </a:t>
            </a:r>
            <a:r>
              <a:rPr kumimoji="0" lang="fr-FR" altLang="fr-FR" b="0" i="0" u="none" strike="noStrike" cap="none" normalizeH="0" baseline="0" dirty="0" err="1">
                <a:ln>
                  <a:noFill/>
                </a:ln>
                <a:solidFill>
                  <a:srgbClr val="212121"/>
                </a:solidFill>
                <a:effectLst/>
                <a:latin typeface="+mn-lt"/>
              </a:rPr>
              <a:t>With</a:t>
            </a:r>
            <a:r>
              <a:rPr kumimoji="0" lang="fr-FR" altLang="fr-FR" b="0" i="0" u="none" strike="noStrike" cap="none" normalizeH="0" baseline="0" dirty="0">
                <a:ln>
                  <a:noFill/>
                </a:ln>
                <a:solidFill>
                  <a:srgbClr val="212121"/>
                </a:solidFill>
                <a:effectLst/>
                <a:latin typeface="+mn-lt"/>
              </a:rPr>
              <a:t> the help of a </a:t>
            </a:r>
            <a:r>
              <a:rPr kumimoji="0" lang="fr-FR" altLang="fr-FR" b="0" i="0" u="none" strike="noStrike" cap="none" normalizeH="0" baseline="0" dirty="0" err="1">
                <a:ln>
                  <a:noFill/>
                </a:ln>
                <a:solidFill>
                  <a:srgbClr val="212121"/>
                </a:solidFill>
                <a:effectLst/>
                <a:latin typeface="+mn-lt"/>
              </a:rPr>
              <a:t>larger</a:t>
            </a:r>
            <a:r>
              <a:rPr kumimoji="0" lang="fr-FR" altLang="fr-FR" b="0" i="0" u="none" strike="noStrike" cap="none" normalizeH="0" baseline="0" dirty="0">
                <a:ln>
                  <a:noFill/>
                </a:ln>
                <a:solidFill>
                  <a:srgbClr val="212121"/>
                </a:solidFill>
                <a:effectLst/>
                <a:latin typeface="+mn-lt"/>
              </a:rPr>
              <a:t> 1400ml </a:t>
            </a:r>
            <a:r>
              <a:rPr kumimoji="0" lang="fr-FR" altLang="fr-FR" b="0" i="0" u="none" strike="noStrike" cap="none" normalizeH="0" baseline="0" dirty="0" err="1">
                <a:ln>
                  <a:noFill/>
                </a:ln>
                <a:solidFill>
                  <a:srgbClr val="212121"/>
                </a:solidFill>
                <a:effectLst/>
                <a:latin typeface="+mn-lt"/>
              </a:rPr>
              <a:t>shovel</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you</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blindly</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perform</a:t>
            </a:r>
            <a:r>
              <a:rPr kumimoji="0" lang="fr-FR" altLang="fr-FR" b="0" i="0" u="none" strike="noStrike" cap="none" normalizeH="0" baseline="0" dirty="0">
                <a:ln>
                  <a:noFill/>
                </a:ln>
                <a:solidFill>
                  <a:srgbClr val="212121"/>
                </a:solidFill>
                <a:effectLst/>
                <a:latin typeface="+mn-lt"/>
              </a:rPr>
              <a:t> 10 shots in the </a:t>
            </a:r>
            <a:r>
              <a:rPr kumimoji="0" lang="fr-FR" altLang="fr-FR" b="0" i="0" u="none" strike="noStrike" cap="none" normalizeH="0" baseline="0" dirty="0" err="1" smtClean="0">
                <a:ln>
                  <a:noFill/>
                </a:ln>
                <a:solidFill>
                  <a:srgbClr val="212121"/>
                </a:solidFill>
                <a:effectLst/>
                <a:latin typeface="+mn-lt"/>
              </a:rPr>
              <a:t>safe</a:t>
            </a:r>
            <a:r>
              <a:rPr kumimoji="0" lang="fr-FR" altLang="fr-FR" b="0" i="0" u="none" strike="noStrike" cap="none" normalizeH="0" baseline="0" dirty="0" smtClean="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too</a:t>
            </a:r>
            <a:r>
              <a:rPr kumimoji="0" lang="fr-FR" altLang="fr-FR" b="0" i="0" u="none" strike="noStrike" cap="none" normalizeH="0" baseline="0" dirty="0">
                <a:ln>
                  <a:noFill/>
                </a:ln>
                <a:solidFill>
                  <a:srgbClr val="212121"/>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dirty="0">
              <a:solidFill>
                <a:srgbClr val="212121"/>
              </a:solid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err="1">
                <a:ln>
                  <a:noFill/>
                </a:ln>
                <a:solidFill>
                  <a:srgbClr val="212121"/>
                </a:solidFill>
                <a:effectLst/>
                <a:latin typeface="+mn-lt"/>
              </a:rPr>
              <a:t>What</a:t>
            </a:r>
            <a:r>
              <a:rPr kumimoji="0" lang="fr-FR" altLang="fr-FR" b="0" i="0" u="none" strike="noStrike" cap="none" normalizeH="0" baseline="0" dirty="0">
                <a:ln>
                  <a:noFill/>
                </a:ln>
                <a:solidFill>
                  <a:srgbClr val="212121"/>
                </a:solidFill>
                <a:effectLst/>
                <a:latin typeface="+mn-lt"/>
              </a:rPr>
              <a:t> do </a:t>
            </a:r>
            <a:r>
              <a:rPr kumimoji="0" lang="fr-FR" altLang="fr-FR" b="0" i="0" u="none" strike="noStrike" cap="none" normalizeH="0" baseline="0" dirty="0" err="1">
                <a:ln>
                  <a:noFill/>
                </a:ln>
                <a:solidFill>
                  <a:srgbClr val="212121"/>
                </a:solidFill>
                <a:effectLst/>
                <a:latin typeface="+mn-lt"/>
              </a:rPr>
              <a:t>you</a:t>
            </a:r>
            <a:r>
              <a:rPr kumimoji="0" lang="fr-FR" altLang="fr-FR" b="0" i="0" u="none" strike="noStrike" cap="none" normalizeH="0" baseline="0" dirty="0">
                <a:ln>
                  <a:noFill/>
                </a:ln>
                <a:solidFill>
                  <a:srgbClr val="212121"/>
                </a:solidFill>
                <a:effectLst/>
                <a:latin typeface="+mn-lt"/>
              </a:rPr>
              <a:t> notice?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dirty="0">
              <a:solidFill>
                <a:srgbClr val="212121"/>
              </a:solidFill>
              <a:latin typeface="+mn-lt"/>
            </a:endParaRPr>
          </a:p>
          <a:p>
            <a:pPr marL="228600" marR="0" lvl="0" indent="-228600" algn="l" defTabSz="914400" rtl="0" eaLnBrk="0" fontAlgn="base" latinLnBrk="0" hangingPunct="0">
              <a:lnSpc>
                <a:spcPct val="100000"/>
              </a:lnSpc>
              <a:spcBef>
                <a:spcPct val="0"/>
              </a:spcBef>
              <a:spcAft>
                <a:spcPct val="0"/>
              </a:spcAft>
              <a:buClrTx/>
              <a:buSzTx/>
              <a:buFontTx/>
              <a:buAutoNum type="arabicPeriod"/>
              <a:tabLst/>
            </a:pPr>
            <a:r>
              <a:rPr kumimoji="0" lang="fr-FR" altLang="fr-FR" b="0" i="0" u="none" strike="noStrike" cap="none" normalizeH="0" baseline="0" dirty="0">
                <a:ln>
                  <a:noFill/>
                </a:ln>
                <a:solidFill>
                  <a:srgbClr val="212121"/>
                </a:solidFill>
                <a:effectLst/>
                <a:latin typeface="+mn-lt"/>
              </a:rPr>
              <a:t>On </a:t>
            </a:r>
            <a:r>
              <a:rPr kumimoji="0" lang="fr-FR" altLang="fr-FR" b="0" i="0" u="none" strike="noStrike" cap="none" normalizeH="0" baseline="0" dirty="0" err="1">
                <a:ln>
                  <a:noFill/>
                </a:ln>
                <a:solidFill>
                  <a:srgbClr val="212121"/>
                </a:solidFill>
                <a:effectLst/>
                <a:latin typeface="+mn-lt"/>
              </a:rPr>
              <a:t>average</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smtClean="0">
                <a:ln>
                  <a:noFill/>
                </a:ln>
                <a:solidFill>
                  <a:srgbClr val="212121"/>
                </a:solidFill>
                <a:effectLst/>
                <a:latin typeface="+mn-lt"/>
              </a:rPr>
              <a:t>an </a:t>
            </a:r>
            <a:r>
              <a:rPr kumimoji="0" lang="fr-FR" altLang="fr-FR" b="0" i="0" u="none" strike="noStrike" cap="none" normalizeH="0" baseline="0" dirty="0" err="1">
                <a:ln>
                  <a:noFill/>
                </a:ln>
                <a:solidFill>
                  <a:srgbClr val="212121"/>
                </a:solidFill>
                <a:effectLst/>
                <a:latin typeface="+mn-lt"/>
              </a:rPr>
              <a:t>intake</a:t>
            </a:r>
            <a:r>
              <a:rPr kumimoji="0" lang="fr-FR" altLang="fr-FR" b="0" i="0" u="none" strike="noStrike" cap="none" normalizeH="0" baseline="0" dirty="0">
                <a:ln>
                  <a:noFill/>
                </a:ln>
                <a:solidFill>
                  <a:srgbClr val="212121"/>
                </a:solidFill>
                <a:effectLst/>
                <a:latin typeface="+mn-lt"/>
              </a:rPr>
              <a:t> of 1400ml </a:t>
            </a:r>
            <a:r>
              <a:rPr kumimoji="0" lang="fr-FR" altLang="fr-FR" b="0" i="0" u="none" strike="noStrike" cap="none" normalizeH="0" baseline="0" dirty="0" err="1">
                <a:ln>
                  <a:noFill/>
                </a:ln>
                <a:solidFill>
                  <a:srgbClr val="212121"/>
                </a:solidFill>
                <a:effectLst/>
                <a:latin typeface="+mn-lt"/>
              </a:rPr>
              <a:t>is</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greater</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than</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that</a:t>
            </a:r>
            <a:r>
              <a:rPr kumimoji="0" lang="fr-FR" altLang="fr-FR" b="0" i="0" u="none" strike="noStrike" cap="none" normalizeH="0" baseline="0" dirty="0">
                <a:ln>
                  <a:noFill/>
                </a:ln>
                <a:solidFill>
                  <a:srgbClr val="212121"/>
                </a:solidFill>
                <a:effectLst/>
                <a:latin typeface="+mn-lt"/>
              </a:rPr>
              <a:t> of 1200ml. </a:t>
            </a:r>
          </a:p>
          <a:p>
            <a:pPr marL="228600" lvl="0" indent="-228600" eaLnBrk="0" hangingPunct="0">
              <a:buFontTx/>
              <a:buAutoNum type="arabicPeriod"/>
            </a:pPr>
            <a:r>
              <a:rPr kumimoji="0" lang="fr-FR" altLang="fr-FR" b="0" i="0" u="none" strike="noStrike" cap="none" normalizeH="0" baseline="0" dirty="0">
                <a:ln>
                  <a:noFill/>
                </a:ln>
                <a:solidFill>
                  <a:srgbClr val="212121"/>
                </a:solidFill>
                <a:effectLst/>
                <a:latin typeface="+mn-lt"/>
              </a:rPr>
              <a:t>This </a:t>
            </a:r>
            <a:r>
              <a:rPr kumimoji="0" lang="fr-FR" altLang="fr-FR" b="0" i="0" u="none" strike="noStrike" cap="none" normalizeH="0" baseline="0" dirty="0" err="1">
                <a:ln>
                  <a:noFill/>
                </a:ln>
                <a:solidFill>
                  <a:srgbClr val="212121"/>
                </a:solidFill>
                <a:effectLst/>
                <a:latin typeface="+mn-lt"/>
              </a:rPr>
              <a:t>is</a:t>
            </a:r>
            <a:r>
              <a:rPr kumimoji="0" lang="fr-FR" altLang="fr-FR" b="0" i="0" u="none" strike="noStrike" cap="none" normalizeH="0" baseline="0" dirty="0">
                <a:ln>
                  <a:noFill/>
                </a:ln>
                <a:solidFill>
                  <a:srgbClr val="212121"/>
                </a:solidFill>
                <a:effectLst/>
                <a:latin typeface="+mn-lt"/>
              </a:rPr>
              <a:t> not </a:t>
            </a:r>
            <a:r>
              <a:rPr kumimoji="0" lang="fr-FR" altLang="fr-FR" b="0" i="0" u="none" strike="noStrike" cap="none" normalizeH="0" baseline="0" dirty="0" err="1">
                <a:ln>
                  <a:noFill/>
                </a:ln>
                <a:solidFill>
                  <a:srgbClr val="212121"/>
                </a:solidFill>
                <a:effectLst/>
                <a:latin typeface="+mn-lt"/>
              </a:rPr>
              <a:t>true</a:t>
            </a:r>
            <a:r>
              <a:rPr kumimoji="0" lang="fr-FR" altLang="fr-FR" b="0" i="0" u="none" strike="noStrike" cap="none" normalizeH="0" baseline="0" dirty="0">
                <a:ln>
                  <a:noFill/>
                </a:ln>
                <a:solidFill>
                  <a:srgbClr val="212121"/>
                </a:solidFill>
                <a:effectLst/>
                <a:latin typeface="+mn-lt"/>
              </a:rPr>
              <a:t> in all cases: </a:t>
            </a:r>
            <a:r>
              <a:rPr kumimoji="0" lang="fr-FR" altLang="fr-FR" b="0" i="0" u="none" strike="noStrike" cap="none" normalizeH="0" baseline="0" dirty="0" err="1">
                <a:ln>
                  <a:noFill/>
                </a:ln>
                <a:solidFill>
                  <a:srgbClr val="212121"/>
                </a:solidFill>
                <a:effectLst/>
                <a:latin typeface="+mn-lt"/>
              </a:rPr>
              <a:t>it</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is</a:t>
            </a:r>
            <a:r>
              <a:rPr kumimoji="0" lang="fr-FR" altLang="fr-FR" b="0" i="0" u="none" strike="noStrike" cap="none" normalizeH="0" baseline="0" dirty="0">
                <a:ln>
                  <a:noFill/>
                </a:ln>
                <a:solidFill>
                  <a:srgbClr val="212121"/>
                </a:solidFill>
                <a:effectLst/>
                <a:latin typeface="+mn-lt"/>
              </a:rPr>
              <a:t> possible for a 1200 ml </a:t>
            </a:r>
            <a:r>
              <a:rPr kumimoji="0" lang="fr-FR" altLang="fr-FR" b="0" i="0" u="none" strike="noStrike" cap="none" normalizeH="0" baseline="0" dirty="0" err="1">
                <a:ln>
                  <a:noFill/>
                </a:ln>
                <a:solidFill>
                  <a:srgbClr val="212121"/>
                </a:solidFill>
                <a:effectLst/>
                <a:latin typeface="+mn-lt"/>
              </a:rPr>
              <a:t>take</a:t>
            </a:r>
            <a:r>
              <a:rPr kumimoji="0" lang="fr-FR" altLang="fr-FR" b="0" i="0" u="none" strike="noStrike" cap="none" normalizeH="0" baseline="0" dirty="0">
                <a:ln>
                  <a:noFill/>
                </a:ln>
                <a:solidFill>
                  <a:srgbClr val="212121"/>
                </a:solidFill>
                <a:effectLst/>
                <a:latin typeface="+mn-lt"/>
              </a:rPr>
              <a:t> to </a:t>
            </a:r>
            <a:r>
              <a:rPr kumimoji="0" lang="fr-FR" altLang="fr-FR" b="0" i="0" u="none" strike="noStrike" cap="none" normalizeH="0" baseline="0" dirty="0" err="1">
                <a:ln>
                  <a:noFill/>
                </a:ln>
                <a:solidFill>
                  <a:srgbClr val="212121"/>
                </a:solidFill>
                <a:effectLst/>
                <a:latin typeface="+mn-lt"/>
              </a:rPr>
              <a:t>be</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smtClean="0">
                <a:ln>
                  <a:noFill/>
                </a:ln>
                <a:solidFill>
                  <a:srgbClr val="212121"/>
                </a:solidFill>
                <a:effectLst/>
                <a:latin typeface="+mn-lt"/>
              </a:rPr>
              <a:t>very</a:t>
            </a:r>
            <a:r>
              <a:rPr lang="en-US" altLang="fr-FR" dirty="0">
                <a:solidFill>
                  <a:srgbClr val="212121"/>
                </a:solidFill>
                <a:latin typeface="+mn-lt"/>
              </a:rPr>
              <a:t> valuable simply because it is </a:t>
            </a:r>
            <a:r>
              <a:rPr lang="en-US" altLang="fr-FR" dirty="0" smtClean="0">
                <a:solidFill>
                  <a:srgbClr val="212121"/>
                </a:solidFill>
                <a:latin typeface="+mn-lt"/>
              </a:rPr>
              <a:t>very </a:t>
            </a:r>
            <a:r>
              <a:rPr lang="en-AU" altLang="fr-FR" dirty="0" smtClean="0">
                <a:solidFill>
                  <a:srgbClr val="212121"/>
                </a:solidFill>
                <a:latin typeface="+mn-lt"/>
              </a:rPr>
              <a:t>dense </a:t>
            </a:r>
            <a:r>
              <a:rPr lang="en-AU" altLang="fr-FR" dirty="0">
                <a:solidFill>
                  <a:srgbClr val="212121"/>
                </a:solidFill>
                <a:latin typeface="+mn-lt"/>
              </a:rPr>
              <a:t>in 500-dollar notes and jewels, for example. Conversely, a catch of 1400 ml can be of little value because it is more dense in 5—and </a:t>
            </a:r>
            <a:r>
              <a:rPr lang="en-AU" altLang="fr-FR" dirty="0" smtClean="0">
                <a:solidFill>
                  <a:srgbClr val="212121"/>
                </a:solidFill>
                <a:latin typeface="+mn-lt"/>
              </a:rPr>
              <a:t>10-euro</a:t>
            </a:r>
            <a:r>
              <a:rPr kumimoji="0" lang="fr-FR" altLang="fr-FR" b="0" i="0" u="none" strike="noStrike" cap="none" normalizeH="0" baseline="0" dirty="0" smtClean="0">
                <a:ln>
                  <a:noFill/>
                </a:ln>
                <a:solidFill>
                  <a:srgbClr val="212121"/>
                </a:solidFill>
                <a:effectLst/>
                <a:latin typeface="+mn-lt"/>
              </a:rPr>
              <a:t> </a:t>
            </a:r>
            <a:r>
              <a:rPr kumimoji="0" lang="fr-FR" altLang="fr-FR" b="0" i="0" u="none" strike="noStrike" cap="none" normalizeH="0" baseline="0" dirty="0" smtClean="0">
                <a:ln>
                  <a:noFill/>
                </a:ln>
                <a:solidFill>
                  <a:srgbClr val="212121"/>
                </a:solidFill>
                <a:effectLst/>
                <a:latin typeface="+mn-lt"/>
              </a:rPr>
              <a:t>notes</a:t>
            </a:r>
            <a:r>
              <a:rPr kumimoji="0" lang="fr-FR" altLang="fr-FR" b="0" i="0" u="none" strike="noStrike" cap="none" normalizeH="0" baseline="0" dirty="0">
                <a:ln>
                  <a:noFill/>
                </a:ln>
                <a:solidFill>
                  <a:srgbClr val="212121"/>
                </a:solidFill>
                <a:effectLst/>
                <a:latin typeface="+mn-lt"/>
              </a:rPr>
              <a:t>.</a:t>
            </a:r>
            <a:r>
              <a:rPr kumimoji="0" lang="fr-FR" altLang="fr-FR" b="0" i="0" u="none" strike="noStrike" cap="none" normalizeH="0" baseline="0" dirty="0">
                <a:ln>
                  <a:noFill/>
                </a:ln>
                <a:solidFill>
                  <a:schemeClr val="tx1"/>
                </a:solidFill>
                <a:effectLst/>
                <a:latin typeface="+mn-lt"/>
              </a:rPr>
              <a:t> </a:t>
            </a:r>
          </a:p>
        </p:txBody>
      </p:sp>
    </p:spTree>
    <p:extLst>
      <p:ext uri="{BB962C8B-B14F-4D97-AF65-F5344CB8AC3E}">
        <p14:creationId xmlns:p14="http://schemas.microsoft.com/office/powerpoint/2010/main" val="21802292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395288" y="0"/>
            <a:ext cx="8229600" cy="1143000"/>
          </a:xfrm>
        </p:spPr>
        <p:txBody>
          <a:bodyPr/>
          <a:lstStyle/>
          <a:p>
            <a:pPr eaLnBrk="1" hangingPunct="1"/>
            <a:r>
              <a:rPr lang="fr-BE" dirty="0"/>
              <a:t>Contents</a:t>
            </a:r>
          </a:p>
        </p:txBody>
      </p:sp>
      <p:sp>
        <p:nvSpPr>
          <p:cNvPr id="3" name="Espace réservé du contenu 2"/>
          <p:cNvSpPr>
            <a:spLocks noGrp="1"/>
          </p:cNvSpPr>
          <p:nvPr>
            <p:ph idx="1"/>
          </p:nvPr>
        </p:nvSpPr>
        <p:spPr>
          <a:xfrm>
            <a:off x="323850" y="1125538"/>
            <a:ext cx="8640763" cy="5588000"/>
          </a:xfrm>
        </p:spPr>
        <p:txBody>
          <a:bodyPr rtlCol="0">
            <a:normAutofit fontScale="92500" lnSpcReduction="10000"/>
          </a:bodyPr>
          <a:lstStyle/>
          <a:p>
            <a:pPr marL="0" indent="0" eaLnBrk="1" fontAlgn="auto" hangingPunct="1">
              <a:spcAft>
                <a:spcPts val="0"/>
              </a:spcAft>
              <a:buFont typeface="Arial" pitchFamily="34" charset="0"/>
              <a:buNone/>
              <a:defRPr/>
            </a:pPr>
            <a:r>
              <a:rPr lang="fr-BE" dirty="0"/>
              <a:t>1. The Main Human Populations/Races</a:t>
            </a:r>
          </a:p>
          <a:p>
            <a:pPr marL="0" indent="0" eaLnBrk="1" fontAlgn="auto" hangingPunct="1">
              <a:spcAft>
                <a:spcPts val="0"/>
              </a:spcAft>
              <a:buFont typeface="Arial" pitchFamily="34" charset="0"/>
              <a:buNone/>
              <a:defRPr/>
            </a:pPr>
            <a:r>
              <a:rPr lang="fr-BE" dirty="0"/>
              <a:t>2. </a:t>
            </a:r>
            <a:r>
              <a:rPr lang="fr-BE" dirty="0" err="1"/>
              <a:t>What’s</a:t>
            </a:r>
            <a:r>
              <a:rPr lang="fr-BE" dirty="0"/>
              <a:t> Intelligence? </a:t>
            </a:r>
          </a:p>
          <a:p>
            <a:pPr marL="0" indent="0" eaLnBrk="1" fontAlgn="auto" hangingPunct="1">
              <a:spcAft>
                <a:spcPts val="0"/>
              </a:spcAft>
              <a:buFont typeface="Arial" pitchFamily="34" charset="0"/>
              <a:buNone/>
              <a:defRPr/>
            </a:pPr>
            <a:r>
              <a:rPr lang="fr-BE" dirty="0"/>
              <a:t>3. </a:t>
            </a:r>
            <a:r>
              <a:rPr lang="fr-BE" dirty="0" smtClean="0"/>
              <a:t>IQ </a:t>
            </a:r>
            <a:r>
              <a:rPr lang="en-US" dirty="0"/>
              <a:t>Validity</a:t>
            </a:r>
          </a:p>
          <a:p>
            <a:pPr marL="0" indent="0" eaLnBrk="1" fontAlgn="auto" hangingPunct="1">
              <a:spcAft>
                <a:spcPts val="0"/>
              </a:spcAft>
              <a:buFont typeface="Arial" pitchFamily="34" charset="0"/>
              <a:buNone/>
              <a:defRPr/>
            </a:pPr>
            <a:r>
              <a:rPr lang="fr-BE" dirty="0">
                <a:solidFill>
                  <a:srgbClr val="FF0000"/>
                </a:solidFill>
              </a:rPr>
              <a:t>4. </a:t>
            </a:r>
            <a:r>
              <a:rPr lang="en-US" dirty="0">
                <a:solidFill>
                  <a:srgbClr val="FF0000"/>
                </a:solidFill>
              </a:rPr>
              <a:t>Mean</a:t>
            </a:r>
            <a:r>
              <a:rPr lang="fr-BE" dirty="0">
                <a:solidFill>
                  <a:srgbClr val="FF0000"/>
                </a:solidFill>
              </a:rPr>
              <a:t> IQ </a:t>
            </a:r>
            <a:r>
              <a:rPr lang="fr-BE" dirty="0" err="1" smtClean="0">
                <a:solidFill>
                  <a:srgbClr val="FF0000"/>
                </a:solidFill>
              </a:rPr>
              <a:t>Across</a:t>
            </a:r>
            <a:r>
              <a:rPr lang="fr-BE" dirty="0" smtClean="0">
                <a:solidFill>
                  <a:srgbClr val="FF0000"/>
                </a:solidFill>
              </a:rPr>
              <a:t> </a:t>
            </a:r>
            <a:r>
              <a:rPr lang="fr-BE" dirty="0">
                <a:solidFill>
                  <a:srgbClr val="FF0000"/>
                </a:solidFill>
              </a:rPr>
              <a:t>the World</a:t>
            </a:r>
          </a:p>
          <a:p>
            <a:pPr marL="0" indent="0" eaLnBrk="1" fontAlgn="auto" hangingPunct="1">
              <a:spcAft>
                <a:spcPts val="0"/>
              </a:spcAft>
              <a:buFont typeface="Arial" pitchFamily="34" charset="0"/>
              <a:buNone/>
              <a:defRPr/>
            </a:pPr>
            <a:r>
              <a:rPr lang="fr-BE" dirty="0"/>
              <a:t>5. Intelligence, </a:t>
            </a:r>
            <a:r>
              <a:rPr lang="fr-BE" dirty="0" err="1"/>
              <a:t>Highly</a:t>
            </a:r>
            <a:r>
              <a:rPr lang="fr-BE" dirty="0"/>
              <a:t> </a:t>
            </a:r>
            <a:r>
              <a:rPr lang="fr-BE" dirty="0" err="1"/>
              <a:t>Genetic</a:t>
            </a:r>
            <a:endParaRPr lang="fr-BE" dirty="0"/>
          </a:p>
          <a:p>
            <a:pPr marL="0" indent="0" eaLnBrk="1" fontAlgn="auto" hangingPunct="1">
              <a:spcAft>
                <a:spcPts val="0"/>
              </a:spcAft>
              <a:buFont typeface="Arial" pitchFamily="34" charset="0"/>
              <a:buNone/>
              <a:defRPr/>
            </a:pPr>
            <a:r>
              <a:rPr lang="fr-BE" dirty="0"/>
              <a:t>6. Cause of Racial </a:t>
            </a:r>
            <a:r>
              <a:rPr lang="fr-BE" dirty="0" err="1"/>
              <a:t>Differences</a:t>
            </a:r>
            <a:endParaRPr lang="fr-BE" dirty="0"/>
          </a:p>
          <a:p>
            <a:pPr marL="0" indent="0" eaLnBrk="1" fontAlgn="auto" hangingPunct="1">
              <a:spcAft>
                <a:spcPts val="0"/>
              </a:spcAft>
              <a:buFont typeface="Arial" pitchFamily="34" charset="0"/>
              <a:buNone/>
              <a:defRPr/>
            </a:pPr>
            <a:r>
              <a:rPr lang="fr-BE" dirty="0"/>
              <a:t>7. </a:t>
            </a:r>
            <a:r>
              <a:rPr lang="en-US" dirty="0"/>
              <a:t>Why is the Whole World not Developed?</a:t>
            </a:r>
          </a:p>
          <a:p>
            <a:pPr marL="0" indent="0" eaLnBrk="1" fontAlgn="auto" hangingPunct="1">
              <a:spcAft>
                <a:spcPts val="0"/>
              </a:spcAft>
              <a:buFont typeface="Arial" pitchFamily="34" charset="0"/>
              <a:buNone/>
              <a:defRPr/>
            </a:pPr>
            <a:r>
              <a:rPr lang="fr-BE" dirty="0" smtClean="0"/>
              <a:t>8</a:t>
            </a:r>
            <a:r>
              <a:rPr lang="fr-BE" dirty="0"/>
              <a:t>. The Worldwide </a:t>
            </a:r>
            <a:r>
              <a:rPr lang="fr-BE" dirty="0" err="1"/>
              <a:t>Hierarchy</a:t>
            </a:r>
            <a:endParaRPr lang="fr-BE" dirty="0"/>
          </a:p>
          <a:p>
            <a:pPr marL="0" indent="0" eaLnBrk="1" fontAlgn="auto" hangingPunct="1">
              <a:spcAft>
                <a:spcPts val="0"/>
              </a:spcAft>
              <a:buFont typeface="Arial" pitchFamily="34" charset="0"/>
              <a:buNone/>
              <a:defRPr/>
            </a:pPr>
            <a:r>
              <a:rPr lang="fr-BE" dirty="0"/>
              <a:t>9. Scientific </a:t>
            </a:r>
            <a:r>
              <a:rPr lang="fr-BE" dirty="0" err="1"/>
              <a:t>Accreditation</a:t>
            </a:r>
            <a:endParaRPr lang="fr-BE" dirty="0"/>
          </a:p>
          <a:p>
            <a:pPr marL="0" indent="0" eaLnBrk="1" fontAlgn="auto" hangingPunct="1">
              <a:spcAft>
                <a:spcPts val="0"/>
              </a:spcAft>
              <a:buFont typeface="Arial" pitchFamily="34" charset="0"/>
              <a:buNone/>
              <a:defRPr/>
            </a:pPr>
            <a:r>
              <a:rPr lang="fr-BE" dirty="0"/>
              <a:t>10. Western Twilight and General Conclusion</a:t>
            </a:r>
            <a:br>
              <a:rPr lang="fr-BE" dirty="0"/>
            </a:br>
            <a:endParaRPr lang="fr-BE" dirty="0"/>
          </a:p>
          <a:p>
            <a:pPr marL="0" indent="0" eaLnBrk="1" fontAlgn="auto" hangingPunct="1">
              <a:spcAft>
                <a:spcPts val="0"/>
              </a:spcAft>
              <a:buFont typeface="Arial" pitchFamily="34" charset="0"/>
              <a:buNone/>
              <a:defRPr/>
            </a:pPr>
            <a:endParaRPr lang="fr-BE" dirty="0"/>
          </a:p>
        </p:txBody>
      </p:sp>
      <p:sp>
        <p:nvSpPr>
          <p:cNvPr id="4" name="Espace réservé du numéro de diapositive 3"/>
          <p:cNvSpPr>
            <a:spLocks noGrp="1"/>
          </p:cNvSpPr>
          <p:nvPr>
            <p:ph type="sldNum" sz="quarter" idx="12"/>
          </p:nvPr>
        </p:nvSpPr>
        <p:spPr/>
        <p:txBody>
          <a:bodyPr/>
          <a:lstStyle/>
          <a:p>
            <a:pPr>
              <a:defRPr/>
            </a:pPr>
            <a:fld id="{9280920D-8C01-40DA-BB3C-D999F543CD2D}" type="slidenum">
              <a:rPr lang="fr-BE"/>
              <a:pPr>
                <a:defRPr/>
              </a:pPr>
              <a:t>52</a:t>
            </a:fld>
            <a:endParaRPr lang="fr-BE" dirty="0"/>
          </a:p>
        </p:txBody>
      </p:sp>
    </p:spTree>
    <p:extLst>
      <p:ext uri="{BB962C8B-B14F-4D97-AF65-F5344CB8AC3E}">
        <p14:creationId xmlns:p14="http://schemas.microsoft.com/office/powerpoint/2010/main" val="559458118"/>
      </p:ext>
    </p:extLst>
  </p:cSld>
  <p:clrMapOvr>
    <a:masterClrMapping/>
  </p:clrMapOvr>
  <p:transition spd="slow" advTm="17345"/>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re 1"/>
          <p:cNvSpPr>
            <a:spLocks noGrp="1"/>
          </p:cNvSpPr>
          <p:nvPr>
            <p:ph type="title"/>
          </p:nvPr>
        </p:nvSpPr>
        <p:spPr>
          <a:xfrm>
            <a:off x="493204" y="-115388"/>
            <a:ext cx="8229600" cy="1143000"/>
          </a:xfrm>
        </p:spPr>
        <p:txBody>
          <a:bodyPr/>
          <a:lstStyle/>
          <a:p>
            <a:pPr eaLnBrk="1" hangingPunct="1"/>
            <a:r>
              <a:rPr lang="fr-BE" sz="2400" dirty="0" err="1"/>
              <a:t>Mean</a:t>
            </a:r>
            <a:r>
              <a:rPr lang="fr-BE" sz="2400" dirty="0"/>
              <a:t> g = </a:t>
            </a:r>
            <a:r>
              <a:rPr lang="fr-BE" sz="2400" dirty="0" err="1"/>
              <a:t>Mean</a:t>
            </a:r>
            <a:r>
              <a:rPr lang="fr-BE" sz="2400" dirty="0"/>
              <a:t> IQ of </a:t>
            </a:r>
            <a:r>
              <a:rPr lang="fr-BE" sz="2400" dirty="0" err="1"/>
              <a:t>Indigenous</a:t>
            </a:r>
            <a:r>
              <a:rPr lang="fr-BE" sz="2400" dirty="0"/>
              <a:t> Populations</a:t>
            </a:r>
            <a:br>
              <a:rPr lang="fr-BE" sz="2400" dirty="0"/>
            </a:br>
            <a:r>
              <a:rPr lang="fr-BE" sz="1400" dirty="0" smtClean="0"/>
              <a:t>(Native </a:t>
            </a:r>
            <a:r>
              <a:rPr lang="fr-BE" sz="1400" dirty="0" err="1" smtClean="0"/>
              <a:t>Americans</a:t>
            </a:r>
            <a:r>
              <a:rPr lang="fr-BE" sz="1400" dirty="0" smtClean="0"/>
              <a:t> in </a:t>
            </a:r>
            <a:r>
              <a:rPr lang="fr-BE" sz="1400" dirty="0" err="1" smtClean="0"/>
              <a:t>America</a:t>
            </a:r>
            <a:r>
              <a:rPr lang="fr-BE" sz="1400" dirty="0" smtClean="0"/>
              <a:t>, </a:t>
            </a:r>
            <a:r>
              <a:rPr lang="fr-BE" sz="1400" dirty="0" err="1" smtClean="0"/>
              <a:t>Australian</a:t>
            </a:r>
            <a:r>
              <a:rPr lang="fr-BE" sz="1400" dirty="0" smtClean="0"/>
              <a:t> </a:t>
            </a:r>
            <a:r>
              <a:rPr lang="fr-BE" sz="1400" dirty="0" err="1" smtClean="0"/>
              <a:t>Aborigines</a:t>
            </a:r>
            <a:r>
              <a:rPr lang="fr-BE" sz="1400" dirty="0" smtClean="0"/>
              <a:t> in </a:t>
            </a:r>
            <a:r>
              <a:rPr lang="fr-BE" sz="1400" dirty="0" err="1" smtClean="0"/>
              <a:t>Australia</a:t>
            </a:r>
            <a:r>
              <a:rPr lang="fr-BE" sz="1400" dirty="0" smtClean="0"/>
              <a:t>, </a:t>
            </a:r>
            <a:r>
              <a:rPr lang="fr-BE" sz="1400" dirty="0" err="1" smtClean="0"/>
              <a:t>Arctic</a:t>
            </a:r>
            <a:r>
              <a:rPr lang="fr-BE" sz="1400" dirty="0" smtClean="0"/>
              <a:t> People in </a:t>
            </a:r>
            <a:r>
              <a:rPr lang="fr-BE" sz="1400" dirty="0" err="1" smtClean="0"/>
              <a:t>North</a:t>
            </a:r>
            <a:r>
              <a:rPr lang="fr-BE" sz="1400" dirty="0" smtClean="0"/>
              <a:t> </a:t>
            </a:r>
            <a:r>
              <a:rPr lang="fr-BE" sz="1400" dirty="0" err="1" smtClean="0"/>
              <a:t>America</a:t>
            </a:r>
            <a:r>
              <a:rPr lang="fr-BE" sz="1400" dirty="0" smtClean="0"/>
              <a:t>…)</a:t>
            </a:r>
            <a:endParaRPr lang="fr-BE" sz="1400" dirty="0"/>
          </a:p>
        </p:txBody>
      </p:sp>
      <p:sp>
        <p:nvSpPr>
          <p:cNvPr id="5" name="Espace réservé du numéro de diapositive 4"/>
          <p:cNvSpPr>
            <a:spLocks noGrp="1"/>
          </p:cNvSpPr>
          <p:nvPr>
            <p:ph type="sldNum" sz="quarter" idx="12"/>
          </p:nvPr>
        </p:nvSpPr>
        <p:spPr/>
        <p:txBody>
          <a:bodyPr/>
          <a:lstStyle/>
          <a:p>
            <a:pPr>
              <a:defRPr/>
            </a:pPr>
            <a:fld id="{9AA61CC0-98A4-4824-B5CA-EC2272226E70}" type="slidenum">
              <a:rPr lang="fr-BE"/>
              <a:pPr>
                <a:defRPr/>
              </a:pPr>
              <a:t>53</a:t>
            </a:fld>
            <a:endParaRPr lang="fr-BE" dirty="0"/>
          </a:p>
        </p:txBody>
      </p:sp>
      <p:sp>
        <p:nvSpPr>
          <p:cNvPr id="36869" name="ZoneTexte 3"/>
          <p:cNvSpPr txBox="1">
            <a:spLocks noChangeArrowheads="1"/>
          </p:cNvSpPr>
          <p:nvPr/>
        </p:nvSpPr>
        <p:spPr bwMode="auto">
          <a:xfrm>
            <a:off x="142875" y="6300072"/>
            <a:ext cx="9001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AU" sz="1400" dirty="0"/>
              <a:t>Meta-analysis of 620 collected studies on 813,000 </a:t>
            </a:r>
            <a:r>
              <a:rPr lang="en-AU" sz="1400" dirty="0" smtClean="0"/>
              <a:t>individuals in </a:t>
            </a:r>
            <a:r>
              <a:rPr lang="en-AU" sz="1400" i="1" dirty="0" smtClean="0"/>
              <a:t>Race </a:t>
            </a:r>
            <a:r>
              <a:rPr lang="en-AU" sz="1400" i="1" dirty="0"/>
              <a:t>Differences in </a:t>
            </a:r>
            <a:r>
              <a:rPr lang="en-AU" sz="1400" i="1" dirty="0" smtClean="0"/>
              <a:t>Intelligence, an Evolutionary Analysis</a:t>
            </a:r>
            <a:r>
              <a:rPr lang="en-AU" sz="1400" dirty="0" smtClean="0"/>
              <a:t> </a:t>
            </a:r>
            <a:r>
              <a:rPr lang="en-AU" sz="1400" dirty="0"/>
              <a:t>(2006) by </a:t>
            </a:r>
            <a:r>
              <a:rPr lang="en-AU" sz="1400" dirty="0" smtClean="0"/>
              <a:t>R. </a:t>
            </a:r>
            <a:r>
              <a:rPr lang="en-AU" sz="1400" dirty="0" smtClean="0"/>
              <a:t>Lynn. Even </a:t>
            </a:r>
            <a:r>
              <a:rPr lang="en-AU" sz="1400" dirty="0"/>
              <a:t>more studies </a:t>
            </a:r>
            <a:r>
              <a:rPr lang="en-AU" sz="1400" dirty="0" smtClean="0"/>
              <a:t>included </a:t>
            </a:r>
            <a:r>
              <a:rPr lang="en-AU" sz="1400" dirty="0"/>
              <a:t>in the 2nd edition (2015).</a:t>
            </a:r>
            <a:endParaRPr lang="fr-BE" sz="14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596" y="978399"/>
            <a:ext cx="7344816" cy="5423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83161"/>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A3DFD47-F495-42E7-A281-000A69425FBA}"/>
              </a:ext>
            </a:extLst>
          </p:cNvPr>
          <p:cNvSpPr>
            <a:spLocks noGrp="1"/>
          </p:cNvSpPr>
          <p:nvPr>
            <p:ph type="sldNum" sz="quarter" idx="12"/>
          </p:nvPr>
        </p:nvSpPr>
        <p:spPr/>
        <p:txBody>
          <a:bodyPr/>
          <a:lstStyle/>
          <a:p>
            <a:pPr>
              <a:defRPr/>
            </a:pPr>
            <a:fld id="{C961D413-C80E-4040-8C95-0A8BAAE2541B}" type="slidenum">
              <a:rPr lang="fr-BE" smtClean="0"/>
              <a:pPr>
                <a:defRPr/>
              </a:pPr>
              <a:t>54</a:t>
            </a:fld>
            <a:endParaRPr lang="fr-BE" dirty="0"/>
          </a:p>
        </p:txBody>
      </p:sp>
      <p:pic>
        <p:nvPicPr>
          <p:cNvPr id="2050" name="Picture 2" descr="RÃ©sultat de recherche d'images pour &quot;david baker IQ map&quot;">
            <a:extLst>
              <a:ext uri="{FF2B5EF4-FFF2-40B4-BE49-F238E27FC236}">
                <a16:creationId xmlns:a16="http://schemas.microsoft.com/office/drawing/2014/main" id="{8F6B061F-9FED-493D-BD21-E51A2DDA57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55737"/>
            <a:ext cx="9144000" cy="4900613"/>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BB3B5FF2-2CEB-4D7E-A316-F8A04726624A}"/>
              </a:ext>
            </a:extLst>
          </p:cNvPr>
          <p:cNvSpPr txBox="1"/>
          <p:nvPr/>
        </p:nvSpPr>
        <p:spPr>
          <a:xfrm>
            <a:off x="755576" y="716045"/>
            <a:ext cx="7931224" cy="369332"/>
          </a:xfrm>
          <a:prstGeom prst="rect">
            <a:avLst/>
          </a:prstGeom>
          <a:noFill/>
        </p:spPr>
        <p:txBody>
          <a:bodyPr wrap="square" rtlCol="0">
            <a:spAutoFit/>
          </a:bodyPr>
          <a:lstStyle/>
          <a:p>
            <a:r>
              <a:rPr lang="fr-BE" dirty="0"/>
              <a:t>David Baker (2018) </a:t>
            </a:r>
            <a:r>
              <a:rPr lang="fr-BE" dirty="0" err="1" smtClean="0"/>
              <a:t>gets</a:t>
            </a:r>
            <a:r>
              <a:rPr lang="fr-BE" dirty="0" smtClean="0"/>
              <a:t> </a:t>
            </a:r>
            <a:r>
              <a:rPr lang="fr-BE" dirty="0" err="1" smtClean="0"/>
              <a:t>quite</a:t>
            </a:r>
            <a:r>
              <a:rPr lang="fr-BE" dirty="0" smtClean="0"/>
              <a:t> the </a:t>
            </a:r>
            <a:r>
              <a:rPr lang="fr-BE" dirty="0" err="1" smtClean="0"/>
              <a:t>same</a:t>
            </a:r>
            <a:r>
              <a:rPr lang="fr-BE" dirty="0" smtClean="0"/>
              <a:t> </a:t>
            </a:r>
            <a:r>
              <a:rPr lang="fr-BE" dirty="0" err="1" smtClean="0"/>
              <a:t>results</a:t>
            </a:r>
            <a:r>
              <a:rPr lang="fr-BE" dirty="0" smtClean="0"/>
              <a:t> as </a:t>
            </a:r>
            <a:r>
              <a:rPr lang="fr-BE" dirty="0" smtClean="0"/>
              <a:t>Lynn for </a:t>
            </a:r>
            <a:r>
              <a:rPr lang="fr-BE" dirty="0" err="1" smtClean="0"/>
              <a:t>actual</a:t>
            </a:r>
            <a:r>
              <a:rPr lang="fr-BE" dirty="0" smtClean="0"/>
              <a:t> National IQ</a:t>
            </a:r>
            <a:endParaRPr lang="fr-BE" dirty="0"/>
          </a:p>
        </p:txBody>
      </p:sp>
    </p:spTree>
    <p:extLst>
      <p:ext uri="{BB962C8B-B14F-4D97-AF65-F5344CB8AC3E}">
        <p14:creationId xmlns:p14="http://schemas.microsoft.com/office/powerpoint/2010/main" val="28372560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F4149CD7-5D6F-4FC4-AE51-7B684419118E}" type="slidenum">
              <a:rPr lang="fr-BE"/>
              <a:pPr>
                <a:defRPr/>
              </a:pPr>
              <a:t>55</a:t>
            </a:fld>
            <a:endParaRPr lang="fr-BE" dirty="0"/>
          </a:p>
        </p:txBody>
      </p:sp>
      <p:sp>
        <p:nvSpPr>
          <p:cNvPr id="10" name="Rectangle 2">
            <a:extLst>
              <a:ext uri="{FF2B5EF4-FFF2-40B4-BE49-F238E27FC236}">
                <a16:creationId xmlns:a16="http://schemas.microsoft.com/office/drawing/2014/main" id="{2BE10181-410D-43CA-B0D9-08C8FC08A2B7}"/>
              </a:ext>
            </a:extLst>
          </p:cNvPr>
          <p:cNvSpPr>
            <a:spLocks noGrp="1" noChangeArrowheads="1"/>
          </p:cNvSpPr>
          <p:nvPr>
            <p:ph idx="1"/>
          </p:nvPr>
        </p:nvSpPr>
        <p:spPr bwMode="auto">
          <a:xfrm>
            <a:off x="683568" y="1504528"/>
            <a:ext cx="8003232" cy="338554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sz="2000" dirty="0" smtClean="0">
                <a:solidFill>
                  <a:srgbClr val="212121"/>
                </a:solidFill>
              </a:rPr>
              <a:t>In </a:t>
            </a:r>
            <a:r>
              <a:rPr lang="fr-FR" altLang="fr-FR" sz="2000" dirty="0" err="1" smtClean="0">
                <a:solidFill>
                  <a:srgbClr val="212121"/>
                </a:solidFill>
              </a:rPr>
              <a:t>S</a:t>
            </a:r>
            <a:r>
              <a:rPr kumimoji="0" lang="fr-FR" altLang="fr-FR" sz="2000" b="0" i="0" u="none" strike="noStrike" cap="none" normalizeH="0" baseline="0" dirty="0" err="1" smtClean="0">
                <a:ln>
                  <a:noFill/>
                </a:ln>
                <a:solidFill>
                  <a:srgbClr val="212121"/>
                </a:solidFill>
                <a:effectLst/>
              </a:rPr>
              <a:t>ub-Saharan</a:t>
            </a:r>
            <a:r>
              <a:rPr kumimoji="0" lang="fr-FR" altLang="fr-FR" sz="2000" b="0" i="0" u="none" strike="noStrike" cap="none" normalizeH="0" baseline="0" dirty="0" smtClean="0">
                <a:ln>
                  <a:noFill/>
                </a:ln>
                <a:solidFill>
                  <a:srgbClr val="212121"/>
                </a:solidFill>
                <a:effectLst/>
              </a:rPr>
              <a:t> </a:t>
            </a:r>
            <a:r>
              <a:rPr kumimoji="0" lang="fr-FR" altLang="fr-FR" sz="2000" b="0" i="0" u="none" strike="noStrike" cap="none" normalizeH="0" baseline="0" dirty="0" err="1" smtClean="0">
                <a:ln>
                  <a:noFill/>
                </a:ln>
                <a:solidFill>
                  <a:srgbClr val="212121"/>
                </a:solidFill>
                <a:effectLst/>
              </a:rPr>
              <a:t>Africa</a:t>
            </a:r>
            <a:r>
              <a:rPr lang="fr-FR" altLang="fr-FR" sz="2000" dirty="0" smtClean="0">
                <a:solidFill>
                  <a:srgbClr val="212121"/>
                </a:solidFill>
              </a:rPr>
              <a:t>, the </a:t>
            </a:r>
            <a:r>
              <a:rPr lang="fr-FR" altLang="fr-FR" sz="2000" dirty="0" err="1" smtClean="0">
                <a:solidFill>
                  <a:srgbClr val="212121"/>
                </a:solidFill>
              </a:rPr>
              <a:t>mean</a:t>
            </a:r>
            <a:r>
              <a:rPr lang="fr-FR" altLang="fr-FR" sz="2000" dirty="0" smtClean="0">
                <a:solidFill>
                  <a:srgbClr val="212121"/>
                </a:solidFill>
              </a:rPr>
              <a:t> </a:t>
            </a:r>
            <a:r>
              <a:rPr kumimoji="0" lang="fr-FR" altLang="fr-FR" sz="2000" b="0" i="0" u="none" strike="noStrike" cap="none" normalizeH="0" baseline="0" dirty="0" smtClean="0">
                <a:ln>
                  <a:noFill/>
                </a:ln>
                <a:solidFill>
                  <a:srgbClr val="212121"/>
                </a:solidFill>
                <a:effectLst/>
              </a:rPr>
              <a:t>IQ </a:t>
            </a:r>
            <a:r>
              <a:rPr kumimoji="0" lang="fr-FR" altLang="fr-FR" sz="2000" b="0" i="0" u="none" strike="noStrike" cap="none" normalizeH="0" baseline="0" dirty="0">
                <a:ln>
                  <a:noFill/>
                </a:ln>
                <a:solidFill>
                  <a:srgbClr val="212121"/>
                </a:solidFill>
                <a:effectLst/>
              </a:rPr>
              <a:t>= 71. </a:t>
            </a:r>
            <a:br>
              <a:rPr kumimoji="0" lang="fr-FR" altLang="fr-FR" sz="2000" b="0" i="0" u="none" strike="noStrike" cap="none" normalizeH="0" baseline="0" dirty="0">
                <a:ln>
                  <a:noFill/>
                </a:ln>
                <a:solidFill>
                  <a:srgbClr val="212121"/>
                </a:solidFill>
                <a:effectLst/>
              </a:rPr>
            </a:br>
            <a:r>
              <a:rPr kumimoji="0" lang="fr-FR" altLang="fr-FR" sz="2000" b="0" i="0" u="none" strike="noStrike" cap="none" normalizeH="0" baseline="0" dirty="0">
                <a:ln>
                  <a:noFill/>
                </a:ln>
                <a:solidFill>
                  <a:srgbClr val="212121"/>
                </a:solidFill>
                <a:effectLst/>
              </a:rPr>
              <a:t>An IQ of 100 corresponds to the cognitive </a:t>
            </a:r>
            <a:r>
              <a:rPr kumimoji="0" lang="fr-FR" altLang="fr-FR" sz="2000" b="0" i="0" u="none" strike="noStrike" cap="none" normalizeH="0" baseline="0" dirty="0" err="1">
                <a:ln>
                  <a:noFill/>
                </a:ln>
                <a:solidFill>
                  <a:srgbClr val="212121"/>
                </a:solidFill>
                <a:effectLst/>
              </a:rPr>
              <a:t>abilities</a:t>
            </a:r>
            <a:r>
              <a:rPr kumimoji="0" lang="fr-FR" altLang="fr-FR" sz="2000" b="0" i="0" u="none" strike="noStrike" cap="none" normalizeH="0" baseline="0" dirty="0">
                <a:ln>
                  <a:noFill/>
                </a:ln>
                <a:solidFill>
                  <a:srgbClr val="212121"/>
                </a:solidFill>
                <a:effectLst/>
              </a:rPr>
              <a:t> of a </a:t>
            </a:r>
            <a:r>
              <a:rPr kumimoji="0" lang="fr-FR" altLang="fr-FR" sz="2000" b="0" i="0" u="none" strike="noStrike" cap="none" normalizeH="0" baseline="0" dirty="0" smtClean="0">
                <a:ln>
                  <a:noFill/>
                </a:ln>
                <a:solidFill>
                  <a:srgbClr val="212121"/>
                </a:solidFill>
                <a:effectLst/>
              </a:rPr>
              <a:t>16-year-old </a:t>
            </a:r>
            <a:r>
              <a:rPr kumimoji="0" lang="fr-FR" altLang="fr-FR" sz="2000" b="0" i="0" u="none" strike="noStrike" cap="none" normalizeH="0" baseline="0" dirty="0" err="1">
                <a:ln>
                  <a:noFill/>
                </a:ln>
                <a:solidFill>
                  <a:srgbClr val="212121"/>
                </a:solidFill>
                <a:effectLst/>
              </a:rPr>
              <a:t>European</a:t>
            </a:r>
            <a:r>
              <a:rPr kumimoji="0" lang="fr-FR" altLang="fr-FR" sz="2000" b="0" i="0" u="none" strike="noStrike" cap="none" normalizeH="0" baseline="0" dirty="0">
                <a:ln>
                  <a:noFill/>
                </a:ln>
                <a:solidFill>
                  <a:srgbClr val="212121"/>
                </a:solidFill>
                <a:effectLst/>
              </a:rPr>
              <a:t>. </a:t>
            </a:r>
            <a:br>
              <a:rPr kumimoji="0" lang="fr-FR" altLang="fr-FR" sz="2000" b="0" i="0" u="none" strike="noStrike" cap="none" normalizeH="0" baseline="0" dirty="0">
                <a:ln>
                  <a:noFill/>
                </a:ln>
                <a:solidFill>
                  <a:srgbClr val="212121"/>
                </a:solidFill>
                <a:effectLst/>
              </a:rPr>
            </a:br>
            <a:endParaRPr kumimoji="0" lang="fr-FR" altLang="fr-FR" sz="2000" b="0" i="0" u="none" strike="noStrike" cap="none" normalizeH="0" baseline="0" dirty="0">
              <a:ln>
                <a:noFill/>
              </a:ln>
              <a:solidFill>
                <a:srgbClr val="21212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212121"/>
                </a:solidFill>
                <a:effectLst/>
              </a:rPr>
              <a:t>-&gt; </a:t>
            </a:r>
            <a:r>
              <a:rPr kumimoji="0" lang="fr-FR" altLang="fr-FR" sz="2000" b="0" i="0" u="none" strike="noStrike" cap="none" normalizeH="0" baseline="0" dirty="0" err="1">
                <a:ln>
                  <a:noFill/>
                </a:ln>
                <a:solidFill>
                  <a:srgbClr val="212121"/>
                </a:solidFill>
                <a:effectLst/>
              </a:rPr>
              <a:t>Sub-Saharan</a:t>
            </a:r>
            <a:r>
              <a:rPr kumimoji="0" lang="fr-FR" altLang="fr-FR" sz="2000" b="0" i="0" u="none" strike="noStrike" cap="none" normalizeH="0" baseline="0" dirty="0">
                <a:ln>
                  <a:noFill/>
                </a:ln>
                <a:solidFill>
                  <a:srgbClr val="212121"/>
                </a:solidFill>
                <a:effectLst/>
              </a:rPr>
              <a:t> </a:t>
            </a:r>
            <a:r>
              <a:rPr kumimoji="0" lang="fr-FR" altLang="fr-FR" sz="2000" b="0" i="0" u="none" strike="noStrike" cap="none" normalizeH="0" baseline="0" dirty="0" err="1">
                <a:ln>
                  <a:noFill/>
                </a:ln>
                <a:solidFill>
                  <a:srgbClr val="212121"/>
                </a:solidFill>
                <a:effectLst/>
              </a:rPr>
              <a:t>Africa</a:t>
            </a:r>
            <a:r>
              <a:rPr kumimoji="0" lang="fr-FR" altLang="fr-FR" sz="2000" b="0" i="0" u="none" strike="noStrike" cap="none" normalizeH="0" baseline="0" dirty="0">
                <a:ln>
                  <a:noFill/>
                </a:ln>
                <a:solidFill>
                  <a:srgbClr val="212121"/>
                </a:solidFill>
                <a:effectLst/>
              </a:rPr>
              <a:t>: </a:t>
            </a:r>
            <a:r>
              <a:rPr lang="fr-FR" altLang="fr-FR" sz="2000" dirty="0" err="1">
                <a:solidFill>
                  <a:srgbClr val="212121"/>
                </a:solidFill>
              </a:rPr>
              <a:t>A</a:t>
            </a:r>
            <a:r>
              <a:rPr kumimoji="0" lang="fr-FR" altLang="fr-FR" sz="2000" b="0" i="0" u="none" strike="noStrike" cap="none" normalizeH="0" baseline="0" dirty="0" err="1">
                <a:ln>
                  <a:noFill/>
                </a:ln>
                <a:solidFill>
                  <a:srgbClr val="212121"/>
                </a:solidFill>
                <a:effectLst/>
              </a:rPr>
              <a:t>verage</a:t>
            </a:r>
            <a:r>
              <a:rPr kumimoji="0" lang="fr-FR" altLang="fr-FR" sz="2000" b="0" i="0" u="none" strike="noStrike" cap="none" normalizeH="0" baseline="0" dirty="0">
                <a:ln>
                  <a:noFill/>
                </a:ln>
                <a:solidFill>
                  <a:srgbClr val="212121"/>
                </a:solidFill>
                <a:effectLst/>
              </a:rPr>
              <a:t> IQ ~ </a:t>
            </a:r>
            <a:r>
              <a:rPr kumimoji="0" lang="fr-FR" altLang="fr-FR" sz="2000" b="0" i="0" u="none" strike="noStrike" cap="none" normalizeH="0" baseline="0" dirty="0" smtClean="0">
                <a:ln>
                  <a:noFill/>
                </a:ln>
                <a:solidFill>
                  <a:srgbClr val="212121"/>
                </a:solidFill>
                <a:effectLst/>
              </a:rPr>
              <a:t>71. </a:t>
            </a:r>
            <a:r>
              <a:rPr kumimoji="0" lang="fr-FR" altLang="fr-FR" sz="2000" b="0" i="0" u="none" strike="noStrike" cap="none" normalizeH="0" baseline="0" dirty="0">
                <a:ln>
                  <a:noFill/>
                </a:ln>
                <a:solidFill>
                  <a:srgbClr val="212121"/>
                </a:solidFill>
                <a:effectLst/>
              </a:rPr>
              <a:t>(borderline, mental retardation </a:t>
            </a:r>
            <a:r>
              <a:rPr kumimoji="0" lang="fr-FR" altLang="fr-FR" sz="2000" b="0" i="0" u="none" strike="noStrike" cap="none" normalizeH="0" baseline="0" dirty="0" err="1">
                <a:ln>
                  <a:noFill/>
                </a:ln>
                <a:solidFill>
                  <a:srgbClr val="212121"/>
                </a:solidFill>
                <a:effectLst/>
              </a:rPr>
              <a:t>threshold</a:t>
            </a:r>
            <a:r>
              <a:rPr kumimoji="0" lang="fr-FR" altLang="fr-FR" sz="2000" b="0" i="0" u="none" strike="noStrike" cap="none" normalizeH="0" baseline="0" dirty="0">
                <a:ln>
                  <a:noFill/>
                </a:ln>
                <a:solidFill>
                  <a:srgbClr val="212121"/>
                </a:solidFill>
                <a:effectLst/>
              </a:rPr>
              <a:t> </a:t>
            </a:r>
            <a:r>
              <a:rPr kumimoji="0" lang="fr-FR" altLang="fr-FR" sz="2000" b="0" i="0" u="none" strike="noStrike" cap="none" normalizeH="0" baseline="0" dirty="0" err="1">
                <a:ln>
                  <a:noFill/>
                </a:ln>
                <a:solidFill>
                  <a:srgbClr val="212121"/>
                </a:solidFill>
                <a:effectLst/>
              </a:rPr>
              <a:t>according</a:t>
            </a:r>
            <a:r>
              <a:rPr kumimoji="0" lang="fr-FR" altLang="fr-FR" sz="2000" b="0" i="0" u="none" strike="noStrike" cap="none" normalizeH="0" baseline="0" dirty="0">
                <a:ln>
                  <a:noFill/>
                </a:ln>
                <a:solidFill>
                  <a:srgbClr val="212121"/>
                </a:solidFill>
                <a:effectLst/>
              </a:rPr>
              <a:t> to </a:t>
            </a:r>
            <a:r>
              <a:rPr kumimoji="0" lang="fr-FR" altLang="fr-FR" sz="2000" b="0" i="0" u="none" strike="noStrike" cap="none" normalizeH="0" baseline="0" dirty="0" err="1">
                <a:ln>
                  <a:noFill/>
                </a:ln>
                <a:solidFill>
                  <a:srgbClr val="212121"/>
                </a:solidFill>
                <a:effectLst/>
              </a:rPr>
              <a:t>European</a:t>
            </a:r>
            <a:r>
              <a:rPr kumimoji="0" lang="fr-FR" altLang="fr-FR" sz="2000" b="0" i="0" u="none" strike="noStrike" cap="none" normalizeH="0" baseline="0" dirty="0">
                <a:ln>
                  <a:noFill/>
                </a:ln>
                <a:solidFill>
                  <a:srgbClr val="212121"/>
                </a:solidFill>
                <a:effectLst/>
              </a:rPr>
              <a:t> standards)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rgbClr val="212121"/>
              </a:solidFill>
              <a:effectLst/>
            </a:endParaRPr>
          </a:p>
          <a:p>
            <a:pPr marL="0" lvl="0" indent="0">
              <a:spcBef>
                <a:spcPct val="0"/>
              </a:spcBef>
              <a:buNone/>
            </a:pPr>
            <a:r>
              <a:rPr kumimoji="0" lang="fr-FR" altLang="fr-FR" sz="2000" b="0" i="0" u="none" strike="noStrike" cap="none" normalizeH="0" baseline="0" dirty="0">
                <a:ln>
                  <a:noFill/>
                </a:ln>
                <a:solidFill>
                  <a:srgbClr val="212121"/>
                </a:solidFill>
                <a:effectLst/>
              </a:rPr>
              <a:t>A </a:t>
            </a:r>
            <a:r>
              <a:rPr kumimoji="0" lang="fr-FR" altLang="fr-FR" sz="2000" b="0" i="0" u="none" strike="noStrike" cap="none" normalizeH="0" baseline="0" dirty="0" err="1">
                <a:ln>
                  <a:noFill/>
                </a:ln>
                <a:solidFill>
                  <a:srgbClr val="212121"/>
                </a:solidFill>
                <a:effectLst/>
              </a:rPr>
              <a:t>better</a:t>
            </a:r>
            <a:r>
              <a:rPr kumimoji="0" lang="fr-FR" altLang="fr-FR" sz="2000" b="0" i="0" u="none" strike="noStrike" cap="none" normalizeH="0" baseline="0" dirty="0">
                <a:ln>
                  <a:noFill/>
                </a:ln>
                <a:solidFill>
                  <a:srgbClr val="212121"/>
                </a:solidFill>
                <a:effectLst/>
              </a:rPr>
              <a:t> </a:t>
            </a:r>
            <a:r>
              <a:rPr kumimoji="0" lang="fr-FR" altLang="fr-FR" sz="2000" b="0" i="0" u="none" strike="noStrike" cap="none" normalizeH="0" baseline="0" dirty="0" err="1">
                <a:ln>
                  <a:noFill/>
                </a:ln>
                <a:solidFill>
                  <a:srgbClr val="212121"/>
                </a:solidFill>
                <a:effectLst/>
              </a:rPr>
              <a:t>way</a:t>
            </a:r>
            <a:r>
              <a:rPr kumimoji="0" lang="fr-FR" altLang="fr-FR" sz="2000" b="0" i="0" u="none" strike="noStrike" cap="none" normalizeH="0" baseline="0" dirty="0">
                <a:ln>
                  <a:noFill/>
                </a:ln>
                <a:solidFill>
                  <a:srgbClr val="212121"/>
                </a:solidFill>
                <a:effectLst/>
              </a:rPr>
              <a:t> of </a:t>
            </a:r>
            <a:r>
              <a:rPr kumimoji="0" lang="fr-FR" altLang="fr-FR" sz="2000" b="0" i="0" u="none" strike="noStrike" cap="none" normalizeH="0" baseline="0" dirty="0" err="1">
                <a:ln>
                  <a:noFill/>
                </a:ln>
                <a:solidFill>
                  <a:srgbClr val="212121"/>
                </a:solidFill>
                <a:effectLst/>
              </a:rPr>
              <a:t>seeing</a:t>
            </a:r>
            <a:r>
              <a:rPr kumimoji="0" lang="fr-FR" altLang="fr-FR" sz="2000" b="0" i="0" u="none" strike="noStrike" cap="none" normalizeH="0" baseline="0" dirty="0">
                <a:ln>
                  <a:noFill/>
                </a:ln>
                <a:solidFill>
                  <a:srgbClr val="212121"/>
                </a:solidFill>
                <a:effectLst/>
              </a:rPr>
              <a:t> </a:t>
            </a:r>
            <a:r>
              <a:rPr kumimoji="0" lang="fr-FR" altLang="fr-FR" sz="2000" b="0" i="0" u="none" strike="noStrike" cap="none" normalizeH="0" baseline="0" dirty="0" err="1" smtClean="0">
                <a:ln>
                  <a:noFill/>
                </a:ln>
                <a:solidFill>
                  <a:srgbClr val="212121"/>
                </a:solidFill>
                <a:effectLst/>
              </a:rPr>
              <a:t>things</a:t>
            </a:r>
            <a:r>
              <a:rPr lang="en-US" altLang="fr-FR" sz="2000" dirty="0">
                <a:solidFill>
                  <a:srgbClr val="212121"/>
                </a:solidFill>
              </a:rPr>
              <a:t> is that an IQ of 70 is the mental age of an 11-year-old European (compared to a 16-year-old European</a:t>
            </a:r>
            <a:r>
              <a:rPr kumimoji="0" lang="fr-FR" altLang="fr-FR" sz="2000" b="0" i="0" u="none" strike="noStrike" cap="none" normalizeH="0" baseline="0" dirty="0" smtClean="0">
                <a:ln>
                  <a:noFill/>
                </a:ln>
                <a:solidFill>
                  <a:srgbClr val="212121"/>
                </a:solidFill>
                <a:effectLst/>
              </a:rPr>
              <a:t>). </a:t>
            </a:r>
            <a:r>
              <a:rPr kumimoji="0" lang="fr-FR" altLang="fr-FR" sz="2000" b="0" i="0" u="none" strike="noStrike" cap="none" normalizeH="0" baseline="0" dirty="0">
                <a:ln>
                  <a:noFill/>
                </a:ln>
                <a:solidFill>
                  <a:srgbClr val="212121"/>
                </a:solidFill>
                <a:effectLst/>
              </a:rPr>
              <a:t/>
            </a:r>
            <a:br>
              <a:rPr kumimoji="0" lang="fr-FR" altLang="fr-FR" sz="2000" b="0" i="0" u="none" strike="noStrike" cap="none" normalizeH="0" baseline="0" dirty="0">
                <a:ln>
                  <a:noFill/>
                </a:ln>
                <a:solidFill>
                  <a:srgbClr val="212121"/>
                </a:solidFill>
                <a:effectLst/>
              </a:rPr>
            </a:br>
            <a:r>
              <a:rPr kumimoji="0" lang="fr-FR" altLang="fr-FR" sz="2000" b="0" i="0" u="none" strike="noStrike" cap="none" normalizeH="0" baseline="0" dirty="0">
                <a:ln>
                  <a:noFill/>
                </a:ln>
                <a:solidFill>
                  <a:srgbClr val="212121"/>
                </a:solidFill>
                <a:effectLst/>
              </a:rPr>
              <a:t/>
            </a:r>
            <a:br>
              <a:rPr kumimoji="0" lang="fr-FR" altLang="fr-FR" sz="2000" b="0" i="0" u="none" strike="noStrike" cap="none" normalizeH="0" baseline="0" dirty="0">
                <a:ln>
                  <a:noFill/>
                </a:ln>
                <a:solidFill>
                  <a:srgbClr val="212121"/>
                </a:solidFill>
                <a:effectLst/>
              </a:rPr>
            </a:br>
            <a:r>
              <a:rPr kumimoji="0" lang="fr-FR" altLang="fr-FR" sz="2000" b="0" i="0" u="none" strike="noStrike" cap="none" normalizeH="0" baseline="0" dirty="0">
                <a:ln>
                  <a:noFill/>
                </a:ln>
                <a:solidFill>
                  <a:srgbClr val="212121"/>
                </a:solidFill>
                <a:effectLst/>
              </a:rPr>
              <a:t>An 11-year-old </a:t>
            </a:r>
            <a:r>
              <a:rPr kumimoji="0" lang="fr-FR" altLang="fr-FR" sz="2000" b="0" i="0" u="none" strike="noStrike" cap="none" normalizeH="0" baseline="0" dirty="0" err="1">
                <a:ln>
                  <a:noFill/>
                </a:ln>
                <a:solidFill>
                  <a:srgbClr val="212121"/>
                </a:solidFill>
                <a:effectLst/>
              </a:rPr>
              <a:t>is</a:t>
            </a:r>
            <a:r>
              <a:rPr kumimoji="0" lang="fr-FR" altLang="fr-FR" sz="2000" b="0" i="0" u="none" strike="noStrike" cap="none" normalizeH="0" baseline="0" dirty="0">
                <a:ln>
                  <a:noFill/>
                </a:ln>
                <a:solidFill>
                  <a:srgbClr val="212121"/>
                </a:solidFill>
                <a:effectLst/>
              </a:rPr>
              <a:t> not "</a:t>
            </a:r>
            <a:r>
              <a:rPr kumimoji="0" lang="fr-FR" altLang="fr-FR" sz="2000" b="0" i="0" u="none" strike="noStrike" cap="none" normalizeH="0" baseline="0" dirty="0" err="1">
                <a:ln>
                  <a:noFill/>
                </a:ln>
                <a:solidFill>
                  <a:srgbClr val="212121"/>
                </a:solidFill>
                <a:effectLst/>
              </a:rPr>
              <a:t>mentally</a:t>
            </a:r>
            <a:r>
              <a:rPr kumimoji="0" lang="fr-FR" altLang="fr-FR" sz="2000" b="0" i="0" u="none" strike="noStrike" cap="none" normalizeH="0" baseline="0" dirty="0">
                <a:ln>
                  <a:noFill/>
                </a:ln>
                <a:solidFill>
                  <a:srgbClr val="212121"/>
                </a:solidFill>
                <a:effectLst/>
              </a:rPr>
              <a:t> </a:t>
            </a:r>
            <a:r>
              <a:rPr kumimoji="0" lang="fr-FR" altLang="fr-FR" sz="2000" b="0" i="0" u="none" strike="noStrike" cap="none" normalizeH="0" baseline="0" dirty="0" err="1">
                <a:ln>
                  <a:noFill/>
                </a:ln>
                <a:solidFill>
                  <a:srgbClr val="212121"/>
                </a:solidFill>
                <a:effectLst/>
              </a:rPr>
              <a:t>retarded</a:t>
            </a:r>
            <a:r>
              <a:rPr kumimoji="0" lang="fr-FR" altLang="fr-FR" sz="2000" b="0" i="0" u="none" strike="noStrike" cap="none" normalizeH="0" baseline="0" dirty="0">
                <a:ln>
                  <a:noFill/>
                </a:ln>
                <a:solidFill>
                  <a:srgbClr val="21212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smtClean="0">
                <a:ln>
                  <a:noFill/>
                </a:ln>
                <a:solidFill>
                  <a:srgbClr val="212121"/>
                </a:solidFill>
                <a:effectLst/>
              </a:rPr>
              <a:t>He </a:t>
            </a:r>
            <a:r>
              <a:rPr kumimoji="0" lang="fr-FR" altLang="fr-FR" sz="2000" b="0" i="0" u="none" strike="noStrike" cap="none" normalizeH="0" baseline="0" dirty="0" err="1">
                <a:ln>
                  <a:noFill/>
                </a:ln>
                <a:solidFill>
                  <a:srgbClr val="212121"/>
                </a:solidFill>
                <a:effectLst/>
              </a:rPr>
              <a:t>can</a:t>
            </a:r>
            <a:r>
              <a:rPr kumimoji="0" lang="fr-FR" altLang="fr-FR" sz="2000" b="0" i="0" u="none" strike="noStrike" cap="none" normalizeH="0" baseline="0" dirty="0">
                <a:ln>
                  <a:noFill/>
                </a:ln>
                <a:solidFill>
                  <a:srgbClr val="212121"/>
                </a:solidFill>
                <a:effectLst/>
              </a:rPr>
              <a:t> </a:t>
            </a:r>
            <a:r>
              <a:rPr kumimoji="0" lang="fr-FR" altLang="fr-FR" sz="2000" b="0" i="0" u="none" strike="noStrike" cap="none" normalizeH="0" baseline="0" dirty="0" smtClean="0">
                <a:ln>
                  <a:noFill/>
                </a:ln>
                <a:solidFill>
                  <a:srgbClr val="212121"/>
                </a:solidFill>
                <a:effectLst/>
              </a:rPr>
              <a:t>do </a:t>
            </a:r>
            <a:r>
              <a:rPr kumimoji="0" lang="fr-FR" altLang="fr-FR" sz="2000" b="0" i="0" u="none" strike="noStrike" cap="none" normalizeH="0" baseline="0" dirty="0" err="1" smtClean="0">
                <a:ln>
                  <a:noFill/>
                </a:ln>
                <a:solidFill>
                  <a:srgbClr val="212121"/>
                </a:solidFill>
                <a:effectLst/>
              </a:rPr>
              <a:t>many</a:t>
            </a:r>
            <a:r>
              <a:rPr kumimoji="0" lang="fr-FR" altLang="fr-FR" sz="2000" b="0" i="0" u="none" strike="noStrike" cap="none" normalizeH="0" baseline="0" dirty="0" smtClean="0">
                <a:ln>
                  <a:noFill/>
                </a:ln>
                <a:solidFill>
                  <a:srgbClr val="212121"/>
                </a:solidFill>
                <a:effectLst/>
              </a:rPr>
              <a:t> </a:t>
            </a:r>
            <a:r>
              <a:rPr kumimoji="0" lang="fr-FR" altLang="fr-FR" sz="2000" b="0" i="0" u="none" strike="noStrike" cap="none" normalizeH="0" baseline="0" dirty="0" err="1" smtClean="0">
                <a:ln>
                  <a:noFill/>
                </a:ln>
                <a:solidFill>
                  <a:srgbClr val="212121"/>
                </a:solidFill>
                <a:effectLst/>
              </a:rPr>
              <a:t>things</a:t>
            </a:r>
            <a:r>
              <a:rPr kumimoji="0" lang="fr-FR" altLang="fr-FR" sz="2000" b="0" i="0" u="none" strike="noStrike" cap="none" normalizeH="0" baseline="0" dirty="0" smtClean="0">
                <a:ln>
                  <a:noFill/>
                </a:ln>
                <a:solidFill>
                  <a:srgbClr val="212121"/>
                </a:solidFill>
                <a:effectLst/>
              </a:rPr>
              <a:t> :</a:t>
            </a:r>
            <a:r>
              <a:rPr kumimoji="0" lang="fr-FR" altLang="fr-FR" sz="2000" b="0" i="0" u="none" strike="noStrike" cap="none" normalizeH="0" baseline="0" dirty="0" err="1" smtClean="0">
                <a:ln>
                  <a:noFill/>
                </a:ln>
                <a:solidFill>
                  <a:srgbClr val="212121"/>
                </a:solidFill>
                <a:effectLst/>
              </a:rPr>
              <a:t>work</a:t>
            </a:r>
            <a:r>
              <a:rPr kumimoji="0" lang="fr-FR" altLang="fr-FR" sz="2000" b="0" i="0" u="none" strike="noStrike" cap="none" normalizeH="0" baseline="0" dirty="0" smtClean="0">
                <a:ln>
                  <a:noFill/>
                </a:ln>
                <a:solidFill>
                  <a:srgbClr val="212121"/>
                </a:solidFill>
                <a:effectLst/>
              </a:rPr>
              <a:t> in a </a:t>
            </a:r>
            <a:r>
              <a:rPr kumimoji="0" lang="fr-FR" altLang="fr-FR" sz="2000" b="0" i="0" u="none" strike="noStrike" cap="none" normalizeH="0" baseline="0" dirty="0" err="1" smtClean="0">
                <a:ln>
                  <a:noFill/>
                </a:ln>
                <a:solidFill>
                  <a:srgbClr val="212121"/>
                </a:solidFill>
                <a:effectLst/>
              </a:rPr>
              <a:t>factory</a:t>
            </a:r>
            <a:r>
              <a:rPr kumimoji="0" lang="fr-FR" altLang="fr-FR" sz="2000" b="0" i="0" u="none" strike="noStrike" cap="none" normalizeH="0" baseline="0" dirty="0" smtClean="0">
                <a:ln>
                  <a:noFill/>
                </a:ln>
                <a:solidFill>
                  <a:srgbClr val="212121"/>
                </a:solidFill>
                <a:effectLst/>
              </a:rPr>
              <a:t>, supervise</a:t>
            </a:r>
            <a:r>
              <a:rPr kumimoji="0" lang="fr-FR" altLang="fr-FR" sz="2000" b="0" i="0" u="none" strike="noStrike" cap="none" normalizeH="0" dirty="0" smtClean="0">
                <a:ln>
                  <a:noFill/>
                </a:ln>
                <a:solidFill>
                  <a:srgbClr val="212121"/>
                </a:solidFill>
                <a:effectLst/>
              </a:rPr>
              <a:t> basic </a:t>
            </a:r>
            <a:r>
              <a:rPr kumimoji="0" lang="fr-FR" altLang="fr-FR" sz="2000" b="0" i="0" u="none" strike="noStrike" cap="none" normalizeH="0" dirty="0" err="1" smtClean="0">
                <a:ln>
                  <a:noFill/>
                </a:ln>
                <a:solidFill>
                  <a:srgbClr val="212121"/>
                </a:solidFill>
                <a:effectLst/>
              </a:rPr>
              <a:t>operations</a:t>
            </a:r>
            <a:r>
              <a:rPr kumimoji="0" lang="fr-FR" altLang="fr-FR" sz="2000" b="0" i="0" u="none" strike="noStrike" cap="none" normalizeH="0" baseline="0" dirty="0" smtClean="0">
                <a:ln>
                  <a:noFill/>
                </a:ln>
                <a:solidFill>
                  <a:srgbClr val="212121"/>
                </a:solidFill>
                <a:effectLst/>
              </a:rPr>
              <a:t> </a:t>
            </a:r>
            <a:r>
              <a:rPr kumimoji="0" lang="fr-FR" altLang="fr-FR" sz="2000" b="0" i="0" u="none" strike="noStrike" cap="none" normalizeH="0" baseline="0" dirty="0">
                <a:ln>
                  <a:noFill/>
                </a:ln>
                <a:solidFill>
                  <a:srgbClr val="212121"/>
                </a:solidFill>
                <a:effectLst/>
              </a:rPr>
              <a:t>...</a:t>
            </a:r>
            <a:r>
              <a:rPr kumimoji="0" lang="fr-FR" altLang="fr-FR" sz="2000" b="0" i="0" u="none" strike="noStrike" cap="none" normalizeH="0" baseline="0" dirty="0">
                <a:ln>
                  <a:noFill/>
                </a:ln>
                <a:solidFill>
                  <a:schemeClr val="tx1"/>
                </a:solidFill>
                <a:effectLst/>
              </a:rPr>
              <a:t> </a:t>
            </a:r>
          </a:p>
        </p:txBody>
      </p:sp>
    </p:spTree>
  </p:cSld>
  <p:clrMapOvr>
    <a:masterClrMapping/>
  </p:clrMapOvr>
  <p:transition spd="slow" advTm="58436"/>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u contenu 2"/>
          <p:cNvSpPr>
            <a:spLocks noGrp="1"/>
          </p:cNvSpPr>
          <p:nvPr>
            <p:ph idx="1"/>
          </p:nvPr>
        </p:nvSpPr>
        <p:spPr>
          <a:xfrm>
            <a:off x="323528" y="994296"/>
            <a:ext cx="8568952" cy="5544616"/>
          </a:xfrm>
        </p:spPr>
        <p:txBody>
          <a:bodyPr/>
          <a:lstStyle/>
          <a:p>
            <a:pPr marL="0" indent="0" eaLnBrk="1" hangingPunct="1">
              <a:buNone/>
            </a:pPr>
            <a:r>
              <a:rPr lang="en-US" sz="2400" dirty="0"/>
              <a:t>-&gt; Conversely, </a:t>
            </a:r>
            <a:r>
              <a:rPr lang="en-US" sz="2400" dirty="0" smtClean="0"/>
              <a:t>the mean </a:t>
            </a:r>
            <a:r>
              <a:rPr lang="en-US" sz="2400" dirty="0"/>
              <a:t>IQ of East Asians is 105 (China, Japan, Korea, Singapore</a:t>
            </a:r>
            <a:r>
              <a:rPr lang="en-US" sz="2400" dirty="0" smtClean="0"/>
              <a:t>...), </a:t>
            </a:r>
            <a:r>
              <a:rPr lang="en-US" sz="2400" dirty="0"/>
              <a:t>slightly higher than that of Europeans</a:t>
            </a:r>
            <a:br>
              <a:rPr lang="en-US" sz="2400" dirty="0"/>
            </a:br>
            <a:r>
              <a:rPr lang="en-US" sz="2400" dirty="0"/>
              <a:t/>
            </a:r>
            <a:br>
              <a:rPr lang="en-US" sz="2400" dirty="0"/>
            </a:br>
            <a:r>
              <a:rPr lang="en-US" sz="2400" dirty="0"/>
              <a:t>-&gt; Only 37% of </a:t>
            </a:r>
            <a:r>
              <a:rPr lang="en-US" sz="2400" dirty="0" smtClean="0"/>
              <a:t>Europeans </a:t>
            </a:r>
            <a:r>
              <a:rPr lang="en-US" sz="2400" dirty="0"/>
              <a:t>have </a:t>
            </a:r>
            <a:r>
              <a:rPr lang="en-US" sz="2400" dirty="0" smtClean="0"/>
              <a:t>a </a:t>
            </a:r>
            <a:r>
              <a:rPr lang="en-US" sz="2400" dirty="0"/>
              <a:t>higher </a:t>
            </a:r>
            <a:r>
              <a:rPr lang="en-US" sz="2400" dirty="0" smtClean="0"/>
              <a:t>IQ </a:t>
            </a:r>
            <a:r>
              <a:rPr lang="en-US" sz="2400" dirty="0"/>
              <a:t>than 50% of East Asians</a:t>
            </a:r>
            <a:br>
              <a:rPr lang="en-US" sz="2400" dirty="0"/>
            </a:br>
            <a:endParaRPr lang="en-US" sz="2400" dirty="0"/>
          </a:p>
          <a:p>
            <a:pPr marL="0" indent="0" eaLnBrk="1" hangingPunct="1">
              <a:buNone/>
            </a:pPr>
            <a:r>
              <a:rPr lang="en-US" sz="2400" dirty="0"/>
              <a:t>IQ </a:t>
            </a:r>
            <a:r>
              <a:rPr lang="en-US" sz="2400" dirty="0" smtClean="0"/>
              <a:t>test critics generally avoid considering </a:t>
            </a:r>
            <a:r>
              <a:rPr lang="en-US" sz="2400" dirty="0"/>
              <a:t>this particular point ...</a:t>
            </a:r>
            <a:br>
              <a:rPr lang="en-US" sz="2400" dirty="0"/>
            </a:br>
            <a:endParaRPr lang="en-US" sz="2400" dirty="0"/>
          </a:p>
          <a:p>
            <a:pPr marL="0" indent="0" eaLnBrk="1" hangingPunct="1">
              <a:buNone/>
            </a:pPr>
            <a:r>
              <a:rPr lang="en-US" sz="2400" dirty="0"/>
              <a:t>-&gt; African Americans have an average IQ of 85, intermediate </a:t>
            </a:r>
            <a:r>
              <a:rPr lang="en-US" sz="2400" dirty="0" smtClean="0"/>
              <a:t>between Africans in sub-Saharan Africa and  </a:t>
            </a:r>
            <a:r>
              <a:rPr lang="en-US" sz="2400" dirty="0"/>
              <a:t>Europeans. (Afro-Americans have an average of 25% European ancestry, pure </a:t>
            </a:r>
            <a:r>
              <a:rPr lang="en-US" sz="2400" dirty="0" smtClean="0"/>
              <a:t>Black </a:t>
            </a:r>
            <a:r>
              <a:rPr lang="en-US" sz="2400" dirty="0"/>
              <a:t>Americans in </a:t>
            </a:r>
            <a:r>
              <a:rPr lang="en-US" sz="2400" dirty="0" smtClean="0"/>
              <a:t>the southern </a:t>
            </a:r>
            <a:r>
              <a:rPr lang="en-US" sz="2400" dirty="0"/>
              <a:t>states have an average IQ of </a:t>
            </a:r>
            <a:r>
              <a:rPr lang="en-US" sz="2400" dirty="0" smtClean="0"/>
              <a:t>78-80)</a:t>
            </a:r>
            <a:endParaRPr lang="fr-BE" sz="2400" dirty="0"/>
          </a:p>
        </p:txBody>
      </p:sp>
      <p:sp>
        <p:nvSpPr>
          <p:cNvPr id="4" name="Espace réservé du numéro de diapositive 3"/>
          <p:cNvSpPr>
            <a:spLocks noGrp="1"/>
          </p:cNvSpPr>
          <p:nvPr>
            <p:ph type="sldNum" sz="quarter" idx="12"/>
          </p:nvPr>
        </p:nvSpPr>
        <p:spPr/>
        <p:txBody>
          <a:bodyPr/>
          <a:lstStyle/>
          <a:p>
            <a:pPr>
              <a:defRPr/>
            </a:pPr>
            <a:fld id="{0831CED0-8A91-42ED-B26F-524811D16DF2}" type="slidenum">
              <a:rPr lang="fr-BE"/>
              <a:pPr>
                <a:defRPr/>
              </a:pPr>
              <a:t>56</a:t>
            </a:fld>
            <a:endParaRPr lang="fr-BE" dirty="0"/>
          </a:p>
        </p:txBody>
      </p:sp>
    </p:spTree>
  </p:cSld>
  <p:clrMapOvr>
    <a:masterClrMapping/>
  </p:clrMapOvr>
  <p:transition spd="slow" advTm="104346"/>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8313" y="-11113"/>
            <a:ext cx="8229600" cy="1143001"/>
          </a:xfrm>
        </p:spPr>
        <p:txBody>
          <a:bodyPr rtlCol="0">
            <a:normAutofit fontScale="90000"/>
          </a:bodyPr>
          <a:lstStyle/>
          <a:p>
            <a:pPr eaLnBrk="1" fontAlgn="auto" hangingPunct="1">
              <a:spcAft>
                <a:spcPts val="0"/>
              </a:spcAft>
              <a:defRPr/>
            </a:pPr>
            <a:r>
              <a:rPr lang="fr-FR" dirty="0"/>
              <a:t/>
            </a:r>
            <a:br>
              <a:rPr lang="fr-FR" dirty="0"/>
            </a:br>
            <a:r>
              <a:rPr lang="fr-FR" dirty="0"/>
              <a:t>General </a:t>
            </a:r>
            <a:r>
              <a:rPr lang="fr-FR" dirty="0" err="1"/>
              <a:t>Summery</a:t>
            </a:r>
            <a:r>
              <a:rPr lang="fr-FR" dirty="0"/>
              <a:t> on Race </a:t>
            </a:r>
            <a:r>
              <a:rPr lang="fr-FR" dirty="0" err="1"/>
              <a:t>Differences</a:t>
            </a:r>
            <a:r>
              <a:rPr lang="fr-FR" dirty="0"/>
              <a:t> in Intelligence </a:t>
            </a:r>
            <a:r>
              <a:rPr lang="fr-BE" dirty="0"/>
              <a:t/>
            </a:r>
            <a:br>
              <a:rPr lang="fr-BE" dirty="0"/>
            </a:br>
            <a:endParaRPr lang="fr-BE" dirty="0"/>
          </a:p>
        </p:txBody>
      </p:sp>
      <p:sp>
        <p:nvSpPr>
          <p:cNvPr id="9" name="Espace réservé du contenu 8"/>
          <p:cNvSpPr>
            <a:spLocks noGrp="1"/>
          </p:cNvSpPr>
          <p:nvPr>
            <p:ph idx="1"/>
          </p:nvPr>
        </p:nvSpPr>
        <p:spPr>
          <a:xfrm>
            <a:off x="395288" y="1268413"/>
            <a:ext cx="8424862" cy="5184775"/>
          </a:xfrm>
        </p:spPr>
        <p:txBody>
          <a:bodyPr rtlCol="0">
            <a:normAutofit fontScale="70000" lnSpcReduction="20000"/>
          </a:bodyPr>
          <a:lstStyle/>
          <a:p>
            <a:pPr marL="0" indent="0" eaLnBrk="1" fontAlgn="auto" hangingPunct="1">
              <a:spcAft>
                <a:spcPts val="0"/>
              </a:spcAft>
              <a:buFont typeface="Arial" pitchFamily="34" charset="0"/>
              <a:buNone/>
              <a:defRPr/>
            </a:pPr>
            <a:r>
              <a:rPr lang="en-US" dirty="0"/>
              <a:t>Whatever the country </a:t>
            </a:r>
            <a:r>
              <a:rPr lang="en-US" dirty="0" smtClean="0"/>
              <a:t>in </a:t>
            </a:r>
            <a:r>
              <a:rPr lang="en-US" dirty="0"/>
              <a:t>the world </a:t>
            </a:r>
            <a:r>
              <a:rPr lang="fr-BE" dirty="0"/>
              <a:t>:</a:t>
            </a:r>
          </a:p>
          <a:p>
            <a:pPr marL="0" indent="0" eaLnBrk="1" fontAlgn="auto" hangingPunct="1">
              <a:spcAft>
                <a:spcPts val="0"/>
              </a:spcAft>
              <a:buFont typeface="Arial" pitchFamily="34" charset="0"/>
              <a:buNone/>
              <a:defRPr/>
            </a:pPr>
            <a:endParaRPr lang="fr-BE" dirty="0"/>
          </a:p>
          <a:p>
            <a:pPr marL="0" indent="0" eaLnBrk="1" fontAlgn="auto" hangingPunct="1">
              <a:spcAft>
                <a:spcPts val="0"/>
              </a:spcAft>
              <a:buFont typeface="Arial" pitchFamily="34" charset="0"/>
              <a:buNone/>
              <a:defRPr/>
            </a:pPr>
            <a:r>
              <a:rPr lang="fr-BE" b="1" dirty="0"/>
              <a:t>     </a:t>
            </a:r>
            <a:r>
              <a:rPr lang="fr-BE" dirty="0"/>
              <a:t> </a:t>
            </a:r>
            <a:r>
              <a:rPr lang="fr-BE" b="1" dirty="0"/>
              <a:t>1. </a:t>
            </a:r>
            <a:r>
              <a:rPr lang="fr-BE" b="1" dirty="0" err="1"/>
              <a:t>Ashkenazy</a:t>
            </a:r>
            <a:r>
              <a:rPr lang="fr-BE" b="1" dirty="0"/>
              <a:t> </a:t>
            </a:r>
            <a:r>
              <a:rPr lang="fr-BE" b="1" dirty="0" err="1"/>
              <a:t>Jews</a:t>
            </a:r>
            <a:r>
              <a:rPr lang="fr-BE" b="1" dirty="0"/>
              <a:t> (110) </a:t>
            </a:r>
            <a:r>
              <a:rPr lang="fr-BE" dirty="0"/>
              <a:t>(America, Europe, </a:t>
            </a:r>
            <a:r>
              <a:rPr lang="fr-BE" dirty="0" err="1"/>
              <a:t>Africa</a:t>
            </a:r>
            <a:r>
              <a:rPr lang="fr-BE" dirty="0"/>
              <a:t>)</a:t>
            </a:r>
          </a:p>
          <a:p>
            <a:pPr marL="0" indent="0" eaLnBrk="1" fontAlgn="auto" hangingPunct="1">
              <a:spcAft>
                <a:spcPts val="0"/>
              </a:spcAft>
              <a:buFont typeface="Arial" pitchFamily="34" charset="0"/>
              <a:buNone/>
              <a:defRPr/>
            </a:pPr>
            <a:r>
              <a:rPr lang="fr-BE" b="1" dirty="0"/>
              <a:t>      2. East </a:t>
            </a:r>
            <a:r>
              <a:rPr lang="fr-BE" b="1" dirty="0" err="1"/>
              <a:t>Asians</a:t>
            </a:r>
            <a:r>
              <a:rPr lang="fr-BE" b="1" dirty="0"/>
              <a:t> (105) </a:t>
            </a:r>
            <a:r>
              <a:rPr lang="fr-BE" dirty="0"/>
              <a:t>(Asia, Europe, America…)</a:t>
            </a:r>
          </a:p>
          <a:p>
            <a:pPr marL="0" indent="0" eaLnBrk="1" fontAlgn="auto" hangingPunct="1">
              <a:spcAft>
                <a:spcPts val="0"/>
              </a:spcAft>
              <a:buFont typeface="Arial" pitchFamily="34" charset="0"/>
              <a:buNone/>
              <a:defRPr/>
            </a:pPr>
            <a:r>
              <a:rPr lang="fr-BE" b="1" dirty="0"/>
              <a:t>      3. </a:t>
            </a:r>
            <a:r>
              <a:rPr lang="fr-BE" b="1" dirty="0" err="1" smtClean="0"/>
              <a:t>Europeans</a:t>
            </a:r>
            <a:r>
              <a:rPr lang="fr-BE" b="1" dirty="0" smtClean="0"/>
              <a:t> </a:t>
            </a:r>
            <a:r>
              <a:rPr lang="fr-BE" b="1" dirty="0"/>
              <a:t>(100) </a:t>
            </a:r>
            <a:r>
              <a:rPr lang="fr-BE" dirty="0"/>
              <a:t>(</a:t>
            </a:r>
            <a:r>
              <a:rPr lang="fr-BE" dirty="0" err="1"/>
              <a:t>Australia</a:t>
            </a:r>
            <a:r>
              <a:rPr lang="fr-BE" dirty="0"/>
              <a:t>, America, Europe…)</a:t>
            </a:r>
          </a:p>
          <a:p>
            <a:pPr marL="0" indent="0" eaLnBrk="1" fontAlgn="auto" hangingPunct="1">
              <a:spcAft>
                <a:spcPts val="0"/>
              </a:spcAft>
              <a:buFont typeface="Arial" pitchFamily="34" charset="0"/>
              <a:buNone/>
              <a:defRPr/>
            </a:pPr>
            <a:r>
              <a:rPr lang="fr-BE" b="1" dirty="0"/>
              <a:t>      4. </a:t>
            </a:r>
            <a:r>
              <a:rPr lang="fr-BE" b="1" dirty="0" err="1"/>
              <a:t>Arctic</a:t>
            </a:r>
            <a:r>
              <a:rPr lang="fr-BE" b="1" dirty="0"/>
              <a:t> People (91)</a:t>
            </a:r>
            <a:r>
              <a:rPr lang="fr-BE" dirty="0"/>
              <a:t> </a:t>
            </a:r>
            <a:endParaRPr lang="fr-BE" b="1" dirty="0"/>
          </a:p>
          <a:p>
            <a:pPr marL="0" indent="0" eaLnBrk="1" fontAlgn="auto" hangingPunct="1">
              <a:spcAft>
                <a:spcPts val="0"/>
              </a:spcAft>
              <a:buFont typeface="Arial" pitchFamily="34" charset="0"/>
              <a:buNone/>
              <a:defRPr/>
            </a:pPr>
            <a:r>
              <a:rPr lang="fr-BE" b="1" dirty="0"/>
              <a:t>      5. </a:t>
            </a:r>
            <a:r>
              <a:rPr lang="fr-BE" b="1" dirty="0" err="1"/>
              <a:t>European-African</a:t>
            </a:r>
            <a:r>
              <a:rPr lang="fr-BE" b="1" dirty="0"/>
              <a:t> </a:t>
            </a:r>
            <a:r>
              <a:rPr lang="fr-BE" b="1" dirty="0" err="1"/>
              <a:t>Hybrids</a:t>
            </a:r>
            <a:r>
              <a:rPr lang="fr-BE" b="1" dirty="0"/>
              <a:t>(90) </a:t>
            </a:r>
            <a:r>
              <a:rPr lang="fr-BE" dirty="0"/>
              <a:t>(Europe, America…)</a:t>
            </a:r>
            <a:endParaRPr lang="fr-BE" b="1" dirty="0"/>
          </a:p>
          <a:p>
            <a:pPr marL="0" indent="0" eaLnBrk="1" fontAlgn="auto" hangingPunct="1">
              <a:spcAft>
                <a:spcPts val="0"/>
              </a:spcAft>
              <a:buFont typeface="Arial" pitchFamily="34" charset="0"/>
              <a:buNone/>
              <a:defRPr/>
            </a:pPr>
            <a:r>
              <a:rPr lang="fr-BE" b="1" dirty="0"/>
              <a:t>      6. </a:t>
            </a:r>
            <a:r>
              <a:rPr lang="fr-BE" b="1" dirty="0" err="1"/>
              <a:t>Southeast</a:t>
            </a:r>
            <a:r>
              <a:rPr lang="fr-BE" b="1" dirty="0"/>
              <a:t> </a:t>
            </a:r>
            <a:r>
              <a:rPr lang="fr-BE" b="1" dirty="0" err="1"/>
              <a:t>Asians</a:t>
            </a:r>
            <a:r>
              <a:rPr lang="fr-BE" b="1" dirty="0"/>
              <a:t> (90) </a:t>
            </a:r>
            <a:r>
              <a:rPr lang="fr-BE" dirty="0"/>
              <a:t>(Europe, America, Asia)</a:t>
            </a:r>
          </a:p>
          <a:p>
            <a:pPr marL="0" indent="0" eaLnBrk="1" fontAlgn="auto" hangingPunct="1">
              <a:spcAft>
                <a:spcPts val="0"/>
              </a:spcAft>
              <a:buFont typeface="Arial" pitchFamily="34" charset="0"/>
              <a:buNone/>
              <a:defRPr/>
            </a:pPr>
            <a:r>
              <a:rPr lang="fr-BE" b="1" dirty="0"/>
              <a:t>      7. Native </a:t>
            </a:r>
            <a:r>
              <a:rPr lang="fr-BE" b="1" dirty="0" err="1"/>
              <a:t>Americans</a:t>
            </a:r>
            <a:r>
              <a:rPr lang="fr-BE" b="1" dirty="0"/>
              <a:t> (87) </a:t>
            </a:r>
            <a:r>
              <a:rPr lang="fr-BE" dirty="0"/>
              <a:t>(North and South America)</a:t>
            </a:r>
            <a:endParaRPr lang="fr-BE" b="1" dirty="0"/>
          </a:p>
          <a:p>
            <a:pPr marL="0" indent="0" eaLnBrk="1" fontAlgn="auto" hangingPunct="1">
              <a:spcAft>
                <a:spcPts val="0"/>
              </a:spcAft>
              <a:buFont typeface="Arial" pitchFamily="34" charset="0"/>
              <a:buNone/>
              <a:defRPr/>
            </a:pPr>
            <a:r>
              <a:rPr lang="fr-BE" b="1" dirty="0"/>
              <a:t>      8. North </a:t>
            </a:r>
            <a:r>
              <a:rPr lang="fr-BE" b="1" dirty="0" err="1"/>
              <a:t>Africans</a:t>
            </a:r>
            <a:r>
              <a:rPr lang="fr-BE" b="1" dirty="0"/>
              <a:t> and South </a:t>
            </a:r>
            <a:r>
              <a:rPr lang="fr-BE" b="1" dirty="0" err="1"/>
              <a:t>Asians</a:t>
            </a:r>
            <a:r>
              <a:rPr lang="fr-BE" b="1" dirty="0"/>
              <a:t> (86) </a:t>
            </a:r>
            <a:r>
              <a:rPr lang="fr-BE" dirty="0"/>
              <a:t>(Middle East, America, Europe…)</a:t>
            </a:r>
            <a:endParaRPr lang="fr-BE" b="1" dirty="0"/>
          </a:p>
          <a:p>
            <a:pPr marL="0" indent="0" eaLnBrk="1" fontAlgn="auto" hangingPunct="1">
              <a:spcAft>
                <a:spcPts val="0"/>
              </a:spcAft>
              <a:buFont typeface="Arial" pitchFamily="34" charset="0"/>
              <a:buNone/>
              <a:defRPr/>
            </a:pPr>
            <a:r>
              <a:rPr lang="fr-BE" b="1" dirty="0"/>
              <a:t>      9. </a:t>
            </a:r>
            <a:r>
              <a:rPr lang="fr-BE" b="1" dirty="0" err="1"/>
              <a:t>Africans</a:t>
            </a:r>
            <a:r>
              <a:rPr lang="fr-BE" b="1" dirty="0"/>
              <a:t> </a:t>
            </a:r>
            <a:r>
              <a:rPr lang="fr-BE" b="1" dirty="0" smtClean="0"/>
              <a:t>(71-80</a:t>
            </a:r>
            <a:r>
              <a:rPr lang="fr-BE" b="1" dirty="0"/>
              <a:t>) </a:t>
            </a:r>
            <a:r>
              <a:rPr lang="fr-BE" dirty="0"/>
              <a:t>(Europe, North and South </a:t>
            </a:r>
            <a:r>
              <a:rPr lang="fr-BE" dirty="0" err="1" smtClean="0"/>
              <a:t>America</a:t>
            </a:r>
            <a:r>
              <a:rPr lang="fr-BE" dirty="0" smtClean="0"/>
              <a:t>, </a:t>
            </a:r>
            <a:r>
              <a:rPr lang="fr-BE" dirty="0" err="1"/>
              <a:t>Africa</a:t>
            </a:r>
            <a:r>
              <a:rPr lang="fr-BE" dirty="0"/>
              <a:t>…)</a:t>
            </a:r>
            <a:endParaRPr lang="fr-BE" b="1" dirty="0"/>
          </a:p>
          <a:p>
            <a:pPr marL="0" indent="0" eaLnBrk="1" fontAlgn="auto" hangingPunct="1">
              <a:spcAft>
                <a:spcPts val="0"/>
              </a:spcAft>
              <a:buFont typeface="Arial" pitchFamily="34" charset="0"/>
              <a:buNone/>
              <a:defRPr/>
            </a:pPr>
            <a:r>
              <a:rPr lang="fr-BE" b="1" dirty="0"/>
              <a:t>      10. Aborigènes d’Australie (62)</a:t>
            </a:r>
          </a:p>
          <a:p>
            <a:pPr eaLnBrk="1" fontAlgn="auto" hangingPunct="1">
              <a:spcAft>
                <a:spcPts val="0"/>
              </a:spcAft>
              <a:buFont typeface="Arial" pitchFamily="34" charset="0"/>
              <a:buChar char="•"/>
              <a:defRPr/>
            </a:pPr>
            <a:endParaRPr lang="fr-BE" dirty="0"/>
          </a:p>
        </p:txBody>
      </p:sp>
      <p:sp>
        <p:nvSpPr>
          <p:cNvPr id="3" name="Espace réservé du numéro de diapositive 2"/>
          <p:cNvSpPr>
            <a:spLocks noGrp="1"/>
          </p:cNvSpPr>
          <p:nvPr>
            <p:ph type="sldNum" sz="quarter" idx="12"/>
          </p:nvPr>
        </p:nvSpPr>
        <p:spPr/>
        <p:txBody>
          <a:bodyPr/>
          <a:lstStyle/>
          <a:p>
            <a:pPr>
              <a:defRPr/>
            </a:pPr>
            <a:fld id="{16A95260-BC8F-478A-A318-39FB87115EF0}" type="slidenum">
              <a:rPr lang="fr-BE"/>
              <a:pPr>
                <a:defRPr/>
              </a:pPr>
              <a:t>57</a:t>
            </a:fld>
            <a:endParaRPr lang="fr-BE" dirty="0"/>
          </a:p>
        </p:txBody>
      </p:sp>
      <p:pic>
        <p:nvPicPr>
          <p:cNvPr id="3994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24" y="5868194"/>
            <a:ext cx="719137"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0061" y="4713541"/>
            <a:ext cx="576262"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3"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29237" y="5795168"/>
            <a:ext cx="1223963" cy="849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625" y="4194429"/>
            <a:ext cx="6762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5"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77764" y="3860800"/>
            <a:ext cx="647700"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6"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80312" y="2275611"/>
            <a:ext cx="936625" cy="62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7" name="Picture 2" descr="http://www.visualphotos.com/photo/2x4645565/caucasian_girl_smiling_bld078945.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3519" y="2506592"/>
            <a:ext cx="509587"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8"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44798" y="3130672"/>
            <a:ext cx="647700"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advTm="46212"/>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fr-BE" dirty="0" err="1"/>
              <a:t>Sub-Saharan</a:t>
            </a:r>
            <a:r>
              <a:rPr lang="fr-BE" dirty="0"/>
              <a:t> </a:t>
            </a:r>
            <a:r>
              <a:rPr lang="fr-BE" dirty="0" err="1" smtClean="0"/>
              <a:t>Africa</a:t>
            </a:r>
            <a:r>
              <a:rPr lang="fr-BE" dirty="0" smtClean="0"/>
              <a:t>, </a:t>
            </a:r>
            <a:r>
              <a:rPr lang="fr-BE" dirty="0" err="1"/>
              <a:t>Mean</a:t>
            </a:r>
            <a:r>
              <a:rPr lang="fr-BE" dirty="0"/>
              <a:t> IQ 71</a:t>
            </a:r>
            <a:br>
              <a:rPr lang="fr-BE" dirty="0"/>
            </a:br>
            <a:r>
              <a:rPr lang="fr-BE" dirty="0"/>
              <a:t>Nature or </a:t>
            </a:r>
            <a:r>
              <a:rPr lang="fr-BE" dirty="0" err="1" smtClean="0"/>
              <a:t>Nurture</a:t>
            </a:r>
            <a:r>
              <a:rPr lang="fr-BE" dirty="0" smtClean="0"/>
              <a:t>? </a:t>
            </a:r>
            <a:endParaRPr lang="fr-BE" dirty="0"/>
          </a:p>
        </p:txBody>
      </p:sp>
      <p:sp>
        <p:nvSpPr>
          <p:cNvPr id="3" name="Espace réservé du contenu 2"/>
          <p:cNvSpPr>
            <a:spLocks noGrp="1"/>
          </p:cNvSpPr>
          <p:nvPr>
            <p:ph idx="1"/>
          </p:nvPr>
        </p:nvSpPr>
        <p:spPr>
          <a:xfrm>
            <a:off x="457200" y="1600200"/>
            <a:ext cx="8229600" cy="4853136"/>
          </a:xfrm>
        </p:spPr>
        <p:txBody>
          <a:bodyPr rtlCol="0">
            <a:normAutofit fontScale="92500" lnSpcReduction="10000"/>
          </a:bodyPr>
          <a:lstStyle/>
          <a:p>
            <a:pPr eaLnBrk="1" fontAlgn="auto" hangingPunct="1">
              <a:spcAft>
                <a:spcPts val="0"/>
              </a:spcAft>
              <a:buFont typeface="Arial" pitchFamily="34" charset="0"/>
              <a:buChar char="•"/>
              <a:defRPr/>
            </a:pPr>
            <a:endParaRPr lang="fr-BE" dirty="0"/>
          </a:p>
          <a:p>
            <a:pPr eaLnBrk="1" fontAlgn="auto" hangingPunct="1">
              <a:spcAft>
                <a:spcPts val="0"/>
              </a:spcAft>
              <a:buFont typeface="Arial" pitchFamily="34" charset="0"/>
              <a:buChar char="•"/>
              <a:defRPr/>
            </a:pPr>
            <a:endParaRPr lang="fr-BE" dirty="0"/>
          </a:p>
          <a:p>
            <a:pPr eaLnBrk="1" fontAlgn="auto" hangingPunct="1">
              <a:spcAft>
                <a:spcPts val="0"/>
              </a:spcAft>
              <a:buFont typeface="Arial" pitchFamily="34" charset="0"/>
              <a:buChar char="•"/>
              <a:defRPr/>
            </a:pPr>
            <a:endParaRPr lang="fr-BE" dirty="0"/>
          </a:p>
          <a:p>
            <a:pPr eaLnBrk="1" fontAlgn="auto" hangingPunct="1">
              <a:spcAft>
                <a:spcPts val="0"/>
              </a:spcAft>
              <a:buFont typeface="Arial" pitchFamily="34" charset="0"/>
              <a:buChar char="•"/>
              <a:defRPr/>
            </a:pPr>
            <a:endParaRPr lang="fr-BE" dirty="0"/>
          </a:p>
          <a:p>
            <a:pPr eaLnBrk="1" fontAlgn="auto" hangingPunct="1">
              <a:spcAft>
                <a:spcPts val="0"/>
              </a:spcAft>
              <a:buFont typeface="Arial" pitchFamily="34" charset="0"/>
              <a:buChar char="•"/>
              <a:defRPr/>
            </a:pPr>
            <a:endParaRPr lang="fr-BE" dirty="0"/>
          </a:p>
          <a:p>
            <a:pPr marL="0" indent="0" eaLnBrk="1" fontAlgn="auto" hangingPunct="1">
              <a:spcAft>
                <a:spcPts val="0"/>
              </a:spcAft>
              <a:buNone/>
              <a:defRPr/>
            </a:pPr>
            <a:r>
              <a:rPr lang="fr-BE" dirty="0"/>
              <a:t/>
            </a:r>
            <a:br>
              <a:rPr lang="fr-BE" dirty="0"/>
            </a:br>
            <a:r>
              <a:rPr lang="fr-BE" dirty="0"/>
              <a:t>                </a:t>
            </a:r>
            <a:br>
              <a:rPr lang="fr-BE" dirty="0"/>
            </a:br>
            <a:r>
              <a:rPr lang="fr-BE" dirty="0"/>
              <a:t>          Bad </a:t>
            </a:r>
            <a:r>
              <a:rPr lang="fr-BE" dirty="0" err="1"/>
              <a:t>environment</a:t>
            </a:r>
            <a:r>
              <a:rPr lang="fr-BE" dirty="0"/>
              <a:t> -&gt; Low IQ?                </a:t>
            </a:r>
            <a:br>
              <a:rPr lang="fr-BE" dirty="0"/>
            </a:br>
            <a:r>
              <a:rPr lang="fr-BE" dirty="0"/>
              <a:t> </a:t>
            </a:r>
          </a:p>
          <a:p>
            <a:pPr marL="0" indent="0" eaLnBrk="1" fontAlgn="auto" hangingPunct="1">
              <a:spcAft>
                <a:spcPts val="0"/>
              </a:spcAft>
              <a:buNone/>
              <a:defRPr/>
            </a:pPr>
            <a:r>
              <a:rPr lang="fr-BE" dirty="0"/>
              <a:t>                      Or </a:t>
            </a:r>
            <a:r>
              <a:rPr lang="fr-BE" dirty="0" err="1"/>
              <a:t>low</a:t>
            </a:r>
            <a:r>
              <a:rPr lang="fr-BE" dirty="0"/>
              <a:t> IQ -&gt; Bad </a:t>
            </a:r>
            <a:r>
              <a:rPr lang="fr-BE" dirty="0" err="1"/>
              <a:t>environement</a:t>
            </a:r>
            <a:r>
              <a:rPr lang="fr-BE" dirty="0"/>
              <a:t>? </a:t>
            </a:r>
          </a:p>
        </p:txBody>
      </p:sp>
      <p:sp>
        <p:nvSpPr>
          <p:cNvPr id="4" name="Espace réservé du numéro de diapositive 3"/>
          <p:cNvSpPr>
            <a:spLocks noGrp="1"/>
          </p:cNvSpPr>
          <p:nvPr>
            <p:ph type="sldNum" sz="quarter" idx="12"/>
          </p:nvPr>
        </p:nvSpPr>
        <p:spPr/>
        <p:txBody>
          <a:bodyPr/>
          <a:lstStyle/>
          <a:p>
            <a:pPr>
              <a:defRPr/>
            </a:pPr>
            <a:fld id="{DBF7FF06-EC17-4FF8-9868-80E1CE3D7034}" type="slidenum">
              <a:rPr lang="fr-BE"/>
              <a:pPr>
                <a:defRPr/>
              </a:pPr>
              <a:t>58</a:t>
            </a:fld>
            <a:endParaRPr lang="fr-BE" dirty="0"/>
          </a:p>
        </p:txBody>
      </p:sp>
      <p:pic>
        <p:nvPicPr>
          <p:cNvPr id="40965" name="Picture 2" descr="http://d3.img.v4.skyrock.net/d3c/ghetto-du-monde/pics/87940957_sm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1989138"/>
            <a:ext cx="38100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a:extLst>
              <a:ext uri="{FF2B5EF4-FFF2-40B4-BE49-F238E27FC236}">
                <a16:creationId xmlns:a16="http://schemas.microsoft.com/office/drawing/2014/main" id="{952EDE29-F596-4FFA-A30B-D01A41ABD51D}"/>
              </a:ext>
            </a:extLst>
          </p:cNvPr>
          <p:cNvSpPr txBox="1"/>
          <p:nvPr/>
        </p:nvSpPr>
        <p:spPr>
          <a:xfrm>
            <a:off x="3531350" y="4735791"/>
            <a:ext cx="1427250" cy="307777"/>
          </a:xfrm>
          <a:prstGeom prst="rect">
            <a:avLst/>
          </a:prstGeom>
          <a:noFill/>
        </p:spPr>
        <p:txBody>
          <a:bodyPr wrap="none" rtlCol="0">
            <a:spAutoFit/>
          </a:bodyPr>
          <a:lstStyle/>
          <a:p>
            <a:r>
              <a:rPr lang="fr-BE" sz="1400" dirty="0" err="1"/>
              <a:t>is</a:t>
            </a:r>
            <a:r>
              <a:rPr lang="fr-BE" sz="1400" dirty="0"/>
              <a:t> </a:t>
            </a:r>
            <a:r>
              <a:rPr lang="fr-BE" sz="1400" dirty="0" err="1"/>
              <a:t>responsible</a:t>
            </a:r>
            <a:r>
              <a:rPr lang="fr-BE" sz="1400" dirty="0"/>
              <a:t> for</a:t>
            </a:r>
          </a:p>
        </p:txBody>
      </p:sp>
      <p:sp>
        <p:nvSpPr>
          <p:cNvPr id="6" name="ZoneTexte 5">
            <a:extLst>
              <a:ext uri="{FF2B5EF4-FFF2-40B4-BE49-F238E27FC236}">
                <a16:creationId xmlns:a16="http://schemas.microsoft.com/office/drawing/2014/main" id="{76CA43C0-4730-4178-8610-6EFD8A517FB7}"/>
              </a:ext>
            </a:extLst>
          </p:cNvPr>
          <p:cNvSpPr txBox="1"/>
          <p:nvPr/>
        </p:nvSpPr>
        <p:spPr>
          <a:xfrm>
            <a:off x="3531350" y="5594563"/>
            <a:ext cx="1427250" cy="307777"/>
          </a:xfrm>
          <a:prstGeom prst="rect">
            <a:avLst/>
          </a:prstGeom>
          <a:noFill/>
        </p:spPr>
        <p:txBody>
          <a:bodyPr wrap="none" rtlCol="0">
            <a:spAutoFit/>
          </a:bodyPr>
          <a:lstStyle/>
          <a:p>
            <a:r>
              <a:rPr lang="fr-BE" sz="1400" dirty="0" err="1"/>
              <a:t>is</a:t>
            </a:r>
            <a:r>
              <a:rPr lang="fr-BE" sz="1400" dirty="0"/>
              <a:t> </a:t>
            </a:r>
            <a:r>
              <a:rPr lang="fr-BE" sz="1400" dirty="0" err="1"/>
              <a:t>responsible</a:t>
            </a:r>
            <a:r>
              <a:rPr lang="fr-BE" sz="1400" dirty="0"/>
              <a:t> for</a:t>
            </a:r>
          </a:p>
        </p:txBody>
      </p:sp>
    </p:spTree>
  </p:cSld>
  <p:clrMapOvr>
    <a:masterClrMapping/>
  </p:clrMapOvr>
  <p:transition spd="slow" advTm="36783"/>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395288" y="0"/>
            <a:ext cx="8229600" cy="1143000"/>
          </a:xfrm>
        </p:spPr>
        <p:txBody>
          <a:bodyPr/>
          <a:lstStyle/>
          <a:p>
            <a:pPr eaLnBrk="1" hangingPunct="1"/>
            <a:r>
              <a:rPr lang="fr-BE" dirty="0"/>
              <a:t>Contents</a:t>
            </a:r>
          </a:p>
        </p:txBody>
      </p:sp>
      <p:sp>
        <p:nvSpPr>
          <p:cNvPr id="3" name="Espace réservé du contenu 2"/>
          <p:cNvSpPr>
            <a:spLocks noGrp="1"/>
          </p:cNvSpPr>
          <p:nvPr>
            <p:ph idx="1"/>
          </p:nvPr>
        </p:nvSpPr>
        <p:spPr>
          <a:xfrm>
            <a:off x="323850" y="1125538"/>
            <a:ext cx="8640763" cy="5588000"/>
          </a:xfrm>
        </p:spPr>
        <p:txBody>
          <a:bodyPr rtlCol="0">
            <a:normAutofit/>
          </a:bodyPr>
          <a:lstStyle/>
          <a:p>
            <a:pPr marL="0" indent="0" eaLnBrk="1" fontAlgn="auto" hangingPunct="1">
              <a:spcAft>
                <a:spcPts val="0"/>
              </a:spcAft>
              <a:buFont typeface="Arial" pitchFamily="34" charset="0"/>
              <a:buNone/>
              <a:defRPr/>
            </a:pPr>
            <a:r>
              <a:rPr lang="fr-BE" dirty="0"/>
              <a:t>1. The Main Human Populations/Races</a:t>
            </a:r>
          </a:p>
          <a:p>
            <a:pPr marL="0" indent="0" eaLnBrk="1" fontAlgn="auto" hangingPunct="1">
              <a:spcAft>
                <a:spcPts val="0"/>
              </a:spcAft>
              <a:buFont typeface="Arial" pitchFamily="34" charset="0"/>
              <a:buNone/>
              <a:defRPr/>
            </a:pPr>
            <a:r>
              <a:rPr lang="fr-BE" dirty="0"/>
              <a:t>2. </a:t>
            </a:r>
            <a:r>
              <a:rPr lang="fr-BE" dirty="0" err="1"/>
              <a:t>What’s</a:t>
            </a:r>
            <a:r>
              <a:rPr lang="fr-BE" dirty="0"/>
              <a:t> Intelligence? </a:t>
            </a:r>
          </a:p>
          <a:p>
            <a:pPr marL="0" indent="0" eaLnBrk="1" fontAlgn="auto" hangingPunct="1">
              <a:spcAft>
                <a:spcPts val="0"/>
              </a:spcAft>
              <a:buFont typeface="Arial" pitchFamily="34" charset="0"/>
              <a:buNone/>
              <a:defRPr/>
            </a:pPr>
            <a:r>
              <a:rPr lang="fr-BE" dirty="0"/>
              <a:t>3. </a:t>
            </a:r>
            <a:r>
              <a:rPr lang="fr-BE" dirty="0" smtClean="0"/>
              <a:t>IQ </a:t>
            </a:r>
            <a:r>
              <a:rPr lang="en-US" dirty="0"/>
              <a:t>Validity</a:t>
            </a:r>
          </a:p>
          <a:p>
            <a:pPr marL="0" indent="0" eaLnBrk="1" fontAlgn="auto" hangingPunct="1">
              <a:spcAft>
                <a:spcPts val="0"/>
              </a:spcAft>
              <a:buFont typeface="Arial" pitchFamily="34" charset="0"/>
              <a:buNone/>
              <a:defRPr/>
            </a:pPr>
            <a:r>
              <a:rPr lang="fr-BE" dirty="0"/>
              <a:t>4. </a:t>
            </a:r>
            <a:r>
              <a:rPr lang="en-US" dirty="0"/>
              <a:t>Mean</a:t>
            </a:r>
            <a:r>
              <a:rPr lang="fr-BE" dirty="0"/>
              <a:t> IQ </a:t>
            </a:r>
            <a:r>
              <a:rPr lang="fr-BE" dirty="0" err="1" smtClean="0"/>
              <a:t>Across</a:t>
            </a:r>
            <a:r>
              <a:rPr lang="fr-BE" dirty="0" smtClean="0"/>
              <a:t> </a:t>
            </a:r>
            <a:r>
              <a:rPr lang="fr-BE" dirty="0"/>
              <a:t>the World</a:t>
            </a:r>
          </a:p>
          <a:p>
            <a:pPr marL="0" indent="0" eaLnBrk="1" fontAlgn="auto" hangingPunct="1">
              <a:spcAft>
                <a:spcPts val="0"/>
              </a:spcAft>
              <a:buFont typeface="Arial" pitchFamily="34" charset="0"/>
              <a:buNone/>
              <a:defRPr/>
            </a:pPr>
            <a:r>
              <a:rPr lang="fr-BE" dirty="0">
                <a:solidFill>
                  <a:srgbClr val="FF0000"/>
                </a:solidFill>
              </a:rPr>
              <a:t>5. Intelligence, </a:t>
            </a:r>
            <a:r>
              <a:rPr lang="fr-BE" dirty="0" err="1">
                <a:solidFill>
                  <a:srgbClr val="FF0000"/>
                </a:solidFill>
              </a:rPr>
              <a:t>Highly</a:t>
            </a:r>
            <a:r>
              <a:rPr lang="fr-BE" dirty="0">
                <a:solidFill>
                  <a:srgbClr val="FF0000"/>
                </a:solidFill>
              </a:rPr>
              <a:t> </a:t>
            </a:r>
            <a:r>
              <a:rPr lang="fr-BE" dirty="0" err="1">
                <a:solidFill>
                  <a:srgbClr val="FF0000"/>
                </a:solidFill>
              </a:rPr>
              <a:t>Genetic</a:t>
            </a:r>
            <a:endParaRPr lang="fr-BE" dirty="0">
              <a:solidFill>
                <a:srgbClr val="FF0000"/>
              </a:solidFill>
            </a:endParaRPr>
          </a:p>
          <a:p>
            <a:pPr marL="0" indent="0" eaLnBrk="1" fontAlgn="auto" hangingPunct="1">
              <a:spcAft>
                <a:spcPts val="0"/>
              </a:spcAft>
              <a:buFont typeface="Arial" pitchFamily="34" charset="0"/>
              <a:buNone/>
              <a:defRPr/>
            </a:pPr>
            <a:endParaRPr lang="fr-BE" dirty="0"/>
          </a:p>
        </p:txBody>
      </p:sp>
      <p:sp>
        <p:nvSpPr>
          <p:cNvPr id="4" name="Espace réservé du numéro de diapositive 3"/>
          <p:cNvSpPr>
            <a:spLocks noGrp="1"/>
          </p:cNvSpPr>
          <p:nvPr>
            <p:ph type="sldNum" sz="quarter" idx="12"/>
          </p:nvPr>
        </p:nvSpPr>
        <p:spPr/>
        <p:txBody>
          <a:bodyPr/>
          <a:lstStyle/>
          <a:p>
            <a:pPr>
              <a:defRPr/>
            </a:pPr>
            <a:fld id="{9280920D-8C01-40DA-BB3C-D999F543CD2D}" type="slidenum">
              <a:rPr lang="fr-BE"/>
              <a:pPr>
                <a:defRPr/>
              </a:pPr>
              <a:t>59</a:t>
            </a:fld>
            <a:endParaRPr lang="fr-BE" dirty="0"/>
          </a:p>
        </p:txBody>
      </p:sp>
    </p:spTree>
    <p:extLst>
      <p:ext uri="{BB962C8B-B14F-4D97-AF65-F5344CB8AC3E}">
        <p14:creationId xmlns:p14="http://schemas.microsoft.com/office/powerpoint/2010/main" val="370927594"/>
      </p:ext>
    </p:extLst>
  </p:cSld>
  <p:clrMapOvr>
    <a:masterClrMapping/>
  </p:clrMapOvr>
  <p:transition spd="slow" advTm="17345"/>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04" y="44624"/>
            <a:ext cx="9144000" cy="1318404"/>
          </a:xfrm>
        </p:spPr>
        <p:txBody>
          <a:bodyPr/>
          <a:lstStyle/>
          <a:p>
            <a:r>
              <a:rPr lang="fr-BE" sz="4000" dirty="0"/>
              <a:t>1. Intelligence </a:t>
            </a:r>
            <a:r>
              <a:rPr lang="fr-BE" sz="4000" dirty="0" err="1"/>
              <a:t>is</a:t>
            </a:r>
            <a:r>
              <a:rPr lang="fr-BE" sz="4000" dirty="0"/>
              <a:t> </a:t>
            </a:r>
            <a:r>
              <a:rPr lang="fr-BE" sz="4000" dirty="0" err="1"/>
              <a:t>Highly</a:t>
            </a:r>
            <a:r>
              <a:rPr lang="fr-BE" sz="4000" dirty="0"/>
              <a:t> </a:t>
            </a:r>
            <a:r>
              <a:rPr lang="fr-BE" sz="4000" dirty="0" err="1"/>
              <a:t>Genetic</a:t>
            </a:r>
            <a:r>
              <a:rPr lang="fr-BE" sz="4000" dirty="0"/>
              <a:t>  </a:t>
            </a:r>
          </a:p>
        </p:txBody>
      </p:sp>
      <p:sp>
        <p:nvSpPr>
          <p:cNvPr id="3" name="Espace réservé du contenu 2"/>
          <p:cNvSpPr>
            <a:spLocks noGrp="1"/>
          </p:cNvSpPr>
          <p:nvPr>
            <p:ph idx="1"/>
          </p:nvPr>
        </p:nvSpPr>
        <p:spPr>
          <a:xfrm>
            <a:off x="107504" y="1196752"/>
            <a:ext cx="8928992" cy="5256584"/>
          </a:xfrm>
        </p:spPr>
        <p:txBody>
          <a:bodyPr/>
          <a:lstStyle/>
          <a:p>
            <a:pPr marL="0" indent="0">
              <a:buNone/>
            </a:pPr>
            <a:r>
              <a:rPr lang="en-US" sz="2400" dirty="0"/>
              <a:t>-&gt; Heritability of </a:t>
            </a:r>
            <a:r>
              <a:rPr lang="en-US" sz="2400" dirty="0" smtClean="0"/>
              <a:t>intelligence </a:t>
            </a:r>
            <a:r>
              <a:rPr lang="en-US" sz="2400" dirty="0"/>
              <a:t>= part of the variance attributable to genetic factors. There are 3 ways of estimating it, pointing to a whole heritability &gt; 0.8 in adulthood. </a:t>
            </a:r>
          </a:p>
          <a:p>
            <a:pPr marL="0" indent="0">
              <a:buNone/>
            </a:pPr>
            <a:endParaRPr lang="en-US" sz="2400" dirty="0"/>
          </a:p>
          <a:p>
            <a:pPr marL="0" indent="0">
              <a:buNone/>
            </a:pPr>
            <a:r>
              <a:rPr lang="en-US" sz="2400" dirty="0"/>
              <a:t>This means that if everyone </a:t>
            </a:r>
            <a:r>
              <a:rPr lang="en-US" sz="2400" dirty="0" smtClean="0"/>
              <a:t>were </a:t>
            </a:r>
            <a:r>
              <a:rPr lang="en-US" sz="2400" dirty="0"/>
              <a:t>raised in an </a:t>
            </a:r>
            <a:r>
              <a:rPr lang="en-US" sz="2400" b="1" dirty="0"/>
              <a:t>identical environment</a:t>
            </a:r>
            <a:r>
              <a:rPr lang="en-US" sz="2400" dirty="0"/>
              <a:t>, intellectual differences between individuals would be reduced to 80% of the current differences (remaining quite large)</a:t>
            </a:r>
          </a:p>
          <a:p>
            <a:pPr marL="0" indent="0">
              <a:buNone/>
            </a:pPr>
            <a:endParaRPr lang="en-US" sz="2400" dirty="0"/>
          </a:p>
          <a:p>
            <a:pPr marL="0" indent="0">
              <a:buNone/>
            </a:pPr>
            <a:r>
              <a:rPr lang="en-US" sz="2400" dirty="0"/>
              <a:t>1st Method: Studies </a:t>
            </a:r>
            <a:r>
              <a:rPr lang="en-US" sz="2400" dirty="0" smtClean="0"/>
              <a:t>of homozygous </a:t>
            </a:r>
            <a:r>
              <a:rPr lang="en-US" sz="2400" dirty="0"/>
              <a:t>twins raised in different environments (Data summarized by Bouchard, 1993). In adults, the weighted average correlation for sample size is 0.75. This figure must be corrected for the reliability of the tests (correction of the attenuation, Bouchard, 1993, </a:t>
            </a:r>
            <a:r>
              <a:rPr lang="en-US" sz="2400" dirty="0" smtClean="0"/>
              <a:t>p.49, </a:t>
            </a:r>
            <a:r>
              <a:rPr lang="en-US" sz="2400" dirty="0" err="1"/>
              <a:t>Machintosh</a:t>
            </a:r>
            <a:r>
              <a:rPr lang="en-US" sz="2400" dirty="0"/>
              <a:t>, 1998). This correction increases the correlation </a:t>
            </a:r>
            <a:r>
              <a:rPr lang="en-US" sz="2400" dirty="0" smtClean="0"/>
              <a:t>to an accurate </a:t>
            </a:r>
            <a:r>
              <a:rPr lang="en-US" sz="2400" dirty="0"/>
              <a:t>value of 0.83.</a:t>
            </a:r>
            <a:endParaRPr lang="fr-BE" sz="2400"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60</a:t>
            </a:fld>
            <a:endParaRPr lang="fr-BE" dirty="0"/>
          </a:p>
        </p:txBody>
      </p:sp>
    </p:spTree>
    <p:extLst>
      <p:ext uri="{BB962C8B-B14F-4D97-AF65-F5344CB8AC3E}">
        <p14:creationId xmlns:p14="http://schemas.microsoft.com/office/powerpoint/2010/main" val="11922624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F41C9CCE-01F5-4010-872D-32D38D523E0A}" type="slidenum">
              <a:rPr lang="fr-BE" smtClean="0"/>
              <a:pPr>
                <a:defRPr/>
              </a:pPr>
              <a:t>61</a:t>
            </a:fld>
            <a:endParaRPr lang="fr-BE" dirty="0"/>
          </a:p>
        </p:txBody>
      </p:sp>
      <p:sp>
        <p:nvSpPr>
          <p:cNvPr id="2" name="Rectangle 1"/>
          <p:cNvSpPr/>
          <p:nvPr/>
        </p:nvSpPr>
        <p:spPr>
          <a:xfrm>
            <a:off x="0" y="6596390"/>
            <a:ext cx="4572000" cy="261610"/>
          </a:xfrm>
          <a:prstGeom prst="rect">
            <a:avLst/>
          </a:prstGeom>
        </p:spPr>
        <p:txBody>
          <a:bodyPr>
            <a:spAutoFit/>
          </a:bodyPr>
          <a:lstStyle/>
          <a:p>
            <a:r>
              <a:rPr lang="en-AU" sz="1100" i="1" dirty="0" err="1"/>
              <a:t>Behavioral</a:t>
            </a:r>
            <a:r>
              <a:rPr lang="en-AU" sz="1100" i="1" dirty="0"/>
              <a:t> Genetics</a:t>
            </a:r>
            <a:r>
              <a:rPr lang="en-AU" sz="1100" dirty="0"/>
              <a:t>, 2013, </a:t>
            </a:r>
            <a:r>
              <a:rPr lang="en-AU" sz="1100" dirty="0" err="1"/>
              <a:t>Plomin</a:t>
            </a:r>
            <a:r>
              <a:rPr lang="en-AU" sz="1100" dirty="0"/>
              <a:t>, </a:t>
            </a:r>
            <a:r>
              <a:rPr lang="en-AU" sz="1100" dirty="0" err="1"/>
              <a:t>DeFries</a:t>
            </a:r>
            <a:r>
              <a:rPr lang="en-AU" sz="1100" dirty="0"/>
              <a:t>, </a:t>
            </a:r>
            <a:r>
              <a:rPr lang="en-AU" sz="1100" dirty="0" err="1"/>
              <a:t>McClearn</a:t>
            </a:r>
            <a:r>
              <a:rPr lang="en-AU" sz="1100" dirty="0"/>
              <a:t>, &amp; Rutter.</a:t>
            </a:r>
            <a:endParaRPr lang="fr-BE" sz="1100" dirty="0"/>
          </a:p>
        </p:txBody>
      </p:sp>
      <p:pic>
        <p:nvPicPr>
          <p:cNvPr id="7" name="Image 6">
            <a:extLst>
              <a:ext uri="{FF2B5EF4-FFF2-40B4-BE49-F238E27FC236}">
                <a16:creationId xmlns:a16="http://schemas.microsoft.com/office/drawing/2014/main" id="{97D12DE4-B251-40C6-AD66-783AE4CD87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483" y="476672"/>
            <a:ext cx="7533034" cy="5688632"/>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62</a:t>
            </a:fld>
            <a:endParaRPr lang="fr-BE" dirty="0"/>
          </a:p>
        </p:txBody>
      </p:sp>
      <p:sp>
        <p:nvSpPr>
          <p:cNvPr id="6" name="ZoneTexte 5"/>
          <p:cNvSpPr txBox="1"/>
          <p:nvPr/>
        </p:nvSpPr>
        <p:spPr>
          <a:xfrm>
            <a:off x="-2912" y="6596390"/>
            <a:ext cx="5234125" cy="261610"/>
          </a:xfrm>
          <a:prstGeom prst="rect">
            <a:avLst/>
          </a:prstGeom>
          <a:noFill/>
        </p:spPr>
        <p:txBody>
          <a:bodyPr wrap="none" rtlCol="0">
            <a:spAutoFit/>
          </a:bodyPr>
          <a:lstStyle/>
          <a:p>
            <a:r>
              <a:rPr lang="en-AU" sz="1100" dirty="0"/>
              <a:t>From </a:t>
            </a:r>
            <a:r>
              <a:rPr lang="en-AU" sz="1100" i="1" dirty="0" err="1"/>
              <a:t>Mindwatching</a:t>
            </a:r>
            <a:r>
              <a:rPr lang="en-AU" sz="1100" i="1" dirty="0"/>
              <a:t>: Why We Behave the Way We Do</a:t>
            </a:r>
            <a:r>
              <a:rPr lang="en-AU" sz="1100" dirty="0"/>
              <a:t>, Hans and Michael Eysenck, 1981.</a:t>
            </a:r>
            <a:endParaRPr lang="fr-BE" sz="1100" dirty="0"/>
          </a:p>
        </p:txBody>
      </p:sp>
      <p:sp>
        <p:nvSpPr>
          <p:cNvPr id="2" name="ZoneTexte 1"/>
          <p:cNvSpPr txBox="1"/>
          <p:nvPr/>
        </p:nvSpPr>
        <p:spPr>
          <a:xfrm>
            <a:off x="395536" y="190962"/>
            <a:ext cx="8502712" cy="646331"/>
          </a:xfrm>
          <a:prstGeom prst="rect">
            <a:avLst/>
          </a:prstGeom>
          <a:noFill/>
        </p:spPr>
        <p:txBody>
          <a:bodyPr wrap="none" rtlCol="0">
            <a:spAutoFit/>
          </a:bodyPr>
          <a:lstStyle/>
          <a:p>
            <a:r>
              <a:rPr lang="en-US" dirty="0"/>
              <a:t>The high level of heritability found in identical twins in America, Europe, </a:t>
            </a:r>
            <a:r>
              <a:rPr lang="en-US" dirty="0" smtClean="0"/>
              <a:t>Japan, </a:t>
            </a:r>
            <a:r>
              <a:rPr lang="en-US" dirty="0"/>
              <a:t>and India </a:t>
            </a:r>
          </a:p>
          <a:p>
            <a:r>
              <a:rPr lang="en-US" dirty="0"/>
              <a:t>shows that intelligence is strongly determined by genetic factors.</a:t>
            </a:r>
            <a:endParaRPr lang="fr-BE" dirty="0"/>
          </a:p>
        </p:txBody>
      </p:sp>
      <p:pic>
        <p:nvPicPr>
          <p:cNvPr id="5" name="Image 4">
            <a:extLst>
              <a:ext uri="{FF2B5EF4-FFF2-40B4-BE49-F238E27FC236}">
                <a16:creationId xmlns:a16="http://schemas.microsoft.com/office/drawing/2014/main" id="{6CCD51E2-8494-438C-8A77-912A74417C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1366652"/>
            <a:ext cx="7234375" cy="4464496"/>
          </a:xfrm>
          <a:prstGeom prst="rect">
            <a:avLst/>
          </a:prstGeom>
        </p:spPr>
      </p:pic>
    </p:spTree>
    <p:extLst>
      <p:ext uri="{BB962C8B-B14F-4D97-AF65-F5344CB8AC3E}">
        <p14:creationId xmlns:p14="http://schemas.microsoft.com/office/powerpoint/2010/main" val="36774637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504" y="116632"/>
            <a:ext cx="9001000" cy="6741368"/>
          </a:xfrm>
        </p:spPr>
        <p:txBody>
          <a:bodyPr/>
          <a:lstStyle/>
          <a:p>
            <a:pPr marL="0" indent="0">
              <a:buNone/>
            </a:pPr>
            <a:r>
              <a:rPr lang="en-US" sz="2400" dirty="0"/>
              <a:t>2nd method to estimate heritability of intelligence: to compare the degree of similarity between identical twins and non-identical twins, of the same sex, raised in the same family. The correlation is 0.88 for identical twins and 0.51 for non-identical twins of the same sex. After correcting these figures for the reliability of the tests (correction of attenuation), the corrected correlation becomes 0.98 for the identical twins and 0.56 for the non-identical twins. Heritability can be calculated by Falconer's (1960) formula of doubling the difference between the correlations of identical and non-identical twins of the same sex. The difference between the two correlations is 0.42, doubling this difference gives a heritability of 0.84 -&gt; Estimate almost </a:t>
            </a:r>
            <a:r>
              <a:rPr lang="en-US" sz="2400" dirty="0" smtClean="0"/>
              <a:t>similar </a:t>
            </a:r>
            <a:r>
              <a:rPr lang="en-US" sz="2400" dirty="0"/>
              <a:t>to the first one.</a:t>
            </a:r>
            <a:endParaRPr lang="fr-BE" sz="2400"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63</a:t>
            </a:fld>
            <a:endParaRPr lang="fr-BE" dirty="0"/>
          </a:p>
        </p:txBody>
      </p:sp>
      <p:sp>
        <p:nvSpPr>
          <p:cNvPr id="2" name="Rectangle 1"/>
          <p:cNvSpPr/>
          <p:nvPr/>
        </p:nvSpPr>
        <p:spPr>
          <a:xfrm>
            <a:off x="107504" y="5517232"/>
            <a:ext cx="9001000" cy="1200329"/>
          </a:xfrm>
          <a:prstGeom prst="rect">
            <a:avLst/>
          </a:prstGeom>
        </p:spPr>
        <p:txBody>
          <a:bodyPr wrap="square">
            <a:spAutoFit/>
          </a:bodyPr>
          <a:lstStyle/>
          <a:p>
            <a:pPr eaLnBrk="1" hangingPunct="1"/>
            <a:r>
              <a:rPr lang="fr-BE" dirty="0" err="1"/>
              <a:t>Heritability</a:t>
            </a:r>
            <a:r>
              <a:rPr lang="fr-BE" dirty="0"/>
              <a:t> of a trait (</a:t>
            </a:r>
            <a:r>
              <a:rPr lang="fr-BE" dirty="0" err="1"/>
              <a:t>Falconer’s</a:t>
            </a:r>
            <a:r>
              <a:rPr lang="fr-BE" dirty="0"/>
              <a:t> formula) </a:t>
            </a:r>
            <a:br>
              <a:rPr lang="fr-BE" dirty="0"/>
            </a:br>
            <a:r>
              <a:rPr lang="fr-BE" dirty="0"/>
              <a:t>                     = ( (correlation identical)-(</a:t>
            </a:r>
            <a:r>
              <a:rPr lang="fr-BE" dirty="0" err="1"/>
              <a:t>correlation</a:t>
            </a:r>
            <a:r>
              <a:rPr lang="fr-BE" dirty="0"/>
              <a:t> non identical) )x2</a:t>
            </a:r>
          </a:p>
          <a:p>
            <a:pPr eaLnBrk="1" hangingPunct="1"/>
            <a:r>
              <a:rPr lang="fr-BE" dirty="0"/>
              <a:t>                     = 0,42x2 </a:t>
            </a:r>
            <a:br>
              <a:rPr lang="fr-BE" dirty="0"/>
            </a:br>
            <a:r>
              <a:rPr lang="fr-BE" dirty="0"/>
              <a:t>                     = 0,84</a:t>
            </a:r>
          </a:p>
        </p:txBody>
      </p:sp>
    </p:spTree>
    <p:extLst>
      <p:ext uri="{BB962C8B-B14F-4D97-AF65-F5344CB8AC3E}">
        <p14:creationId xmlns:p14="http://schemas.microsoft.com/office/powerpoint/2010/main" val="32198354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950" y="115888"/>
            <a:ext cx="8928100" cy="6697662"/>
          </a:xfrm>
        </p:spPr>
        <p:txBody>
          <a:bodyPr rtlCol="0">
            <a:normAutofit/>
          </a:bodyPr>
          <a:lstStyle/>
          <a:p>
            <a:pPr marL="0" indent="0">
              <a:buNone/>
            </a:pPr>
            <a:r>
              <a:rPr lang="en-US" sz="2000" dirty="0"/>
              <a:t>3rd Method to Estimate Heritability: Examine the IQ correlation between children of different biological parents adopted and raised in the same families. In this </a:t>
            </a:r>
            <a:r>
              <a:rPr lang="en-US" sz="2000" dirty="0" smtClean="0"/>
              <a:t>way</a:t>
            </a:r>
            <a:r>
              <a:rPr lang="en-AU" sz="2000" dirty="0"/>
              <a:t>, we can estimate the family environment effect. In adults, the correlation is between -0.01 and 0.04,</a:t>
            </a:r>
            <a:r>
              <a:rPr lang="en-US" sz="2000" dirty="0" smtClean="0"/>
              <a:t> </a:t>
            </a:r>
            <a:r>
              <a:rPr lang="en-US" sz="2000" dirty="0"/>
              <a:t>indicating an heritability of at least 0.96. </a:t>
            </a:r>
            <a:br>
              <a:rPr lang="en-US" sz="2000" dirty="0"/>
            </a:br>
            <a:r>
              <a:rPr lang="en-US" sz="2000" dirty="0"/>
              <a:t/>
            </a:r>
            <a:br>
              <a:rPr lang="en-US" sz="2000" dirty="0"/>
            </a:br>
            <a:r>
              <a:rPr lang="en-US" sz="2000" dirty="0"/>
              <a:t>However, this method underestimates the environmental effects because it does not </a:t>
            </a:r>
            <a:r>
              <a:rPr lang="en-US" sz="2000" dirty="0" smtClean="0"/>
              <a:t>consider </a:t>
            </a:r>
            <a:r>
              <a:rPr lang="en-US" sz="2000" dirty="0"/>
              <a:t>the prenatal and perinatal environment (-&gt; but precisely, this method makes it possible to know the environmental elements with or without an effect!)</a:t>
            </a:r>
          </a:p>
          <a:p>
            <a:pPr marL="0" indent="0" eaLnBrk="1" fontAlgn="auto" hangingPunct="1">
              <a:spcAft>
                <a:spcPts val="0"/>
              </a:spcAft>
              <a:buFont typeface="Arial" pitchFamily="34" charset="0"/>
              <a:buNone/>
              <a:defRPr/>
            </a:pPr>
            <a:r>
              <a:rPr lang="fr-BE" sz="2200" dirty="0"/>
              <a:t/>
            </a:r>
            <a:br>
              <a:rPr lang="fr-BE" sz="2200" dirty="0"/>
            </a:br>
            <a:r>
              <a:rPr lang="fr-BE" sz="2200" dirty="0"/>
              <a:t/>
            </a:r>
            <a:br>
              <a:rPr lang="fr-BE" sz="2200" dirty="0"/>
            </a:br>
            <a:endParaRPr lang="fr-BE" sz="2200" dirty="0"/>
          </a:p>
          <a:p>
            <a:pPr eaLnBrk="1" fontAlgn="auto" hangingPunct="1">
              <a:spcAft>
                <a:spcPts val="0"/>
              </a:spcAft>
              <a:buFont typeface="Arial" pitchFamily="34" charset="0"/>
              <a:buChar char="•"/>
              <a:defRPr/>
            </a:pPr>
            <a:endParaRPr lang="fr-BE" dirty="0"/>
          </a:p>
        </p:txBody>
      </p:sp>
      <p:sp>
        <p:nvSpPr>
          <p:cNvPr id="4" name="Espace réservé du numéro de diapositive 3"/>
          <p:cNvSpPr>
            <a:spLocks noGrp="1"/>
          </p:cNvSpPr>
          <p:nvPr>
            <p:ph type="sldNum" sz="quarter" idx="12"/>
          </p:nvPr>
        </p:nvSpPr>
        <p:spPr/>
        <p:txBody>
          <a:bodyPr/>
          <a:lstStyle/>
          <a:p>
            <a:pPr>
              <a:defRPr/>
            </a:pPr>
            <a:fld id="{FFBF904F-27B2-4208-AB75-9603C67126F5}" type="slidenum">
              <a:rPr lang="fr-BE"/>
              <a:pPr>
                <a:defRPr/>
              </a:pPr>
              <a:t>64</a:t>
            </a:fld>
            <a:endParaRPr lang="fr-BE" dirty="0"/>
          </a:p>
        </p:txBody>
      </p:sp>
      <p:sp>
        <p:nvSpPr>
          <p:cNvPr id="26629" name="ZoneTexte 4"/>
          <p:cNvSpPr txBox="1">
            <a:spLocks noChangeArrowheads="1"/>
          </p:cNvSpPr>
          <p:nvPr/>
        </p:nvSpPr>
        <p:spPr bwMode="auto">
          <a:xfrm>
            <a:off x="34925" y="6535738"/>
            <a:ext cx="373371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AU" sz="1100" i="1" dirty="0" err="1"/>
              <a:t>Behavior</a:t>
            </a:r>
            <a:r>
              <a:rPr lang="en-AU" sz="1100" i="1" dirty="0"/>
              <a:t> Genetics</a:t>
            </a:r>
            <a:r>
              <a:rPr lang="en-AU" sz="1100" dirty="0"/>
              <a:t>, 2013, </a:t>
            </a:r>
            <a:r>
              <a:rPr lang="en-AU" sz="1100" dirty="0" err="1"/>
              <a:t>Plomin</a:t>
            </a:r>
            <a:r>
              <a:rPr lang="en-AU" sz="1100" dirty="0"/>
              <a:t>, </a:t>
            </a:r>
            <a:r>
              <a:rPr lang="en-AU" sz="1100" dirty="0" err="1"/>
              <a:t>DeFries</a:t>
            </a:r>
            <a:r>
              <a:rPr lang="en-AU" sz="1100" dirty="0"/>
              <a:t>, </a:t>
            </a:r>
            <a:r>
              <a:rPr lang="en-AU" sz="1100" dirty="0" err="1"/>
              <a:t>McClearn</a:t>
            </a:r>
            <a:r>
              <a:rPr lang="en-AU" sz="1100" dirty="0"/>
              <a:t>, &amp; Rutter.</a:t>
            </a:r>
            <a:endParaRPr lang="fr-BE" sz="1100" dirty="0"/>
          </a:p>
        </p:txBody>
      </p:sp>
      <p:pic>
        <p:nvPicPr>
          <p:cNvPr id="2" name="Image 1">
            <a:extLst>
              <a:ext uri="{FF2B5EF4-FFF2-40B4-BE49-F238E27FC236}">
                <a16:creationId xmlns:a16="http://schemas.microsoft.com/office/drawing/2014/main" id="{8EF1B9AE-698D-4DB0-B908-E0D581445395}"/>
              </a:ext>
            </a:extLst>
          </p:cNvPr>
          <p:cNvPicPr>
            <a:picLocks noChangeAspect="1"/>
          </p:cNvPicPr>
          <p:nvPr/>
        </p:nvPicPr>
        <p:blipFill>
          <a:blip r:embed="rId3"/>
          <a:stretch>
            <a:fillRect/>
          </a:stretch>
        </p:blipFill>
        <p:spPr>
          <a:xfrm>
            <a:off x="2015716" y="2607060"/>
            <a:ext cx="5364596" cy="3936542"/>
          </a:xfrm>
          <a:prstGeom prst="rect">
            <a:avLst/>
          </a:prstGeom>
        </p:spPr>
      </p:pic>
    </p:spTree>
    <p:extLst>
      <p:ext uri="{BB962C8B-B14F-4D97-AF65-F5344CB8AC3E}">
        <p14:creationId xmlns:p14="http://schemas.microsoft.com/office/powerpoint/2010/main" val="29078454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504" y="116632"/>
            <a:ext cx="8928992" cy="6696744"/>
          </a:xfrm>
        </p:spPr>
        <p:txBody>
          <a:bodyPr/>
          <a:lstStyle/>
          <a:p>
            <a:pPr marL="0" indent="0">
              <a:buNone/>
            </a:pPr>
            <a:r>
              <a:rPr lang="fr-BE" sz="2400" dirty="0"/>
              <a:t/>
            </a:r>
            <a:br>
              <a:rPr lang="fr-BE" sz="2400" dirty="0"/>
            </a:br>
            <a:r>
              <a:rPr lang="fr-BE" sz="2400" dirty="0"/>
              <a:t/>
            </a:r>
            <a:br>
              <a:rPr lang="fr-BE" sz="2400" dirty="0"/>
            </a:br>
            <a:r>
              <a:rPr lang="en-US" sz="2400" dirty="0"/>
              <a:t>-&gt; The first two methods are more precise and give an estimate of 0.83 and 0.84 for the heritability of intelligence. </a:t>
            </a:r>
            <a:br>
              <a:rPr lang="en-US" sz="2400" dirty="0"/>
            </a:br>
            <a:r>
              <a:rPr lang="en-US" sz="2400" dirty="0"/>
              <a:t/>
            </a:r>
            <a:br>
              <a:rPr lang="en-US" sz="2400" dirty="0"/>
            </a:br>
            <a:r>
              <a:rPr lang="en-US" sz="2400" dirty="0"/>
              <a:t>The conclusion of a high heritability for intelligence implies that there are genes that determine intelligence. The first was discovered by Chorley et al. (1998). It is located on chromosome </a:t>
            </a:r>
            <a:r>
              <a:rPr lang="en-US" sz="2400" dirty="0" smtClean="0"/>
              <a:t>6, </a:t>
            </a:r>
            <a:r>
              <a:rPr lang="en-US" sz="2400" dirty="0"/>
              <a:t>and the possession of one of the </a:t>
            </a:r>
            <a:r>
              <a:rPr lang="en-US" sz="2400" dirty="0" smtClean="0"/>
              <a:t>alleles </a:t>
            </a:r>
            <a:r>
              <a:rPr lang="en-US" sz="2400" dirty="0"/>
              <a:t>of this gene contributes up to </a:t>
            </a:r>
            <a:r>
              <a:rPr lang="en-US" sz="2400" dirty="0" smtClean="0"/>
              <a:t>4 IQ points.</a:t>
            </a:r>
            <a:r>
              <a:rPr lang="en-US" sz="2400" dirty="0"/>
              <a:t/>
            </a:r>
            <a:br>
              <a:rPr lang="en-US" sz="2400" dirty="0"/>
            </a:br>
            <a:r>
              <a:rPr lang="en-US" sz="2400" dirty="0"/>
              <a:t/>
            </a:r>
            <a:br>
              <a:rPr lang="en-US" sz="2400" dirty="0"/>
            </a:br>
            <a:r>
              <a:rPr lang="en-US" sz="2400" dirty="0" smtClean="0"/>
              <a:t>Today, </a:t>
            </a:r>
            <a:r>
              <a:rPr lang="en-US" sz="2400" dirty="0"/>
              <a:t>thousands of intelligence genes have been discovered (responsible for a gain or decrease of a tiny part in IQ score, usually &lt;1 point). </a:t>
            </a:r>
            <a:r>
              <a:rPr lang="en-US" sz="2400" b="1" dirty="0"/>
              <a:t>It is now possible to predict intelligence by a genetic </a:t>
            </a:r>
            <a:r>
              <a:rPr lang="en-US" sz="2400" b="1" dirty="0" smtClean="0"/>
              <a:t>analysis.</a:t>
            </a:r>
            <a:r>
              <a:rPr lang="fr-BE" sz="2400" b="1" dirty="0"/>
              <a:t/>
            </a:r>
            <a:br>
              <a:rPr lang="fr-BE" sz="2400" b="1" dirty="0"/>
            </a:br>
            <a:endParaRPr lang="fr-BE" sz="2400" b="1" dirty="0"/>
          </a:p>
          <a:p>
            <a:pPr marL="0" indent="0">
              <a:buNone/>
            </a:pPr>
            <a:r>
              <a:rPr lang="en-US" sz="1400" dirty="0"/>
              <a:t/>
            </a:r>
            <a:br>
              <a:rPr lang="en-US" sz="1400" dirty="0"/>
            </a:br>
            <a:r>
              <a:rPr lang="en-US" sz="1400" dirty="0"/>
              <a:t/>
            </a:r>
            <a:br>
              <a:rPr lang="en-US" sz="1400" dirty="0"/>
            </a:br>
            <a:r>
              <a:rPr lang="en-US" sz="1400" dirty="0"/>
              <a:t>“Genome-wide association meta-analysis in 269,867 individuals identifies new genetic and functional links to intelligence” Nature, 2018.</a:t>
            </a:r>
          </a:p>
          <a:p>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65</a:t>
            </a:fld>
            <a:endParaRPr lang="fr-BE" dirty="0"/>
          </a:p>
        </p:txBody>
      </p:sp>
    </p:spTree>
    <p:extLst>
      <p:ext uri="{BB962C8B-B14F-4D97-AF65-F5344CB8AC3E}">
        <p14:creationId xmlns:p14="http://schemas.microsoft.com/office/powerpoint/2010/main" val="6812969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88640"/>
            <a:ext cx="8229600" cy="1143000"/>
          </a:xfrm>
        </p:spPr>
        <p:txBody>
          <a:bodyPr/>
          <a:lstStyle/>
          <a:p>
            <a:r>
              <a:rPr lang="en-US" sz="3200" dirty="0"/>
              <a:t>Illustration of The Genetic Part and The “Environmental" Part of Intelligence</a:t>
            </a:r>
            <a:endParaRPr lang="fr-BE" sz="3200" dirty="0"/>
          </a:p>
        </p:txBody>
      </p:sp>
      <p:sp>
        <p:nvSpPr>
          <p:cNvPr id="4" name="Espace réservé du numéro de diapositive 3"/>
          <p:cNvSpPr>
            <a:spLocks noGrp="1"/>
          </p:cNvSpPr>
          <p:nvPr>
            <p:ph type="sldNum" sz="quarter" idx="12"/>
          </p:nvPr>
        </p:nvSpPr>
        <p:spPr>
          <a:xfrm>
            <a:off x="6553200" y="6356350"/>
            <a:ext cx="2133600" cy="365125"/>
          </a:xfrm>
        </p:spPr>
        <p:txBody>
          <a:bodyPr/>
          <a:lstStyle/>
          <a:p>
            <a:pPr>
              <a:defRPr/>
            </a:pPr>
            <a:fld id="{C961D413-C80E-4040-8C95-0A8BAAE2541B}" type="slidenum">
              <a:rPr lang="fr-BE" smtClean="0"/>
              <a:pPr>
                <a:defRPr/>
              </a:pPr>
              <a:t>66</a:t>
            </a:fld>
            <a:endParaRPr lang="fr-BE" dirty="0"/>
          </a:p>
        </p:txBody>
      </p:sp>
      <p:pic>
        <p:nvPicPr>
          <p:cNvPr id="2050" name="Picture 2" descr="http://www.human-intelligence.org/wp-content/uploads/2019/02/intelligence-g%C3%A9n%C3%A9tique-english-e1549654614761.png">
            <a:extLst>
              <a:ext uri="{FF2B5EF4-FFF2-40B4-BE49-F238E27FC236}">
                <a16:creationId xmlns:a16="http://schemas.microsoft.com/office/drawing/2014/main" id="{2BA31E82-FCA9-456C-A350-398DB9B527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392430"/>
            <a:ext cx="6837034" cy="4903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9622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ce réservé du contenu 2"/>
          <p:cNvSpPr>
            <a:spLocks noGrp="1"/>
          </p:cNvSpPr>
          <p:nvPr>
            <p:ph idx="1"/>
          </p:nvPr>
        </p:nvSpPr>
        <p:spPr>
          <a:xfrm>
            <a:off x="457200" y="1268760"/>
            <a:ext cx="8229600" cy="4525963"/>
          </a:xfrm>
        </p:spPr>
        <p:txBody>
          <a:bodyPr/>
          <a:lstStyle/>
          <a:p>
            <a:pPr marL="0" indent="0" eaLnBrk="1" hangingPunct="1">
              <a:buNone/>
            </a:pPr>
            <a:r>
              <a:rPr lang="fr-BE" dirty="0"/>
              <a:t>2. </a:t>
            </a:r>
            <a:r>
              <a:rPr lang="en-US" dirty="0"/>
              <a:t>Great stability of </a:t>
            </a:r>
            <a:r>
              <a:rPr lang="en-US" dirty="0" smtClean="0"/>
              <a:t>mean racial IQs, </a:t>
            </a:r>
            <a:r>
              <a:rPr lang="en-US" dirty="0"/>
              <a:t>whatever the environment, whatever the country -&gt; supports the genetic causality (see Worldwide Hierarchy after)</a:t>
            </a:r>
            <a:br>
              <a:rPr lang="en-US" dirty="0"/>
            </a:br>
            <a:r>
              <a:rPr lang="en-US" dirty="0"/>
              <a:t/>
            </a:r>
            <a:br>
              <a:rPr lang="en-US" dirty="0"/>
            </a:br>
            <a:r>
              <a:rPr lang="en-US" dirty="0"/>
              <a:t>Slight increase in better environment (84 to 88 for Arabs in </a:t>
            </a:r>
            <a:r>
              <a:rPr lang="en-US" dirty="0" smtClean="0"/>
              <a:t>Europe, for example), </a:t>
            </a:r>
            <a:r>
              <a:rPr lang="en-US" dirty="0"/>
              <a:t>but genes "keep the improvement on a leash". East Asians in Europe or America: 105.</a:t>
            </a:r>
            <a:endParaRPr lang="fr-BE" dirty="0"/>
          </a:p>
        </p:txBody>
      </p:sp>
      <p:sp>
        <p:nvSpPr>
          <p:cNvPr id="4" name="Espace réservé du numéro de diapositive 3"/>
          <p:cNvSpPr>
            <a:spLocks noGrp="1"/>
          </p:cNvSpPr>
          <p:nvPr>
            <p:ph type="sldNum" sz="quarter" idx="12"/>
          </p:nvPr>
        </p:nvSpPr>
        <p:spPr/>
        <p:txBody>
          <a:bodyPr/>
          <a:lstStyle/>
          <a:p>
            <a:pPr>
              <a:defRPr/>
            </a:pPr>
            <a:fld id="{B15048E0-D7EC-4131-A248-C9CEFBAC8FAA}" type="slidenum">
              <a:rPr lang="fr-BE"/>
              <a:pPr>
                <a:defRPr/>
              </a:pPr>
              <a:t>67</a:t>
            </a:fld>
            <a:endParaRPr lang="fr-BE" dirty="0"/>
          </a:p>
        </p:txBody>
      </p:sp>
      <p:sp>
        <p:nvSpPr>
          <p:cNvPr id="2" name="ZoneTexte 1"/>
          <p:cNvSpPr txBox="1"/>
          <p:nvPr/>
        </p:nvSpPr>
        <p:spPr>
          <a:xfrm>
            <a:off x="35496" y="6411275"/>
            <a:ext cx="2675156" cy="307777"/>
          </a:xfrm>
          <a:prstGeom prst="rect">
            <a:avLst/>
          </a:prstGeom>
          <a:noFill/>
        </p:spPr>
        <p:txBody>
          <a:bodyPr wrap="none" rtlCol="0">
            <a:spAutoFit/>
          </a:bodyPr>
          <a:lstStyle/>
          <a:p>
            <a:r>
              <a:rPr lang="fr-BE" sz="1400" dirty="0" smtClean="0"/>
              <a:t>The </a:t>
            </a:r>
            <a:r>
              <a:rPr lang="fr-BE" sz="1400" dirty="0"/>
              <a:t>Global Bell </a:t>
            </a:r>
            <a:r>
              <a:rPr lang="fr-BE" sz="1400" dirty="0" err="1"/>
              <a:t>Curve</a:t>
            </a:r>
            <a:r>
              <a:rPr lang="fr-BE" sz="1400" dirty="0"/>
              <a:t> (</a:t>
            </a:r>
            <a:r>
              <a:rPr lang="fr-BE" sz="1400" dirty="0" smtClean="0"/>
              <a:t>2009</a:t>
            </a:r>
            <a:r>
              <a:rPr lang="fr-BE" sz="1400" dirty="0"/>
              <a:t>)</a:t>
            </a:r>
            <a:r>
              <a:rPr lang="fr-BE" sz="1400" dirty="0" smtClean="0"/>
              <a:t> </a:t>
            </a:r>
            <a:r>
              <a:rPr lang="fr-BE" sz="1400" dirty="0"/>
              <a:t>Lynn.</a:t>
            </a:r>
          </a:p>
        </p:txBody>
      </p:sp>
    </p:spTree>
  </p:cSld>
  <p:clrMapOvr>
    <a:masterClrMapping/>
  </p:clrMapOvr>
  <p:transition spd="slow" advTm="51501"/>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re 1"/>
          <p:cNvSpPr>
            <a:spLocks noGrp="1"/>
          </p:cNvSpPr>
          <p:nvPr>
            <p:ph type="title"/>
          </p:nvPr>
        </p:nvSpPr>
        <p:spPr>
          <a:xfrm>
            <a:off x="395288" y="0"/>
            <a:ext cx="8064500" cy="908050"/>
          </a:xfrm>
        </p:spPr>
        <p:txBody>
          <a:bodyPr/>
          <a:lstStyle/>
          <a:p>
            <a:pPr eaLnBrk="1" hangingPunct="1"/>
            <a:r>
              <a:rPr lang="fr-BE" sz="4000" dirty="0"/>
              <a:t>3. </a:t>
            </a:r>
            <a:r>
              <a:rPr lang="fr-BE" sz="4000" b="1" dirty="0" err="1"/>
              <a:t>Stability</a:t>
            </a:r>
            <a:r>
              <a:rPr lang="fr-BE" sz="4000" b="1" dirty="0"/>
              <a:t> </a:t>
            </a:r>
            <a:r>
              <a:rPr lang="fr-BE" sz="4000" dirty="0"/>
              <a:t>over</a:t>
            </a:r>
            <a:r>
              <a:rPr lang="fr-BE" sz="4000" b="1" dirty="0"/>
              <a:t> time</a:t>
            </a:r>
          </a:p>
        </p:txBody>
      </p:sp>
      <p:sp>
        <p:nvSpPr>
          <p:cNvPr id="4" name="Espace réservé du numéro de diapositive 3"/>
          <p:cNvSpPr>
            <a:spLocks noGrp="1"/>
          </p:cNvSpPr>
          <p:nvPr>
            <p:ph type="sldNum" sz="quarter" idx="12"/>
          </p:nvPr>
        </p:nvSpPr>
        <p:spPr/>
        <p:txBody>
          <a:bodyPr/>
          <a:lstStyle/>
          <a:p>
            <a:pPr>
              <a:defRPr/>
            </a:pPr>
            <a:fld id="{BFD9DE27-A481-49D8-8C77-FFCEA2A4DDC4}" type="slidenum">
              <a:rPr lang="fr-BE"/>
              <a:pPr>
                <a:defRPr/>
              </a:pPr>
              <a:t>68</a:t>
            </a:fld>
            <a:endParaRPr lang="fr-BE" dirty="0"/>
          </a:p>
        </p:txBody>
      </p:sp>
      <p:pic>
        <p:nvPicPr>
          <p:cNvPr id="46084" name="Picture 2" descr="http://www.vdare.com/images/042306_ss_pic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2438" y="1039812"/>
            <a:ext cx="54102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4" descr="http://www.vdare.com/images/042306_ss_pic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4338" y="3960092"/>
            <a:ext cx="54483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47788"/>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69</a:t>
            </a:fld>
            <a:endParaRPr lang="fr-BE"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986" y="348597"/>
            <a:ext cx="8496300" cy="600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87734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908720"/>
            <a:ext cx="8507288" cy="4525963"/>
          </a:xfrm>
        </p:spPr>
        <p:txBody>
          <a:bodyPr/>
          <a:lstStyle/>
          <a:p>
            <a:pPr marL="0" indent="0">
              <a:buNone/>
            </a:pPr>
            <a:r>
              <a:rPr lang="en-AU" dirty="0"/>
              <a:t>Racial IQs are remarkably stable over time. For example, the IQs of Africans have shown no change since the first study published by Fick (1929), which pointed to an average IQ of 65 for Africans in South Africa. The four most recent studies on African intelligence in South Africa find virtually identical IQs of 69 (Nell, 2000), 68 (</a:t>
            </a:r>
            <a:r>
              <a:rPr lang="en-AU" dirty="0" err="1"/>
              <a:t>Sonke</a:t>
            </a:r>
            <a:r>
              <a:rPr lang="en-AU" dirty="0"/>
              <a:t>, 2000), 67,</a:t>
            </a:r>
            <a:r>
              <a:rPr lang="en-US" dirty="0" smtClean="0"/>
              <a:t>and </a:t>
            </a:r>
            <a:r>
              <a:rPr lang="en-US" dirty="0"/>
              <a:t>64 (</a:t>
            </a:r>
            <a:r>
              <a:rPr lang="en-US" dirty="0" err="1"/>
              <a:t>Skuy</a:t>
            </a:r>
            <a:r>
              <a:rPr lang="en-US" dirty="0"/>
              <a:t> et al., 2001).</a:t>
            </a:r>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70</a:t>
            </a:fld>
            <a:endParaRPr lang="fr-BE" dirty="0"/>
          </a:p>
        </p:txBody>
      </p:sp>
    </p:spTree>
    <p:extLst>
      <p:ext uri="{BB962C8B-B14F-4D97-AF65-F5344CB8AC3E}">
        <p14:creationId xmlns:p14="http://schemas.microsoft.com/office/powerpoint/2010/main" val="21501248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Espace réservé du contenu 2"/>
          <p:cNvSpPr>
            <a:spLocks noGrp="1"/>
          </p:cNvSpPr>
          <p:nvPr>
            <p:ph idx="1"/>
          </p:nvPr>
        </p:nvSpPr>
        <p:spPr>
          <a:xfrm>
            <a:off x="468313" y="260350"/>
            <a:ext cx="8229600" cy="4525963"/>
          </a:xfrm>
        </p:spPr>
        <p:txBody>
          <a:bodyPr/>
          <a:lstStyle/>
          <a:p>
            <a:pPr marL="0" indent="0" algn="ctr" eaLnBrk="1" hangingPunct="1">
              <a:buNone/>
            </a:pPr>
            <a:r>
              <a:rPr lang="fr-BE" dirty="0"/>
              <a:t>4. </a:t>
            </a:r>
            <a:r>
              <a:rPr lang="en-US" dirty="0"/>
              <a:t>IQs Differences Are Reflected in the Differences in Brain Size.</a:t>
            </a:r>
            <a:endParaRPr lang="fr-BE" dirty="0"/>
          </a:p>
        </p:txBody>
      </p:sp>
      <p:sp>
        <p:nvSpPr>
          <p:cNvPr id="7" name="Espace réservé du numéro de diapositive 6"/>
          <p:cNvSpPr>
            <a:spLocks noGrp="1"/>
          </p:cNvSpPr>
          <p:nvPr>
            <p:ph type="sldNum" sz="quarter" idx="12"/>
          </p:nvPr>
        </p:nvSpPr>
        <p:spPr/>
        <p:txBody>
          <a:bodyPr/>
          <a:lstStyle/>
          <a:p>
            <a:pPr>
              <a:defRPr/>
            </a:pPr>
            <a:fld id="{2A372174-4B77-40F5-9D3E-BEB21A5698BD}" type="slidenum">
              <a:rPr lang="fr-BE"/>
              <a:pPr>
                <a:defRPr/>
              </a:pPr>
              <a:t>71</a:t>
            </a:fld>
            <a:endParaRPr lang="fr-BE" dirty="0"/>
          </a:p>
        </p:txBody>
      </p:sp>
      <p:graphicFrame>
        <p:nvGraphicFramePr>
          <p:cNvPr id="4" name="Tableau 3"/>
          <p:cNvGraphicFramePr>
            <a:graphicFrameLocks noGrp="1"/>
          </p:cNvGraphicFramePr>
          <p:nvPr>
            <p:extLst>
              <p:ext uri="{D42A27DB-BD31-4B8C-83A1-F6EECF244321}">
                <p14:modId xmlns:p14="http://schemas.microsoft.com/office/powerpoint/2010/main" val="2802960941"/>
              </p:ext>
            </p:extLst>
          </p:nvPr>
        </p:nvGraphicFramePr>
        <p:xfrm>
          <a:off x="2483768" y="2001192"/>
          <a:ext cx="3816350" cy="3024188"/>
        </p:xfrm>
        <a:graphic>
          <a:graphicData uri="http://schemas.openxmlformats.org/drawingml/2006/table">
            <a:tbl>
              <a:tblPr/>
              <a:tblGrid>
                <a:gridCol w="1619250">
                  <a:extLst>
                    <a:ext uri="{9D8B030D-6E8A-4147-A177-3AD203B41FA5}">
                      <a16:colId xmlns:a16="http://schemas.microsoft.com/office/drawing/2014/main" val="20000"/>
                    </a:ext>
                  </a:extLst>
                </a:gridCol>
                <a:gridCol w="542925">
                  <a:extLst>
                    <a:ext uri="{9D8B030D-6E8A-4147-A177-3AD203B41FA5}">
                      <a16:colId xmlns:a16="http://schemas.microsoft.com/office/drawing/2014/main" val="20001"/>
                    </a:ext>
                  </a:extLst>
                </a:gridCol>
                <a:gridCol w="1654175">
                  <a:extLst>
                    <a:ext uri="{9D8B030D-6E8A-4147-A177-3AD203B41FA5}">
                      <a16:colId xmlns:a16="http://schemas.microsoft.com/office/drawing/2014/main" val="20002"/>
                    </a:ext>
                  </a:extLst>
                </a:gridCol>
              </a:tblGrid>
              <a:tr h="457200">
                <a:tc>
                  <a:txBody>
                    <a:bodyPr/>
                    <a:lstStyle/>
                    <a:p>
                      <a:pPr marL="3810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Race</a:t>
                      </a:r>
                    </a:p>
                  </a:txBody>
                  <a:tcPr marL="0" marR="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IQ</a:t>
                      </a:r>
                    </a:p>
                  </a:txBody>
                  <a:tcPr marL="0" marR="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Brain Size (cc)</a:t>
                      </a:r>
                    </a:p>
                  </a:txBody>
                  <a:tcPr marL="0" marR="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355600">
                <a:tc>
                  <a:txBody>
                    <a:bodyPr/>
                    <a:lstStyle/>
                    <a:p>
                      <a:pPr marL="3810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East Asians</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105</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1416</a:t>
                      </a:r>
                    </a:p>
                  </a:txBody>
                  <a:tcPr marL="0" marR="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361950">
                <a:tc>
                  <a:txBody>
                    <a:bodyPr/>
                    <a:lstStyle/>
                    <a:p>
                      <a:pPr marL="3810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Europeans</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100</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1369</a:t>
                      </a:r>
                    </a:p>
                  </a:txBody>
                  <a:tcPr marL="0" marR="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49250">
                <a:tc>
                  <a:txBody>
                    <a:bodyPr/>
                    <a:lstStyle/>
                    <a:p>
                      <a:pPr marL="3810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Southeast Asians</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90</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1332</a:t>
                      </a:r>
                    </a:p>
                  </a:txBody>
                  <a:tcPr marL="0" marR="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57188">
                <a:tc>
                  <a:txBody>
                    <a:bodyPr/>
                    <a:lstStyle/>
                    <a:p>
                      <a:pPr marL="3810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Pacific Islanders</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85</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1317</a:t>
                      </a:r>
                    </a:p>
                  </a:txBody>
                  <a:tcPr marL="0" marR="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49250">
                <a:tc>
                  <a:txBody>
                    <a:bodyPr/>
                    <a:lstStyle/>
                    <a:p>
                      <a:pPr marL="3810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South Asians and </a:t>
                      </a:r>
                    </a:p>
                    <a:p>
                      <a:pPr marL="3810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north africans</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84</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1293</a:t>
                      </a:r>
                    </a:p>
                  </a:txBody>
                  <a:tcPr marL="0" marR="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96875">
                <a:tc>
                  <a:txBody>
                    <a:bodyPr/>
                    <a:lstStyle/>
                    <a:p>
                      <a:pPr marL="3810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Africans</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67</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1282</a:t>
                      </a:r>
                    </a:p>
                  </a:txBody>
                  <a:tcPr marL="0" marR="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96875">
                <a:tc>
                  <a:txBody>
                    <a:bodyPr/>
                    <a:lstStyle/>
                    <a:p>
                      <a:pPr marL="3810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Australian aborigenes</a:t>
                      </a:r>
                      <a:endParaRPr kumimoji="0" lang="fr-FR" sz="1100" b="1" i="0" u="none" strike="noStrike" cap="none" normalizeH="0" baseline="0" dirty="0">
                        <a:ln>
                          <a:noFill/>
                        </a:ln>
                        <a:solidFill>
                          <a:srgbClr val="000000"/>
                        </a:solidFill>
                        <a:effectLst/>
                        <a:latin typeface="Times New Roman" pitchFamily="18" charset="0"/>
                        <a:cs typeface="Times New Roman" pitchFamily="18" charset="0"/>
                      </a:endParaRP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62</a:t>
                      </a:r>
                      <a:endParaRPr kumimoji="0" lang="fr-FR" sz="1100" b="1" i="0" u="none" strike="noStrike" cap="none" normalizeH="0" baseline="0" dirty="0">
                        <a:ln>
                          <a:noFill/>
                        </a:ln>
                        <a:solidFill>
                          <a:srgbClr val="000000"/>
                        </a:solidFill>
                        <a:effectLst/>
                        <a:latin typeface="Times New Roman" pitchFamily="18" charset="0"/>
                        <a:cs typeface="Times New Roman" pitchFamily="18" charset="0"/>
                      </a:endParaRP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rgbClr val="000000"/>
                          </a:solidFill>
                          <a:effectLst/>
                          <a:latin typeface="Calibri" pitchFamily="34" charset="0"/>
                        </a:rPr>
                        <a:t>1225</a:t>
                      </a:r>
                      <a:endParaRPr kumimoji="0" lang="fr-FR" sz="1100" b="1" i="0" u="none" strike="noStrike" cap="none" normalizeH="0" baseline="0" dirty="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bl>
          </a:graphicData>
        </a:graphic>
      </p:graphicFrame>
      <p:sp>
        <p:nvSpPr>
          <p:cNvPr id="47146" name="Rectangle 1"/>
          <p:cNvSpPr>
            <a:spLocks noChangeArrowheads="1"/>
          </p:cNvSpPr>
          <p:nvPr/>
        </p:nvSpPr>
        <p:spPr bwMode="auto">
          <a:xfrm>
            <a:off x="1259632" y="1470706"/>
            <a:ext cx="58039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fr-FR" i="1" dirty="0">
                <a:solidFill>
                  <a:srgbClr val="000000"/>
                </a:solidFill>
                <a:latin typeface="Times New Roman" pitchFamily="18" charset="0"/>
                <a:cs typeface="Times New Roman" pitchFamily="18" charset="0"/>
              </a:rPr>
              <a:t>Table 9.8. Race differences in brain site (cc) and intelligence</a:t>
            </a:r>
            <a:endParaRPr lang="fr-FR" dirty="0">
              <a:latin typeface="Arial" charset="0"/>
            </a:endParaRPr>
          </a:p>
          <a:p>
            <a:pPr eaLnBrk="0" hangingPunct="0"/>
            <a:endParaRPr lang="fr-FR" dirty="0">
              <a:latin typeface="Arial" charset="0"/>
            </a:endParaRPr>
          </a:p>
        </p:txBody>
      </p:sp>
      <p:sp>
        <p:nvSpPr>
          <p:cNvPr id="47147" name="ZoneTexte 5"/>
          <p:cNvSpPr txBox="1">
            <a:spLocks noChangeArrowheads="1"/>
          </p:cNvSpPr>
          <p:nvPr/>
        </p:nvSpPr>
        <p:spPr bwMode="auto">
          <a:xfrm>
            <a:off x="468312" y="5229200"/>
            <a:ext cx="80044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dirty="0"/>
              <a:t>These differences in brain size demonstrate the existence of genetic factors,</a:t>
            </a:r>
          </a:p>
          <a:p>
            <a:pPr eaLnBrk="1" hangingPunct="1"/>
            <a:r>
              <a:rPr lang="en-US" dirty="0"/>
              <a:t>because the cranial volumes’ heritability is 0.9 and correlation between intelligence</a:t>
            </a:r>
          </a:p>
          <a:p>
            <a:pPr eaLnBrk="1" hangingPunct="1"/>
            <a:r>
              <a:rPr lang="en-US" dirty="0"/>
              <a:t>and brain size is 0.45.</a:t>
            </a:r>
            <a:endParaRPr lang="fr-BE" dirty="0"/>
          </a:p>
        </p:txBody>
      </p:sp>
      <p:sp>
        <p:nvSpPr>
          <p:cNvPr id="3" name="ZoneTexte 2"/>
          <p:cNvSpPr txBox="1"/>
          <p:nvPr/>
        </p:nvSpPr>
        <p:spPr>
          <a:xfrm>
            <a:off x="0" y="6257836"/>
            <a:ext cx="5902578" cy="600164"/>
          </a:xfrm>
          <a:prstGeom prst="rect">
            <a:avLst/>
          </a:prstGeom>
          <a:noFill/>
        </p:spPr>
        <p:txBody>
          <a:bodyPr wrap="none" rtlCol="0">
            <a:spAutoFit/>
          </a:bodyPr>
          <a:lstStyle/>
          <a:p>
            <a:r>
              <a:rPr lang="fr-BE" sz="1100" i="1" dirty="0"/>
              <a:t>Race </a:t>
            </a:r>
            <a:r>
              <a:rPr lang="fr-BE" sz="1100" i="1" dirty="0" err="1"/>
              <a:t>Differences</a:t>
            </a:r>
            <a:r>
              <a:rPr lang="fr-BE" sz="1100" i="1" dirty="0"/>
              <a:t> in Intelligence</a:t>
            </a:r>
            <a:r>
              <a:rPr lang="fr-BE" sz="1100" dirty="0"/>
              <a:t>, Richard Lynn, 2006 (2nd </a:t>
            </a:r>
            <a:r>
              <a:rPr lang="fr-BE" sz="1100" dirty="0" err="1"/>
              <a:t>edition</a:t>
            </a:r>
            <a:r>
              <a:rPr lang="fr-BE" sz="1100" dirty="0"/>
              <a:t>, 2015).</a:t>
            </a:r>
            <a:br>
              <a:rPr lang="fr-BE" sz="1100" dirty="0"/>
            </a:br>
            <a:r>
              <a:rPr lang="fr-BE" sz="1100" i="1" dirty="0"/>
              <a:t>The </a:t>
            </a:r>
            <a:r>
              <a:rPr lang="fr-BE" sz="1100" i="1" dirty="0" err="1"/>
              <a:t>Limits</a:t>
            </a:r>
            <a:r>
              <a:rPr lang="fr-BE" sz="1100" i="1" dirty="0"/>
              <a:t> of </a:t>
            </a:r>
            <a:r>
              <a:rPr lang="fr-BE" sz="1100" i="1" dirty="0" err="1"/>
              <a:t>Democratization</a:t>
            </a:r>
            <a:r>
              <a:rPr lang="fr-BE" sz="1100" dirty="0"/>
              <a:t>, Tatu </a:t>
            </a:r>
            <a:r>
              <a:rPr lang="fr-BE" sz="1100" dirty="0" err="1"/>
              <a:t>Vanhanen</a:t>
            </a:r>
            <a:r>
              <a:rPr lang="fr-BE" sz="1100" dirty="0"/>
              <a:t>, 2009, </a:t>
            </a:r>
            <a:r>
              <a:rPr lang="fr-BE" sz="1100" dirty="0" err="1"/>
              <a:t>University</a:t>
            </a:r>
            <a:r>
              <a:rPr lang="fr-BE" sz="1100" dirty="0"/>
              <a:t> of Tampere, </a:t>
            </a:r>
            <a:r>
              <a:rPr lang="fr-BE" sz="1100" dirty="0" err="1"/>
              <a:t>Finland</a:t>
            </a:r>
            <a:r>
              <a:rPr lang="fr-BE" sz="1100" dirty="0"/>
              <a:t>.</a:t>
            </a:r>
            <a:br>
              <a:rPr lang="fr-BE" sz="1100" dirty="0"/>
            </a:br>
            <a:r>
              <a:rPr lang="fr-BE" sz="1100" i="1" dirty="0"/>
              <a:t>Le quotient intellectuel, ses déterminants et son avenir</a:t>
            </a:r>
            <a:r>
              <a:rPr lang="fr-BE" sz="1100" dirty="0"/>
              <a:t>, Serge </a:t>
            </a:r>
            <a:r>
              <a:rPr lang="fr-BE" sz="1100" dirty="0" err="1"/>
              <a:t>Larivée</a:t>
            </a:r>
            <a:r>
              <a:rPr lang="fr-BE" sz="1100" dirty="0"/>
              <a:t>, Université de Montréal, 2009.</a:t>
            </a:r>
          </a:p>
        </p:txBody>
      </p:sp>
    </p:spTree>
  </p:cSld>
  <p:clrMapOvr>
    <a:masterClrMapping/>
  </p:clrMapOvr>
  <p:transition spd="slow" advTm="63369"/>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72</a:t>
            </a:fld>
            <a:endParaRPr lang="fr-BE" dirty="0"/>
          </a:p>
        </p:txBody>
      </p:sp>
      <p:sp>
        <p:nvSpPr>
          <p:cNvPr id="5" name="ZoneTexte 4">
            <a:extLst>
              <a:ext uri="{FF2B5EF4-FFF2-40B4-BE49-F238E27FC236}">
                <a16:creationId xmlns:a16="http://schemas.microsoft.com/office/drawing/2014/main" id="{9098E7FE-C535-4C05-8478-F313D49BC18F}"/>
              </a:ext>
            </a:extLst>
          </p:cNvPr>
          <p:cNvSpPr txBox="1"/>
          <p:nvPr/>
        </p:nvSpPr>
        <p:spPr>
          <a:xfrm>
            <a:off x="0" y="6200477"/>
            <a:ext cx="5902578" cy="600164"/>
          </a:xfrm>
          <a:prstGeom prst="rect">
            <a:avLst/>
          </a:prstGeom>
          <a:noFill/>
        </p:spPr>
        <p:txBody>
          <a:bodyPr wrap="none" rtlCol="0">
            <a:spAutoFit/>
          </a:bodyPr>
          <a:lstStyle/>
          <a:p>
            <a:r>
              <a:rPr lang="fr-BE" sz="1100" i="1" dirty="0"/>
              <a:t>Race </a:t>
            </a:r>
            <a:r>
              <a:rPr lang="fr-BE" sz="1100" i="1" dirty="0" err="1"/>
              <a:t>Differences</a:t>
            </a:r>
            <a:r>
              <a:rPr lang="fr-BE" sz="1100" i="1" dirty="0"/>
              <a:t> in Intelligence</a:t>
            </a:r>
            <a:r>
              <a:rPr lang="fr-BE" sz="1100" dirty="0"/>
              <a:t>, Richard Lynn, 2006 (2nd </a:t>
            </a:r>
            <a:r>
              <a:rPr lang="fr-BE" sz="1100" dirty="0" err="1"/>
              <a:t>edition</a:t>
            </a:r>
            <a:r>
              <a:rPr lang="fr-BE" sz="1100" dirty="0"/>
              <a:t>, 2015).</a:t>
            </a:r>
            <a:br>
              <a:rPr lang="fr-BE" sz="1100" dirty="0"/>
            </a:br>
            <a:r>
              <a:rPr lang="fr-BE" sz="1100" i="1" dirty="0"/>
              <a:t>The </a:t>
            </a:r>
            <a:r>
              <a:rPr lang="fr-BE" sz="1100" i="1" dirty="0" err="1"/>
              <a:t>Limits</a:t>
            </a:r>
            <a:r>
              <a:rPr lang="fr-BE" sz="1100" i="1" dirty="0"/>
              <a:t> of </a:t>
            </a:r>
            <a:r>
              <a:rPr lang="fr-BE" sz="1100" i="1" dirty="0" err="1"/>
              <a:t>Democratization</a:t>
            </a:r>
            <a:r>
              <a:rPr lang="fr-BE" sz="1100" dirty="0"/>
              <a:t>, Tatu </a:t>
            </a:r>
            <a:r>
              <a:rPr lang="fr-BE" sz="1100" dirty="0" err="1"/>
              <a:t>Vanhanen</a:t>
            </a:r>
            <a:r>
              <a:rPr lang="fr-BE" sz="1100" dirty="0"/>
              <a:t>, 2009, </a:t>
            </a:r>
            <a:r>
              <a:rPr lang="fr-BE" sz="1100" dirty="0" err="1"/>
              <a:t>University</a:t>
            </a:r>
            <a:r>
              <a:rPr lang="fr-BE" sz="1100" dirty="0"/>
              <a:t> of Tampere, </a:t>
            </a:r>
            <a:r>
              <a:rPr lang="fr-BE" sz="1100" dirty="0" err="1"/>
              <a:t>Finland</a:t>
            </a:r>
            <a:r>
              <a:rPr lang="fr-BE" sz="1100" dirty="0"/>
              <a:t>.</a:t>
            </a:r>
            <a:br>
              <a:rPr lang="fr-BE" sz="1100" dirty="0"/>
            </a:br>
            <a:r>
              <a:rPr lang="fr-BE" sz="1100" i="1" dirty="0"/>
              <a:t>Le quotient intellectuel, ses déterminants et son avenir</a:t>
            </a:r>
            <a:r>
              <a:rPr lang="fr-BE" sz="1100" dirty="0"/>
              <a:t>, Serge </a:t>
            </a:r>
            <a:r>
              <a:rPr lang="fr-BE" sz="1100" dirty="0" err="1"/>
              <a:t>Larivée</a:t>
            </a:r>
            <a:r>
              <a:rPr lang="fr-BE" sz="1100" dirty="0"/>
              <a:t>, Université de Montréal, 2009.</a:t>
            </a:r>
          </a:p>
        </p:txBody>
      </p:sp>
      <p:pic>
        <p:nvPicPr>
          <p:cNvPr id="8" name="Image 7">
            <a:extLst>
              <a:ext uri="{FF2B5EF4-FFF2-40B4-BE49-F238E27FC236}">
                <a16:creationId xmlns:a16="http://schemas.microsoft.com/office/drawing/2014/main" id="{0D3A362E-3B3E-4D2C-BAEB-C3A43E2690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089" y="332656"/>
            <a:ext cx="7665821" cy="5616624"/>
          </a:xfrm>
          <a:prstGeom prst="rect">
            <a:avLst/>
          </a:prstGeom>
        </p:spPr>
      </p:pic>
    </p:spTree>
    <p:extLst>
      <p:ext uri="{BB962C8B-B14F-4D97-AF65-F5344CB8AC3E}">
        <p14:creationId xmlns:p14="http://schemas.microsoft.com/office/powerpoint/2010/main" val="6309901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E188572-FFC0-4276-B6D3-9B6589E4F2FE}" type="slidenum">
              <a:rPr lang="fr-BE" smtClean="0"/>
              <a:pPr>
                <a:defRPr/>
              </a:pPr>
              <a:t>73</a:t>
            </a:fld>
            <a:endParaRPr lang="fr-BE" dirty="0"/>
          </a:p>
        </p:txBody>
      </p:sp>
      <p:pic>
        <p:nvPicPr>
          <p:cNvPr id="48131" name="Picture 4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619250" y="1341438"/>
            <a:ext cx="5429250" cy="388461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0" y="6584141"/>
            <a:ext cx="4003019" cy="261610"/>
          </a:xfrm>
          <a:prstGeom prst="rect">
            <a:avLst/>
          </a:prstGeom>
          <a:noFill/>
        </p:spPr>
        <p:txBody>
          <a:bodyPr wrap="none" rtlCol="0">
            <a:spAutoFit/>
          </a:bodyPr>
          <a:lstStyle/>
          <a:p>
            <a:r>
              <a:rPr lang="en-AU" sz="1100" i="1" dirty="0"/>
              <a:t>The g Factor: The Science of Mental Ability</a:t>
            </a:r>
            <a:r>
              <a:rPr lang="en-AU" sz="1100" dirty="0"/>
              <a:t>, Arthur R. Jensen, 1998.</a:t>
            </a:r>
            <a:endParaRPr lang="fr-BE" sz="1100" dirty="0"/>
          </a:p>
        </p:txBody>
      </p:sp>
    </p:spTree>
  </p:cSld>
  <p:clrMapOvr>
    <a:masterClrMapping/>
  </p:clrMapOvr>
  <p:transition spd="slow" advTm="23902"/>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74</a:t>
            </a:fld>
            <a:endParaRPr lang="fr-BE"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00965"/>
            <a:ext cx="5905500" cy="606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ZoneTexte 7"/>
          <p:cNvSpPr txBox="1"/>
          <p:nvPr/>
        </p:nvSpPr>
        <p:spPr>
          <a:xfrm>
            <a:off x="107504" y="500965"/>
            <a:ext cx="1388522" cy="261610"/>
          </a:xfrm>
          <a:prstGeom prst="rect">
            <a:avLst/>
          </a:prstGeom>
          <a:noFill/>
        </p:spPr>
        <p:txBody>
          <a:bodyPr wrap="none" rtlCol="0">
            <a:spAutoFit/>
          </a:bodyPr>
          <a:lstStyle/>
          <a:p>
            <a:r>
              <a:rPr lang="fr-BE" sz="1100" dirty="0"/>
              <a:t>Gauss’ Brain (IQ 180)</a:t>
            </a:r>
          </a:p>
        </p:txBody>
      </p:sp>
      <p:sp>
        <p:nvSpPr>
          <p:cNvPr id="10" name="ZoneTexte 9"/>
          <p:cNvSpPr txBox="1"/>
          <p:nvPr/>
        </p:nvSpPr>
        <p:spPr>
          <a:xfrm>
            <a:off x="107504" y="2636912"/>
            <a:ext cx="2002471" cy="261610"/>
          </a:xfrm>
          <a:prstGeom prst="rect">
            <a:avLst/>
          </a:prstGeom>
          <a:noFill/>
        </p:spPr>
        <p:txBody>
          <a:bodyPr wrap="none" rtlCol="0">
            <a:spAutoFit/>
          </a:bodyPr>
          <a:lstStyle/>
          <a:p>
            <a:r>
              <a:rPr lang="fr-BE" sz="1100" dirty="0"/>
              <a:t>Brain of an </a:t>
            </a:r>
            <a:r>
              <a:rPr lang="fr-BE" sz="1100" dirty="0" err="1"/>
              <a:t>Australian</a:t>
            </a:r>
            <a:r>
              <a:rPr lang="fr-BE" sz="1100" dirty="0"/>
              <a:t> </a:t>
            </a:r>
            <a:r>
              <a:rPr lang="fr-BE" sz="1100" dirty="0" err="1"/>
              <a:t>Aborigine</a:t>
            </a:r>
            <a:endParaRPr lang="fr-BE" sz="1100" dirty="0"/>
          </a:p>
        </p:txBody>
      </p:sp>
      <p:sp>
        <p:nvSpPr>
          <p:cNvPr id="11" name="ZoneTexte 10"/>
          <p:cNvSpPr txBox="1"/>
          <p:nvPr/>
        </p:nvSpPr>
        <p:spPr>
          <a:xfrm>
            <a:off x="251227" y="4858264"/>
            <a:ext cx="1827744" cy="261610"/>
          </a:xfrm>
          <a:prstGeom prst="rect">
            <a:avLst/>
          </a:prstGeom>
          <a:noFill/>
        </p:spPr>
        <p:txBody>
          <a:bodyPr wrap="none" rtlCol="0">
            <a:spAutoFit/>
          </a:bodyPr>
          <a:lstStyle/>
          <a:p>
            <a:r>
              <a:rPr lang="fr-BE" sz="1100" dirty="0"/>
              <a:t>Brain of a </a:t>
            </a:r>
            <a:r>
              <a:rPr lang="fr-BE" sz="1100" dirty="0" err="1"/>
              <a:t>chimpanzee</a:t>
            </a:r>
            <a:r>
              <a:rPr lang="fr-BE" sz="1100" dirty="0"/>
              <a:t>, IQ 22</a:t>
            </a:r>
          </a:p>
        </p:txBody>
      </p:sp>
      <p:sp>
        <p:nvSpPr>
          <p:cNvPr id="14" name="Rectangle 13">
            <a:extLst>
              <a:ext uri="{FF2B5EF4-FFF2-40B4-BE49-F238E27FC236}">
                <a16:creationId xmlns:a16="http://schemas.microsoft.com/office/drawing/2014/main" id="{D90DAE59-DE95-4D52-B11F-A454239EC462}"/>
              </a:ext>
            </a:extLst>
          </p:cNvPr>
          <p:cNvSpPr>
            <a:spLocks noChangeArrowheads="1"/>
          </p:cNvSpPr>
          <p:nvPr/>
        </p:nvSpPr>
        <p:spPr bwMode="auto">
          <a:xfrm>
            <a:off x="5796136" y="2187130"/>
            <a:ext cx="2232248" cy="73866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err="1">
                <a:ln>
                  <a:noFill/>
                </a:ln>
                <a:solidFill>
                  <a:srgbClr val="212121"/>
                </a:solidFill>
                <a:effectLst/>
                <a:latin typeface="inherit"/>
              </a:rPr>
              <a:t>Anecdotally</a:t>
            </a:r>
            <a:r>
              <a:rPr kumimoji="0" lang="fr-FR" altLang="fr-FR" sz="1200" b="0" i="0" u="none" strike="noStrike" cap="none" normalizeH="0" baseline="0" dirty="0">
                <a:ln>
                  <a:noFill/>
                </a:ln>
                <a:solidFill>
                  <a:srgbClr val="212121"/>
                </a:solidFill>
                <a:effectLst/>
                <a:latin typeface="inherit"/>
              </a:rPr>
              <a:t>, </a:t>
            </a:r>
            <a:r>
              <a:rPr kumimoji="0" lang="fr-FR" altLang="fr-FR" sz="1200" b="0" i="0" u="none" strike="noStrike" cap="none" normalizeH="0" baseline="0" dirty="0" err="1">
                <a:ln>
                  <a:noFill/>
                </a:ln>
                <a:solidFill>
                  <a:srgbClr val="212121"/>
                </a:solidFill>
                <a:effectLst/>
                <a:latin typeface="inherit"/>
              </a:rPr>
              <a:t>comparison</a:t>
            </a:r>
            <a:r>
              <a:rPr kumimoji="0" lang="fr-FR" altLang="fr-FR" sz="1200" b="0" i="0" u="none" strike="noStrike" cap="none" normalizeH="0" baseline="0" dirty="0">
                <a:ln>
                  <a:noFill/>
                </a:ln>
                <a:solidFill>
                  <a:srgbClr val="212121"/>
                </a:solidFill>
                <a:effectLst/>
                <a:latin typeface="inherit"/>
              </a:rPr>
              <a:t> of </a:t>
            </a:r>
            <a:r>
              <a:rPr kumimoji="0" lang="fr-FR" altLang="fr-FR" sz="1200" b="0" i="0" u="none" strike="noStrike" cap="none" normalizeH="0" baseline="0" dirty="0" smtClean="0">
                <a:ln>
                  <a:noFill/>
                </a:ln>
                <a:solidFill>
                  <a:srgbClr val="212121"/>
                </a:solidFill>
                <a:effectLst/>
                <a:latin typeface="inherit"/>
              </a:rPr>
              <a:t>the </a:t>
            </a:r>
            <a:r>
              <a:rPr kumimoji="0" lang="fr-FR" altLang="fr-FR" sz="1200" b="0" i="0" u="none" strike="noStrike" cap="none" normalizeH="0" baseline="0" dirty="0" err="1" smtClean="0">
                <a:ln>
                  <a:noFill/>
                </a:ln>
                <a:solidFill>
                  <a:srgbClr val="212121"/>
                </a:solidFill>
                <a:effectLst/>
                <a:latin typeface="inherit"/>
              </a:rPr>
              <a:t>brain</a:t>
            </a:r>
            <a:r>
              <a:rPr kumimoji="0" lang="fr-FR" altLang="fr-FR" sz="1200" b="0" i="0" u="none" strike="noStrike" cap="none" normalizeH="0" baseline="0" dirty="0" smtClean="0">
                <a:ln>
                  <a:noFill/>
                </a:ln>
                <a:solidFill>
                  <a:srgbClr val="212121"/>
                </a:solidFill>
                <a:effectLst/>
                <a:latin typeface="inherit"/>
              </a:rPr>
              <a:t> </a:t>
            </a:r>
            <a:r>
              <a:rPr kumimoji="0" lang="fr-FR" altLang="fr-FR" sz="1200" b="0" i="0" u="none" strike="noStrike" cap="none" normalizeH="0" baseline="0" dirty="0">
                <a:ln>
                  <a:noFill/>
                </a:ln>
                <a:solidFill>
                  <a:srgbClr val="212121"/>
                </a:solidFill>
                <a:effectLst/>
                <a:latin typeface="inherit"/>
              </a:rPr>
              <a:t>of Gauss (</a:t>
            </a:r>
            <a:r>
              <a:rPr kumimoji="0" lang="fr-FR" altLang="fr-FR" sz="1200" b="0" i="0" u="none" strike="noStrike" cap="none" normalizeH="0" baseline="0" dirty="0" err="1">
                <a:ln>
                  <a:noFill/>
                </a:ln>
                <a:solidFill>
                  <a:srgbClr val="212121"/>
                </a:solidFill>
                <a:effectLst/>
                <a:latin typeface="inherit"/>
              </a:rPr>
              <a:t>mathematician</a:t>
            </a:r>
            <a:r>
              <a:rPr kumimoji="0" lang="fr-FR" altLang="fr-FR" sz="1200" b="0" i="0" u="none" strike="noStrike" cap="none" normalizeH="0" baseline="0" dirty="0">
                <a:ln>
                  <a:noFill/>
                </a:ln>
                <a:solidFill>
                  <a:srgbClr val="212121"/>
                </a:solidFill>
                <a:effectLst/>
                <a:latin typeface="inherit"/>
              </a:rPr>
              <a:t>), an </a:t>
            </a:r>
            <a:r>
              <a:rPr kumimoji="0" lang="fr-FR" altLang="fr-FR" sz="1200" b="0" i="0" u="none" strike="noStrike" cap="none" normalizeH="0" baseline="0" dirty="0" err="1">
                <a:ln>
                  <a:noFill/>
                </a:ln>
                <a:solidFill>
                  <a:srgbClr val="212121"/>
                </a:solidFill>
                <a:effectLst/>
                <a:latin typeface="inherit"/>
              </a:rPr>
              <a:t>Australian</a:t>
            </a:r>
            <a:r>
              <a:rPr kumimoji="0" lang="fr-FR" altLang="fr-FR" sz="1200" b="0" i="0" u="none" strike="noStrike" cap="none" normalizeH="0" baseline="0" dirty="0">
                <a:ln>
                  <a:noFill/>
                </a:ln>
                <a:solidFill>
                  <a:srgbClr val="212121"/>
                </a:solidFill>
                <a:effectLst/>
                <a:latin typeface="inherit"/>
              </a:rPr>
              <a:t> </a:t>
            </a:r>
            <a:r>
              <a:rPr lang="fr-FR" altLang="fr-FR" sz="1200" dirty="0" err="1">
                <a:solidFill>
                  <a:srgbClr val="212121"/>
                </a:solidFill>
                <a:latin typeface="inherit"/>
              </a:rPr>
              <a:t>A</a:t>
            </a:r>
            <a:r>
              <a:rPr kumimoji="0" lang="fr-FR" altLang="fr-FR" sz="1200" b="0" i="0" u="none" strike="noStrike" cap="none" normalizeH="0" baseline="0" dirty="0" err="1" smtClean="0">
                <a:ln>
                  <a:noFill/>
                </a:ln>
                <a:solidFill>
                  <a:srgbClr val="212121"/>
                </a:solidFill>
                <a:effectLst/>
                <a:latin typeface="inherit"/>
              </a:rPr>
              <a:t>borigine</a:t>
            </a:r>
            <a:r>
              <a:rPr kumimoji="0" lang="fr-FR" altLang="fr-FR" sz="1200" b="0" i="0" u="none" strike="noStrike" cap="none" normalizeH="0" baseline="0" dirty="0" smtClean="0">
                <a:ln>
                  <a:noFill/>
                </a:ln>
                <a:solidFill>
                  <a:srgbClr val="212121"/>
                </a:solidFill>
                <a:effectLst/>
                <a:latin typeface="inherit"/>
              </a:rPr>
              <a:t>, </a:t>
            </a:r>
            <a:r>
              <a:rPr kumimoji="0" lang="fr-FR" altLang="fr-FR" sz="1200" b="0" i="0" u="none" strike="noStrike" cap="none" normalizeH="0" baseline="0" dirty="0">
                <a:ln>
                  <a:noFill/>
                </a:ln>
                <a:solidFill>
                  <a:srgbClr val="212121"/>
                </a:solidFill>
                <a:effectLst/>
                <a:latin typeface="inherit"/>
              </a:rPr>
              <a:t>and a </a:t>
            </a:r>
            <a:r>
              <a:rPr kumimoji="0" lang="fr-FR" altLang="fr-FR" sz="1200" b="0" i="0" u="none" strike="noStrike" cap="none" normalizeH="0" baseline="0" dirty="0" err="1">
                <a:ln>
                  <a:noFill/>
                </a:ln>
                <a:solidFill>
                  <a:srgbClr val="212121"/>
                </a:solidFill>
                <a:effectLst/>
                <a:latin typeface="inherit"/>
              </a:rPr>
              <a:t>chimpanzee</a:t>
            </a:r>
            <a:r>
              <a:rPr kumimoji="0" lang="fr-FR" altLang="fr-FR" sz="1200" b="0" i="0" u="none" strike="noStrike" cap="none" normalizeH="0" baseline="0" dirty="0">
                <a:ln>
                  <a:noFill/>
                </a:ln>
                <a:solidFill>
                  <a:srgbClr val="212121"/>
                </a:solidFill>
                <a:effectLst/>
                <a:latin typeface="inherit"/>
              </a:rPr>
              <a:t>.</a:t>
            </a:r>
            <a:r>
              <a:rPr kumimoji="0" lang="fr-FR" altLang="fr-FR" sz="600" b="0" i="0" u="none" strike="noStrike" cap="none" normalizeH="0" baseline="0" dirty="0">
                <a:ln>
                  <a:noFill/>
                </a:ln>
                <a:solidFill>
                  <a:schemeClr val="tx1"/>
                </a:solidFill>
                <a:effectLst/>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019560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Espace réservé du contenu 2"/>
          <p:cNvSpPr>
            <a:spLocks noGrp="1"/>
          </p:cNvSpPr>
          <p:nvPr>
            <p:ph idx="1"/>
          </p:nvPr>
        </p:nvSpPr>
        <p:spPr>
          <a:xfrm>
            <a:off x="250824" y="188913"/>
            <a:ext cx="8569647" cy="4525962"/>
          </a:xfrm>
        </p:spPr>
        <p:txBody>
          <a:bodyPr/>
          <a:lstStyle/>
          <a:p>
            <a:pPr marL="0" indent="0" eaLnBrk="1" hangingPunct="1">
              <a:buFont typeface="Arial" charset="0"/>
              <a:buNone/>
            </a:pPr>
            <a:r>
              <a:rPr lang="fr-BE" dirty="0"/>
              <a:t>5. </a:t>
            </a:r>
            <a:r>
              <a:rPr lang="fr-BE" dirty="0" err="1"/>
              <a:t>Studies</a:t>
            </a:r>
            <a:r>
              <a:rPr lang="fr-BE" dirty="0"/>
              <a:t> on Racial </a:t>
            </a:r>
            <a:r>
              <a:rPr lang="fr-BE" dirty="0" err="1"/>
              <a:t>Hybrids</a:t>
            </a:r>
            <a:endParaRPr lang="fr-BE" dirty="0"/>
          </a:p>
          <a:p>
            <a:pPr marL="0" indent="0" eaLnBrk="1" hangingPunct="1">
              <a:buNone/>
            </a:pPr>
            <a:r>
              <a:rPr lang="fr-BE" sz="2400" dirty="0"/>
              <a:t/>
            </a:r>
            <a:br>
              <a:rPr lang="fr-BE" sz="2400" dirty="0"/>
            </a:br>
            <a:r>
              <a:rPr lang="fr-BE" sz="2400" dirty="0" err="1"/>
              <a:t>IQs</a:t>
            </a:r>
            <a:r>
              <a:rPr lang="fr-BE" sz="2400" dirty="0"/>
              <a:t> of </a:t>
            </a:r>
            <a:r>
              <a:rPr lang="fr-BE" sz="2400" dirty="0" smtClean="0"/>
              <a:t>racial </a:t>
            </a:r>
            <a:r>
              <a:rPr lang="fr-BE" sz="2400" dirty="0" err="1" smtClean="0"/>
              <a:t>hybrids</a:t>
            </a:r>
            <a:r>
              <a:rPr lang="fr-BE" sz="2400" dirty="0" smtClean="0"/>
              <a:t> are </a:t>
            </a:r>
            <a:r>
              <a:rPr lang="fr-BE" sz="2400" dirty="0" err="1"/>
              <a:t>always</a:t>
            </a:r>
            <a:r>
              <a:rPr lang="fr-BE" sz="2400" dirty="0"/>
              <a:t> </a:t>
            </a:r>
            <a:r>
              <a:rPr lang="en-US" sz="2400" dirty="0"/>
              <a:t>intermediate </a:t>
            </a:r>
            <a:r>
              <a:rPr lang="en-US" sz="2400" dirty="0" smtClean="0"/>
              <a:t>between those </a:t>
            </a:r>
            <a:r>
              <a:rPr lang="en-US" sz="2400" dirty="0"/>
              <a:t>of the two parental races, as well as the cranial volume, also intermediate </a:t>
            </a:r>
            <a:r>
              <a:rPr lang="en-US" sz="2400" dirty="0" smtClean="0"/>
              <a:t>between those </a:t>
            </a:r>
            <a:r>
              <a:rPr lang="en-US" sz="2400" dirty="0"/>
              <a:t>of the two parental </a:t>
            </a:r>
            <a:r>
              <a:rPr lang="en-US" sz="2400" dirty="0" smtClean="0"/>
              <a:t>races/population</a:t>
            </a:r>
            <a:r>
              <a:rPr lang="en-US" sz="2400" dirty="0"/>
              <a:t>s</a:t>
            </a:r>
            <a:br>
              <a:rPr lang="en-US" sz="2400" dirty="0"/>
            </a:br>
            <a:r>
              <a:rPr lang="en-US" sz="2400" dirty="0"/>
              <a:t> -&gt; Clear genetic causality (polygenic)</a:t>
            </a:r>
            <a:endParaRPr lang="fr-BE" sz="2400" dirty="0"/>
          </a:p>
        </p:txBody>
      </p:sp>
      <p:sp>
        <p:nvSpPr>
          <p:cNvPr id="7" name="Espace réservé du numéro de diapositive 6"/>
          <p:cNvSpPr>
            <a:spLocks noGrp="1"/>
          </p:cNvSpPr>
          <p:nvPr>
            <p:ph type="sldNum" sz="quarter" idx="12"/>
          </p:nvPr>
        </p:nvSpPr>
        <p:spPr/>
        <p:txBody>
          <a:bodyPr/>
          <a:lstStyle/>
          <a:p>
            <a:pPr>
              <a:defRPr/>
            </a:pPr>
            <a:fld id="{44D0CC94-627F-4293-8C5E-9A1ECC228E9B}" type="slidenum">
              <a:rPr lang="fr-BE"/>
              <a:pPr>
                <a:defRPr/>
              </a:pPr>
              <a:t>75</a:t>
            </a:fld>
            <a:endParaRPr lang="fr-BE" dirty="0"/>
          </a:p>
        </p:txBody>
      </p:sp>
      <p:graphicFrame>
        <p:nvGraphicFramePr>
          <p:cNvPr id="4" name="Tableau 3"/>
          <p:cNvGraphicFramePr>
            <a:graphicFrameLocks noGrp="1"/>
          </p:cNvGraphicFramePr>
          <p:nvPr>
            <p:extLst>
              <p:ext uri="{D42A27DB-BD31-4B8C-83A1-F6EECF244321}">
                <p14:modId xmlns:p14="http://schemas.microsoft.com/office/powerpoint/2010/main" val="1315789691"/>
              </p:ext>
            </p:extLst>
          </p:nvPr>
        </p:nvGraphicFramePr>
        <p:xfrm>
          <a:off x="1241400" y="3232391"/>
          <a:ext cx="5613400" cy="2582862"/>
        </p:xfrm>
        <a:graphic>
          <a:graphicData uri="http://schemas.openxmlformats.org/drawingml/2006/table">
            <a:tbl>
              <a:tblPr firstRow="1" firstCol="1" bandRow="1">
                <a:tableStyleId>{5C22544A-7EE6-4342-B048-85BDC9FD1C3A}</a:tableStyleId>
              </a:tblPr>
              <a:tblGrid>
                <a:gridCol w="276860">
                  <a:extLst>
                    <a:ext uri="{9D8B030D-6E8A-4147-A177-3AD203B41FA5}">
                      <a16:colId xmlns:a16="http://schemas.microsoft.com/office/drawing/2014/main" val="20000"/>
                    </a:ext>
                  </a:extLst>
                </a:gridCol>
                <a:gridCol w="841375">
                  <a:extLst>
                    <a:ext uri="{9D8B030D-6E8A-4147-A177-3AD203B41FA5}">
                      <a16:colId xmlns:a16="http://schemas.microsoft.com/office/drawing/2014/main" val="20001"/>
                    </a:ext>
                  </a:extLst>
                </a:gridCol>
                <a:gridCol w="490855">
                  <a:extLst>
                    <a:ext uri="{9D8B030D-6E8A-4147-A177-3AD203B41FA5}">
                      <a16:colId xmlns:a16="http://schemas.microsoft.com/office/drawing/2014/main" val="20002"/>
                    </a:ext>
                  </a:extLst>
                </a:gridCol>
                <a:gridCol w="539115">
                  <a:extLst>
                    <a:ext uri="{9D8B030D-6E8A-4147-A177-3AD203B41FA5}">
                      <a16:colId xmlns:a16="http://schemas.microsoft.com/office/drawing/2014/main" val="20003"/>
                    </a:ext>
                  </a:extLst>
                </a:gridCol>
                <a:gridCol w="494030">
                  <a:extLst>
                    <a:ext uri="{9D8B030D-6E8A-4147-A177-3AD203B41FA5}">
                      <a16:colId xmlns:a16="http://schemas.microsoft.com/office/drawing/2014/main" val="20004"/>
                    </a:ext>
                  </a:extLst>
                </a:gridCol>
                <a:gridCol w="365760">
                  <a:extLst>
                    <a:ext uri="{9D8B030D-6E8A-4147-A177-3AD203B41FA5}">
                      <a16:colId xmlns:a16="http://schemas.microsoft.com/office/drawing/2014/main" val="20005"/>
                    </a:ext>
                  </a:extLst>
                </a:gridCol>
                <a:gridCol w="450850">
                  <a:extLst>
                    <a:ext uri="{9D8B030D-6E8A-4147-A177-3AD203B41FA5}">
                      <a16:colId xmlns:a16="http://schemas.microsoft.com/office/drawing/2014/main" val="20006"/>
                    </a:ext>
                  </a:extLst>
                </a:gridCol>
                <a:gridCol w="303207">
                  <a:extLst>
                    <a:ext uri="{9D8B030D-6E8A-4147-A177-3AD203B41FA5}">
                      <a16:colId xmlns:a16="http://schemas.microsoft.com/office/drawing/2014/main" val="20007"/>
                    </a:ext>
                  </a:extLst>
                </a:gridCol>
                <a:gridCol w="431488">
                  <a:extLst>
                    <a:ext uri="{9D8B030D-6E8A-4147-A177-3AD203B41FA5}">
                      <a16:colId xmlns:a16="http://schemas.microsoft.com/office/drawing/2014/main" val="20008"/>
                    </a:ext>
                  </a:extLst>
                </a:gridCol>
                <a:gridCol w="277495">
                  <a:extLst>
                    <a:ext uri="{9D8B030D-6E8A-4147-A177-3AD203B41FA5}">
                      <a16:colId xmlns:a16="http://schemas.microsoft.com/office/drawing/2014/main" val="20009"/>
                    </a:ext>
                  </a:extLst>
                </a:gridCol>
                <a:gridCol w="1142365">
                  <a:extLst>
                    <a:ext uri="{9D8B030D-6E8A-4147-A177-3AD203B41FA5}">
                      <a16:colId xmlns:a16="http://schemas.microsoft.com/office/drawing/2014/main" val="20010"/>
                    </a:ext>
                  </a:extLst>
                </a:gridCol>
              </a:tblGrid>
              <a:tr h="225352">
                <a:tc>
                  <a:txBody>
                    <a:bodyPr/>
                    <a:lstStyle/>
                    <a:p>
                      <a:pPr>
                        <a:lnSpc>
                          <a:spcPct val="115000"/>
                        </a:lnSpc>
                      </a:pPr>
                      <a:endParaRPr lang="fr-BE" sz="1100" dirty="0">
                        <a:effectLst/>
                        <a:latin typeface="Calibri"/>
                        <a:cs typeface="Times New Roman"/>
                      </a:endParaRPr>
                    </a:p>
                  </a:txBody>
                  <a:tcPr marL="0" marR="0" marT="0" marB="0" anchor="ctr"/>
                </a:tc>
                <a:tc>
                  <a:txBody>
                    <a:bodyPr/>
                    <a:lstStyle/>
                    <a:p>
                      <a:pPr>
                        <a:lnSpc>
                          <a:spcPct val="115000"/>
                        </a:lnSpc>
                      </a:pPr>
                      <a:endParaRPr lang="fr-BE" sz="1100" dirty="0">
                        <a:effectLst/>
                        <a:latin typeface="Calibri"/>
                        <a:cs typeface="Times New Roman"/>
                      </a:endParaRPr>
                    </a:p>
                  </a:txBody>
                  <a:tcPr marL="0" marR="0" marT="0" marB="0" anchor="ctr"/>
                </a:tc>
                <a:tc>
                  <a:txBody>
                    <a:bodyPr/>
                    <a:lstStyle/>
                    <a:p>
                      <a:pPr>
                        <a:lnSpc>
                          <a:spcPct val="115000"/>
                        </a:lnSpc>
                      </a:pPr>
                      <a:endParaRPr lang="fr-BE" sz="1100" dirty="0">
                        <a:effectLst/>
                        <a:latin typeface="Calibri"/>
                        <a:cs typeface="Times New Roman"/>
                      </a:endParaRPr>
                    </a:p>
                  </a:txBody>
                  <a:tcPr marL="0" marR="0" marT="0" marB="0" anchor="ctr"/>
                </a:tc>
                <a:tc>
                  <a:txBody>
                    <a:bodyPr/>
                    <a:lstStyle/>
                    <a:p>
                      <a:pPr>
                        <a:lnSpc>
                          <a:spcPct val="115000"/>
                        </a:lnSpc>
                      </a:pPr>
                      <a:endParaRPr lang="fr-BE" sz="1100" dirty="0">
                        <a:effectLst/>
                        <a:latin typeface="Calibri"/>
                        <a:cs typeface="Times New Roman"/>
                      </a:endParaRPr>
                    </a:p>
                  </a:txBody>
                  <a:tcPr marL="0" marR="0" marT="0" marB="0" anchor="ctr"/>
                </a:tc>
                <a:tc gridSpan="2">
                  <a:txBody>
                    <a:bodyPr/>
                    <a:lstStyle/>
                    <a:p>
                      <a:pPr algn="just">
                        <a:lnSpc>
                          <a:spcPct val="115000"/>
                        </a:lnSpc>
                        <a:spcAft>
                          <a:spcPts val="1000"/>
                        </a:spcAft>
                      </a:pPr>
                      <a:r>
                        <a:rPr lang="fr-FR" sz="800" dirty="0">
                          <a:effectLst/>
                        </a:rPr>
                        <a:t>European</a:t>
                      </a:r>
                      <a:endParaRPr lang="fr-BE" sz="1100" dirty="0">
                        <a:effectLst/>
                        <a:latin typeface="Calibri"/>
                        <a:ea typeface="Calibri"/>
                        <a:cs typeface="Times New Roman"/>
                      </a:endParaRPr>
                    </a:p>
                  </a:txBody>
                  <a:tcPr marL="0" marR="0" marT="0" marB="0" anchor="b"/>
                </a:tc>
                <a:tc hMerge="1">
                  <a:txBody>
                    <a:bodyPr/>
                    <a:lstStyle/>
                    <a:p>
                      <a:endParaRPr lang="fr-BE"/>
                    </a:p>
                  </a:txBody>
                  <a:tcPr/>
                </a:tc>
                <a:tc gridSpan="2">
                  <a:txBody>
                    <a:bodyPr/>
                    <a:lstStyle/>
                    <a:p>
                      <a:pPr algn="just">
                        <a:lnSpc>
                          <a:spcPct val="115000"/>
                        </a:lnSpc>
                        <a:spcAft>
                          <a:spcPts val="1000"/>
                        </a:spcAft>
                      </a:pPr>
                      <a:r>
                        <a:rPr lang="fr-FR" sz="800" dirty="0">
                          <a:effectLst/>
                        </a:rPr>
                        <a:t>Hybrids</a:t>
                      </a:r>
                      <a:endParaRPr lang="fr-BE" sz="1100" dirty="0">
                        <a:effectLst/>
                        <a:latin typeface="Calibri"/>
                        <a:ea typeface="Calibri"/>
                        <a:cs typeface="Times New Roman"/>
                      </a:endParaRPr>
                    </a:p>
                  </a:txBody>
                  <a:tcPr marL="0" marR="0" marT="0" marB="0" anchor="b"/>
                </a:tc>
                <a:tc hMerge="1">
                  <a:txBody>
                    <a:bodyPr/>
                    <a:lstStyle/>
                    <a:p>
                      <a:endParaRPr lang="fr-BE"/>
                    </a:p>
                  </a:txBody>
                  <a:tcPr/>
                </a:tc>
                <a:tc gridSpan="2">
                  <a:txBody>
                    <a:bodyPr/>
                    <a:lstStyle/>
                    <a:p>
                      <a:pPr algn="just">
                        <a:lnSpc>
                          <a:spcPct val="115000"/>
                        </a:lnSpc>
                        <a:spcAft>
                          <a:spcPts val="1000"/>
                        </a:spcAft>
                      </a:pPr>
                      <a:r>
                        <a:rPr lang="fr-FR" sz="800" dirty="0">
                          <a:effectLst/>
                        </a:rPr>
                        <a:t>Africans</a:t>
                      </a:r>
                      <a:endParaRPr lang="fr-BE" sz="1100" dirty="0">
                        <a:effectLst/>
                        <a:latin typeface="Calibri"/>
                        <a:ea typeface="Calibri"/>
                        <a:cs typeface="Times New Roman"/>
                      </a:endParaRPr>
                    </a:p>
                  </a:txBody>
                  <a:tcPr marL="0" marR="0" marT="0" marB="0" anchor="b"/>
                </a:tc>
                <a:tc hMerge="1">
                  <a:txBody>
                    <a:bodyPr/>
                    <a:lstStyle/>
                    <a:p>
                      <a:endParaRPr lang="fr-BE"/>
                    </a:p>
                  </a:txBody>
                  <a:tcPr/>
                </a:tc>
                <a:tc>
                  <a:txBody>
                    <a:bodyPr/>
                    <a:lstStyle/>
                    <a:p>
                      <a:pPr>
                        <a:lnSpc>
                          <a:spcPct val="115000"/>
                        </a:lnSpc>
                      </a:pPr>
                      <a:endParaRPr lang="fr-BE" sz="1100" dirty="0">
                        <a:effectLst/>
                        <a:latin typeface="Calibri"/>
                        <a:cs typeface="Times New Roman"/>
                      </a:endParaRPr>
                    </a:p>
                  </a:txBody>
                  <a:tcPr marL="0" marR="0" marT="0" marB="0" anchor="ctr"/>
                </a:tc>
                <a:extLst>
                  <a:ext uri="{0D108BD9-81ED-4DB2-BD59-A6C34878D82A}">
                    <a16:rowId xmlns:a16="http://schemas.microsoft.com/office/drawing/2014/main" val="10000"/>
                  </a:ext>
                </a:extLst>
              </a:tr>
              <a:tr h="219640">
                <a:tc>
                  <a:txBody>
                    <a:bodyPr/>
                    <a:lstStyle/>
                    <a:p>
                      <a:pPr>
                        <a:lnSpc>
                          <a:spcPct val="115000"/>
                        </a:lnSpc>
                      </a:pPr>
                      <a:endParaRPr lang="fr-BE" sz="1100" dirty="0">
                        <a:effectLst/>
                        <a:latin typeface="Calibri"/>
                        <a:cs typeface="Times New Roman"/>
                      </a:endParaRPr>
                    </a:p>
                  </a:txBody>
                  <a:tcPr marL="0" marR="0" marT="0" marB="0" anchor="ctr"/>
                </a:tc>
                <a:tc>
                  <a:txBody>
                    <a:bodyPr/>
                    <a:lstStyle/>
                    <a:p>
                      <a:pPr algn="just">
                        <a:lnSpc>
                          <a:spcPct val="115000"/>
                        </a:lnSpc>
                        <a:spcAft>
                          <a:spcPts val="1000"/>
                        </a:spcAft>
                      </a:pPr>
                      <a:r>
                        <a:rPr lang="fr-FR" sz="800" dirty="0">
                          <a:effectLst/>
                        </a:rPr>
                        <a:t>Location</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Age</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Test</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N</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IQ</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N</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IQ</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N</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IQ</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Reference</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01"/>
                  </a:ext>
                </a:extLst>
              </a:tr>
              <a:tr h="216465">
                <a:tc>
                  <a:txBody>
                    <a:bodyPr/>
                    <a:lstStyle/>
                    <a:p>
                      <a:pPr algn="just">
                        <a:lnSpc>
                          <a:spcPct val="115000"/>
                        </a:lnSpc>
                        <a:spcAft>
                          <a:spcPts val="1000"/>
                        </a:spcAft>
                      </a:pPr>
                      <a:r>
                        <a:rPr lang="fr-FR" sz="800" dirty="0">
                          <a:effectLst/>
                        </a:rPr>
                        <a:t>1</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Brazil</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10</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SPM</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735</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95</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718</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81</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223</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71</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Fernandez, 2001</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02"/>
                  </a:ext>
                </a:extLst>
              </a:tr>
              <a:tr h="215831">
                <a:tc>
                  <a:txBody>
                    <a:bodyPr/>
                    <a:lstStyle/>
                    <a:p>
                      <a:pPr algn="just">
                        <a:lnSpc>
                          <a:spcPct val="115000"/>
                        </a:lnSpc>
                        <a:spcAft>
                          <a:spcPts val="1000"/>
                        </a:spcAft>
                      </a:pPr>
                      <a:r>
                        <a:rPr lang="fr-FR" sz="800" dirty="0">
                          <a:effectLst/>
                        </a:rPr>
                        <a:t>2</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Germany</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5-13</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WISC</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1,099</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100</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170</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94</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Eyferth, 1961</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03"/>
                  </a:ext>
                </a:extLst>
              </a:tr>
              <a:tr h="216465">
                <a:tc>
                  <a:txBody>
                    <a:bodyPr/>
                    <a:lstStyle/>
                    <a:p>
                      <a:pPr algn="just">
                        <a:lnSpc>
                          <a:spcPct val="115000"/>
                        </a:lnSpc>
                        <a:spcAft>
                          <a:spcPts val="1000"/>
                        </a:spcAft>
                      </a:pPr>
                      <a:r>
                        <a:rPr lang="fr-FR" sz="800" dirty="0">
                          <a:effectLst/>
                        </a:rPr>
                        <a:t>3</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South Africa</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10-12</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AAB</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10,000</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100</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6,196</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83</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293</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65</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Fick, 1929</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04"/>
                  </a:ext>
                </a:extLst>
              </a:tr>
              <a:tr h="213292">
                <a:tc>
                  <a:txBody>
                    <a:bodyPr/>
                    <a:lstStyle/>
                    <a:p>
                      <a:pPr algn="just">
                        <a:lnSpc>
                          <a:spcPct val="115000"/>
                        </a:lnSpc>
                        <a:spcAft>
                          <a:spcPts val="1000"/>
                        </a:spcAft>
                      </a:pPr>
                      <a:r>
                        <a:rPr lang="fr-FR" sz="800" dirty="0">
                          <a:effectLst/>
                        </a:rPr>
                        <a:t>4</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South Africa</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13</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GSAT</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746</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100</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815</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86</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Claassen, 1990</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05"/>
                  </a:ext>
                </a:extLst>
              </a:tr>
              <a:tr h="216465">
                <a:tc>
                  <a:txBody>
                    <a:bodyPr/>
                    <a:lstStyle/>
                    <a:p>
                      <a:pPr algn="just">
                        <a:lnSpc>
                          <a:spcPct val="115000"/>
                        </a:lnSpc>
                        <a:spcAft>
                          <a:spcPts val="1000"/>
                        </a:spcAft>
                      </a:pPr>
                      <a:r>
                        <a:rPr lang="fr-FR" sz="800" dirty="0">
                          <a:effectLst/>
                        </a:rPr>
                        <a:t>5</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South Africa</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15</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SPM</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1,056</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100</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778</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80</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1,093</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74</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Owen, 1992</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06"/>
                  </a:ext>
                </a:extLst>
              </a:tr>
              <a:tr h="407413">
                <a:tc>
                  <a:txBody>
                    <a:bodyPr/>
                    <a:lstStyle/>
                    <a:p>
                      <a:pPr algn="just">
                        <a:lnSpc>
                          <a:spcPct val="115000"/>
                        </a:lnSpc>
                        <a:spcAft>
                          <a:spcPts val="1000"/>
                        </a:spcAft>
                      </a:pPr>
                      <a:r>
                        <a:rPr lang="fr-FR" sz="800" dirty="0">
                          <a:effectLst/>
                        </a:rPr>
                        <a:t>6</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USA</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17</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WISC-</a:t>
                      </a:r>
                      <a:endParaRPr lang="fr-BE" sz="1100" dirty="0">
                        <a:effectLst/>
                      </a:endParaRPr>
                    </a:p>
                    <a:p>
                      <a:pPr algn="just">
                        <a:lnSpc>
                          <a:spcPct val="115000"/>
                        </a:lnSpc>
                        <a:spcAft>
                          <a:spcPts val="1000"/>
                        </a:spcAft>
                      </a:pPr>
                      <a:r>
                        <a:rPr lang="fr-FR" sz="800" dirty="0">
                          <a:effectLst/>
                        </a:rPr>
                        <a:t>R</a:t>
                      </a:r>
                      <a:endParaRPr lang="fr-BE" sz="1100" dirty="0">
                        <a:effectLst/>
                        <a:latin typeface="Calibri"/>
                        <a:ea typeface="Calibri"/>
                        <a:cs typeface="Times New Roman"/>
                      </a:endParaRPr>
                    </a:p>
                  </a:txBody>
                  <a:tcPr marL="0" marR="0" marT="0" marB="0" anchor="ctr"/>
                </a:tc>
                <a:tc>
                  <a:txBody>
                    <a:bodyPr/>
                    <a:lstStyle/>
                    <a:p>
                      <a:pPr algn="just">
                        <a:lnSpc>
                          <a:spcPct val="115000"/>
                        </a:lnSpc>
                        <a:spcAft>
                          <a:spcPts val="1000"/>
                        </a:spcAft>
                      </a:pPr>
                      <a:r>
                        <a:rPr lang="fr-FR" sz="800" dirty="0">
                          <a:effectLst/>
                        </a:rPr>
                        <a:t>16</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102</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55</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94</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17</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85</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Weinberg et al.,</a:t>
                      </a:r>
                      <a:endParaRPr lang="fr-BE" sz="1100" dirty="0">
                        <a:effectLst/>
                      </a:endParaRPr>
                    </a:p>
                    <a:p>
                      <a:pPr algn="just">
                        <a:lnSpc>
                          <a:spcPct val="115000"/>
                        </a:lnSpc>
                        <a:spcAft>
                          <a:spcPts val="1000"/>
                        </a:spcAft>
                      </a:pPr>
                      <a:r>
                        <a:rPr lang="fr-FR" sz="800" dirty="0">
                          <a:effectLst/>
                        </a:rPr>
                        <a:t>1992</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7"/>
                  </a:ext>
                </a:extLst>
              </a:tr>
              <a:tr h="213292">
                <a:tc>
                  <a:txBody>
                    <a:bodyPr/>
                    <a:lstStyle/>
                    <a:p>
                      <a:pPr algn="just">
                        <a:lnSpc>
                          <a:spcPct val="115000"/>
                        </a:lnSpc>
                        <a:spcAft>
                          <a:spcPts val="1000"/>
                        </a:spcAft>
                      </a:pPr>
                      <a:r>
                        <a:rPr lang="fr-FR" sz="800" dirty="0">
                          <a:effectLst/>
                        </a:rPr>
                        <a:t>7</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USA</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Adult</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Otis</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100</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284</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91</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176</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87</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Codwell, 1947</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08"/>
                  </a:ext>
                </a:extLst>
              </a:tr>
              <a:tr h="216465">
                <a:tc>
                  <a:txBody>
                    <a:bodyPr/>
                    <a:lstStyle/>
                    <a:p>
                      <a:pPr algn="just">
                        <a:lnSpc>
                          <a:spcPct val="115000"/>
                        </a:lnSpc>
                        <a:spcAft>
                          <a:spcPts val="1000"/>
                        </a:spcAft>
                      </a:pPr>
                      <a:r>
                        <a:rPr lang="fr-FR" sz="800" dirty="0">
                          <a:effectLst/>
                        </a:rPr>
                        <a:t>8</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USA</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Adult</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Vocab</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1,245</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100</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304</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92</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146</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85</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Lynn, 2002</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09"/>
                  </a:ext>
                </a:extLst>
              </a:tr>
              <a:tr h="222179">
                <a:tc>
                  <a:txBody>
                    <a:bodyPr/>
                    <a:lstStyle/>
                    <a:p>
                      <a:pPr algn="just">
                        <a:lnSpc>
                          <a:spcPct val="115000"/>
                        </a:lnSpc>
                        <a:spcAft>
                          <a:spcPts val="1000"/>
                        </a:spcAft>
                      </a:pPr>
                      <a:r>
                        <a:rPr lang="fr-FR" sz="800" dirty="0">
                          <a:effectLst/>
                        </a:rPr>
                        <a:t>9</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USA</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Adult</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Vocab</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10,315</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100</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116</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97</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4,271</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89</a:t>
                      </a:r>
                      <a:endParaRPr lang="fr-BE" sz="11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800" dirty="0">
                          <a:effectLst/>
                        </a:rPr>
                        <a:t>Rowe, 2002</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10"/>
                  </a:ext>
                </a:extLst>
              </a:tr>
            </a:tbl>
          </a:graphicData>
        </a:graphic>
      </p:graphicFrame>
      <p:sp>
        <p:nvSpPr>
          <p:cNvPr id="51347" name="Rectangle 1"/>
          <p:cNvSpPr>
            <a:spLocks noChangeArrowheads="1"/>
          </p:cNvSpPr>
          <p:nvPr/>
        </p:nvSpPr>
        <p:spPr bwMode="auto">
          <a:xfrm>
            <a:off x="1763688" y="2802728"/>
            <a:ext cx="4568825"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200" b="1" dirty="0">
                <a:solidFill>
                  <a:srgbClr val="000000"/>
                </a:solidFill>
                <a:cs typeface="Times New Roman" pitchFamily="18" charset="0"/>
              </a:rPr>
              <a:t>Table 4.12. IQs of Europeans, African-European hybrids, and Africans</a:t>
            </a:r>
            <a:endParaRPr lang="fr-BE" sz="600" dirty="0">
              <a:latin typeface="Arial" charset="0"/>
            </a:endParaRPr>
          </a:p>
        </p:txBody>
      </p:sp>
      <p:sp>
        <p:nvSpPr>
          <p:cNvPr id="51348" name="ZoneTexte 5"/>
          <p:cNvSpPr txBox="1">
            <a:spLocks noChangeArrowheads="1"/>
          </p:cNvSpPr>
          <p:nvPr/>
        </p:nvSpPr>
        <p:spPr bwMode="auto">
          <a:xfrm>
            <a:off x="250825" y="5740402"/>
            <a:ext cx="793122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dirty="0"/>
              <a:t/>
            </a:r>
            <a:br>
              <a:rPr lang="en-US" dirty="0"/>
            </a:br>
            <a:r>
              <a:rPr lang="en-US" dirty="0"/>
              <a:t>But also ... aboriginal-European or Asian-European hybrids ... </a:t>
            </a:r>
            <a:br>
              <a:rPr lang="en-US" dirty="0"/>
            </a:br>
            <a:r>
              <a:rPr lang="en-US" dirty="0">
                <a:hlinkClick r:id="rId3"/>
              </a:rPr>
              <a:t>http://www.human-intelligence.org/intelligence-is-genetic/#genetic6</a:t>
            </a:r>
            <a:endParaRPr lang="en-US" dirty="0"/>
          </a:p>
          <a:p>
            <a:pPr eaLnBrk="1" hangingPunct="1"/>
            <a:endParaRPr lang="fr-BE" dirty="0"/>
          </a:p>
        </p:txBody>
      </p:sp>
    </p:spTree>
  </p:cSld>
  <p:clrMapOvr>
    <a:masterClrMapping/>
  </p:clrMapOvr>
  <p:transition spd="slow" advTm="55204"/>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re 1"/>
          <p:cNvSpPr>
            <a:spLocks noGrp="1"/>
          </p:cNvSpPr>
          <p:nvPr>
            <p:ph type="title"/>
          </p:nvPr>
        </p:nvSpPr>
        <p:spPr/>
        <p:txBody>
          <a:bodyPr/>
          <a:lstStyle/>
          <a:p>
            <a:r>
              <a:rPr lang="fr-BE" dirty="0"/>
              <a:t>6. Qualitative Racial </a:t>
            </a:r>
            <a:r>
              <a:rPr lang="fr-BE" dirty="0" err="1"/>
              <a:t>Differences</a:t>
            </a:r>
            <a:endParaRPr lang="fr-BE" dirty="0"/>
          </a:p>
        </p:txBody>
      </p:sp>
      <p:sp>
        <p:nvSpPr>
          <p:cNvPr id="3" name="Espace réservé du contenu 2"/>
          <p:cNvSpPr>
            <a:spLocks noGrp="1"/>
          </p:cNvSpPr>
          <p:nvPr>
            <p:ph idx="1"/>
          </p:nvPr>
        </p:nvSpPr>
        <p:spPr/>
        <p:txBody>
          <a:bodyPr/>
          <a:lstStyle/>
          <a:p>
            <a:pPr marL="0" indent="0">
              <a:buFont typeface="Arial" charset="0"/>
              <a:buNone/>
              <a:defRPr/>
            </a:pPr>
            <a:r>
              <a:rPr lang="fr-BE" sz="1400" dirty="0"/>
              <a:t>Races </a:t>
            </a:r>
            <a:r>
              <a:rPr lang="fr-BE" sz="1400" dirty="0" err="1"/>
              <a:t>don’t</a:t>
            </a:r>
            <a:r>
              <a:rPr lang="fr-BE" sz="1400" dirty="0"/>
              <a:t> </a:t>
            </a:r>
            <a:r>
              <a:rPr lang="fr-BE" sz="1400" dirty="0" err="1"/>
              <a:t>only</a:t>
            </a:r>
            <a:r>
              <a:rPr lang="fr-BE" sz="1400" dirty="0"/>
              <a:t> </a:t>
            </a:r>
            <a:r>
              <a:rPr lang="fr-BE" sz="1400" dirty="0" err="1"/>
              <a:t>differ</a:t>
            </a:r>
            <a:r>
              <a:rPr lang="fr-BE" sz="1400" dirty="0"/>
              <a:t> in </a:t>
            </a:r>
            <a:r>
              <a:rPr lang="fr-BE" sz="1400" dirty="0" err="1"/>
              <a:t>brain</a:t>
            </a:r>
            <a:r>
              <a:rPr lang="fr-BE" sz="1400" dirty="0"/>
              <a:t> </a:t>
            </a:r>
            <a:r>
              <a:rPr lang="fr-BE" sz="1400" dirty="0" smtClean="0"/>
              <a:t>size; </a:t>
            </a:r>
            <a:r>
              <a:rPr lang="fr-BE" sz="1400" dirty="0" err="1" smtClean="0"/>
              <a:t>there</a:t>
            </a:r>
            <a:r>
              <a:rPr lang="fr-BE" sz="1400" dirty="0" smtClean="0"/>
              <a:t> </a:t>
            </a:r>
            <a:r>
              <a:rPr lang="fr-BE" sz="1400" dirty="0"/>
              <a:t>are qualitative racial </a:t>
            </a:r>
            <a:r>
              <a:rPr lang="fr-BE" sz="1400" dirty="0" err="1"/>
              <a:t>differences</a:t>
            </a:r>
            <a:r>
              <a:rPr lang="fr-BE" sz="1400" dirty="0"/>
              <a:t>.</a:t>
            </a:r>
          </a:p>
          <a:p>
            <a:pPr>
              <a:defRPr/>
            </a:pPr>
            <a:endParaRPr lang="fr-BE" sz="1400" dirty="0"/>
          </a:p>
          <a:p>
            <a:pPr marL="0" indent="0">
              <a:buFont typeface="Arial" charset="0"/>
              <a:buNone/>
              <a:defRPr/>
            </a:pPr>
            <a:r>
              <a:rPr lang="fr-BE" sz="1400" b="1" dirty="0" err="1"/>
              <a:t>Africans</a:t>
            </a:r>
            <a:r>
              <a:rPr lang="fr-BE" sz="1400" b="1" dirty="0"/>
              <a:t> and </a:t>
            </a:r>
            <a:r>
              <a:rPr lang="fr-BE" sz="1400" b="1" dirty="0" err="1"/>
              <a:t>Europeans</a:t>
            </a:r>
            <a:endParaRPr lang="fr-BE" sz="1400" b="1" dirty="0"/>
          </a:p>
          <a:p>
            <a:pPr marL="0" indent="0">
              <a:buNone/>
              <a:defRPr/>
            </a:pPr>
            <a:r>
              <a:rPr lang="fr-BE" sz="1400" dirty="0"/>
              <a:t>-</a:t>
            </a:r>
            <a:r>
              <a:rPr lang="en-US" sz="1400" dirty="0"/>
              <a:t>Africans’ cortex </a:t>
            </a:r>
            <a:r>
              <a:rPr lang="en-US" sz="1400" dirty="0" smtClean="0"/>
              <a:t>is, on average, </a:t>
            </a:r>
            <a:r>
              <a:rPr lang="en-US" sz="1400" dirty="0"/>
              <a:t>less convoluted.</a:t>
            </a:r>
            <a:r>
              <a:rPr lang="fr-BE" sz="1400" dirty="0"/>
              <a:t/>
            </a:r>
            <a:br>
              <a:rPr lang="fr-BE" sz="1400" dirty="0"/>
            </a:br>
            <a:r>
              <a:rPr lang="fr-BE" sz="1400" dirty="0"/>
              <a:t>-</a:t>
            </a:r>
            <a:r>
              <a:rPr lang="en-US" sz="1400" dirty="0"/>
              <a:t>Africans have a smaller frontal and occipital lobe and larger </a:t>
            </a:r>
            <a:r>
              <a:rPr lang="en-US" sz="1400" dirty="0" smtClean="0"/>
              <a:t>ventricles </a:t>
            </a:r>
            <a:r>
              <a:rPr lang="en-US" sz="1400" dirty="0"/>
              <a:t>(cavities filled with cerebrospinal fluid)</a:t>
            </a:r>
            <a:r>
              <a:rPr lang="fr-BE" sz="1400" dirty="0"/>
              <a:t/>
            </a:r>
            <a:br>
              <a:rPr lang="fr-BE" sz="1400" dirty="0"/>
            </a:br>
            <a:endParaRPr lang="fr-BE" sz="1400" dirty="0"/>
          </a:p>
          <a:p>
            <a:pPr marL="0" indent="0">
              <a:buFont typeface="Arial" charset="0"/>
              <a:buNone/>
              <a:defRPr/>
            </a:pPr>
            <a:r>
              <a:rPr lang="fr-BE" sz="1400" b="1" dirty="0" err="1"/>
              <a:t>Australian</a:t>
            </a:r>
            <a:r>
              <a:rPr lang="fr-BE" sz="1400" b="1" dirty="0"/>
              <a:t> </a:t>
            </a:r>
            <a:r>
              <a:rPr lang="fr-BE" sz="1400" b="1" dirty="0" err="1"/>
              <a:t>Aborigines</a:t>
            </a:r>
            <a:r>
              <a:rPr lang="fr-BE" sz="1400" b="1" dirty="0"/>
              <a:t> and </a:t>
            </a:r>
            <a:r>
              <a:rPr lang="fr-BE" sz="1400" b="1" dirty="0" err="1"/>
              <a:t>Europeans</a:t>
            </a:r>
            <a:r>
              <a:rPr lang="fr-BE" sz="1400" dirty="0"/>
              <a:t/>
            </a:r>
            <a:br>
              <a:rPr lang="fr-BE" sz="1400" dirty="0"/>
            </a:br>
            <a:endParaRPr lang="fr-BE" dirty="0"/>
          </a:p>
        </p:txBody>
      </p:sp>
      <p:sp>
        <p:nvSpPr>
          <p:cNvPr id="4" name="Espace réservé du numéro de diapositive 3"/>
          <p:cNvSpPr>
            <a:spLocks noGrp="1"/>
          </p:cNvSpPr>
          <p:nvPr>
            <p:ph type="sldNum" sz="quarter" idx="12"/>
          </p:nvPr>
        </p:nvSpPr>
        <p:spPr/>
        <p:txBody>
          <a:bodyPr/>
          <a:lstStyle/>
          <a:p>
            <a:pPr>
              <a:defRPr/>
            </a:pPr>
            <a:fld id="{080EDAFB-4DB7-498C-A0C8-01301EAF72BA}" type="slidenum">
              <a:rPr lang="fr-BE" smtClean="0"/>
              <a:pPr>
                <a:defRPr/>
              </a:pPr>
              <a:t>76</a:t>
            </a:fld>
            <a:endParaRPr lang="fr-BE" dirty="0"/>
          </a:p>
        </p:txBody>
      </p:sp>
      <p:pic>
        <p:nvPicPr>
          <p:cNvPr id="5222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3644900"/>
            <a:ext cx="6203950" cy="266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30" name="ZoneTexte 4"/>
          <p:cNvSpPr txBox="1">
            <a:spLocks noChangeArrowheads="1"/>
          </p:cNvSpPr>
          <p:nvPr/>
        </p:nvSpPr>
        <p:spPr bwMode="auto">
          <a:xfrm>
            <a:off x="1042988" y="6446541"/>
            <a:ext cx="52509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AU" sz="1400" dirty="0"/>
              <a:t>From </a:t>
            </a:r>
            <a:r>
              <a:rPr lang="en-AU" sz="1400" i="1" dirty="0"/>
              <a:t>Race</a:t>
            </a:r>
            <a:r>
              <a:rPr lang="en-AU" sz="1400" dirty="0"/>
              <a:t>, John R. Baker, Oxford biology professor, 3rd edition, 2012.</a:t>
            </a:r>
            <a:endParaRPr lang="fr-BE" sz="14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ce réservé du contenu 2"/>
          <p:cNvSpPr>
            <a:spLocks noGrp="1"/>
          </p:cNvSpPr>
          <p:nvPr>
            <p:ph idx="1"/>
          </p:nvPr>
        </p:nvSpPr>
        <p:spPr>
          <a:xfrm>
            <a:off x="220241" y="301922"/>
            <a:ext cx="8229600" cy="4525963"/>
          </a:xfrm>
        </p:spPr>
        <p:txBody>
          <a:bodyPr>
            <a:normAutofit/>
          </a:bodyPr>
          <a:lstStyle/>
          <a:p>
            <a:pPr marL="0" indent="0" eaLnBrk="1" hangingPunct="1">
              <a:buFont typeface="Arial" charset="0"/>
              <a:buNone/>
            </a:pPr>
            <a:r>
              <a:rPr lang="fr-BE" dirty="0"/>
              <a:t/>
            </a:r>
            <a:br>
              <a:rPr lang="fr-BE" dirty="0"/>
            </a:br>
            <a:r>
              <a:rPr lang="fr-BE" dirty="0"/>
              <a:t/>
            </a:r>
            <a:br>
              <a:rPr lang="fr-BE" dirty="0"/>
            </a:br>
            <a:r>
              <a:rPr lang="fr-BE" dirty="0"/>
              <a:t/>
            </a:r>
            <a:br>
              <a:rPr lang="fr-BE" dirty="0"/>
            </a:br>
            <a:r>
              <a:rPr lang="fr-BE" dirty="0"/>
              <a:t/>
            </a:r>
            <a:br>
              <a:rPr lang="fr-BE" dirty="0"/>
            </a:br>
            <a:endParaRPr lang="fr-BE" dirty="0"/>
          </a:p>
          <a:p>
            <a:pPr marL="0" indent="0" eaLnBrk="1" hangingPunct="1">
              <a:buFont typeface="Arial" charset="0"/>
              <a:buNone/>
            </a:pPr>
            <a:r>
              <a:rPr lang="fr-BE" dirty="0"/>
              <a:t/>
            </a:r>
            <a:br>
              <a:rPr lang="fr-BE" dirty="0"/>
            </a:br>
            <a:r>
              <a:rPr lang="fr-BE" dirty="0"/>
              <a:t/>
            </a:r>
            <a:br>
              <a:rPr lang="fr-BE" dirty="0"/>
            </a:br>
            <a:endParaRPr lang="fr-BE" dirty="0"/>
          </a:p>
        </p:txBody>
      </p:sp>
      <p:sp>
        <p:nvSpPr>
          <p:cNvPr id="4" name="Espace réservé du numéro de diapositive 3"/>
          <p:cNvSpPr>
            <a:spLocks noGrp="1"/>
          </p:cNvSpPr>
          <p:nvPr>
            <p:ph type="sldNum" sz="quarter" idx="12"/>
          </p:nvPr>
        </p:nvSpPr>
        <p:spPr/>
        <p:txBody>
          <a:bodyPr/>
          <a:lstStyle/>
          <a:p>
            <a:pPr>
              <a:defRPr/>
            </a:pPr>
            <a:fld id="{69E6CE6F-57CD-41A8-B819-34DE33A649A4}" type="slidenum">
              <a:rPr lang="fr-BE"/>
              <a:pPr>
                <a:defRPr/>
              </a:pPr>
              <a:t>77</a:t>
            </a:fld>
            <a:endParaRPr lang="fr-BE" dirty="0"/>
          </a:p>
        </p:txBody>
      </p:sp>
      <p:pic>
        <p:nvPicPr>
          <p:cNvPr id="2050" name="Picture 2" descr="http://human-stupidity.com/wp-content/uploads/2009/06/race_intelligence_adoption_rushtonsm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708920"/>
            <a:ext cx="3024336" cy="39478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a:extLst>
              <a:ext uri="{FF2B5EF4-FFF2-40B4-BE49-F238E27FC236}">
                <a16:creationId xmlns:a16="http://schemas.microsoft.com/office/drawing/2014/main" id="{CD9DC4DA-7DDA-4AA4-8513-DAB657412A52}"/>
              </a:ext>
            </a:extLst>
          </p:cNvPr>
          <p:cNvSpPr>
            <a:spLocks noChangeArrowheads="1"/>
          </p:cNvSpPr>
          <p:nvPr/>
        </p:nvSpPr>
        <p:spPr bwMode="auto">
          <a:xfrm>
            <a:off x="539552" y="430535"/>
            <a:ext cx="8044253" cy="184665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err="1">
                <a:ln>
                  <a:noFill/>
                </a:ln>
                <a:solidFill>
                  <a:srgbClr val="212121"/>
                </a:solidFill>
                <a:effectLst/>
                <a:latin typeface="+mn-lt"/>
              </a:rPr>
              <a:t>Clearly</a:t>
            </a:r>
            <a:r>
              <a:rPr kumimoji="0" lang="fr-FR" altLang="fr-FR" sz="2000" b="0" i="0" u="none" strike="noStrike" cap="none" normalizeH="0" baseline="0" dirty="0">
                <a:ln>
                  <a:noFill/>
                </a:ln>
                <a:solidFill>
                  <a:srgbClr val="212121"/>
                </a:solidFill>
                <a:effectLst/>
                <a:latin typeface="+mn-lt"/>
              </a:rPr>
              <a:t> show </a:t>
            </a:r>
            <a:r>
              <a:rPr kumimoji="0" lang="fr-FR" altLang="fr-FR" sz="2000" b="0" i="0" u="none" strike="noStrike" cap="none" normalizeH="0" baseline="0" dirty="0" err="1">
                <a:ln>
                  <a:noFill/>
                </a:ln>
                <a:solidFill>
                  <a:srgbClr val="212121"/>
                </a:solidFill>
                <a:effectLst/>
                <a:latin typeface="+mn-lt"/>
              </a:rPr>
              <a:t>that</a:t>
            </a:r>
            <a:r>
              <a:rPr kumimoji="0" lang="fr-FR" altLang="fr-FR" sz="2000" b="0" i="0" u="none" strike="noStrike" cap="none" normalizeH="0" baseline="0" dirty="0">
                <a:ln>
                  <a:noFill/>
                </a:ln>
                <a:solidFill>
                  <a:srgbClr val="212121"/>
                </a:solidFill>
                <a:effectLst/>
                <a:latin typeface="+mn-lt"/>
              </a:rPr>
              <a:t> the </a:t>
            </a:r>
            <a:r>
              <a:rPr kumimoji="0" lang="fr-FR" altLang="fr-FR" sz="2000" b="0" i="0" u="none" strike="noStrike" cap="none" normalizeH="0" baseline="0" dirty="0" err="1">
                <a:ln>
                  <a:noFill/>
                </a:ln>
                <a:solidFill>
                  <a:srgbClr val="212121"/>
                </a:solidFill>
                <a:effectLst/>
                <a:latin typeface="+mn-lt"/>
              </a:rPr>
              <a:t>IQs</a:t>
            </a:r>
            <a:r>
              <a:rPr kumimoji="0" lang="fr-FR" altLang="fr-FR" sz="2000" b="0" i="0" u="none" strike="noStrike" cap="none" normalizeH="0" baseline="0" dirty="0">
                <a:ln>
                  <a:noFill/>
                </a:ln>
                <a:solidFill>
                  <a:srgbClr val="212121"/>
                </a:solidFill>
                <a:effectLst/>
                <a:latin typeface="+mn-lt"/>
              </a:rPr>
              <a:t> </a:t>
            </a:r>
            <a:r>
              <a:rPr kumimoji="0" lang="fr-FR" altLang="fr-FR" sz="2000" b="0" i="0" u="none" strike="noStrike" cap="none" normalizeH="0" baseline="0" dirty="0" err="1" smtClean="0">
                <a:ln>
                  <a:noFill/>
                </a:ln>
                <a:solidFill>
                  <a:srgbClr val="212121"/>
                </a:solidFill>
                <a:effectLst/>
                <a:latin typeface="+mn-lt"/>
              </a:rPr>
              <a:t>remain</a:t>
            </a:r>
            <a:r>
              <a:rPr kumimoji="0" lang="fr-FR" altLang="fr-FR" sz="2000" b="0" i="0" u="none" strike="noStrike" cap="none" normalizeH="0" baseline="0" dirty="0" smtClean="0">
                <a:ln>
                  <a:noFill/>
                </a:ln>
                <a:solidFill>
                  <a:srgbClr val="212121"/>
                </a:solidFill>
                <a:effectLst/>
                <a:latin typeface="+mn-lt"/>
              </a:rPr>
              <a:t> </a:t>
            </a:r>
            <a:r>
              <a:rPr kumimoji="0" lang="fr-FR" altLang="fr-FR" sz="2000" b="0" i="0" u="none" strike="noStrike" cap="none" normalizeH="0" baseline="0" dirty="0" err="1">
                <a:ln>
                  <a:noFill/>
                </a:ln>
                <a:solidFill>
                  <a:srgbClr val="212121"/>
                </a:solidFill>
                <a:effectLst/>
                <a:latin typeface="+mn-lt"/>
              </a:rPr>
              <a:t>predicted</a:t>
            </a:r>
            <a:r>
              <a:rPr kumimoji="0" lang="fr-FR" altLang="fr-FR" sz="2000" b="0" i="0" u="none" strike="noStrike" cap="none" normalizeH="0" baseline="0" dirty="0">
                <a:ln>
                  <a:noFill/>
                </a:ln>
                <a:solidFill>
                  <a:srgbClr val="212121"/>
                </a:solidFill>
                <a:effectLst/>
                <a:latin typeface="+mn-lt"/>
              </a:rPr>
              <a:t> by the </a:t>
            </a:r>
            <a:r>
              <a:rPr kumimoji="0" lang="fr-FR" altLang="fr-FR" sz="2000" b="0" i="0" u="none" strike="noStrike" cap="none" normalizeH="0" baseline="0" dirty="0" err="1">
                <a:ln>
                  <a:noFill/>
                </a:ln>
                <a:solidFill>
                  <a:srgbClr val="212121"/>
                </a:solidFill>
                <a:effectLst/>
                <a:latin typeface="+mn-lt"/>
              </a:rPr>
              <a:t>biological</a:t>
            </a:r>
            <a:r>
              <a:rPr kumimoji="0" lang="fr-FR" altLang="fr-FR" sz="2000" b="0" i="0" u="none" strike="noStrike" cap="none" normalizeH="0" baseline="0" dirty="0">
                <a:ln>
                  <a:noFill/>
                </a:ln>
                <a:solidFill>
                  <a:srgbClr val="212121"/>
                </a:solidFill>
                <a:effectLst/>
                <a:latin typeface="+mn-lt"/>
              </a:rPr>
              <a:t> race </a:t>
            </a:r>
            <a:r>
              <a:rPr kumimoji="0" lang="fr-FR" altLang="fr-FR" sz="2000" b="0" i="0" u="none" strike="noStrike" cap="none" normalizeH="0" baseline="0" dirty="0" err="1">
                <a:ln>
                  <a:noFill/>
                </a:ln>
                <a:solidFill>
                  <a:srgbClr val="212121"/>
                </a:solidFill>
                <a:effectLst/>
                <a:latin typeface="+mn-lt"/>
              </a:rPr>
              <a:t>regardless</a:t>
            </a:r>
            <a:r>
              <a:rPr kumimoji="0" lang="fr-FR" altLang="fr-FR" sz="2000" b="0" i="0" u="none" strike="noStrike" cap="none" normalizeH="0" baseline="0" dirty="0">
                <a:ln>
                  <a:noFill/>
                </a:ln>
                <a:solidFill>
                  <a:srgbClr val="212121"/>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212121"/>
                </a:solidFill>
                <a:effectLst/>
                <a:latin typeface="+mn-lt"/>
              </a:rPr>
              <a:t>of the adoptive parents.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212121"/>
                </a:solidFill>
                <a:effectLst/>
                <a:latin typeface="+mn-lt"/>
              </a:rPr>
              <a:t/>
            </a:r>
            <a:br>
              <a:rPr kumimoji="0" lang="fr-FR" altLang="fr-FR" sz="2000" b="0" i="0" u="none" strike="noStrike" cap="none" normalizeH="0" baseline="0" dirty="0">
                <a:ln>
                  <a:noFill/>
                </a:ln>
                <a:solidFill>
                  <a:srgbClr val="212121"/>
                </a:solidFill>
                <a:effectLst/>
                <a:latin typeface="+mn-lt"/>
              </a:rPr>
            </a:br>
            <a:r>
              <a:rPr kumimoji="0" lang="fr-FR" altLang="fr-FR" sz="2000" b="0" i="0" u="none" strike="noStrike" cap="none" normalizeH="0" baseline="0" dirty="0" err="1">
                <a:ln>
                  <a:noFill/>
                </a:ln>
                <a:solidFill>
                  <a:srgbClr val="212121"/>
                </a:solidFill>
                <a:effectLst/>
                <a:latin typeface="+mn-lt"/>
              </a:rPr>
              <a:t>Koreans</a:t>
            </a:r>
            <a:r>
              <a:rPr kumimoji="0" lang="fr-FR" altLang="fr-FR" sz="2000" b="0" i="0" u="none" strike="noStrike" cap="none" normalizeH="0" baseline="0" dirty="0">
                <a:ln>
                  <a:noFill/>
                </a:ln>
                <a:solidFill>
                  <a:srgbClr val="212121"/>
                </a:solidFill>
                <a:effectLst/>
                <a:latin typeface="+mn-lt"/>
              </a:rPr>
              <a:t> </a:t>
            </a:r>
            <a:r>
              <a:rPr kumimoji="0" lang="fr-FR" altLang="fr-FR" sz="2000" b="0" i="0" u="none" strike="noStrike" cap="none" normalizeH="0" baseline="0" dirty="0" err="1">
                <a:ln>
                  <a:noFill/>
                </a:ln>
                <a:solidFill>
                  <a:srgbClr val="212121"/>
                </a:solidFill>
                <a:effectLst/>
                <a:latin typeface="+mn-lt"/>
              </a:rPr>
              <a:t>adopted</a:t>
            </a:r>
            <a:r>
              <a:rPr kumimoji="0" lang="fr-FR" altLang="fr-FR" sz="2000" b="0" i="0" u="none" strike="noStrike" cap="none" normalizeH="0" baseline="0" dirty="0">
                <a:ln>
                  <a:noFill/>
                </a:ln>
                <a:solidFill>
                  <a:srgbClr val="212121"/>
                </a:solidFill>
                <a:effectLst/>
                <a:latin typeface="+mn-lt"/>
              </a:rPr>
              <a:t> by </a:t>
            </a:r>
            <a:r>
              <a:rPr kumimoji="0" lang="fr-FR" altLang="fr-FR" sz="2000" b="0" i="0" u="none" strike="noStrike" cap="none" normalizeH="0" baseline="0" dirty="0" err="1">
                <a:ln>
                  <a:noFill/>
                </a:ln>
                <a:solidFill>
                  <a:srgbClr val="212121"/>
                </a:solidFill>
                <a:effectLst/>
                <a:latin typeface="+mn-lt"/>
              </a:rPr>
              <a:t>Belgians</a:t>
            </a:r>
            <a:r>
              <a:rPr kumimoji="0" lang="fr-FR" altLang="fr-FR" sz="2000" b="0" i="0" u="none" strike="noStrike" cap="none" normalizeH="0" baseline="0" dirty="0">
                <a:ln>
                  <a:noFill/>
                </a:ln>
                <a:solidFill>
                  <a:srgbClr val="212121"/>
                </a:solidFill>
                <a:effectLst/>
                <a:latin typeface="+mn-lt"/>
              </a:rPr>
              <a:t>: IQ of 106 in </a:t>
            </a:r>
            <a:r>
              <a:rPr kumimoji="0" lang="fr-FR" altLang="fr-FR" sz="2000" b="0" i="0" u="none" strike="noStrike" cap="none" normalizeH="0" baseline="0" dirty="0" err="1">
                <a:ln>
                  <a:noFill/>
                </a:ln>
                <a:solidFill>
                  <a:srgbClr val="212121"/>
                </a:solidFill>
                <a:effectLst/>
                <a:latin typeface="+mn-lt"/>
              </a:rPr>
              <a:t>adulthood</a:t>
            </a:r>
            <a:r>
              <a:rPr lang="fr-FR" altLang="fr-FR" sz="2000" dirty="0">
                <a:solidFill>
                  <a:srgbClr val="212121"/>
                </a:solidFill>
                <a:latin typeface="+mn-lt"/>
              </a:rPr>
              <a:t>.</a:t>
            </a:r>
            <a:r>
              <a:rPr kumimoji="0" lang="fr-FR" altLang="fr-FR" sz="2000" b="0" i="0" u="none" strike="noStrike" cap="none" normalizeH="0" baseline="0" dirty="0">
                <a:ln>
                  <a:noFill/>
                </a:ln>
                <a:solidFill>
                  <a:srgbClr val="212121"/>
                </a:solidFill>
                <a:effectLst/>
                <a:latin typeface="+mn-lt"/>
              </a:rPr>
              <a:t/>
            </a:r>
            <a:br>
              <a:rPr kumimoji="0" lang="fr-FR" altLang="fr-FR" sz="2000" b="0" i="0" u="none" strike="noStrike" cap="none" normalizeH="0" baseline="0" dirty="0">
                <a:ln>
                  <a:noFill/>
                </a:ln>
                <a:solidFill>
                  <a:srgbClr val="212121"/>
                </a:solidFill>
                <a:effectLst/>
                <a:latin typeface="+mn-lt"/>
              </a:rPr>
            </a:br>
            <a:r>
              <a:rPr kumimoji="0" lang="fr-FR" altLang="fr-FR" sz="2000" b="0" i="0" u="none" strike="noStrike" cap="none" normalizeH="0" baseline="0" dirty="0" err="1" smtClean="0">
                <a:ln>
                  <a:noFill/>
                </a:ln>
                <a:solidFill>
                  <a:srgbClr val="212121"/>
                </a:solidFill>
                <a:effectLst/>
                <a:latin typeface="+mn-lt"/>
              </a:rPr>
              <a:t>African</a:t>
            </a:r>
            <a:r>
              <a:rPr kumimoji="0" lang="fr-FR" altLang="fr-FR" sz="2000" b="0" i="0" u="none" strike="noStrike" cap="none" normalizeH="0" baseline="0" dirty="0" smtClean="0">
                <a:ln>
                  <a:noFill/>
                </a:ln>
                <a:solidFill>
                  <a:srgbClr val="212121"/>
                </a:solidFill>
                <a:effectLst/>
                <a:latin typeface="+mn-lt"/>
              </a:rPr>
              <a:t> </a:t>
            </a:r>
            <a:r>
              <a:rPr kumimoji="0" lang="fr-FR" altLang="fr-FR" sz="2000" b="0" i="0" u="none" strike="noStrike" cap="none" normalizeH="0" baseline="0" dirty="0" err="1" smtClean="0">
                <a:ln>
                  <a:noFill/>
                </a:ln>
                <a:solidFill>
                  <a:srgbClr val="212121"/>
                </a:solidFill>
                <a:effectLst/>
                <a:latin typeface="+mn-lt"/>
              </a:rPr>
              <a:t>Americans</a:t>
            </a:r>
            <a:r>
              <a:rPr kumimoji="0" lang="fr-FR" altLang="fr-FR" sz="2000" b="0" i="0" u="none" strike="noStrike" cap="none" normalizeH="0" baseline="0" dirty="0" smtClean="0">
                <a:ln>
                  <a:noFill/>
                </a:ln>
                <a:solidFill>
                  <a:srgbClr val="212121"/>
                </a:solidFill>
                <a:effectLst/>
                <a:latin typeface="+mn-lt"/>
              </a:rPr>
              <a:t> </a:t>
            </a:r>
            <a:r>
              <a:rPr kumimoji="0" lang="fr-FR" altLang="fr-FR" sz="2000" b="0" i="0" u="none" strike="noStrike" cap="none" normalizeH="0" baseline="0" dirty="0" err="1">
                <a:ln>
                  <a:noFill/>
                </a:ln>
                <a:solidFill>
                  <a:srgbClr val="212121"/>
                </a:solidFill>
                <a:effectLst/>
                <a:latin typeface="+mn-lt"/>
              </a:rPr>
              <a:t>adopted</a:t>
            </a:r>
            <a:r>
              <a:rPr kumimoji="0" lang="fr-FR" altLang="fr-FR" sz="2000" b="0" i="0" u="none" strike="noStrike" cap="none" normalizeH="0" baseline="0" dirty="0">
                <a:ln>
                  <a:noFill/>
                </a:ln>
                <a:solidFill>
                  <a:srgbClr val="212121"/>
                </a:solidFill>
                <a:effectLst/>
                <a:latin typeface="+mn-lt"/>
              </a:rPr>
              <a:t> by </a:t>
            </a:r>
            <a:r>
              <a:rPr kumimoji="0" lang="fr-FR" altLang="fr-FR" sz="2000" b="0" i="0" u="none" strike="noStrike" cap="none" normalizeH="0" baseline="0" dirty="0" err="1">
                <a:ln>
                  <a:noFill/>
                </a:ln>
                <a:solidFill>
                  <a:srgbClr val="212121"/>
                </a:solidFill>
                <a:effectLst/>
                <a:latin typeface="+mn-lt"/>
              </a:rPr>
              <a:t>Europeans</a:t>
            </a:r>
            <a:r>
              <a:rPr kumimoji="0" lang="fr-FR" altLang="fr-FR" sz="2000" b="0" i="0" u="none" strike="noStrike" cap="none" normalizeH="0" baseline="0" dirty="0">
                <a:ln>
                  <a:noFill/>
                </a:ln>
                <a:solidFill>
                  <a:srgbClr val="212121"/>
                </a:solidFill>
                <a:effectLst/>
                <a:latin typeface="+mn-lt"/>
              </a:rPr>
              <a:t>: 85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212121"/>
                </a:solidFill>
                <a:effectLst/>
                <a:latin typeface="+mn-lt"/>
              </a:rPr>
              <a:t>-&gt; </a:t>
            </a:r>
            <a:r>
              <a:rPr kumimoji="0" lang="fr-FR" altLang="fr-FR" sz="2000" b="0" i="0" u="none" strike="noStrike" cap="none" normalizeH="0" baseline="0" dirty="0" err="1">
                <a:ln>
                  <a:noFill/>
                </a:ln>
                <a:solidFill>
                  <a:srgbClr val="212121"/>
                </a:solidFill>
                <a:effectLst/>
                <a:latin typeface="+mn-lt"/>
              </a:rPr>
              <a:t>Genetic</a:t>
            </a:r>
            <a:r>
              <a:rPr kumimoji="0" lang="fr-FR" altLang="fr-FR" sz="2000" b="0" i="0" u="none" strike="noStrike" cap="none" normalizeH="0" baseline="0" dirty="0">
                <a:ln>
                  <a:noFill/>
                </a:ln>
                <a:solidFill>
                  <a:srgbClr val="212121"/>
                </a:solidFill>
                <a:effectLst/>
                <a:latin typeface="+mn-lt"/>
              </a:rPr>
              <a:t> </a:t>
            </a:r>
            <a:r>
              <a:rPr kumimoji="0" lang="fr-FR" altLang="fr-FR" sz="2000" b="0" i="0" u="none" strike="noStrike" cap="none" normalizeH="0" baseline="0" dirty="0" err="1">
                <a:ln>
                  <a:noFill/>
                </a:ln>
                <a:solidFill>
                  <a:srgbClr val="212121"/>
                </a:solidFill>
                <a:effectLst/>
                <a:latin typeface="+mn-lt"/>
              </a:rPr>
              <a:t>factors</a:t>
            </a:r>
            <a:r>
              <a:rPr kumimoji="0" lang="fr-FR" altLang="fr-FR" sz="2000" b="0" i="0" u="none" strike="noStrike" cap="none" normalizeH="0" baseline="0" dirty="0">
                <a:ln>
                  <a:noFill/>
                </a:ln>
                <a:solidFill>
                  <a:srgbClr val="212121"/>
                </a:solidFill>
                <a:effectLst/>
                <a:latin typeface="+mn-lt"/>
              </a:rPr>
              <a:t>.</a:t>
            </a:r>
            <a:r>
              <a:rPr kumimoji="0" lang="fr-FR" altLang="fr-FR" sz="2000" b="0" i="0" u="none" strike="noStrike" cap="none" normalizeH="0" baseline="0" dirty="0">
                <a:ln>
                  <a:noFill/>
                </a:ln>
                <a:solidFill>
                  <a:schemeClr val="tx1"/>
                </a:solidFill>
                <a:effectLst/>
                <a:latin typeface="+mn-lt"/>
              </a:rPr>
              <a:t> </a:t>
            </a:r>
          </a:p>
        </p:txBody>
      </p:sp>
      <p:sp>
        <p:nvSpPr>
          <p:cNvPr id="7" name="Rectangle 3">
            <a:extLst>
              <a:ext uri="{FF2B5EF4-FFF2-40B4-BE49-F238E27FC236}">
                <a16:creationId xmlns:a16="http://schemas.microsoft.com/office/drawing/2014/main" id="{3B6841D7-4C2B-4A9E-A031-ACC33CABF0AC}"/>
              </a:ext>
            </a:extLst>
          </p:cNvPr>
          <p:cNvSpPr>
            <a:spLocks noChangeArrowheads="1"/>
          </p:cNvSpPr>
          <p:nvPr/>
        </p:nvSpPr>
        <p:spPr bwMode="auto">
          <a:xfrm>
            <a:off x="3970724" y="2405807"/>
            <a:ext cx="5082762" cy="400109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212121"/>
                </a:solidFill>
                <a:effectLst/>
                <a:latin typeface="inherit"/>
              </a:rPr>
              <a:t>-&gt; For </a:t>
            </a:r>
            <a:r>
              <a:rPr kumimoji="0" lang="fr-FR" altLang="fr-FR" sz="2000" b="0" i="0" u="none" strike="noStrike" cap="none" normalizeH="0" baseline="0" dirty="0" err="1">
                <a:ln>
                  <a:noFill/>
                </a:ln>
                <a:solidFill>
                  <a:srgbClr val="212121"/>
                </a:solidFill>
                <a:effectLst/>
                <a:latin typeface="inherit"/>
              </a:rPr>
              <a:t>children</a:t>
            </a:r>
            <a:r>
              <a:rPr kumimoji="0" lang="fr-FR" altLang="fr-FR" sz="2000" b="0" i="0" u="none" strike="noStrike" cap="none" normalizeH="0" baseline="0" dirty="0">
                <a:ln>
                  <a:noFill/>
                </a:ln>
                <a:solidFill>
                  <a:srgbClr val="212121"/>
                </a:solidFill>
                <a:effectLst/>
                <a:latin typeface="inherit"/>
              </a:rPr>
              <a:t> </a:t>
            </a:r>
            <a:r>
              <a:rPr kumimoji="0" lang="fr-FR" altLang="fr-FR" sz="2000" b="0" i="0" u="none" strike="noStrike" cap="none" normalizeH="0" baseline="0" dirty="0" err="1">
                <a:ln>
                  <a:noFill/>
                </a:ln>
                <a:solidFill>
                  <a:srgbClr val="212121"/>
                </a:solidFill>
                <a:effectLst/>
                <a:latin typeface="inherit"/>
              </a:rPr>
              <a:t>who</a:t>
            </a:r>
            <a:r>
              <a:rPr kumimoji="0" lang="fr-FR" altLang="fr-FR" sz="2000" b="0" i="0" u="none" strike="noStrike" cap="none" normalizeH="0" baseline="0" dirty="0">
                <a:ln>
                  <a:noFill/>
                </a:ln>
                <a:solidFill>
                  <a:srgbClr val="212121"/>
                </a:solidFill>
                <a:effectLst/>
                <a:latin typeface="inherit"/>
              </a:rPr>
              <a:t> are all </a:t>
            </a:r>
            <a:r>
              <a:rPr kumimoji="0" lang="fr-FR" altLang="fr-FR" sz="2000" b="0" i="0" u="none" strike="noStrike" cap="none" normalizeH="0" baseline="0" dirty="0" err="1">
                <a:ln>
                  <a:noFill/>
                </a:ln>
                <a:solidFill>
                  <a:srgbClr val="212121"/>
                </a:solidFill>
                <a:effectLst/>
                <a:latin typeface="inherit"/>
              </a:rPr>
              <a:t>adopted</a:t>
            </a:r>
            <a:r>
              <a:rPr kumimoji="0" lang="fr-FR" altLang="fr-FR" sz="2000" b="0" i="0" u="none" strike="noStrike" cap="none" normalizeH="0" baseline="0" dirty="0">
                <a:ln>
                  <a:noFill/>
                </a:ln>
                <a:solidFill>
                  <a:srgbClr val="212121"/>
                </a:solidFill>
                <a:effectLst/>
                <a:latin typeface="inherit"/>
              </a:rPr>
              <a:t> by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err="1">
                <a:ln>
                  <a:noFill/>
                </a:ln>
                <a:solidFill>
                  <a:srgbClr val="212121"/>
                </a:solidFill>
                <a:effectLst/>
                <a:latin typeface="inherit"/>
              </a:rPr>
              <a:t>European</a:t>
            </a:r>
            <a:r>
              <a:rPr kumimoji="0" lang="fr-FR" altLang="fr-FR" sz="2000" b="0" i="0" u="none" strike="noStrike" cap="none" normalizeH="0" baseline="0" dirty="0">
                <a:ln>
                  <a:noFill/>
                </a:ln>
                <a:solidFill>
                  <a:srgbClr val="212121"/>
                </a:solidFill>
                <a:effectLst/>
                <a:latin typeface="inherit"/>
              </a:rPr>
              <a:t> </a:t>
            </a:r>
            <a:r>
              <a:rPr lang="fr-FR" altLang="fr-FR" sz="2000" dirty="0">
                <a:solidFill>
                  <a:srgbClr val="212121"/>
                </a:solidFill>
                <a:latin typeface="inherit"/>
              </a:rPr>
              <a:t>middle-class </a:t>
            </a:r>
            <a:r>
              <a:rPr kumimoji="0" lang="fr-FR" altLang="fr-FR" sz="2000" b="0" i="0" u="none" strike="noStrike" cap="none" normalizeH="0" baseline="0" dirty="0">
                <a:ln>
                  <a:noFill/>
                </a:ln>
                <a:solidFill>
                  <a:srgbClr val="212121"/>
                </a:solidFill>
                <a:effectLst/>
                <a:latin typeface="inherit"/>
              </a:rPr>
              <a:t>parents, </a:t>
            </a:r>
            <a:r>
              <a:rPr kumimoji="0" lang="fr-FR" altLang="fr-FR" sz="2000" b="0" i="0" u="none" strike="noStrike" cap="none" normalizeH="0" baseline="0" dirty="0" err="1">
                <a:ln>
                  <a:noFill/>
                </a:ln>
                <a:solidFill>
                  <a:srgbClr val="212121"/>
                </a:solidFill>
                <a:effectLst/>
                <a:latin typeface="inherit"/>
              </a:rPr>
              <a:t>there</a:t>
            </a:r>
            <a:r>
              <a:rPr kumimoji="0" lang="fr-FR" altLang="fr-FR" sz="2000" b="0" i="0" u="none" strike="noStrike" cap="none" normalizeH="0" baseline="0" dirty="0">
                <a:ln>
                  <a:noFill/>
                </a:ln>
                <a:solidFill>
                  <a:srgbClr val="212121"/>
                </a:solidFill>
                <a:effectLst/>
                <a:latin typeface="inherit"/>
              </a:rPr>
              <a:t> </a:t>
            </a:r>
            <a:r>
              <a:rPr kumimoji="0" lang="fr-FR" altLang="fr-FR" sz="2000" b="0" i="0" u="none" strike="noStrike" cap="none" normalizeH="0" baseline="0" dirty="0" err="1">
                <a:ln>
                  <a:noFill/>
                </a:ln>
                <a:solidFill>
                  <a:srgbClr val="212121"/>
                </a:solidFill>
                <a:effectLst/>
                <a:latin typeface="inherit"/>
              </a:rPr>
              <a:t>is</a:t>
            </a:r>
            <a:r>
              <a:rPr kumimoji="0" lang="fr-FR" altLang="fr-FR" sz="2000" b="0" i="0" u="none" strike="noStrike" cap="none" normalizeH="0" baseline="0" dirty="0">
                <a:ln>
                  <a:noFill/>
                </a:ln>
                <a:solidFill>
                  <a:srgbClr val="212121"/>
                </a:solidFill>
                <a:effectLst/>
                <a:latin typeface="inherit"/>
              </a:rPr>
              <a:t> a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err="1">
                <a:ln>
                  <a:noFill/>
                </a:ln>
                <a:solidFill>
                  <a:srgbClr val="212121"/>
                </a:solidFill>
                <a:effectLst/>
                <a:latin typeface="inherit"/>
              </a:rPr>
              <a:t>difference</a:t>
            </a:r>
            <a:r>
              <a:rPr kumimoji="0" lang="fr-FR" altLang="fr-FR" sz="2000" b="0" i="0" u="none" strike="noStrike" cap="none" normalizeH="0" baseline="0" dirty="0">
                <a:ln>
                  <a:noFill/>
                </a:ln>
                <a:solidFill>
                  <a:srgbClr val="212121"/>
                </a:solidFill>
                <a:effectLst/>
                <a:latin typeface="inherit"/>
              </a:rPr>
              <a:t> of 16 IQ points </a:t>
            </a:r>
            <a:r>
              <a:rPr kumimoji="0" lang="fr-FR" altLang="fr-FR" sz="2000" b="0" i="0" u="none" strike="noStrike" cap="none" normalizeH="0" baseline="0" dirty="0" err="1">
                <a:ln>
                  <a:noFill/>
                </a:ln>
                <a:solidFill>
                  <a:srgbClr val="212121"/>
                </a:solidFill>
                <a:effectLst/>
                <a:latin typeface="inherit"/>
              </a:rPr>
              <a:t>between</a:t>
            </a:r>
            <a:r>
              <a:rPr kumimoji="0" lang="fr-FR" altLang="fr-FR" sz="2000" b="0" i="0" u="none" strike="noStrike" cap="none" normalizeH="0" baseline="0" dirty="0">
                <a:ln>
                  <a:noFill/>
                </a:ln>
                <a:solidFill>
                  <a:srgbClr val="212121"/>
                </a:solidFill>
                <a:effectLst/>
                <a:latin typeface="inherit"/>
              </a:rPr>
              <a:t> </a:t>
            </a:r>
            <a:r>
              <a:rPr kumimoji="0" lang="fr-FR" altLang="fr-FR" sz="2000" b="0" i="0" u="none" strike="noStrike" cap="none" normalizeH="0" baseline="0" dirty="0" err="1">
                <a:ln>
                  <a:noFill/>
                </a:ln>
                <a:solidFill>
                  <a:srgbClr val="212121"/>
                </a:solidFill>
                <a:effectLst/>
                <a:latin typeface="inherit"/>
              </a:rPr>
              <a:t>African</a:t>
            </a:r>
            <a:r>
              <a:rPr kumimoji="0" lang="fr-FR" altLang="fr-FR" sz="2000" b="0" i="0" u="none" strike="noStrike" cap="none" normalizeH="0" baseline="0" dirty="0">
                <a:ln>
                  <a:noFill/>
                </a:ln>
                <a:solidFill>
                  <a:srgbClr val="212121"/>
                </a:solidFill>
                <a:effectLst/>
                <a:latin typeface="inherit"/>
              </a:rPr>
              <a:t>-</a:t>
            </a:r>
          </a:p>
          <a:p>
            <a:pPr marL="0" marR="0" lvl="0" indent="0" algn="l" defTabSz="914400" rtl="0" eaLnBrk="0" fontAlgn="base" latinLnBrk="0" hangingPunct="0">
              <a:lnSpc>
                <a:spcPct val="100000"/>
              </a:lnSpc>
              <a:spcBef>
                <a:spcPct val="0"/>
              </a:spcBef>
              <a:spcAft>
                <a:spcPct val="0"/>
              </a:spcAft>
              <a:buClrTx/>
              <a:buSzTx/>
              <a:buFontTx/>
              <a:buNone/>
              <a:tabLst/>
            </a:pPr>
            <a:r>
              <a:rPr lang="fr-FR" altLang="fr-FR" sz="2000" dirty="0" err="1">
                <a:solidFill>
                  <a:srgbClr val="212121"/>
                </a:solidFill>
                <a:latin typeface="inherit"/>
              </a:rPr>
              <a:t>Americans</a:t>
            </a:r>
            <a:r>
              <a:rPr kumimoji="0" lang="fr-FR" altLang="fr-FR" sz="2000" b="0" i="0" u="none" strike="noStrike" cap="none" normalizeH="0" baseline="0" dirty="0">
                <a:ln>
                  <a:noFill/>
                </a:ln>
                <a:solidFill>
                  <a:srgbClr val="212121"/>
                </a:solidFill>
                <a:effectLst/>
                <a:latin typeface="inherit"/>
              </a:rPr>
              <a:t> and </a:t>
            </a:r>
            <a:r>
              <a:rPr kumimoji="0" lang="fr-FR" altLang="fr-FR" sz="2000" b="0" i="0" u="none" strike="noStrike" cap="none" normalizeH="0" baseline="0" dirty="0" err="1">
                <a:ln>
                  <a:noFill/>
                </a:ln>
                <a:solidFill>
                  <a:srgbClr val="212121"/>
                </a:solidFill>
                <a:effectLst/>
                <a:latin typeface="inherit"/>
              </a:rPr>
              <a:t>European</a:t>
            </a:r>
            <a:r>
              <a:rPr kumimoji="0" lang="fr-FR" altLang="fr-FR" sz="2000" b="0" i="0" u="none" strike="noStrike" cap="none" normalizeH="0" baseline="0" dirty="0">
                <a:ln>
                  <a:noFill/>
                </a:ln>
                <a:solidFill>
                  <a:srgbClr val="212121"/>
                </a:solidFill>
                <a:effectLst/>
                <a:latin typeface="inherit"/>
              </a:rPr>
              <a:t>, </a:t>
            </a:r>
            <a:r>
              <a:rPr kumimoji="0" lang="fr-FR" altLang="fr-FR" sz="2000" b="0" i="0" u="none" strike="noStrike" cap="none" normalizeH="0" baseline="0" dirty="0" smtClean="0">
                <a:ln>
                  <a:noFill/>
                </a:ln>
                <a:solidFill>
                  <a:srgbClr val="212121"/>
                </a:solidFill>
                <a:effectLst/>
                <a:latin typeface="inherit"/>
              </a:rPr>
              <a:t>the </a:t>
            </a:r>
            <a:r>
              <a:rPr kumimoji="0" lang="fr-FR" altLang="fr-FR" sz="2000" b="0" i="0" u="none" strike="noStrike" cap="none" normalizeH="0" baseline="0" dirty="0" err="1">
                <a:ln>
                  <a:noFill/>
                </a:ln>
                <a:solidFill>
                  <a:srgbClr val="212121"/>
                </a:solidFill>
                <a:effectLst/>
                <a:latin typeface="inherit"/>
              </a:rPr>
              <a:t>same</a:t>
            </a:r>
            <a:r>
              <a:rPr kumimoji="0" lang="fr-FR" altLang="fr-FR" sz="2000" b="0" i="0" u="none" strike="noStrike" cap="none" normalizeH="0" baseline="0" dirty="0">
                <a:ln>
                  <a:noFill/>
                </a:ln>
                <a:solidFill>
                  <a:srgbClr val="212121"/>
                </a:solidFill>
                <a:effectLst/>
                <a:latin typeface="inherit"/>
              </a:rPr>
              <a:t> </a:t>
            </a:r>
            <a:br>
              <a:rPr kumimoji="0" lang="fr-FR" altLang="fr-FR" sz="2000" b="0" i="0" u="none" strike="noStrike" cap="none" normalizeH="0" baseline="0" dirty="0">
                <a:ln>
                  <a:noFill/>
                </a:ln>
                <a:solidFill>
                  <a:srgbClr val="212121"/>
                </a:solidFill>
                <a:effectLst/>
                <a:latin typeface="inherit"/>
              </a:rPr>
            </a:br>
            <a:r>
              <a:rPr kumimoji="0" lang="fr-FR" altLang="fr-FR" sz="2000" b="0" i="0" u="none" strike="noStrike" cap="none" normalizeH="0" baseline="0" dirty="0">
                <a:ln>
                  <a:noFill/>
                </a:ln>
                <a:solidFill>
                  <a:srgbClr val="212121"/>
                </a:solidFill>
                <a:effectLst/>
                <a:latin typeface="inherit"/>
              </a:rPr>
              <a:t>as </a:t>
            </a:r>
            <a:r>
              <a:rPr kumimoji="0" lang="fr-FR" altLang="fr-FR" sz="2000" b="0" i="0" u="none" strike="noStrike" cap="none" normalizeH="0" baseline="0" dirty="0" err="1" smtClean="0">
                <a:ln>
                  <a:noFill/>
                </a:ln>
                <a:solidFill>
                  <a:srgbClr val="212121"/>
                </a:solidFill>
                <a:effectLst/>
                <a:latin typeface="inherit"/>
              </a:rPr>
              <a:t>found</a:t>
            </a:r>
            <a:r>
              <a:rPr kumimoji="0" lang="fr-FR" altLang="fr-FR" sz="2000" b="0" i="0" u="none" strike="noStrike" cap="none" normalizeH="0" baseline="0" dirty="0" smtClean="0">
                <a:ln>
                  <a:noFill/>
                </a:ln>
                <a:solidFill>
                  <a:srgbClr val="212121"/>
                </a:solidFill>
                <a:effectLst/>
                <a:latin typeface="inherit"/>
              </a:rPr>
              <a:t> </a:t>
            </a:r>
            <a:r>
              <a:rPr kumimoji="0" lang="fr-FR" altLang="fr-FR" sz="2000" b="0" i="0" u="none" strike="noStrike" cap="none" normalizeH="0" baseline="0" dirty="0">
                <a:ln>
                  <a:noFill/>
                </a:ln>
                <a:solidFill>
                  <a:srgbClr val="212121"/>
                </a:solidFill>
                <a:effectLst/>
                <a:latin typeface="inherit"/>
              </a:rPr>
              <a:t>in America. </a:t>
            </a:r>
            <a:br>
              <a:rPr kumimoji="0" lang="fr-FR" altLang="fr-FR" sz="2000" b="0" i="0" u="none" strike="noStrike" cap="none" normalizeH="0" baseline="0" dirty="0">
                <a:ln>
                  <a:noFill/>
                </a:ln>
                <a:solidFill>
                  <a:srgbClr val="212121"/>
                </a:solidFill>
                <a:effectLst/>
                <a:latin typeface="inherit"/>
              </a:rPr>
            </a:br>
            <a:endParaRPr kumimoji="0" lang="fr-FR" altLang="fr-FR" sz="2000" b="0" i="0" u="none" strike="noStrike" cap="none" normalizeH="0" baseline="0" dirty="0">
              <a:ln>
                <a:noFill/>
              </a:ln>
              <a:solidFill>
                <a:srgbClr val="212121"/>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212121"/>
                </a:solidFill>
                <a:effectLst/>
                <a:latin typeface="inherit"/>
              </a:rPr>
              <a:t>-&gt; </a:t>
            </a:r>
            <a:r>
              <a:rPr kumimoji="0" lang="fr-FR" altLang="fr-FR" sz="2000" b="0" i="0" u="none" strike="noStrike" cap="none" normalizeH="0" baseline="0" dirty="0" err="1">
                <a:ln>
                  <a:noFill/>
                </a:ln>
                <a:solidFill>
                  <a:srgbClr val="212121"/>
                </a:solidFill>
                <a:effectLst/>
                <a:latin typeface="inherit"/>
              </a:rPr>
              <a:t>Raising</a:t>
            </a:r>
            <a:r>
              <a:rPr kumimoji="0" lang="fr-FR" altLang="fr-FR" sz="2000" b="0" i="0" u="none" strike="noStrike" cap="none" normalizeH="0" baseline="0" dirty="0">
                <a:ln>
                  <a:noFill/>
                </a:ln>
                <a:solidFill>
                  <a:srgbClr val="212121"/>
                </a:solidFill>
                <a:effectLst/>
                <a:latin typeface="inherit"/>
              </a:rPr>
              <a:t> black </a:t>
            </a:r>
            <a:r>
              <a:rPr kumimoji="0" lang="fr-FR" altLang="fr-FR" sz="2000" b="0" i="0" u="none" strike="noStrike" cap="none" normalizeH="0" baseline="0" dirty="0" err="1">
                <a:ln>
                  <a:noFill/>
                </a:ln>
                <a:solidFill>
                  <a:srgbClr val="212121"/>
                </a:solidFill>
                <a:effectLst/>
                <a:latin typeface="inherit"/>
              </a:rPr>
              <a:t>children</a:t>
            </a:r>
            <a:r>
              <a:rPr kumimoji="0" lang="fr-FR" altLang="fr-FR" sz="2000" b="0" i="0" u="none" strike="noStrike" cap="none" normalizeH="0" baseline="0" dirty="0">
                <a:ln>
                  <a:noFill/>
                </a:ln>
                <a:solidFill>
                  <a:srgbClr val="212121"/>
                </a:solidFill>
                <a:effectLst/>
                <a:latin typeface="inherit"/>
              </a:rPr>
              <a:t> in a middle-class </a:t>
            </a:r>
            <a:br>
              <a:rPr kumimoji="0" lang="fr-FR" altLang="fr-FR" sz="2000" b="0" i="0" u="none" strike="noStrike" cap="none" normalizeH="0" baseline="0" dirty="0">
                <a:ln>
                  <a:noFill/>
                </a:ln>
                <a:solidFill>
                  <a:srgbClr val="212121"/>
                </a:solidFill>
                <a:effectLst/>
                <a:latin typeface="inherit"/>
              </a:rPr>
            </a:br>
            <a:r>
              <a:rPr kumimoji="0" lang="fr-FR" altLang="fr-FR" sz="2000" b="0" i="0" u="none" strike="noStrike" cap="none" normalizeH="0" baseline="0" dirty="0">
                <a:ln>
                  <a:noFill/>
                </a:ln>
                <a:solidFill>
                  <a:srgbClr val="212121"/>
                </a:solidFill>
                <a:effectLst/>
                <a:latin typeface="inherit"/>
              </a:rPr>
              <a:t>white </a:t>
            </a:r>
            <a:r>
              <a:rPr kumimoji="0" lang="fr-FR" altLang="fr-FR" sz="2000" b="0" i="0" u="none" strike="noStrike" cap="none" normalizeH="0" baseline="0" dirty="0" err="1">
                <a:ln>
                  <a:noFill/>
                </a:ln>
                <a:solidFill>
                  <a:srgbClr val="212121"/>
                </a:solidFill>
                <a:effectLst/>
                <a:latin typeface="inherit"/>
              </a:rPr>
              <a:t>family</a:t>
            </a:r>
            <a:r>
              <a:rPr kumimoji="0" lang="fr-FR" altLang="fr-FR" sz="2000" b="0" i="0" u="none" strike="noStrike" cap="none" normalizeH="0" baseline="0" dirty="0">
                <a:ln>
                  <a:noFill/>
                </a:ln>
                <a:solidFill>
                  <a:srgbClr val="212121"/>
                </a:solidFill>
                <a:effectLst/>
                <a:latin typeface="inherit"/>
              </a:rPr>
              <a:t> has no </a:t>
            </a:r>
            <a:r>
              <a:rPr kumimoji="0" lang="fr-FR" altLang="fr-FR" sz="2000" b="0" i="0" u="none" strike="noStrike" cap="none" normalizeH="0" baseline="0" dirty="0" err="1">
                <a:ln>
                  <a:noFill/>
                </a:ln>
                <a:solidFill>
                  <a:srgbClr val="212121"/>
                </a:solidFill>
                <a:effectLst/>
                <a:latin typeface="inherit"/>
              </a:rPr>
              <a:t>effect</a:t>
            </a:r>
            <a:r>
              <a:rPr kumimoji="0" lang="fr-FR" altLang="fr-FR" sz="2000" b="0" i="0" u="none" strike="noStrike" cap="none" normalizeH="0" baseline="0" dirty="0">
                <a:ln>
                  <a:noFill/>
                </a:ln>
                <a:solidFill>
                  <a:srgbClr val="212121"/>
                </a:solidFill>
                <a:effectLst/>
                <a:latin typeface="inherit"/>
              </a:rPr>
              <a:t> on </a:t>
            </a:r>
            <a:r>
              <a:rPr kumimoji="0" lang="fr-FR" altLang="fr-FR" sz="2000" b="0" i="0" u="none" strike="noStrike" cap="none" normalizeH="0" baseline="0" dirty="0" err="1">
                <a:ln>
                  <a:noFill/>
                </a:ln>
                <a:solidFill>
                  <a:srgbClr val="212121"/>
                </a:solidFill>
                <a:effectLst/>
                <a:latin typeface="inherit"/>
              </a:rPr>
              <a:t>their</a:t>
            </a:r>
            <a:r>
              <a:rPr kumimoji="0" lang="fr-FR" altLang="fr-FR" sz="2000" b="0" i="0" u="none" strike="noStrike" cap="none" normalizeH="0" baseline="0" dirty="0">
                <a:ln>
                  <a:noFill/>
                </a:ln>
                <a:solidFill>
                  <a:srgbClr val="212121"/>
                </a:solidFill>
                <a:effectLst/>
                <a:latin typeface="inherit"/>
              </a:rPr>
              <a:t> IQ at 17 </a:t>
            </a:r>
            <a:br>
              <a:rPr kumimoji="0" lang="fr-FR" altLang="fr-FR" sz="2000" b="0" i="0" u="none" strike="noStrike" cap="none" normalizeH="0" baseline="0" dirty="0">
                <a:ln>
                  <a:noFill/>
                </a:ln>
                <a:solidFill>
                  <a:srgbClr val="212121"/>
                </a:solidFill>
                <a:effectLst/>
                <a:latin typeface="inherit"/>
              </a:rPr>
            </a:br>
            <a:r>
              <a:rPr kumimoji="0" lang="fr-FR" altLang="fr-FR" sz="2000" b="0" i="0" u="none" strike="noStrike" cap="none" normalizeH="0" baseline="0" dirty="0" err="1">
                <a:ln>
                  <a:noFill/>
                </a:ln>
                <a:solidFill>
                  <a:srgbClr val="212121"/>
                </a:solidFill>
                <a:effectLst/>
                <a:latin typeface="inherit"/>
              </a:rPr>
              <a:t>years</a:t>
            </a:r>
            <a:r>
              <a:rPr kumimoji="0" lang="fr-FR" altLang="fr-FR" sz="2000" b="0" i="0" u="none" strike="noStrike" cap="none" normalizeH="0" baseline="0" dirty="0">
                <a:ln>
                  <a:noFill/>
                </a:ln>
                <a:solidFill>
                  <a:srgbClr val="212121"/>
                </a:solidFill>
                <a:effectLst/>
                <a:latin typeface="inherit"/>
              </a:rPr>
              <a:t>. </a:t>
            </a:r>
            <a:br>
              <a:rPr kumimoji="0" lang="fr-FR" altLang="fr-FR" sz="2000" b="0" i="0" u="none" strike="noStrike" cap="none" normalizeH="0" baseline="0" dirty="0">
                <a:ln>
                  <a:noFill/>
                </a:ln>
                <a:solidFill>
                  <a:srgbClr val="212121"/>
                </a:solidFill>
                <a:effectLst/>
                <a:latin typeface="inherit"/>
              </a:rPr>
            </a:br>
            <a:endParaRPr kumimoji="0" lang="fr-FR" altLang="fr-FR" sz="2000" b="0" i="0" u="none" strike="noStrike" cap="none" normalizeH="0" baseline="0" dirty="0">
              <a:ln>
                <a:noFill/>
              </a:ln>
              <a:solidFill>
                <a:srgbClr val="212121"/>
              </a:solidFill>
              <a:effectLst/>
              <a:latin typeface="inherit"/>
            </a:endParaRPr>
          </a:p>
          <a:p>
            <a:pPr lvl="0" eaLnBrk="0" hangingPunct="0"/>
            <a:r>
              <a:rPr kumimoji="0" lang="fr-FR" altLang="fr-FR" sz="2000" b="0" i="0" u="none" strike="noStrike" cap="none" normalizeH="0" baseline="0" dirty="0">
                <a:ln>
                  <a:noFill/>
                </a:ln>
                <a:solidFill>
                  <a:srgbClr val="212121"/>
                </a:solidFill>
                <a:effectLst/>
                <a:latin typeface="inherit"/>
              </a:rPr>
              <a:t>-&gt; Education has no more </a:t>
            </a:r>
            <a:r>
              <a:rPr kumimoji="0" lang="fr-FR" altLang="fr-FR" sz="2000" b="0" i="0" u="none" strike="noStrike" cap="none" normalizeH="0" baseline="0" dirty="0" err="1" smtClean="0">
                <a:ln>
                  <a:noFill/>
                </a:ln>
                <a:solidFill>
                  <a:srgbClr val="212121"/>
                </a:solidFill>
                <a:effectLst/>
                <a:latin typeface="inherit"/>
              </a:rPr>
              <a:t>effect</a:t>
            </a:r>
            <a:r>
              <a:rPr kumimoji="0" lang="fr-FR" altLang="fr-FR" sz="2000" b="0" i="0" u="none" strike="noStrike" cap="none" normalizeH="0" baseline="0" dirty="0" smtClean="0">
                <a:ln>
                  <a:noFill/>
                </a:ln>
                <a:solidFill>
                  <a:srgbClr val="212121"/>
                </a:solidFill>
                <a:effectLst/>
                <a:latin typeface="inherit"/>
              </a:rPr>
              <a:t> </a:t>
            </a:r>
            <a:r>
              <a:rPr kumimoji="0" lang="fr-BE" altLang="fr-FR" sz="2000" b="0" i="0" u="none" strike="noStrike" cap="none" normalizeH="0" baseline="0" dirty="0" smtClean="0">
                <a:ln>
                  <a:noFill/>
                </a:ln>
                <a:solidFill>
                  <a:srgbClr val="212121"/>
                </a:solidFill>
                <a:effectLst/>
                <a:latin typeface="inherit"/>
              </a:rPr>
              <a:t>on </a:t>
            </a:r>
            <a:r>
              <a:rPr kumimoji="0" lang="fr-BE" altLang="fr-FR" sz="2000" b="0" i="0" u="none" strike="noStrike" cap="none" normalizeH="0" baseline="0" dirty="0" err="1" smtClean="0">
                <a:ln>
                  <a:noFill/>
                </a:ln>
                <a:solidFill>
                  <a:srgbClr val="212121"/>
                </a:solidFill>
                <a:effectLst/>
                <a:latin typeface="inherit"/>
              </a:rPr>
              <a:t>Eas</a:t>
            </a:r>
            <a:r>
              <a:rPr lang="en-AU" altLang="fr-FR" sz="2000" dirty="0" smtClean="0">
                <a:solidFill>
                  <a:srgbClr val="212121"/>
                </a:solidFill>
                <a:latin typeface="inherit"/>
              </a:rPr>
              <a:t>t </a:t>
            </a:r>
            <a:r>
              <a:rPr lang="en-AU" altLang="fr-FR" sz="2000" dirty="0">
                <a:solidFill>
                  <a:srgbClr val="212121"/>
                </a:solidFill>
                <a:latin typeface="inherit"/>
              </a:rPr>
              <a:t>Asians adopted by Europeans; their average </a:t>
            </a:r>
            <a:r>
              <a:rPr lang="en-AU" altLang="fr-FR" sz="2000" dirty="0" smtClean="0">
                <a:solidFill>
                  <a:srgbClr val="212121"/>
                </a:solidFill>
                <a:latin typeface="inherit"/>
              </a:rPr>
              <a:t>IQ</a:t>
            </a:r>
            <a:r>
              <a:rPr kumimoji="0" lang="fr-FR" altLang="fr-FR" sz="2000" b="0" i="0" u="none" strike="noStrike" cap="none" normalizeH="0" dirty="0" smtClean="0">
                <a:ln>
                  <a:noFill/>
                </a:ln>
                <a:solidFill>
                  <a:srgbClr val="212121"/>
                </a:solidFill>
                <a:effectLst/>
                <a:latin typeface="inherit"/>
              </a:rPr>
              <a:t> </a:t>
            </a:r>
            <a:r>
              <a:rPr lang="fr-FR" altLang="fr-FR" sz="2000" dirty="0" err="1" smtClean="0">
                <a:solidFill>
                  <a:srgbClr val="212121"/>
                </a:solidFill>
                <a:latin typeface="inherit"/>
              </a:rPr>
              <a:t>remains</a:t>
            </a:r>
            <a:r>
              <a:rPr kumimoji="0" lang="fr-FR" altLang="fr-FR" sz="2000" b="0" i="0" u="none" strike="noStrike" cap="none" normalizeH="0" baseline="0" dirty="0" smtClean="0">
                <a:ln>
                  <a:noFill/>
                </a:ln>
                <a:solidFill>
                  <a:srgbClr val="212121"/>
                </a:solidFill>
                <a:effectLst/>
                <a:latin typeface="inherit"/>
              </a:rPr>
              <a:t> </a:t>
            </a:r>
            <a:r>
              <a:rPr kumimoji="0" lang="fr-FR" altLang="fr-FR" sz="2000" b="0" i="0" u="none" strike="noStrike" cap="none" normalizeH="0" baseline="0" dirty="0" err="1">
                <a:ln>
                  <a:noFill/>
                </a:ln>
                <a:solidFill>
                  <a:srgbClr val="212121"/>
                </a:solidFill>
                <a:effectLst/>
                <a:latin typeface="inherit"/>
              </a:rPr>
              <a:t>higher</a:t>
            </a:r>
            <a:r>
              <a:rPr lang="fr-FR" altLang="fr-FR" sz="2000" dirty="0">
                <a:solidFill>
                  <a:srgbClr val="212121"/>
                </a:solidFill>
                <a:latin typeface="inherit"/>
              </a:rPr>
              <a:t> </a:t>
            </a:r>
            <a:r>
              <a:rPr lang="fr-FR" altLang="fr-FR" sz="2000" dirty="0" err="1">
                <a:solidFill>
                  <a:srgbClr val="212121"/>
                </a:solidFill>
                <a:latin typeface="inherit"/>
              </a:rPr>
              <a:t>than</a:t>
            </a:r>
            <a:r>
              <a:rPr lang="fr-FR" altLang="fr-FR" sz="2000" dirty="0">
                <a:solidFill>
                  <a:srgbClr val="212121"/>
                </a:solidFill>
                <a:latin typeface="inherit"/>
              </a:rPr>
              <a:t> </a:t>
            </a:r>
            <a:r>
              <a:rPr lang="fr-FR" altLang="fr-FR" sz="2000" dirty="0" err="1">
                <a:solidFill>
                  <a:srgbClr val="212121"/>
                </a:solidFill>
                <a:latin typeface="inherit"/>
              </a:rPr>
              <a:t>that</a:t>
            </a:r>
            <a:r>
              <a:rPr lang="fr-FR" altLang="fr-FR" sz="2000" dirty="0">
                <a:solidFill>
                  <a:srgbClr val="212121"/>
                </a:solidFill>
                <a:latin typeface="inherit"/>
              </a:rPr>
              <a:t> of </a:t>
            </a:r>
            <a:r>
              <a:rPr lang="fr-FR" altLang="fr-FR" sz="2000" dirty="0" err="1">
                <a:solidFill>
                  <a:srgbClr val="212121"/>
                </a:solidFill>
                <a:latin typeface="inherit"/>
              </a:rPr>
              <a:t>Europeans</a:t>
            </a:r>
            <a:r>
              <a:rPr lang="fr-FR" altLang="fr-FR" sz="2000" dirty="0">
                <a:solidFill>
                  <a:srgbClr val="212121"/>
                </a:solidFill>
                <a:latin typeface="inherit"/>
              </a:rPr>
              <a:t>.</a:t>
            </a:r>
            <a:endParaRPr kumimoji="0" lang="fr-FR" altLang="fr-FR" sz="20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transition spd="slow" advTm="35182"/>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re 1"/>
          <p:cNvSpPr>
            <a:spLocks noGrp="1"/>
          </p:cNvSpPr>
          <p:nvPr>
            <p:ph type="title"/>
          </p:nvPr>
        </p:nvSpPr>
        <p:spPr/>
        <p:txBody>
          <a:bodyPr/>
          <a:lstStyle/>
          <a:p>
            <a:pPr eaLnBrk="1" hangingPunct="1"/>
            <a:r>
              <a:rPr lang="fr-BE" dirty="0"/>
              <a:t>8. </a:t>
            </a:r>
            <a:r>
              <a:rPr lang="fr-BE" dirty="0" err="1"/>
              <a:t>Reaction</a:t>
            </a:r>
            <a:r>
              <a:rPr lang="fr-BE" dirty="0"/>
              <a:t> Time </a:t>
            </a:r>
          </a:p>
        </p:txBody>
      </p:sp>
      <p:sp>
        <p:nvSpPr>
          <p:cNvPr id="6" name="Espace réservé du numéro de diapositive 5"/>
          <p:cNvSpPr>
            <a:spLocks noGrp="1"/>
          </p:cNvSpPr>
          <p:nvPr>
            <p:ph type="sldNum" sz="quarter" idx="12"/>
          </p:nvPr>
        </p:nvSpPr>
        <p:spPr/>
        <p:txBody>
          <a:bodyPr/>
          <a:lstStyle/>
          <a:p>
            <a:pPr>
              <a:defRPr/>
            </a:pPr>
            <a:fld id="{D7AC0E89-BCC7-4B11-B8F8-BCE0200F5F19}" type="slidenum">
              <a:rPr lang="fr-BE"/>
              <a:pPr>
                <a:defRPr/>
              </a:pPr>
              <a:t>78</a:t>
            </a:fld>
            <a:endParaRPr lang="fr-BE" dirty="0"/>
          </a:p>
        </p:txBody>
      </p:sp>
      <p:graphicFrame>
        <p:nvGraphicFramePr>
          <p:cNvPr id="4" name="Tableau 3"/>
          <p:cNvGraphicFramePr>
            <a:graphicFrameLocks noGrp="1"/>
          </p:cNvGraphicFramePr>
          <p:nvPr/>
        </p:nvGraphicFramePr>
        <p:xfrm>
          <a:off x="3059113" y="3284538"/>
          <a:ext cx="4249738" cy="2566988"/>
        </p:xfrm>
        <a:graphic>
          <a:graphicData uri="http://schemas.openxmlformats.org/drawingml/2006/table">
            <a:tbl>
              <a:tblPr firstRow="1" firstCol="1" bandRow="1">
                <a:tableStyleId>{5C22544A-7EE6-4342-B048-85BDC9FD1C3A}</a:tableStyleId>
              </a:tblPr>
              <a:tblGrid>
                <a:gridCol w="309233">
                  <a:extLst>
                    <a:ext uri="{9D8B030D-6E8A-4147-A177-3AD203B41FA5}">
                      <a16:colId xmlns:a16="http://schemas.microsoft.com/office/drawing/2014/main" val="20000"/>
                    </a:ext>
                  </a:extLst>
                </a:gridCol>
                <a:gridCol w="572164">
                  <a:extLst>
                    <a:ext uri="{9D8B030D-6E8A-4147-A177-3AD203B41FA5}">
                      <a16:colId xmlns:a16="http://schemas.microsoft.com/office/drawing/2014/main" val="20001"/>
                    </a:ext>
                  </a:extLst>
                </a:gridCol>
                <a:gridCol w="1325401">
                  <a:extLst>
                    <a:ext uri="{9D8B030D-6E8A-4147-A177-3AD203B41FA5}">
                      <a16:colId xmlns:a16="http://schemas.microsoft.com/office/drawing/2014/main" val="20002"/>
                    </a:ext>
                  </a:extLst>
                </a:gridCol>
                <a:gridCol w="877262">
                  <a:extLst>
                    <a:ext uri="{9D8B030D-6E8A-4147-A177-3AD203B41FA5}">
                      <a16:colId xmlns:a16="http://schemas.microsoft.com/office/drawing/2014/main" val="20003"/>
                    </a:ext>
                  </a:extLst>
                </a:gridCol>
                <a:gridCol w="1165678">
                  <a:extLst>
                    <a:ext uri="{9D8B030D-6E8A-4147-A177-3AD203B41FA5}">
                      <a16:colId xmlns:a16="http://schemas.microsoft.com/office/drawing/2014/main" val="20004"/>
                    </a:ext>
                  </a:extLst>
                </a:gridCol>
              </a:tblGrid>
              <a:tr h="524328">
                <a:tc>
                  <a:txBody>
                    <a:bodyPr/>
                    <a:lstStyle/>
                    <a:p>
                      <a:pPr>
                        <a:lnSpc>
                          <a:spcPct val="115000"/>
                        </a:lnSpc>
                      </a:pPr>
                      <a:endParaRPr lang="fr-BE" sz="1400" dirty="0">
                        <a:effectLst/>
                        <a:latin typeface="Calibri"/>
                        <a:cs typeface="Times New Roman"/>
                      </a:endParaRPr>
                    </a:p>
                  </a:txBody>
                  <a:tcPr marL="0" marR="0" marT="0" marB="0" anchor="ctr"/>
                </a:tc>
                <a:tc>
                  <a:txBody>
                    <a:bodyPr/>
                    <a:lstStyle/>
                    <a:p>
                      <a:pPr algn="just">
                        <a:lnSpc>
                          <a:spcPct val="115000"/>
                        </a:lnSpc>
                        <a:spcAft>
                          <a:spcPts val="1000"/>
                        </a:spcAft>
                      </a:pPr>
                      <a:r>
                        <a:rPr lang="fr-FR" sz="1400" dirty="0">
                          <a:effectLst/>
                        </a:rPr>
                        <a:t>Test</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1400" dirty="0">
                          <a:effectLst/>
                        </a:rPr>
                        <a:t>Africans</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1400" dirty="0">
                          <a:effectLst/>
                        </a:rPr>
                        <a:t>Europeans</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BE" sz="1400" dirty="0">
                          <a:effectLst/>
                          <a:latin typeface="Calibri"/>
                          <a:ea typeface="Calibri"/>
                          <a:cs typeface="Times New Roman"/>
                        </a:rPr>
                        <a:t>East</a:t>
                      </a:r>
                      <a:r>
                        <a:rPr lang="fr-BE" sz="1400" baseline="0" dirty="0">
                          <a:effectLst/>
                          <a:latin typeface="Calibri"/>
                          <a:ea typeface="Calibri"/>
                          <a:cs typeface="Times New Roman"/>
                        </a:rPr>
                        <a:t> asians</a:t>
                      </a:r>
                      <a:endParaRPr lang="fr-BE" sz="1400" dirty="0">
                        <a:effectLst/>
                        <a:latin typeface="Calibri"/>
                        <a:ea typeface="Calibri"/>
                        <a:cs typeface="Times New Roman"/>
                      </a:endParaRPr>
                    </a:p>
                  </a:txBody>
                  <a:tcPr marL="0" marR="0" marT="0" marB="0" anchor="b"/>
                </a:tc>
                <a:extLst>
                  <a:ext uri="{0D108BD9-81ED-4DB2-BD59-A6C34878D82A}">
                    <a16:rowId xmlns:a16="http://schemas.microsoft.com/office/drawing/2014/main" val="10000"/>
                  </a:ext>
                </a:extLst>
              </a:tr>
              <a:tr h="496265">
                <a:tc>
                  <a:txBody>
                    <a:bodyPr/>
                    <a:lstStyle/>
                    <a:p>
                      <a:pPr algn="just">
                        <a:lnSpc>
                          <a:spcPct val="115000"/>
                        </a:lnSpc>
                        <a:spcAft>
                          <a:spcPts val="1000"/>
                        </a:spcAft>
                      </a:pPr>
                      <a:r>
                        <a:rPr lang="fr-FR" sz="1400" dirty="0">
                          <a:effectLst/>
                        </a:rPr>
                        <a:t>1</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1400" dirty="0">
                          <a:effectLst/>
                        </a:rPr>
                        <a:t>IQ</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1400" dirty="0">
                          <a:effectLst/>
                        </a:rPr>
                        <a:t>68</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1400" dirty="0">
                          <a:effectLst/>
                        </a:rPr>
                        <a:t>100</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BE" sz="1400" dirty="0">
                          <a:effectLst/>
                          <a:latin typeface="Calibri"/>
                          <a:ea typeface="Calibri"/>
                          <a:cs typeface="Times New Roman"/>
                        </a:rPr>
                        <a:t>106</a:t>
                      </a:r>
                    </a:p>
                  </a:txBody>
                  <a:tcPr marL="0" marR="0" marT="0" marB="0" anchor="b"/>
                </a:tc>
                <a:extLst>
                  <a:ext uri="{0D108BD9-81ED-4DB2-BD59-A6C34878D82A}">
                    <a16:rowId xmlns:a16="http://schemas.microsoft.com/office/drawing/2014/main" val="10001"/>
                  </a:ext>
                </a:extLst>
              </a:tr>
              <a:tr h="503649">
                <a:tc>
                  <a:txBody>
                    <a:bodyPr/>
                    <a:lstStyle/>
                    <a:p>
                      <a:pPr algn="just">
                        <a:lnSpc>
                          <a:spcPct val="115000"/>
                        </a:lnSpc>
                        <a:spcAft>
                          <a:spcPts val="1000"/>
                        </a:spcAft>
                      </a:pPr>
                      <a:r>
                        <a:rPr lang="fr-FR" sz="1400" dirty="0">
                          <a:effectLst/>
                        </a:rPr>
                        <a:t>2</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1400" dirty="0">
                          <a:effectLst/>
                        </a:rPr>
                        <a:t>RT-S</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1400" dirty="0">
                          <a:effectLst/>
                          <a:latin typeface="+mn-lt"/>
                          <a:ea typeface="+mn-ea"/>
                          <a:cs typeface="+mn-cs"/>
                        </a:rPr>
                        <a:t>398</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1400" dirty="0">
                          <a:effectLst/>
                        </a:rPr>
                        <a:t>371</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BE" sz="1400" dirty="0">
                          <a:effectLst/>
                          <a:latin typeface="Calibri"/>
                          <a:ea typeface="Calibri"/>
                          <a:cs typeface="Times New Roman"/>
                        </a:rPr>
                        <a:t>348</a:t>
                      </a:r>
                    </a:p>
                  </a:txBody>
                  <a:tcPr marL="0" marR="0" marT="0" marB="0" anchor="b"/>
                </a:tc>
                <a:extLst>
                  <a:ext uri="{0D108BD9-81ED-4DB2-BD59-A6C34878D82A}">
                    <a16:rowId xmlns:a16="http://schemas.microsoft.com/office/drawing/2014/main" val="10002"/>
                  </a:ext>
                </a:extLst>
              </a:tr>
              <a:tr h="503649">
                <a:tc>
                  <a:txBody>
                    <a:bodyPr/>
                    <a:lstStyle/>
                    <a:p>
                      <a:pPr algn="just">
                        <a:lnSpc>
                          <a:spcPct val="115000"/>
                        </a:lnSpc>
                        <a:spcAft>
                          <a:spcPts val="1000"/>
                        </a:spcAft>
                      </a:pPr>
                      <a:r>
                        <a:rPr lang="fr-FR" sz="1400" dirty="0">
                          <a:effectLst/>
                        </a:rPr>
                        <a:t>3</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1400" dirty="0">
                          <a:effectLst/>
                        </a:rPr>
                        <a:t>RT-C</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1400" dirty="0">
                          <a:effectLst/>
                        </a:rPr>
                        <a:t>1,950</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1400" dirty="0">
                          <a:effectLst/>
                        </a:rPr>
                        <a:t>1,220</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BE" sz="1400" dirty="0">
                          <a:effectLst/>
                          <a:latin typeface="Calibri"/>
                          <a:ea typeface="Calibri"/>
                          <a:cs typeface="Times New Roman"/>
                        </a:rPr>
                        <a:t>-</a:t>
                      </a:r>
                    </a:p>
                  </a:txBody>
                  <a:tcPr marL="0" marR="0" marT="0" marB="0" anchor="b"/>
                </a:tc>
                <a:extLst>
                  <a:ext uri="{0D108BD9-81ED-4DB2-BD59-A6C34878D82A}">
                    <a16:rowId xmlns:a16="http://schemas.microsoft.com/office/drawing/2014/main" val="10003"/>
                  </a:ext>
                </a:extLst>
              </a:tr>
              <a:tr h="539097">
                <a:tc>
                  <a:txBody>
                    <a:bodyPr/>
                    <a:lstStyle/>
                    <a:p>
                      <a:pPr algn="just">
                        <a:lnSpc>
                          <a:spcPct val="115000"/>
                        </a:lnSpc>
                        <a:spcAft>
                          <a:spcPts val="1000"/>
                        </a:spcAft>
                      </a:pPr>
                      <a:r>
                        <a:rPr lang="fr-FR" sz="1400" dirty="0">
                          <a:effectLst/>
                        </a:rPr>
                        <a:t>4</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1400" dirty="0">
                          <a:effectLst/>
                        </a:rPr>
                        <a:t>EEG</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1400" dirty="0">
                          <a:effectLst/>
                        </a:rPr>
                        <a:t>534</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FR" sz="1400" dirty="0">
                          <a:effectLst/>
                        </a:rPr>
                        <a:t>506</a:t>
                      </a:r>
                      <a:endParaRPr lang="fr-BE" sz="1400" dirty="0">
                        <a:effectLst/>
                        <a:latin typeface="Calibri"/>
                        <a:ea typeface="Calibri"/>
                        <a:cs typeface="Times New Roman"/>
                      </a:endParaRPr>
                    </a:p>
                  </a:txBody>
                  <a:tcPr marL="0" marR="0" marT="0" marB="0" anchor="b"/>
                </a:tc>
                <a:tc>
                  <a:txBody>
                    <a:bodyPr/>
                    <a:lstStyle/>
                    <a:p>
                      <a:pPr algn="just">
                        <a:lnSpc>
                          <a:spcPct val="115000"/>
                        </a:lnSpc>
                        <a:spcAft>
                          <a:spcPts val="1000"/>
                        </a:spcAft>
                      </a:pPr>
                      <a:r>
                        <a:rPr lang="fr-BE" sz="1400" dirty="0">
                          <a:effectLst/>
                          <a:latin typeface="Calibri"/>
                          <a:ea typeface="Calibri"/>
                          <a:cs typeface="Times New Roman"/>
                        </a:rPr>
                        <a:t>-</a:t>
                      </a:r>
                    </a:p>
                  </a:txBody>
                  <a:tcPr marL="0" marR="0" marT="0" marB="0" anchor="b"/>
                </a:tc>
                <a:extLst>
                  <a:ext uri="{0D108BD9-81ED-4DB2-BD59-A6C34878D82A}">
                    <a16:rowId xmlns:a16="http://schemas.microsoft.com/office/drawing/2014/main" val="10004"/>
                  </a:ext>
                </a:extLst>
              </a:tr>
            </a:tbl>
          </a:graphicData>
        </a:graphic>
      </p:graphicFrame>
      <p:sp>
        <p:nvSpPr>
          <p:cNvPr id="54315" name="Rectangle 1"/>
          <p:cNvSpPr>
            <a:spLocks noChangeArrowheads="1"/>
          </p:cNvSpPr>
          <p:nvPr/>
        </p:nvSpPr>
        <p:spPr bwMode="auto">
          <a:xfrm>
            <a:off x="3059113" y="299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200" dirty="0">
                <a:solidFill>
                  <a:srgbClr val="000000"/>
                </a:solidFill>
                <a:cs typeface="Times New Roman" pitchFamily="18" charset="0"/>
              </a:rPr>
              <a:t>Table 4.10. Reaction Limes and EEGs of Africans and Europeans</a:t>
            </a:r>
            <a:endParaRPr lang="fr-BE" sz="600" dirty="0">
              <a:latin typeface="Arial" charset="0"/>
            </a:endParaRPr>
          </a:p>
          <a:p>
            <a:pPr eaLnBrk="0" hangingPunct="0"/>
            <a:endParaRPr lang="fr-BE" dirty="0">
              <a:latin typeface="Arial" charset="0"/>
            </a:endParaRPr>
          </a:p>
        </p:txBody>
      </p:sp>
      <p:pic>
        <p:nvPicPr>
          <p:cNvPr id="54316" name="Picture 3" descr="http://websites.pdesas.org/sheppler/2010/10/27/120061/file.asp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4081463"/>
            <a:ext cx="2857500"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A1E73DF6-00A7-4F60-8879-AE52694FFC17}"/>
              </a:ext>
            </a:extLst>
          </p:cNvPr>
          <p:cNvSpPr>
            <a:spLocks noChangeArrowheads="1"/>
          </p:cNvSpPr>
          <p:nvPr/>
        </p:nvSpPr>
        <p:spPr bwMode="auto">
          <a:xfrm>
            <a:off x="323528" y="1451912"/>
            <a:ext cx="8688853" cy="123110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rgbClr val="212121"/>
                </a:solidFill>
                <a:effectLst/>
                <a:latin typeface="+mn-lt"/>
              </a:rPr>
              <a:t>There </a:t>
            </a:r>
            <a:r>
              <a:rPr kumimoji="0" lang="fr-FR" altLang="fr-FR" sz="1600" b="0" i="0" u="none" strike="noStrike" cap="none" normalizeH="0" baseline="0" dirty="0" err="1">
                <a:ln>
                  <a:noFill/>
                </a:ln>
                <a:solidFill>
                  <a:srgbClr val="212121"/>
                </a:solidFill>
                <a:effectLst/>
                <a:latin typeface="+mn-lt"/>
              </a:rPr>
              <a:t>is</a:t>
            </a:r>
            <a:r>
              <a:rPr kumimoji="0" lang="fr-FR" altLang="fr-FR" sz="1600" b="0" i="0" u="none" strike="noStrike" cap="none" normalizeH="0" baseline="0" dirty="0">
                <a:ln>
                  <a:noFill/>
                </a:ln>
                <a:solidFill>
                  <a:srgbClr val="212121"/>
                </a:solidFill>
                <a:effectLst/>
                <a:latin typeface="+mn-lt"/>
              </a:rPr>
              <a:t> a </a:t>
            </a:r>
            <a:r>
              <a:rPr kumimoji="0" lang="fr-FR" altLang="fr-FR" sz="1600" b="0" i="0" u="none" strike="noStrike" cap="none" normalizeH="0" baseline="0" dirty="0" err="1">
                <a:ln>
                  <a:noFill/>
                </a:ln>
                <a:solidFill>
                  <a:srgbClr val="212121"/>
                </a:solidFill>
                <a:effectLst/>
                <a:latin typeface="+mn-lt"/>
              </a:rPr>
              <a:t>significant</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difference</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between</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Europeans</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Africans</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a:ln>
                  <a:noFill/>
                </a:ln>
                <a:solidFill>
                  <a:srgbClr val="212121"/>
                </a:solidFill>
                <a:effectLst/>
                <a:latin typeface="+mn-lt"/>
              </a:rPr>
              <a:t>and East </a:t>
            </a:r>
            <a:r>
              <a:rPr kumimoji="0" lang="fr-FR" altLang="fr-FR" sz="1600" b="0" i="0" u="none" strike="noStrike" cap="none" normalizeH="0" baseline="0" dirty="0" err="1">
                <a:ln>
                  <a:noFill/>
                </a:ln>
                <a:solidFill>
                  <a:srgbClr val="212121"/>
                </a:solidFill>
                <a:effectLst/>
                <a:latin typeface="+mn-lt"/>
              </a:rPr>
              <a:t>Asians</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regarding</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reaction</a:t>
            </a:r>
            <a:r>
              <a:rPr kumimoji="0" lang="fr-FR" altLang="fr-FR" sz="1600" b="0" i="0" u="none" strike="noStrike" cap="none" normalizeH="0" baseline="0" dirty="0">
                <a:ln>
                  <a:noFill/>
                </a:ln>
                <a:solidFill>
                  <a:srgbClr val="212121"/>
                </a:solidFill>
                <a:effectLst/>
                <a:latin typeface="+mn-lt"/>
              </a:rPr>
              <a:t> time.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rgbClr val="212121"/>
                </a:solidFill>
                <a:effectLst/>
                <a:latin typeface="+mn-lt"/>
              </a:rPr>
              <a:t>The </a:t>
            </a:r>
            <a:r>
              <a:rPr kumimoji="0" lang="fr-FR" altLang="fr-FR" sz="1600" b="0" i="0" u="none" strike="noStrike" cap="none" normalizeH="0" baseline="0" dirty="0" err="1">
                <a:ln>
                  <a:noFill/>
                </a:ln>
                <a:solidFill>
                  <a:srgbClr val="212121"/>
                </a:solidFill>
                <a:effectLst/>
                <a:latin typeface="+mn-lt"/>
              </a:rPr>
              <a:t>reaction</a:t>
            </a:r>
            <a:r>
              <a:rPr kumimoji="0" lang="fr-FR" altLang="fr-FR" sz="1600" b="0" i="0" u="none" strike="noStrike" cap="none" normalizeH="0" baseline="0" dirty="0">
                <a:ln>
                  <a:noFill/>
                </a:ln>
                <a:solidFill>
                  <a:srgbClr val="212121"/>
                </a:solidFill>
                <a:effectLst/>
                <a:latin typeface="+mn-lt"/>
              </a:rPr>
              <a:t> time </a:t>
            </a:r>
            <a:r>
              <a:rPr kumimoji="0" lang="fr-FR" altLang="fr-FR" sz="1600" b="0" i="0" u="none" strike="noStrike" cap="none" normalizeH="0" baseline="0" dirty="0" err="1">
                <a:ln>
                  <a:noFill/>
                </a:ln>
                <a:solidFill>
                  <a:srgbClr val="212121"/>
                </a:solidFill>
                <a:effectLst/>
                <a:latin typeface="+mn-lt"/>
              </a:rPr>
              <a:t>is</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correlated</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with</a:t>
            </a:r>
            <a:r>
              <a:rPr kumimoji="0" lang="fr-FR" altLang="fr-FR" sz="1600" b="0" i="0" u="none" strike="noStrike" cap="none" normalizeH="0" baseline="0" dirty="0">
                <a:ln>
                  <a:noFill/>
                </a:ln>
                <a:solidFill>
                  <a:srgbClr val="212121"/>
                </a:solidFill>
                <a:effectLst/>
                <a:latin typeface="+mn-lt"/>
              </a:rPr>
              <a:t> IQ, as </a:t>
            </a:r>
            <a:r>
              <a:rPr kumimoji="0" lang="fr-FR" altLang="fr-FR" sz="1600" b="0" i="0" u="none" strike="noStrike" cap="none" normalizeH="0" baseline="0" dirty="0" err="1">
                <a:ln>
                  <a:noFill/>
                </a:ln>
                <a:solidFill>
                  <a:srgbClr val="212121"/>
                </a:solidFill>
                <a:effectLst/>
                <a:latin typeface="+mn-lt"/>
              </a:rPr>
              <a:t>both</a:t>
            </a:r>
            <a:r>
              <a:rPr kumimoji="0" lang="fr-FR" altLang="fr-FR" sz="1600" b="0" i="0" u="none" strike="noStrike" cap="none" normalizeH="0" baseline="0" dirty="0">
                <a:ln>
                  <a:noFill/>
                </a:ln>
                <a:solidFill>
                  <a:srgbClr val="212121"/>
                </a:solidFill>
                <a:effectLst/>
                <a:latin typeface="+mn-lt"/>
              </a:rPr>
              <a:t> are </a:t>
            </a:r>
            <a:r>
              <a:rPr kumimoji="0" lang="fr-FR" altLang="fr-FR" sz="1600" b="0" i="0" u="none" strike="noStrike" cap="none" normalizeH="0" baseline="0" dirty="0" err="1">
                <a:ln>
                  <a:noFill/>
                </a:ln>
                <a:solidFill>
                  <a:srgbClr val="212121"/>
                </a:solidFill>
                <a:effectLst/>
                <a:latin typeface="+mn-lt"/>
              </a:rPr>
              <a:t>signs</a:t>
            </a:r>
            <a:r>
              <a:rPr kumimoji="0" lang="fr-FR" altLang="fr-FR" sz="1600" b="0" i="0" u="none" strike="noStrike" cap="none" normalizeH="0" baseline="0" dirty="0">
                <a:ln>
                  <a:noFill/>
                </a:ln>
                <a:solidFill>
                  <a:srgbClr val="212121"/>
                </a:solidFill>
                <a:effectLst/>
                <a:latin typeface="+mn-lt"/>
              </a:rPr>
              <a:t> of </a:t>
            </a:r>
            <a:r>
              <a:rPr kumimoji="0" lang="fr-FR" altLang="fr-FR" sz="1600" b="0" i="0" u="none" strike="noStrike" cap="none" normalizeH="0" baseline="0" dirty="0" smtClean="0">
                <a:ln>
                  <a:noFill/>
                </a:ln>
                <a:solidFill>
                  <a:srgbClr val="212121"/>
                </a:solidFill>
                <a:effectLst/>
                <a:latin typeface="+mn-lt"/>
              </a:rPr>
              <a:t>the </a:t>
            </a:r>
            <a:r>
              <a:rPr kumimoji="0" lang="fr-FR" altLang="fr-FR" sz="1600" b="0" i="0" u="none" strike="noStrike" cap="none" normalizeH="0" baseline="0" dirty="0" err="1" smtClean="0">
                <a:ln>
                  <a:noFill/>
                </a:ln>
                <a:solidFill>
                  <a:srgbClr val="212121"/>
                </a:solidFill>
                <a:effectLst/>
                <a:latin typeface="+mn-lt"/>
              </a:rPr>
              <a:t>efficiency</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a:ln>
                  <a:noFill/>
                </a:ln>
                <a:solidFill>
                  <a:srgbClr val="212121"/>
                </a:solidFill>
                <a:effectLst/>
                <a:latin typeface="+mn-lt"/>
              </a:rPr>
              <a:t>of the central </a:t>
            </a:r>
            <a:r>
              <a:rPr kumimoji="0" lang="fr-FR" altLang="fr-FR" sz="1600" b="0" i="0" u="none" strike="noStrike" cap="none" normalizeH="0" baseline="0" dirty="0" err="1">
                <a:ln>
                  <a:noFill/>
                </a:ln>
                <a:solidFill>
                  <a:srgbClr val="212121"/>
                </a:solidFill>
                <a:effectLst/>
                <a:latin typeface="+mn-lt"/>
              </a:rPr>
              <a:t>nervous</a:t>
            </a:r>
            <a:r>
              <a:rPr kumimoji="0" lang="fr-FR" altLang="fr-FR" sz="1600" b="0" i="0" u="none" strike="noStrike" cap="none" normalizeH="0" baseline="0" dirty="0">
                <a:ln>
                  <a:noFill/>
                </a:ln>
                <a:solidFill>
                  <a:srgbClr val="212121"/>
                </a:solidFill>
                <a:effectLst/>
                <a:latin typeface="+mn-lt"/>
              </a:rPr>
              <a:t> system. </a:t>
            </a:r>
            <a:br>
              <a:rPr kumimoji="0" lang="fr-FR" altLang="fr-FR" sz="1600" b="0" i="0" u="none" strike="noStrike" cap="none" normalizeH="0" baseline="0" dirty="0">
                <a:ln>
                  <a:noFill/>
                </a:ln>
                <a:solidFill>
                  <a:srgbClr val="212121"/>
                </a:solidFill>
                <a:effectLst/>
                <a:latin typeface="+mn-lt"/>
              </a:rPr>
            </a:br>
            <a:r>
              <a:rPr kumimoji="0" lang="fr-FR" altLang="fr-FR" sz="1600" b="0" i="0" u="none" strike="noStrike" cap="none" normalizeH="0" baseline="0" dirty="0">
                <a:ln>
                  <a:noFill/>
                </a:ln>
                <a:solidFill>
                  <a:srgbClr val="212121"/>
                </a:solidFill>
                <a:effectLst/>
                <a:latin typeface="+mn-lt"/>
              </a:rPr>
              <a:t/>
            </a:r>
            <a:br>
              <a:rPr kumimoji="0" lang="fr-FR" altLang="fr-FR" sz="1600" b="0" i="0" u="none" strike="noStrike" cap="none" normalizeH="0" baseline="0" dirty="0">
                <a:ln>
                  <a:noFill/>
                </a:ln>
                <a:solidFill>
                  <a:srgbClr val="212121"/>
                </a:solidFill>
                <a:effectLst/>
                <a:latin typeface="+mn-lt"/>
              </a:rPr>
            </a:br>
            <a:r>
              <a:rPr kumimoji="0" lang="fr-FR" altLang="fr-FR" sz="1600" b="0" i="0" u="none" strike="noStrike" cap="none" normalizeH="0" baseline="0" dirty="0" err="1">
                <a:ln>
                  <a:noFill/>
                </a:ln>
                <a:solidFill>
                  <a:srgbClr val="212121"/>
                </a:solidFill>
                <a:effectLst/>
                <a:latin typeface="+mn-lt"/>
              </a:rPr>
              <a:t>Europeans</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react</a:t>
            </a:r>
            <a:r>
              <a:rPr kumimoji="0" lang="fr-FR" altLang="fr-FR" sz="1600" b="0" i="0" u="none" strike="noStrike" cap="none" normalizeH="0" baseline="0" dirty="0">
                <a:ln>
                  <a:noFill/>
                </a:ln>
                <a:solidFill>
                  <a:srgbClr val="212121"/>
                </a:solidFill>
                <a:effectLst/>
                <a:latin typeface="+mn-lt"/>
              </a:rPr>
              <a:t> on </a:t>
            </a:r>
            <a:r>
              <a:rPr kumimoji="0" lang="fr-FR" altLang="fr-FR" sz="1600" b="0" i="0" u="none" strike="noStrike" cap="none" normalizeH="0" baseline="0" dirty="0" err="1">
                <a:ln>
                  <a:noFill/>
                </a:ln>
                <a:solidFill>
                  <a:srgbClr val="212121"/>
                </a:solidFill>
                <a:effectLst/>
                <a:latin typeface="+mn-lt"/>
              </a:rPr>
              <a:t>average</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faster</a:t>
            </a:r>
            <a:r>
              <a:rPr kumimoji="0" lang="fr-FR" altLang="fr-FR" sz="1600" b="0" i="0" u="none" strike="noStrike" cap="none" normalizeH="0" baseline="0" dirty="0">
                <a:ln>
                  <a:noFill/>
                </a:ln>
                <a:solidFill>
                  <a:srgbClr val="212121"/>
                </a:solidFill>
                <a:effectLst/>
                <a:latin typeface="+mn-lt"/>
              </a:rPr>
              <a:t> to a stimulus </a:t>
            </a:r>
            <a:r>
              <a:rPr kumimoji="0" lang="fr-FR" altLang="fr-FR" sz="1600" b="0" i="0" u="none" strike="noStrike" cap="none" normalizeH="0" baseline="0" dirty="0" err="1">
                <a:ln>
                  <a:noFill/>
                </a:ln>
                <a:solidFill>
                  <a:srgbClr val="212121"/>
                </a:solidFill>
                <a:effectLst/>
                <a:latin typeface="+mn-lt"/>
              </a:rPr>
              <a:t>than</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smtClean="0">
                <a:ln>
                  <a:noFill/>
                </a:ln>
                <a:solidFill>
                  <a:srgbClr val="212121"/>
                </a:solidFill>
                <a:effectLst/>
                <a:latin typeface="+mn-lt"/>
              </a:rPr>
              <a:t>Africans</a:t>
            </a:r>
            <a:r>
              <a:rPr kumimoji="0" lang="fr-FR" altLang="fr-FR" sz="1600" b="0" i="0" u="none" strike="noStrike" cap="none" normalizeH="0" baseline="0" dirty="0" smtClean="0">
                <a:ln>
                  <a:noFill/>
                </a:ln>
                <a:solidFill>
                  <a:srgbClr val="212121"/>
                </a:solidFill>
                <a:effectLst/>
                <a:latin typeface="+mn-lt"/>
              </a:rPr>
              <a:t>, </a:t>
            </a:r>
            <a:r>
              <a:rPr kumimoji="0" lang="fr-FR" altLang="fr-FR" sz="1600" b="0" i="0" u="none" strike="noStrike" cap="none" normalizeH="0" baseline="0" dirty="0">
                <a:ln>
                  <a:noFill/>
                </a:ln>
                <a:solidFill>
                  <a:srgbClr val="212121"/>
                </a:solidFill>
                <a:effectLst/>
                <a:latin typeface="+mn-lt"/>
              </a:rPr>
              <a:t>but </a:t>
            </a:r>
            <a:r>
              <a:rPr kumimoji="0" lang="fr-FR" altLang="fr-FR" sz="1600" b="0" i="0" u="none" strike="noStrike" cap="none" normalizeH="0" baseline="0" dirty="0" err="1">
                <a:ln>
                  <a:noFill/>
                </a:ln>
                <a:solidFill>
                  <a:srgbClr val="212121"/>
                </a:solidFill>
                <a:effectLst/>
                <a:latin typeface="+mn-lt"/>
              </a:rPr>
              <a:t>less</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quickly</a:t>
            </a:r>
            <a:r>
              <a:rPr kumimoji="0" lang="fr-FR" altLang="fr-FR" sz="1600" b="0" i="0" u="none" strike="noStrike" cap="none" normalizeH="0" baseline="0" dirty="0">
                <a:ln>
                  <a:noFill/>
                </a:ln>
                <a:solidFill>
                  <a:srgbClr val="212121"/>
                </a:solidFill>
                <a:effectLst/>
                <a:latin typeface="+mn-lt"/>
              </a:rPr>
              <a:t> </a:t>
            </a:r>
            <a:r>
              <a:rPr kumimoji="0" lang="fr-FR" altLang="fr-FR" sz="1600" b="0" i="0" u="none" strike="noStrike" cap="none" normalizeH="0" baseline="0" dirty="0" err="1">
                <a:ln>
                  <a:noFill/>
                </a:ln>
                <a:solidFill>
                  <a:srgbClr val="212121"/>
                </a:solidFill>
                <a:effectLst/>
                <a:latin typeface="+mn-lt"/>
              </a:rPr>
              <a:t>than</a:t>
            </a:r>
            <a:r>
              <a:rPr kumimoji="0" lang="fr-FR" altLang="fr-FR" sz="1600" b="0" i="0" u="none" strike="noStrike" cap="none" normalizeH="0" baseline="0" dirty="0">
                <a:ln>
                  <a:noFill/>
                </a:ln>
                <a:solidFill>
                  <a:srgbClr val="212121"/>
                </a:solidFill>
                <a:effectLst/>
                <a:latin typeface="+mn-lt"/>
              </a:rPr>
              <a:t> East </a:t>
            </a:r>
            <a:r>
              <a:rPr kumimoji="0" lang="fr-FR" altLang="fr-FR" sz="1600" b="0" i="0" u="none" strike="noStrike" cap="none" normalizeH="0" baseline="0" dirty="0" err="1" smtClean="0">
                <a:ln>
                  <a:noFill/>
                </a:ln>
                <a:solidFill>
                  <a:srgbClr val="212121"/>
                </a:solidFill>
                <a:effectLst/>
                <a:latin typeface="+mn-lt"/>
              </a:rPr>
              <a:t>Asians</a:t>
            </a:r>
            <a:r>
              <a:rPr kumimoji="0" lang="fr-FR" altLang="fr-FR" sz="1600" b="0" i="0" u="none" strike="noStrike" cap="none" normalizeH="0" baseline="0" dirty="0" smtClean="0">
                <a:ln>
                  <a:noFill/>
                </a:ln>
                <a:solidFill>
                  <a:srgbClr val="212121"/>
                </a:solidFill>
                <a:effectLst/>
                <a:latin typeface="+mn-lt"/>
              </a:rPr>
              <a:t> </a:t>
            </a:r>
            <a:endParaRPr kumimoji="0" lang="fr-FR" altLang="fr-FR" sz="1600" b="0" i="0" u="none" strike="noStrike" cap="none" normalizeH="0" baseline="0" dirty="0">
              <a:ln>
                <a:noFill/>
              </a:ln>
              <a:solidFill>
                <a:srgbClr val="21212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rgbClr val="212121"/>
                </a:solidFill>
                <a:effectLst/>
                <a:latin typeface="+mn-lt"/>
              </a:rPr>
              <a:t>(simple </a:t>
            </a:r>
            <a:r>
              <a:rPr kumimoji="0" lang="fr-FR" altLang="fr-FR" sz="1600" b="0" i="0" u="none" strike="noStrike" cap="none" normalizeH="0" baseline="0" dirty="0" err="1">
                <a:ln>
                  <a:noFill/>
                </a:ln>
                <a:solidFill>
                  <a:srgbClr val="212121"/>
                </a:solidFill>
                <a:effectLst/>
                <a:latin typeface="+mn-lt"/>
              </a:rPr>
              <a:t>reaction</a:t>
            </a:r>
            <a:r>
              <a:rPr kumimoji="0" lang="fr-FR" altLang="fr-FR" sz="1600" b="0" i="0" u="none" strike="noStrike" cap="none" normalizeH="0" baseline="0" dirty="0">
                <a:ln>
                  <a:noFill/>
                </a:ln>
                <a:solidFill>
                  <a:srgbClr val="212121"/>
                </a:solidFill>
                <a:effectLst/>
                <a:latin typeface="+mn-lt"/>
              </a:rPr>
              <a:t> time, </a:t>
            </a:r>
            <a:r>
              <a:rPr kumimoji="0" lang="fr-FR" altLang="fr-FR" sz="1600" b="0" i="0" u="none" strike="noStrike" cap="none" normalizeH="0" baseline="0" dirty="0" err="1">
                <a:ln>
                  <a:noFill/>
                </a:ln>
                <a:solidFill>
                  <a:srgbClr val="212121"/>
                </a:solidFill>
                <a:effectLst/>
                <a:latin typeface="+mn-lt"/>
              </a:rPr>
              <a:t>row</a:t>
            </a:r>
            <a:r>
              <a:rPr kumimoji="0" lang="fr-FR" altLang="fr-FR" sz="1600" b="0" i="0" u="none" strike="noStrike" cap="none" normalizeH="0" baseline="0" dirty="0">
                <a:ln>
                  <a:noFill/>
                </a:ln>
                <a:solidFill>
                  <a:srgbClr val="212121"/>
                </a:solidFill>
                <a:effectLst/>
                <a:latin typeface="+mn-lt"/>
              </a:rPr>
              <a:t> 2)</a:t>
            </a:r>
            <a:r>
              <a:rPr kumimoji="0" lang="fr-FR" altLang="fr-FR" sz="1600" b="0" i="0" u="none" strike="noStrike" cap="none" normalizeH="0" baseline="0" dirty="0">
                <a:ln>
                  <a:noFill/>
                </a:ln>
                <a:solidFill>
                  <a:schemeClr val="tx1"/>
                </a:solidFill>
                <a:effectLst/>
                <a:latin typeface="+mn-lt"/>
              </a:rPr>
              <a:t> </a:t>
            </a:r>
          </a:p>
        </p:txBody>
      </p:sp>
    </p:spTree>
  </p:cSld>
  <p:clrMapOvr>
    <a:masterClrMapping/>
  </p:clrMapOvr>
  <p:transition spd="slow" advTm="57709"/>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4A1BB599-CA58-4B9A-90D1-AC19CF35CCD0}" type="slidenum">
              <a:rPr lang="fr-BE"/>
              <a:pPr>
                <a:defRPr/>
              </a:pPr>
              <a:t>79</a:t>
            </a:fld>
            <a:endParaRPr lang="fr-BE" dirty="0"/>
          </a:p>
        </p:txBody>
      </p:sp>
      <p:pic>
        <p:nvPicPr>
          <p:cNvPr id="55299" name="Picture 2" descr="http://3.bp.blogspot.com/-YoXpStxSr2s/TezL4xix6nI/AAAAAAAABSM/bcml5ztFRU4/s1600/sat_rap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3399" y="318348"/>
            <a:ext cx="588645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ZoneTexte 5"/>
          <p:cNvSpPr txBox="1">
            <a:spLocks noChangeArrowheads="1"/>
          </p:cNvSpPr>
          <p:nvPr/>
        </p:nvSpPr>
        <p:spPr bwMode="auto">
          <a:xfrm>
            <a:off x="1187624" y="50596"/>
            <a:ext cx="7299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AU" dirty="0"/>
              <a:t>Greater efficiency of the central nervous system in individuals with high IQs.</a:t>
            </a:r>
            <a:endParaRPr lang="fr-BE" dirty="0"/>
          </a:p>
        </p:txBody>
      </p:sp>
      <p:sp>
        <p:nvSpPr>
          <p:cNvPr id="55301" name="ZoneTexte 1"/>
          <p:cNvSpPr txBox="1">
            <a:spLocks noChangeArrowheads="1"/>
          </p:cNvSpPr>
          <p:nvPr/>
        </p:nvSpPr>
        <p:spPr bwMode="auto">
          <a:xfrm>
            <a:off x="6804248" y="1205012"/>
            <a:ext cx="11112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dirty="0"/>
              <a:t>(IQ &gt; 160)</a:t>
            </a:r>
          </a:p>
        </p:txBody>
      </p:sp>
      <p:sp>
        <p:nvSpPr>
          <p:cNvPr id="55302" name="ZoneTexte 4"/>
          <p:cNvSpPr txBox="1">
            <a:spLocks noChangeArrowheads="1"/>
          </p:cNvSpPr>
          <p:nvPr/>
        </p:nvSpPr>
        <p:spPr bwMode="auto">
          <a:xfrm>
            <a:off x="6804248" y="836712"/>
            <a:ext cx="11112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dirty="0"/>
              <a:t>(IQ &lt; 130)</a:t>
            </a:r>
          </a:p>
        </p:txBody>
      </p:sp>
      <p:sp>
        <p:nvSpPr>
          <p:cNvPr id="2" name="ZoneTexte 1"/>
          <p:cNvSpPr txBox="1"/>
          <p:nvPr/>
        </p:nvSpPr>
        <p:spPr>
          <a:xfrm>
            <a:off x="80099" y="4941168"/>
            <a:ext cx="8856984" cy="1754326"/>
          </a:xfrm>
          <a:prstGeom prst="rect">
            <a:avLst/>
          </a:prstGeom>
          <a:noFill/>
        </p:spPr>
        <p:txBody>
          <a:bodyPr wrap="square" rtlCol="0">
            <a:spAutoFit/>
          </a:bodyPr>
          <a:lstStyle/>
          <a:p>
            <a:r>
              <a:rPr lang="en-US" dirty="0"/>
              <a:t>Reaction times are measured as follows: Someone is placed in front of a small lamp that will light. Whenever he does, he </a:t>
            </a:r>
            <a:r>
              <a:rPr lang="en-US" dirty="0" smtClean="0"/>
              <a:t>presses </a:t>
            </a:r>
            <a:r>
              <a:rPr lang="en-US" dirty="0"/>
              <a:t>the button in front of him as quickly as possible. This operation is repeated to get a mean Reaction Time. </a:t>
            </a:r>
            <a:br>
              <a:rPr lang="en-US" dirty="0"/>
            </a:br>
            <a:r>
              <a:rPr lang="en-US" dirty="0"/>
              <a:t/>
            </a:r>
            <a:br>
              <a:rPr lang="en-US" dirty="0"/>
            </a:br>
            <a:r>
              <a:rPr lang="en-US" dirty="0"/>
              <a:t>This “Reaction Time” is a sign of the </a:t>
            </a:r>
            <a:r>
              <a:rPr lang="en-US" dirty="0" smtClean="0"/>
              <a:t>nervous system’s efficiency </a:t>
            </a:r>
            <a:r>
              <a:rPr lang="en-US" dirty="0"/>
              <a:t>since it is a basic </a:t>
            </a:r>
            <a:r>
              <a:rPr lang="en-US" dirty="0" smtClean="0"/>
              <a:t>measure of information processing. </a:t>
            </a:r>
            <a:r>
              <a:rPr lang="en-US" dirty="0"/>
              <a:t>Reaction times are measured in milliseconds.</a:t>
            </a:r>
            <a:endParaRPr lang="fr-BE" dirty="0"/>
          </a:p>
        </p:txBody>
      </p:sp>
    </p:spTree>
  </p:cSld>
  <p:clrMapOvr>
    <a:masterClrMapping/>
  </p:clrMapOvr>
  <p:transition spd="slow" advTm="14263"/>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80</a:t>
            </a:fld>
            <a:endParaRPr lang="fr-BE"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7775" y="1076325"/>
            <a:ext cx="6646863" cy="470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ZoneTexte 7"/>
          <p:cNvSpPr txBox="1"/>
          <p:nvPr/>
        </p:nvSpPr>
        <p:spPr>
          <a:xfrm>
            <a:off x="0" y="6550223"/>
            <a:ext cx="7228197" cy="307777"/>
          </a:xfrm>
          <a:prstGeom prst="rect">
            <a:avLst/>
          </a:prstGeom>
          <a:noFill/>
        </p:spPr>
        <p:txBody>
          <a:bodyPr wrap="none" rtlCol="0">
            <a:spAutoFit/>
          </a:bodyPr>
          <a:lstStyle/>
          <a:p>
            <a:r>
              <a:rPr lang="en-AU" sz="1400" dirty="0"/>
              <a:t>From </a:t>
            </a:r>
            <a:r>
              <a:rPr lang="en-AU" sz="1400" i="1" dirty="0"/>
              <a:t>Clocking the Mind: Mental Chronometry and Individual Differences</a:t>
            </a:r>
            <a:r>
              <a:rPr lang="en-AU" sz="1400" dirty="0"/>
              <a:t>, Arthur R. Jensen, 2006.</a:t>
            </a:r>
            <a:endParaRPr lang="fr-BE" sz="1400" dirty="0"/>
          </a:p>
        </p:txBody>
      </p:sp>
    </p:spTree>
    <p:extLst>
      <p:ext uri="{BB962C8B-B14F-4D97-AF65-F5344CB8AC3E}">
        <p14:creationId xmlns:p14="http://schemas.microsoft.com/office/powerpoint/2010/main" val="32882599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81</a:t>
            </a:fld>
            <a:endParaRPr lang="fr-BE"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045" y="1628800"/>
            <a:ext cx="7164680" cy="3912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702" y="6550223"/>
            <a:ext cx="8826174" cy="523220"/>
          </a:xfrm>
          <a:prstGeom prst="rect">
            <a:avLst/>
          </a:prstGeom>
        </p:spPr>
        <p:txBody>
          <a:bodyPr wrap="square">
            <a:spAutoFit/>
          </a:bodyPr>
          <a:lstStyle/>
          <a:p>
            <a:r>
              <a:rPr lang="en-AU" sz="1400" dirty="0"/>
              <a:t>From </a:t>
            </a:r>
            <a:r>
              <a:rPr lang="en-AU" sz="1400" i="1" dirty="0"/>
              <a:t>Clocking the Mind: Mental Chronometry and Individual Differences</a:t>
            </a:r>
            <a:r>
              <a:rPr lang="en-AU" sz="1400" dirty="0"/>
              <a:t>, Arthur R. Jensen, 2006.</a:t>
            </a:r>
            <a:endParaRPr lang="fr-BE" sz="1400" dirty="0"/>
          </a:p>
          <a:p>
            <a:endParaRPr lang="fr-BE" sz="1400" dirty="0"/>
          </a:p>
        </p:txBody>
      </p:sp>
      <p:sp>
        <p:nvSpPr>
          <p:cNvPr id="2" name="ZoneTexte 1">
            <a:extLst>
              <a:ext uri="{FF2B5EF4-FFF2-40B4-BE49-F238E27FC236}">
                <a16:creationId xmlns:a16="http://schemas.microsoft.com/office/drawing/2014/main" id="{4A1B13F5-C9DF-44A8-8B3B-AF47D44EF03C}"/>
              </a:ext>
            </a:extLst>
          </p:cNvPr>
          <p:cNvSpPr txBox="1"/>
          <p:nvPr/>
        </p:nvSpPr>
        <p:spPr>
          <a:xfrm>
            <a:off x="2033718" y="731585"/>
            <a:ext cx="5076564" cy="584775"/>
          </a:xfrm>
          <a:prstGeom prst="rect">
            <a:avLst/>
          </a:prstGeom>
          <a:noFill/>
        </p:spPr>
        <p:txBody>
          <a:bodyPr wrap="square" rtlCol="0">
            <a:spAutoFit/>
          </a:bodyPr>
          <a:lstStyle/>
          <a:p>
            <a:r>
              <a:rPr lang="fr-BE" sz="3200" dirty="0" err="1"/>
              <a:t>Reaction</a:t>
            </a:r>
            <a:r>
              <a:rPr lang="fr-BE" sz="3200" dirty="0"/>
              <a:t> Time by IQ </a:t>
            </a:r>
            <a:r>
              <a:rPr lang="fr-BE" sz="3200" dirty="0" err="1"/>
              <a:t>Decile</a:t>
            </a:r>
            <a:endParaRPr lang="fr-BE" sz="3200" dirty="0"/>
          </a:p>
        </p:txBody>
      </p:sp>
      <p:sp>
        <p:nvSpPr>
          <p:cNvPr id="3" name="ZoneTexte 2">
            <a:extLst>
              <a:ext uri="{FF2B5EF4-FFF2-40B4-BE49-F238E27FC236}">
                <a16:creationId xmlns:a16="http://schemas.microsoft.com/office/drawing/2014/main" id="{0A61E22F-D95D-4945-AE29-9A211C4383A9}"/>
              </a:ext>
            </a:extLst>
          </p:cNvPr>
          <p:cNvSpPr txBox="1"/>
          <p:nvPr/>
        </p:nvSpPr>
        <p:spPr>
          <a:xfrm>
            <a:off x="2270152" y="5655759"/>
            <a:ext cx="4693464" cy="369332"/>
          </a:xfrm>
          <a:prstGeom prst="rect">
            <a:avLst/>
          </a:prstGeom>
          <a:noFill/>
        </p:spPr>
        <p:txBody>
          <a:bodyPr wrap="none" rtlCol="0">
            <a:spAutoFit/>
          </a:bodyPr>
          <a:lstStyle/>
          <a:p>
            <a:r>
              <a:rPr lang="fr-BE" dirty="0" err="1"/>
              <a:t>Reaction</a:t>
            </a:r>
            <a:r>
              <a:rPr lang="fr-BE" dirty="0"/>
              <a:t> Time </a:t>
            </a:r>
            <a:r>
              <a:rPr lang="fr-BE" dirty="0" err="1" smtClean="0"/>
              <a:t>decreases</a:t>
            </a:r>
            <a:r>
              <a:rPr lang="fr-BE" dirty="0" smtClean="0"/>
              <a:t> </a:t>
            </a:r>
            <a:r>
              <a:rPr lang="fr-BE" dirty="0" err="1"/>
              <a:t>linearly</a:t>
            </a:r>
            <a:r>
              <a:rPr lang="fr-BE" dirty="0"/>
              <a:t> as IQ </a:t>
            </a:r>
            <a:r>
              <a:rPr lang="fr-BE" dirty="0" err="1"/>
              <a:t>increases</a:t>
            </a:r>
            <a:endParaRPr lang="fr-BE" dirty="0"/>
          </a:p>
        </p:txBody>
      </p:sp>
    </p:spTree>
    <p:extLst>
      <p:ext uri="{BB962C8B-B14F-4D97-AF65-F5344CB8AC3E}">
        <p14:creationId xmlns:p14="http://schemas.microsoft.com/office/powerpoint/2010/main" val="17918968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44624"/>
            <a:ext cx="8229600" cy="1143000"/>
          </a:xfrm>
        </p:spPr>
        <p:txBody>
          <a:bodyPr/>
          <a:lstStyle/>
          <a:p>
            <a:r>
              <a:rPr lang="fr-BE" dirty="0"/>
              <a:t>9. « Inspection Time »</a:t>
            </a:r>
          </a:p>
        </p:txBody>
      </p:sp>
      <p:sp>
        <p:nvSpPr>
          <p:cNvPr id="3" name="Espace réservé du contenu 2"/>
          <p:cNvSpPr>
            <a:spLocks noGrp="1"/>
          </p:cNvSpPr>
          <p:nvPr>
            <p:ph idx="1"/>
          </p:nvPr>
        </p:nvSpPr>
        <p:spPr>
          <a:xfrm>
            <a:off x="308130" y="1166018"/>
            <a:ext cx="8229600" cy="4525963"/>
          </a:xfrm>
        </p:spPr>
        <p:txBody>
          <a:bodyPr/>
          <a:lstStyle/>
          <a:p>
            <a:r>
              <a:rPr lang="en-US" sz="1800" dirty="0"/>
              <a:t>"Inspection time" measures the speed of processing visual or auditory information. </a:t>
            </a:r>
            <a:r>
              <a:rPr lang="en-US" sz="1800" dirty="0" smtClean="0"/>
              <a:t>It is </a:t>
            </a:r>
            <a:r>
              <a:rPr lang="en-US" sz="1800" dirty="0"/>
              <a:t>correlated </a:t>
            </a:r>
            <a:r>
              <a:rPr lang="en-US" sz="1800" dirty="0" smtClean="0"/>
              <a:t>at +0.7 </a:t>
            </a:r>
            <a:r>
              <a:rPr lang="en-US" sz="1800" dirty="0"/>
              <a:t>with IQ. </a:t>
            </a:r>
          </a:p>
          <a:p>
            <a:endParaRPr lang="en-US" sz="1800" dirty="0"/>
          </a:p>
          <a:p>
            <a:r>
              <a:rPr lang="en-US" sz="1800" dirty="0"/>
              <a:t>In this type of test, two bars of unequal length appear on the screen for a short period of time (in milliseconds). The person tested is then asked which was the longest bar, the one on the right or the one on the left? </a:t>
            </a:r>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r>
              <a:rPr lang="en-US" sz="1800" dirty="0" smtClean="0"/>
              <a:t>High-IQ individuals </a:t>
            </a:r>
            <a:r>
              <a:rPr lang="en-US" sz="1800" dirty="0"/>
              <a:t>process visual or auditory information more quickly. They have smaller inspection times.</a:t>
            </a:r>
            <a:endParaRPr lang="fr-BE" sz="1800" dirty="0"/>
          </a:p>
          <a:p>
            <a:endParaRPr lang="fr-BE" sz="1800" dirty="0"/>
          </a:p>
          <a:p>
            <a:endParaRPr lang="fr-BE" sz="1800" dirty="0"/>
          </a:p>
          <a:p>
            <a:endParaRPr lang="fr-BE" sz="1800" dirty="0"/>
          </a:p>
          <a:p>
            <a:endParaRPr lang="fr-BE" sz="1800" dirty="0"/>
          </a:p>
          <a:p>
            <a:endParaRPr lang="fr-BE" sz="1800" dirty="0"/>
          </a:p>
          <a:p>
            <a:endParaRPr lang="fr-BE" sz="1800" dirty="0"/>
          </a:p>
          <a:p>
            <a:pPr marL="0" indent="0">
              <a:buNone/>
            </a:pPr>
            <a:r>
              <a:rPr lang="fr-BE" dirty="0"/>
              <a:t/>
            </a:r>
            <a:br>
              <a:rPr lang="fr-BE" dirty="0"/>
            </a:br>
            <a:r>
              <a:rPr lang="fr-BE" dirty="0"/>
              <a:t/>
            </a:r>
            <a:br>
              <a:rPr lang="fr-BE" dirty="0"/>
            </a:b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82</a:t>
            </a:fld>
            <a:endParaRPr lang="fr-BE"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7443" y="3284984"/>
            <a:ext cx="3990975"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94613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48680"/>
            <a:ext cx="8229600" cy="4525963"/>
          </a:xfrm>
        </p:spPr>
        <p:txBody>
          <a:bodyPr/>
          <a:lstStyle/>
          <a:p>
            <a:pPr marL="0" indent="0" algn="ctr">
              <a:buNone/>
            </a:pPr>
            <a:r>
              <a:rPr lang="en-US" dirty="0"/>
              <a:t>There Are Significant Race Differences in Inspection Time</a:t>
            </a: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83</a:t>
            </a:fld>
            <a:endParaRPr lang="fr-BE"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2900" y="1844824"/>
            <a:ext cx="6148164" cy="3773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2227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fr-BE" dirty="0"/>
              <a:t>10. </a:t>
            </a:r>
            <a:r>
              <a:rPr lang="fr-BE" dirty="0" err="1"/>
              <a:t>European</a:t>
            </a:r>
            <a:r>
              <a:rPr lang="fr-BE" dirty="0"/>
              <a:t> </a:t>
            </a:r>
            <a:r>
              <a:rPr lang="fr-BE" dirty="0" err="1"/>
              <a:t>admixture</a:t>
            </a:r>
            <a:r>
              <a:rPr lang="fr-BE" dirty="0"/>
              <a:t> </a:t>
            </a:r>
            <a:r>
              <a:rPr lang="fr-BE" dirty="0" err="1"/>
              <a:t>among</a:t>
            </a:r>
            <a:r>
              <a:rPr lang="fr-BE" dirty="0"/>
              <a:t> </a:t>
            </a:r>
            <a:r>
              <a:rPr lang="fr-BE" dirty="0" err="1"/>
              <a:t>African-Americans</a:t>
            </a:r>
            <a:r>
              <a:rPr lang="fr-BE" dirty="0"/>
              <a:t>.</a:t>
            </a:r>
          </a:p>
        </p:txBody>
      </p:sp>
      <p:sp>
        <p:nvSpPr>
          <p:cNvPr id="3" name="Espace réservé du contenu 2"/>
          <p:cNvSpPr>
            <a:spLocks noGrp="1"/>
          </p:cNvSpPr>
          <p:nvPr>
            <p:ph idx="1"/>
          </p:nvPr>
        </p:nvSpPr>
        <p:spPr>
          <a:xfrm>
            <a:off x="457200" y="1916832"/>
            <a:ext cx="8229600" cy="4525963"/>
          </a:xfrm>
        </p:spPr>
        <p:txBody>
          <a:bodyPr rtlCol="0">
            <a:normAutofit fontScale="92500" lnSpcReduction="20000"/>
          </a:bodyPr>
          <a:lstStyle/>
          <a:p>
            <a:pPr marL="0" indent="0" eaLnBrk="1" fontAlgn="auto" hangingPunct="1">
              <a:spcAft>
                <a:spcPts val="0"/>
              </a:spcAft>
              <a:buNone/>
              <a:defRPr/>
            </a:pPr>
            <a:r>
              <a:rPr lang="en-US" sz="2400" dirty="0"/>
              <a:t>-&gt; The more the European admixture, the higher the average brain weight, the higher the IQ.</a:t>
            </a:r>
          </a:p>
          <a:p>
            <a:pPr marL="0" indent="0" eaLnBrk="1" fontAlgn="auto" hangingPunct="1">
              <a:spcAft>
                <a:spcPts val="0"/>
              </a:spcAft>
              <a:buNone/>
              <a:defRPr/>
            </a:pPr>
            <a:endParaRPr lang="en-US" sz="2400" dirty="0"/>
          </a:p>
          <a:p>
            <a:pPr eaLnBrk="1" fontAlgn="auto" hangingPunct="1">
              <a:spcAft>
                <a:spcPts val="0"/>
              </a:spcAft>
              <a:buFont typeface="Arial" pitchFamily="34" charset="0"/>
              <a:buChar char="•"/>
              <a:defRPr/>
            </a:pPr>
            <a:r>
              <a:rPr lang="en-US" sz="2400" dirty="0"/>
              <a:t>Average IQ of pure Africans in US </a:t>
            </a:r>
            <a:r>
              <a:rPr lang="en-US" sz="2400" dirty="0" smtClean="0"/>
              <a:t>(Southern </a:t>
            </a:r>
            <a:r>
              <a:rPr lang="en-US" sz="2400" dirty="0"/>
              <a:t>States): 80</a:t>
            </a:r>
          </a:p>
          <a:p>
            <a:pPr eaLnBrk="1" fontAlgn="auto" hangingPunct="1">
              <a:spcAft>
                <a:spcPts val="0"/>
              </a:spcAft>
              <a:buFont typeface="Arial" pitchFamily="34" charset="0"/>
              <a:buChar char="•"/>
              <a:defRPr/>
            </a:pPr>
            <a:endParaRPr lang="en-US" sz="2400" dirty="0"/>
          </a:p>
          <a:p>
            <a:pPr eaLnBrk="1" fontAlgn="auto" hangingPunct="1">
              <a:spcAft>
                <a:spcPts val="0"/>
              </a:spcAft>
              <a:buFont typeface="Arial" pitchFamily="34" charset="0"/>
              <a:buChar char="•"/>
              <a:defRPr/>
            </a:pPr>
            <a:r>
              <a:rPr lang="en-US" sz="2400" dirty="0"/>
              <a:t>With 25 percent of European descent: 85 (mean for African-Americans)</a:t>
            </a:r>
          </a:p>
          <a:p>
            <a:pPr eaLnBrk="1" fontAlgn="auto" hangingPunct="1">
              <a:spcAft>
                <a:spcPts val="0"/>
              </a:spcAft>
              <a:buFont typeface="Arial" pitchFamily="34" charset="0"/>
              <a:buChar char="•"/>
              <a:defRPr/>
            </a:pPr>
            <a:endParaRPr lang="en-US" sz="2400" dirty="0"/>
          </a:p>
          <a:p>
            <a:pPr eaLnBrk="1" fontAlgn="auto" hangingPunct="1">
              <a:spcAft>
                <a:spcPts val="0"/>
              </a:spcAft>
              <a:buFont typeface="Arial" pitchFamily="34" charset="0"/>
              <a:buChar char="•"/>
              <a:defRPr/>
            </a:pPr>
            <a:r>
              <a:rPr lang="en-US" sz="2400" dirty="0"/>
              <a:t>Mean IQ for European-African hybrids: 90</a:t>
            </a:r>
          </a:p>
          <a:p>
            <a:pPr eaLnBrk="1" fontAlgn="auto" hangingPunct="1">
              <a:spcAft>
                <a:spcPts val="0"/>
              </a:spcAft>
              <a:buFont typeface="Arial" pitchFamily="34" charset="0"/>
              <a:buChar char="•"/>
              <a:defRPr/>
            </a:pPr>
            <a:endParaRPr lang="en-US" sz="2400" dirty="0"/>
          </a:p>
          <a:p>
            <a:pPr eaLnBrk="1" fontAlgn="auto" hangingPunct="1">
              <a:spcAft>
                <a:spcPts val="0"/>
              </a:spcAft>
              <a:buFont typeface="Arial" pitchFamily="34" charset="0"/>
              <a:buChar char="•"/>
              <a:defRPr/>
            </a:pPr>
            <a:r>
              <a:rPr lang="en-US" sz="2400" dirty="0"/>
              <a:t>Mean IQ with 75 percent European descent: 95</a:t>
            </a:r>
          </a:p>
          <a:p>
            <a:pPr eaLnBrk="1" fontAlgn="auto" hangingPunct="1">
              <a:spcAft>
                <a:spcPts val="0"/>
              </a:spcAft>
              <a:buFont typeface="Arial" pitchFamily="34" charset="0"/>
              <a:buChar char="•"/>
              <a:defRPr/>
            </a:pPr>
            <a:endParaRPr lang="en-US" sz="2400" dirty="0"/>
          </a:p>
          <a:p>
            <a:pPr eaLnBrk="1" fontAlgn="auto" hangingPunct="1">
              <a:spcAft>
                <a:spcPts val="0"/>
              </a:spcAft>
              <a:buFont typeface="Arial" pitchFamily="34" charset="0"/>
              <a:buChar char="•"/>
              <a:defRPr/>
            </a:pPr>
            <a:r>
              <a:rPr lang="en-US" sz="2400" dirty="0"/>
              <a:t>Correlation of -0.91 between skin pigmentation and IQ (</a:t>
            </a:r>
            <a:r>
              <a:rPr lang="en-US" sz="2400" dirty="0" err="1"/>
              <a:t>Larivée</a:t>
            </a:r>
            <a:r>
              <a:rPr lang="en-US" sz="2400" dirty="0"/>
              <a:t>, 2009; </a:t>
            </a:r>
            <a:r>
              <a:rPr lang="en-US" sz="2400" dirty="0" err="1"/>
              <a:t>Templer</a:t>
            </a:r>
            <a:r>
              <a:rPr lang="en-US" sz="2400" dirty="0"/>
              <a:t>, 2006)</a:t>
            </a:r>
          </a:p>
          <a:p>
            <a:pPr eaLnBrk="1" fontAlgn="auto" hangingPunct="1">
              <a:spcAft>
                <a:spcPts val="0"/>
              </a:spcAft>
              <a:buFont typeface="Arial" pitchFamily="34" charset="0"/>
              <a:buChar char="•"/>
              <a:defRPr/>
            </a:pPr>
            <a:endParaRPr lang="fr-BE" sz="2400" dirty="0"/>
          </a:p>
        </p:txBody>
      </p:sp>
      <p:sp>
        <p:nvSpPr>
          <p:cNvPr id="4" name="Espace réservé du numéro de diapositive 3"/>
          <p:cNvSpPr>
            <a:spLocks noGrp="1"/>
          </p:cNvSpPr>
          <p:nvPr>
            <p:ph type="sldNum" sz="quarter" idx="12"/>
          </p:nvPr>
        </p:nvSpPr>
        <p:spPr/>
        <p:txBody>
          <a:bodyPr/>
          <a:lstStyle/>
          <a:p>
            <a:pPr>
              <a:defRPr/>
            </a:pPr>
            <a:fld id="{DA47860E-DFD3-4D88-BBCB-2457E0FCDA85}" type="slidenum">
              <a:rPr lang="fr-BE"/>
              <a:pPr>
                <a:defRPr/>
              </a:pPr>
              <a:t>84</a:t>
            </a:fld>
            <a:endParaRPr lang="fr-BE" dirty="0"/>
          </a:p>
        </p:txBody>
      </p:sp>
    </p:spTree>
  </p:cSld>
  <p:clrMapOvr>
    <a:masterClrMapping/>
  </p:clrMapOvr>
  <p:transition spd="slow" advTm="66280"/>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961D413-C80E-4040-8C95-0A8BAAE2541B}" type="slidenum">
              <a:rPr lang="fr-BE" smtClean="0"/>
              <a:pPr>
                <a:defRPr/>
              </a:pPr>
              <a:t>85</a:t>
            </a:fld>
            <a:endParaRPr lang="fr-BE" dirty="0"/>
          </a:p>
        </p:txBody>
      </p:sp>
      <p:pic>
        <p:nvPicPr>
          <p:cNvPr id="2050" name="Picture 2" descr="https://human-intelligence.org/wp-content/uploads/358097821_3232154123742266_5628030648288523333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0" y="741194"/>
            <a:ext cx="6203715" cy="547260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028976" y="345376"/>
            <a:ext cx="7241085" cy="369332"/>
          </a:xfrm>
          <a:prstGeom prst="rect">
            <a:avLst/>
          </a:prstGeom>
          <a:noFill/>
        </p:spPr>
        <p:txBody>
          <a:bodyPr wrap="none" rtlCol="0">
            <a:spAutoFit/>
          </a:bodyPr>
          <a:lstStyle/>
          <a:p>
            <a:r>
              <a:rPr lang="en-US" dirty="0" smtClean="0"/>
              <a:t>Brain volume among Afro-Americans as a function of European ancestry (%)</a:t>
            </a:r>
            <a:endParaRPr lang="en-US" dirty="0"/>
          </a:p>
        </p:txBody>
      </p:sp>
      <p:sp>
        <p:nvSpPr>
          <p:cNvPr id="8" name="TextBox 7"/>
          <p:cNvSpPr txBox="1"/>
          <p:nvPr/>
        </p:nvSpPr>
        <p:spPr>
          <a:xfrm>
            <a:off x="0" y="6257836"/>
            <a:ext cx="8064896" cy="430887"/>
          </a:xfrm>
          <a:prstGeom prst="rect">
            <a:avLst/>
          </a:prstGeom>
          <a:noFill/>
        </p:spPr>
        <p:txBody>
          <a:bodyPr wrap="square" rtlCol="0">
            <a:spAutoFit/>
          </a:bodyPr>
          <a:lstStyle/>
          <a:p>
            <a:r>
              <a:rPr lang="en-AU" sz="1100" dirty="0" smtClean="0"/>
              <a:t>Table from A </a:t>
            </a:r>
            <a:r>
              <a:rPr lang="en-AU" sz="1100" dirty="0"/>
              <a:t>Genetic Hypothesis for American Race/Ethnic Differences in Mean </a:t>
            </a:r>
            <a:r>
              <a:rPr lang="en-AU" sz="1100" i="1" dirty="0"/>
              <a:t>g</a:t>
            </a:r>
            <a:r>
              <a:rPr lang="en-AU" sz="1100" dirty="0"/>
              <a:t>: A Reply to Warne (2021) with Fifteen New Empirical Tests Using the ABCD </a:t>
            </a:r>
            <a:r>
              <a:rPr lang="en-AU" sz="1100" dirty="0" smtClean="0"/>
              <a:t>Dataset. John </a:t>
            </a:r>
            <a:r>
              <a:rPr lang="en-AU" sz="1100" dirty="0"/>
              <a:t>G.R. </a:t>
            </a:r>
            <a:r>
              <a:rPr lang="en-AU" sz="1100" dirty="0" err="1" smtClean="0"/>
              <a:t>Fuerst</a:t>
            </a:r>
            <a:r>
              <a:rPr lang="en-AU" sz="1100" dirty="0" smtClean="0"/>
              <a:t> et al. (2024)</a:t>
            </a:r>
            <a:endParaRPr lang="en-AU" sz="1100" dirty="0"/>
          </a:p>
        </p:txBody>
      </p:sp>
    </p:spTree>
    <p:extLst>
      <p:ext uri="{BB962C8B-B14F-4D97-AF65-F5344CB8AC3E}">
        <p14:creationId xmlns:p14="http://schemas.microsoft.com/office/powerpoint/2010/main" val="30519232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961D413-C80E-4040-8C95-0A8BAAE2541B}" type="slidenum">
              <a:rPr lang="fr-BE" smtClean="0"/>
              <a:pPr>
                <a:defRPr/>
              </a:pPr>
              <a:t>86</a:t>
            </a:fld>
            <a:endParaRPr lang="fr-BE" dirty="0"/>
          </a:p>
        </p:txBody>
      </p:sp>
      <p:pic>
        <p:nvPicPr>
          <p:cNvPr id="3074" name="Picture 2" descr="https://human-intelligence.org/wp-content/uploads/g-admixtu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646784"/>
            <a:ext cx="5040560" cy="52297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508951" y="260648"/>
            <a:ext cx="6270114" cy="369332"/>
          </a:xfrm>
          <a:prstGeom prst="rect">
            <a:avLst/>
          </a:prstGeom>
          <a:noFill/>
        </p:spPr>
        <p:txBody>
          <a:bodyPr wrap="none" rtlCol="0">
            <a:spAutoFit/>
          </a:bodyPr>
          <a:lstStyle/>
          <a:p>
            <a:r>
              <a:rPr lang="en-US" dirty="0" smtClean="0"/>
              <a:t>IQ among Afro-Americans as a function of European ancestry (%)</a:t>
            </a:r>
            <a:endParaRPr lang="en-US" dirty="0"/>
          </a:p>
        </p:txBody>
      </p:sp>
      <p:sp>
        <p:nvSpPr>
          <p:cNvPr id="8" name="TextBox 7"/>
          <p:cNvSpPr txBox="1"/>
          <p:nvPr/>
        </p:nvSpPr>
        <p:spPr>
          <a:xfrm>
            <a:off x="107504" y="6290588"/>
            <a:ext cx="8064896" cy="430887"/>
          </a:xfrm>
          <a:prstGeom prst="rect">
            <a:avLst/>
          </a:prstGeom>
          <a:noFill/>
        </p:spPr>
        <p:txBody>
          <a:bodyPr wrap="square" rtlCol="0">
            <a:spAutoFit/>
          </a:bodyPr>
          <a:lstStyle/>
          <a:p>
            <a:r>
              <a:rPr lang="en-AU" sz="1100" dirty="0" smtClean="0"/>
              <a:t>Table from A </a:t>
            </a:r>
            <a:r>
              <a:rPr lang="en-AU" sz="1100" dirty="0"/>
              <a:t>Genetic Hypothesis for American Race/Ethnic Differences in Mean </a:t>
            </a:r>
            <a:r>
              <a:rPr lang="en-AU" sz="1100" i="1" dirty="0"/>
              <a:t>g</a:t>
            </a:r>
            <a:r>
              <a:rPr lang="en-AU" sz="1100" dirty="0"/>
              <a:t>: A Reply to Warne (2021) with Fifteen New Empirical Tests Using the ABCD </a:t>
            </a:r>
            <a:r>
              <a:rPr lang="en-AU" sz="1100" dirty="0" smtClean="0"/>
              <a:t>Dataset. John </a:t>
            </a:r>
            <a:r>
              <a:rPr lang="en-AU" sz="1100" dirty="0"/>
              <a:t>G.R. </a:t>
            </a:r>
            <a:r>
              <a:rPr lang="en-AU" sz="1100" dirty="0" err="1" smtClean="0"/>
              <a:t>Fuerst</a:t>
            </a:r>
            <a:r>
              <a:rPr lang="en-AU" sz="1100" dirty="0" smtClean="0"/>
              <a:t> et al. (2024)</a:t>
            </a:r>
            <a:endParaRPr lang="en-AU" sz="1100" dirty="0"/>
          </a:p>
        </p:txBody>
      </p:sp>
    </p:spTree>
    <p:extLst>
      <p:ext uri="{BB962C8B-B14F-4D97-AF65-F5344CB8AC3E}">
        <p14:creationId xmlns:p14="http://schemas.microsoft.com/office/powerpoint/2010/main" val="27164274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961D413-C80E-4040-8C95-0A8BAAE2541B}" type="slidenum">
              <a:rPr lang="fr-BE" smtClean="0"/>
              <a:pPr>
                <a:defRPr/>
              </a:pPr>
              <a:t>87</a:t>
            </a:fld>
            <a:endParaRPr lang="fr-BE" dirty="0"/>
          </a:p>
        </p:txBody>
      </p:sp>
      <p:pic>
        <p:nvPicPr>
          <p:cNvPr id="4098" name="Picture 2" descr="https://human-intelligence.org/wp-content/uploads/polygeni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121184"/>
            <a:ext cx="4737606" cy="482453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71600" y="404664"/>
            <a:ext cx="7300717" cy="369332"/>
          </a:xfrm>
          <a:prstGeom prst="rect">
            <a:avLst/>
          </a:prstGeom>
          <a:noFill/>
        </p:spPr>
        <p:txBody>
          <a:bodyPr wrap="none" rtlCol="0">
            <a:spAutoFit/>
          </a:bodyPr>
          <a:lstStyle/>
          <a:p>
            <a:r>
              <a:rPr lang="en-US" dirty="0" smtClean="0"/>
              <a:t>Mean IQ (g) as a function of the intelligence polygenic score, per population</a:t>
            </a:r>
            <a:endParaRPr lang="en-US" dirty="0"/>
          </a:p>
        </p:txBody>
      </p:sp>
      <p:sp>
        <p:nvSpPr>
          <p:cNvPr id="8" name="TextBox 7"/>
          <p:cNvSpPr txBox="1"/>
          <p:nvPr/>
        </p:nvSpPr>
        <p:spPr>
          <a:xfrm>
            <a:off x="107504" y="6323468"/>
            <a:ext cx="8064896" cy="430887"/>
          </a:xfrm>
          <a:prstGeom prst="rect">
            <a:avLst/>
          </a:prstGeom>
          <a:noFill/>
        </p:spPr>
        <p:txBody>
          <a:bodyPr wrap="square" rtlCol="0">
            <a:spAutoFit/>
          </a:bodyPr>
          <a:lstStyle/>
          <a:p>
            <a:r>
              <a:rPr lang="en-AU" sz="1100" dirty="0" smtClean="0"/>
              <a:t>Table from A </a:t>
            </a:r>
            <a:r>
              <a:rPr lang="en-AU" sz="1100" dirty="0"/>
              <a:t>Genetic Hypothesis for American Race/Ethnic Differences in Mean </a:t>
            </a:r>
            <a:r>
              <a:rPr lang="en-AU" sz="1100" i="1" dirty="0"/>
              <a:t>g</a:t>
            </a:r>
            <a:r>
              <a:rPr lang="en-AU" sz="1100" dirty="0"/>
              <a:t>: A Reply to Warne (2021) with Fifteen New Empirical Tests Using the ABCD </a:t>
            </a:r>
            <a:r>
              <a:rPr lang="en-AU" sz="1100" dirty="0" smtClean="0"/>
              <a:t>Dataset. John </a:t>
            </a:r>
            <a:r>
              <a:rPr lang="en-AU" sz="1100" dirty="0"/>
              <a:t>G.R. </a:t>
            </a:r>
            <a:r>
              <a:rPr lang="en-AU" sz="1100" dirty="0" err="1" smtClean="0"/>
              <a:t>Fuerst</a:t>
            </a:r>
            <a:r>
              <a:rPr lang="en-AU" sz="1100" dirty="0" smtClean="0"/>
              <a:t> et al. (2024)</a:t>
            </a:r>
            <a:endParaRPr lang="en-AU" sz="1100" dirty="0"/>
          </a:p>
        </p:txBody>
      </p:sp>
    </p:spTree>
    <p:extLst>
      <p:ext uri="{BB962C8B-B14F-4D97-AF65-F5344CB8AC3E}">
        <p14:creationId xmlns:p14="http://schemas.microsoft.com/office/powerpoint/2010/main" val="14621875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Among Afro-Americans, European ancestry (%) is linearly associated with an increase in </a:t>
            </a:r>
            <a:br>
              <a:rPr lang="en-US" dirty="0" smtClean="0"/>
            </a:br>
            <a:r>
              <a:rPr lang="en-US" dirty="0" smtClean="0"/>
              <a:t>(1) intelligence polygenic score </a:t>
            </a:r>
            <a:br>
              <a:rPr lang="en-US" dirty="0" smtClean="0"/>
            </a:br>
            <a:r>
              <a:rPr lang="en-US" dirty="0" smtClean="0"/>
              <a:t>(2) brain size </a:t>
            </a:r>
            <a:br>
              <a:rPr lang="en-US" dirty="0" smtClean="0"/>
            </a:br>
            <a:r>
              <a:rPr lang="en-US" dirty="0" smtClean="0"/>
              <a:t>(3) general intelligence (IQ)</a:t>
            </a:r>
            <a:endParaRPr lang="en-US" dirty="0"/>
          </a:p>
        </p:txBody>
      </p:sp>
      <p:sp>
        <p:nvSpPr>
          <p:cNvPr id="4" name="Slide Number Placeholder 3"/>
          <p:cNvSpPr>
            <a:spLocks noGrp="1"/>
          </p:cNvSpPr>
          <p:nvPr>
            <p:ph type="sldNum" sz="quarter" idx="12"/>
          </p:nvPr>
        </p:nvSpPr>
        <p:spPr/>
        <p:txBody>
          <a:bodyPr/>
          <a:lstStyle/>
          <a:p>
            <a:pPr>
              <a:defRPr/>
            </a:pPr>
            <a:fld id="{C961D413-C80E-4040-8C95-0A8BAAE2541B}" type="slidenum">
              <a:rPr lang="fr-BE" smtClean="0"/>
              <a:pPr>
                <a:defRPr/>
              </a:pPr>
              <a:t>88</a:t>
            </a:fld>
            <a:endParaRPr lang="fr-BE" dirty="0"/>
          </a:p>
        </p:txBody>
      </p:sp>
    </p:spTree>
    <p:extLst>
      <p:ext uri="{BB962C8B-B14F-4D97-AF65-F5344CB8AC3E}">
        <p14:creationId xmlns:p14="http://schemas.microsoft.com/office/powerpoint/2010/main" val="25872484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re 1"/>
          <p:cNvSpPr>
            <a:spLocks noGrp="1"/>
          </p:cNvSpPr>
          <p:nvPr>
            <p:ph type="title"/>
          </p:nvPr>
        </p:nvSpPr>
        <p:spPr>
          <a:xfrm>
            <a:off x="323528" y="-299002"/>
            <a:ext cx="7993063" cy="903287"/>
          </a:xfrm>
        </p:spPr>
        <p:txBody>
          <a:bodyPr/>
          <a:lstStyle/>
          <a:p>
            <a:pPr eaLnBrk="1" hangingPunct="1"/>
            <a:r>
              <a:rPr lang="fr-BE" sz="2200" dirty="0"/>
              <a:t/>
            </a:r>
            <a:br>
              <a:rPr lang="fr-BE" sz="2200" dirty="0"/>
            </a:br>
            <a:r>
              <a:rPr lang="fr-BE" sz="2200" dirty="0"/>
              <a:t>11. 76 </a:t>
            </a:r>
            <a:r>
              <a:rPr lang="fr-BE" sz="2200" dirty="0" err="1"/>
              <a:t>musculoskeletal</a:t>
            </a:r>
            <a:r>
              <a:rPr lang="fr-BE" sz="2200" dirty="0"/>
              <a:t> </a:t>
            </a:r>
            <a:r>
              <a:rPr lang="fr-BE" sz="2200" dirty="0" err="1"/>
              <a:t>features</a:t>
            </a:r>
            <a:endParaRPr lang="fr-BE" sz="2200" dirty="0"/>
          </a:p>
        </p:txBody>
      </p:sp>
      <p:sp>
        <p:nvSpPr>
          <p:cNvPr id="3" name="Espace réservé du contenu 2"/>
          <p:cNvSpPr>
            <a:spLocks noGrp="1"/>
          </p:cNvSpPr>
          <p:nvPr>
            <p:ph idx="1"/>
          </p:nvPr>
        </p:nvSpPr>
        <p:spPr>
          <a:xfrm>
            <a:off x="71437" y="764704"/>
            <a:ext cx="9072563" cy="6264275"/>
          </a:xfrm>
        </p:spPr>
        <p:txBody>
          <a:bodyPr rtlCol="0">
            <a:normAutofit fontScale="47500" lnSpcReduction="20000"/>
          </a:bodyPr>
          <a:lstStyle/>
          <a:p>
            <a:pPr eaLnBrk="1" fontAlgn="auto" hangingPunct="1">
              <a:spcAft>
                <a:spcPts val="0"/>
              </a:spcAft>
              <a:buFont typeface="Arial" pitchFamily="34" charset="0"/>
              <a:buChar char="•"/>
              <a:defRPr/>
            </a:pPr>
            <a:r>
              <a:rPr lang="en-US" sz="3600" dirty="0"/>
              <a:t>Racial differences in brain size are correlated with 76 musculoskeletal traits identified in standard evolutionary books as consistently related </a:t>
            </a:r>
            <a:r>
              <a:rPr lang="en-US" sz="3600" dirty="0" smtClean="0"/>
              <a:t>to </a:t>
            </a:r>
            <a:r>
              <a:rPr lang="en-US" sz="3600" dirty="0"/>
              <a:t>an increase in brain size and intelligence in </a:t>
            </a:r>
            <a:r>
              <a:rPr lang="en-US" sz="3600" dirty="0" smtClean="0"/>
              <a:t>hominids.</a:t>
            </a:r>
            <a:endParaRPr lang="en-US" sz="3600" dirty="0"/>
          </a:p>
          <a:p>
            <a:pPr eaLnBrk="1" fontAlgn="auto" hangingPunct="1">
              <a:spcAft>
                <a:spcPts val="0"/>
              </a:spcAft>
              <a:buFont typeface="Arial" pitchFamily="34" charset="0"/>
              <a:buChar char="•"/>
              <a:defRPr/>
            </a:pPr>
            <a:r>
              <a:rPr lang="en-US" sz="3600" dirty="0"/>
              <a:t>Among these differences, we find:</a:t>
            </a:r>
          </a:p>
          <a:p>
            <a:pPr eaLnBrk="1" fontAlgn="auto" hangingPunct="1">
              <a:spcAft>
                <a:spcPts val="0"/>
              </a:spcAft>
              <a:buFont typeface="Arial" pitchFamily="34" charset="0"/>
              <a:buChar char="•"/>
              <a:defRPr/>
            </a:pPr>
            <a:r>
              <a:rPr lang="en-US" sz="3600" dirty="0"/>
              <a:t>The pelvis transverse diameter: </a:t>
            </a:r>
            <a:r>
              <a:rPr lang="en-AU" sz="3600" dirty="0"/>
              <a:t>An increase in brain size and intelligence has been paired with an increase in the pelvis transverse diameter to allow the passage of the skull at birth. Africans have a significantly smaller pelvic diameter than Europeans</a:t>
            </a:r>
            <a:r>
              <a:rPr lang="en-US" sz="3600" dirty="0" smtClean="0"/>
              <a:t> </a:t>
            </a:r>
            <a:r>
              <a:rPr lang="en-US" sz="3600" dirty="0"/>
              <a:t>(27.4 cm against 24.6 </a:t>
            </a:r>
            <a:r>
              <a:rPr lang="en-US" sz="3600" dirty="0" smtClean="0"/>
              <a:t>cm for </a:t>
            </a:r>
            <a:r>
              <a:rPr lang="en-US" sz="3600" dirty="0"/>
              <a:t>Africans). East Asians have a greater pelvic diameter than Europeans.</a:t>
            </a:r>
          </a:p>
          <a:p>
            <a:pPr eaLnBrk="1" fontAlgn="auto" hangingPunct="1">
              <a:spcAft>
                <a:spcPts val="0"/>
              </a:spcAft>
              <a:buFont typeface="Arial" pitchFamily="34" charset="0"/>
              <a:buChar char="•"/>
              <a:defRPr/>
            </a:pPr>
            <a:r>
              <a:rPr lang="en-US" sz="3600" dirty="0"/>
              <a:t>As a consequence of a larger pelvis, the femur (the thigh bone</a:t>
            </a:r>
            <a:r>
              <a:rPr lang="en-US" sz="3600" dirty="0" smtClean="0"/>
              <a:t>)</a:t>
            </a:r>
            <a:r>
              <a:rPr lang="en-AU" sz="3600" dirty="0" smtClean="0"/>
              <a:t>, </a:t>
            </a:r>
            <a:r>
              <a:rPr lang="en-AU" sz="3600" dirty="0"/>
              <a:t>which is inserted at the level of the pelvis, curved. In spite of a growing pelvis, spacing the femoral insertions and causing a wider angle for the exit of the two femurs, it was imperative that the knee make</a:t>
            </a:r>
            <a:r>
              <a:rPr lang="en-US" sz="3600" dirty="0" smtClean="0"/>
              <a:t> </a:t>
            </a:r>
            <a:r>
              <a:rPr lang="en-US" sz="3600" dirty="0"/>
              <a:t>a proper junction with the fibula, causing a curve of the femur. Europeans have a significantly greater femoral curvature than Africans and </a:t>
            </a:r>
            <a:r>
              <a:rPr lang="en-US" sz="3600" dirty="0" smtClean="0"/>
              <a:t>substantially </a:t>
            </a:r>
            <a:r>
              <a:rPr lang="en-US" sz="3600" dirty="0"/>
              <a:t>less than East </a:t>
            </a:r>
            <a:r>
              <a:rPr lang="en-US" sz="3600" dirty="0" smtClean="0"/>
              <a:t>Asians.</a:t>
            </a:r>
            <a:endParaRPr lang="en-US" sz="3600" dirty="0"/>
          </a:p>
          <a:p>
            <a:pPr eaLnBrk="1" fontAlgn="auto" hangingPunct="1">
              <a:spcAft>
                <a:spcPts val="0"/>
              </a:spcAft>
              <a:buFont typeface="Arial" pitchFamily="34" charset="0"/>
              <a:buChar char="•"/>
              <a:defRPr/>
            </a:pPr>
            <a:r>
              <a:rPr lang="en-US" sz="3600" dirty="0"/>
              <a:t>While intelligence and cranial capacity have increased, skulls have become more spherical and deep. Europeans have significantly more </a:t>
            </a:r>
            <a:r>
              <a:rPr lang="en-US" sz="3600" dirty="0" smtClean="0"/>
              <a:t>spherical, profound, and bigger brains than </a:t>
            </a:r>
            <a:r>
              <a:rPr lang="en-US" sz="3600" dirty="0"/>
              <a:t>Africans.</a:t>
            </a:r>
          </a:p>
          <a:p>
            <a:pPr eaLnBrk="1" fontAlgn="auto" hangingPunct="1">
              <a:spcAft>
                <a:spcPts val="0"/>
              </a:spcAft>
              <a:buFont typeface="Arial" pitchFamily="34" charset="0"/>
              <a:buChar char="•"/>
              <a:defRPr/>
            </a:pPr>
            <a:r>
              <a:rPr lang="en-US" sz="3600" dirty="0"/>
              <a:t>The increase in </a:t>
            </a:r>
            <a:r>
              <a:rPr lang="en-US" sz="3600" dirty="0" err="1"/>
              <a:t>sphericity</a:t>
            </a:r>
            <a:r>
              <a:rPr lang="en-US" sz="3600" dirty="0"/>
              <a:t> </a:t>
            </a:r>
            <a:r>
              <a:rPr lang="en-US" sz="3600" dirty="0" smtClean="0"/>
              <a:t>has</a:t>
            </a:r>
            <a:r>
              <a:rPr lang="en-AU" sz="3600" dirty="0"/>
              <a:t>, therefore, reduced the protuberances, particularly</a:t>
            </a:r>
            <a:r>
              <a:rPr lang="en-US" sz="3600" dirty="0" smtClean="0"/>
              <a:t> </a:t>
            </a:r>
            <a:r>
              <a:rPr lang="en-US" sz="3600" dirty="0"/>
              <a:t>the mastoid process. Whites have a significantly smaller mastoid process than blacks.</a:t>
            </a:r>
          </a:p>
          <a:p>
            <a:pPr eaLnBrk="1" fontAlgn="auto" hangingPunct="1">
              <a:spcAft>
                <a:spcPts val="0"/>
              </a:spcAft>
              <a:buFont typeface="Arial" pitchFamily="34" charset="0"/>
              <a:buChar char="•"/>
              <a:defRPr/>
            </a:pPr>
            <a:r>
              <a:rPr lang="en-US" sz="3600" dirty="0" smtClean="0"/>
              <a:t>An increase </a:t>
            </a:r>
            <a:r>
              <a:rPr lang="en-US" sz="3600" dirty="0"/>
              <a:t>in cranial capacity occurred towards the front of the skull, resulting in a decrease in prognathism and an increase in </a:t>
            </a:r>
            <a:r>
              <a:rPr lang="en-US" sz="3600" dirty="0" err="1"/>
              <a:t>orthognathism</a:t>
            </a:r>
            <a:r>
              <a:rPr lang="en-US" sz="3600" dirty="0"/>
              <a:t> (flatter face). Europeans have a significantly less prognathic and more orthognathic face than Africans.</a:t>
            </a:r>
          </a:p>
          <a:p>
            <a:pPr marL="0" indent="0" eaLnBrk="1" fontAlgn="auto" hangingPunct="1">
              <a:spcAft>
                <a:spcPts val="0"/>
              </a:spcAft>
              <a:buNone/>
              <a:defRPr/>
            </a:pPr>
            <a:endParaRPr lang="en-US" sz="3600" dirty="0"/>
          </a:p>
          <a:p>
            <a:pPr eaLnBrk="1" fontAlgn="auto" hangingPunct="1">
              <a:spcAft>
                <a:spcPts val="0"/>
              </a:spcAft>
              <a:buFont typeface="Arial" pitchFamily="34" charset="0"/>
              <a:buChar char="•"/>
              <a:defRPr/>
            </a:pPr>
            <a:r>
              <a:rPr lang="en-US" sz="3600" dirty="0"/>
              <a:t>Very informative: "Progressive Changes in Brain Size and Musculoskeletal Traits in Seven Hominoid Populations", Rushton, Human </a:t>
            </a:r>
            <a:r>
              <a:rPr lang="en-US" sz="3600" dirty="0" smtClean="0"/>
              <a:t>Evolution</a:t>
            </a:r>
            <a:r>
              <a:rPr lang="en-US" sz="3600" dirty="0"/>
              <a:t>, Vol. 19 (173-196) 2004.</a:t>
            </a:r>
            <a:br>
              <a:rPr lang="en-US" sz="3600" dirty="0"/>
            </a:br>
            <a:r>
              <a:rPr lang="fr-BE" sz="3600" dirty="0">
                <a:hlinkClick r:id="rId3"/>
              </a:rPr>
              <a:t>http://www.human-intelligence.org/wp-content/uploads/2019/03/progressive-change.pdf</a:t>
            </a:r>
            <a:endParaRPr lang="fr-BE" sz="3600" dirty="0"/>
          </a:p>
          <a:p>
            <a:pPr marL="0" indent="0" eaLnBrk="1" fontAlgn="auto" hangingPunct="1">
              <a:spcAft>
                <a:spcPts val="0"/>
              </a:spcAft>
              <a:buFont typeface="Arial" pitchFamily="34" charset="0"/>
              <a:buNone/>
              <a:defRPr/>
            </a:pPr>
            <a:endParaRPr lang="fr-BE" dirty="0"/>
          </a:p>
          <a:p>
            <a:pPr marL="0" indent="0" eaLnBrk="1" fontAlgn="auto" hangingPunct="1">
              <a:spcAft>
                <a:spcPts val="0"/>
              </a:spcAft>
              <a:buFont typeface="Arial" pitchFamily="34" charset="0"/>
              <a:buNone/>
              <a:defRPr/>
            </a:pPr>
            <a:endParaRPr lang="fr-BE" dirty="0"/>
          </a:p>
        </p:txBody>
      </p:sp>
      <p:sp>
        <p:nvSpPr>
          <p:cNvPr id="4" name="Espace réservé du numéro de diapositive 3"/>
          <p:cNvSpPr>
            <a:spLocks noGrp="1"/>
          </p:cNvSpPr>
          <p:nvPr>
            <p:ph type="sldNum" sz="quarter" idx="12"/>
          </p:nvPr>
        </p:nvSpPr>
        <p:spPr/>
        <p:txBody>
          <a:bodyPr/>
          <a:lstStyle/>
          <a:p>
            <a:pPr>
              <a:defRPr/>
            </a:pPr>
            <a:fld id="{ED7786C4-B9F5-4068-937F-8C8786537B5E}" type="slidenum">
              <a:rPr lang="fr-BE"/>
              <a:pPr>
                <a:defRPr/>
              </a:pPr>
              <a:t>89</a:t>
            </a:fld>
            <a:endParaRPr lang="fr-BE" dirty="0"/>
          </a:p>
        </p:txBody>
      </p:sp>
    </p:spTree>
  </p:cSld>
  <p:clrMapOvr>
    <a:masterClrMapping/>
  </p:clrMapOvr>
  <p:transition spd="slow" advTm="94268"/>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90</a:t>
            </a:fld>
            <a:endParaRPr lang="fr-BE" dirty="0"/>
          </a:p>
        </p:txBody>
      </p:sp>
      <p:pic>
        <p:nvPicPr>
          <p:cNvPr id="2" name="Image 1">
            <a:extLst>
              <a:ext uri="{FF2B5EF4-FFF2-40B4-BE49-F238E27FC236}">
                <a16:creationId xmlns:a16="http://schemas.microsoft.com/office/drawing/2014/main" id="{045CC24B-AF5F-431E-A0DF-BCBB9A59581E}"/>
              </a:ext>
            </a:extLst>
          </p:cNvPr>
          <p:cNvPicPr>
            <a:picLocks noChangeAspect="1"/>
          </p:cNvPicPr>
          <p:nvPr/>
        </p:nvPicPr>
        <p:blipFill>
          <a:blip r:embed="rId3"/>
          <a:stretch>
            <a:fillRect/>
          </a:stretch>
        </p:blipFill>
        <p:spPr>
          <a:xfrm>
            <a:off x="0" y="260350"/>
            <a:ext cx="9144000" cy="6096000"/>
          </a:xfrm>
          <a:prstGeom prst="rect">
            <a:avLst/>
          </a:prstGeom>
        </p:spPr>
      </p:pic>
      <p:sp>
        <p:nvSpPr>
          <p:cNvPr id="3" name="Rectangle 2">
            <a:extLst>
              <a:ext uri="{FF2B5EF4-FFF2-40B4-BE49-F238E27FC236}">
                <a16:creationId xmlns:a16="http://schemas.microsoft.com/office/drawing/2014/main" id="{AABDA542-DEEC-411E-9A60-ECD240E9A9F7}"/>
              </a:ext>
            </a:extLst>
          </p:cNvPr>
          <p:cNvSpPr/>
          <p:nvPr/>
        </p:nvSpPr>
        <p:spPr>
          <a:xfrm>
            <a:off x="107504" y="6356350"/>
            <a:ext cx="8579296" cy="707886"/>
          </a:xfrm>
          <a:prstGeom prst="rect">
            <a:avLst/>
          </a:prstGeom>
        </p:spPr>
        <p:txBody>
          <a:bodyPr wrap="square">
            <a:spAutoFit/>
          </a:bodyPr>
          <a:lstStyle/>
          <a:p>
            <a:r>
              <a:rPr lang="en-US" sz="1100" dirty="0"/>
              <a:t>"Progressive Changes in Brain Size and Musculoskeletal Traits in Seven Hominoid Populations",</a:t>
            </a:r>
          </a:p>
          <a:p>
            <a:r>
              <a:rPr lang="en-US" sz="1100" dirty="0"/>
              <a:t> Human evolution, Vol. 19 (173-196) 2004.</a:t>
            </a:r>
            <a:r>
              <a:rPr lang="en-US" dirty="0"/>
              <a:t/>
            </a:r>
            <a:br>
              <a:rPr lang="en-US" dirty="0"/>
            </a:br>
            <a:endParaRPr lang="fr-BE" dirty="0"/>
          </a:p>
        </p:txBody>
      </p:sp>
    </p:spTree>
    <p:extLst>
      <p:ext uri="{BB962C8B-B14F-4D97-AF65-F5344CB8AC3E}">
        <p14:creationId xmlns:p14="http://schemas.microsoft.com/office/powerpoint/2010/main" val="40109042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9E8245C-9F89-4BF6-BD85-57867228745D}"/>
              </a:ext>
            </a:extLst>
          </p:cNvPr>
          <p:cNvSpPr>
            <a:spLocks noGrp="1"/>
          </p:cNvSpPr>
          <p:nvPr>
            <p:ph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98086AA8-BB3C-4ABC-B7B8-EAD88CB53D24}"/>
              </a:ext>
            </a:extLst>
          </p:cNvPr>
          <p:cNvSpPr>
            <a:spLocks noGrp="1"/>
          </p:cNvSpPr>
          <p:nvPr>
            <p:ph type="sldNum" sz="quarter" idx="12"/>
          </p:nvPr>
        </p:nvSpPr>
        <p:spPr/>
        <p:txBody>
          <a:bodyPr/>
          <a:lstStyle/>
          <a:p>
            <a:pPr>
              <a:defRPr/>
            </a:pPr>
            <a:fld id="{C961D413-C80E-4040-8C95-0A8BAAE2541B}" type="slidenum">
              <a:rPr lang="fr-BE" smtClean="0"/>
              <a:pPr>
                <a:defRPr/>
              </a:pPr>
              <a:t>91</a:t>
            </a:fld>
            <a:endParaRPr lang="fr-BE" dirty="0"/>
          </a:p>
        </p:txBody>
      </p:sp>
      <p:pic>
        <p:nvPicPr>
          <p:cNvPr id="5" name="Image 4">
            <a:extLst>
              <a:ext uri="{FF2B5EF4-FFF2-40B4-BE49-F238E27FC236}">
                <a16:creationId xmlns:a16="http://schemas.microsoft.com/office/drawing/2014/main" id="{62E0E256-4226-40DE-B449-53BDBA8EA847}"/>
              </a:ext>
            </a:extLst>
          </p:cNvPr>
          <p:cNvPicPr>
            <a:picLocks noChangeAspect="1"/>
          </p:cNvPicPr>
          <p:nvPr/>
        </p:nvPicPr>
        <p:blipFill>
          <a:blip r:embed="rId2"/>
          <a:stretch>
            <a:fillRect/>
          </a:stretch>
        </p:blipFill>
        <p:spPr>
          <a:xfrm>
            <a:off x="0" y="467398"/>
            <a:ext cx="9144000" cy="5923204"/>
          </a:xfrm>
          <a:prstGeom prst="rect">
            <a:avLst/>
          </a:prstGeom>
        </p:spPr>
      </p:pic>
      <p:sp>
        <p:nvSpPr>
          <p:cNvPr id="6" name="Rectangle 5">
            <a:extLst>
              <a:ext uri="{FF2B5EF4-FFF2-40B4-BE49-F238E27FC236}">
                <a16:creationId xmlns:a16="http://schemas.microsoft.com/office/drawing/2014/main" id="{3C4DFA17-A5B7-4D14-97F6-DEA55A490BB0}"/>
              </a:ext>
            </a:extLst>
          </p:cNvPr>
          <p:cNvSpPr/>
          <p:nvPr/>
        </p:nvSpPr>
        <p:spPr>
          <a:xfrm>
            <a:off x="107504" y="6356350"/>
            <a:ext cx="8579296" cy="707886"/>
          </a:xfrm>
          <a:prstGeom prst="rect">
            <a:avLst/>
          </a:prstGeom>
        </p:spPr>
        <p:txBody>
          <a:bodyPr wrap="square">
            <a:spAutoFit/>
          </a:bodyPr>
          <a:lstStyle/>
          <a:p>
            <a:r>
              <a:rPr lang="en-US" sz="1100" dirty="0"/>
              <a:t>"Progressive Changes in Brain Size and Musculoskeletal Traits in Seven Hominoid Populations",</a:t>
            </a:r>
          </a:p>
          <a:p>
            <a:r>
              <a:rPr lang="en-US" sz="1100" dirty="0"/>
              <a:t> Human evolution, Vol. 19 (173-196) 2004.</a:t>
            </a:r>
            <a:r>
              <a:rPr lang="en-US" dirty="0"/>
              <a:t/>
            </a:r>
            <a:br>
              <a:rPr lang="en-US" dirty="0"/>
            </a:br>
            <a:endParaRPr lang="fr-BE" dirty="0"/>
          </a:p>
        </p:txBody>
      </p:sp>
    </p:spTree>
    <p:extLst>
      <p:ext uri="{BB962C8B-B14F-4D97-AF65-F5344CB8AC3E}">
        <p14:creationId xmlns:p14="http://schemas.microsoft.com/office/powerpoint/2010/main" val="15179840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92</a:t>
            </a:fld>
            <a:endParaRPr lang="fr-BE" dirty="0"/>
          </a:p>
        </p:txBody>
      </p:sp>
      <p:pic>
        <p:nvPicPr>
          <p:cNvPr id="2" name="Image 1">
            <a:extLst>
              <a:ext uri="{FF2B5EF4-FFF2-40B4-BE49-F238E27FC236}">
                <a16:creationId xmlns:a16="http://schemas.microsoft.com/office/drawing/2014/main" id="{88E006A2-D9DD-4F7F-8237-5997D73ECD40}"/>
              </a:ext>
            </a:extLst>
          </p:cNvPr>
          <p:cNvPicPr>
            <a:picLocks noChangeAspect="1"/>
          </p:cNvPicPr>
          <p:nvPr/>
        </p:nvPicPr>
        <p:blipFill>
          <a:blip r:embed="rId3"/>
          <a:stretch>
            <a:fillRect/>
          </a:stretch>
        </p:blipFill>
        <p:spPr>
          <a:xfrm>
            <a:off x="0" y="130812"/>
            <a:ext cx="9144000" cy="6596375"/>
          </a:xfrm>
          <a:prstGeom prst="rect">
            <a:avLst/>
          </a:prstGeom>
        </p:spPr>
      </p:pic>
    </p:spTree>
    <p:extLst>
      <p:ext uri="{BB962C8B-B14F-4D97-AF65-F5344CB8AC3E}">
        <p14:creationId xmlns:p14="http://schemas.microsoft.com/office/powerpoint/2010/main" val="40191066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DE9A81E2-663A-4B4F-AD8D-A3156974F930}"/>
              </a:ext>
            </a:extLst>
          </p:cNvPr>
          <p:cNvSpPr>
            <a:spLocks noGrp="1"/>
          </p:cNvSpPr>
          <p:nvPr>
            <p:ph type="sldNum" sz="quarter" idx="12"/>
          </p:nvPr>
        </p:nvSpPr>
        <p:spPr/>
        <p:txBody>
          <a:bodyPr/>
          <a:lstStyle/>
          <a:p>
            <a:pPr>
              <a:defRPr/>
            </a:pPr>
            <a:fld id="{C961D413-C80E-4040-8C95-0A8BAAE2541B}" type="slidenum">
              <a:rPr lang="fr-BE" smtClean="0"/>
              <a:pPr>
                <a:defRPr/>
              </a:pPr>
              <a:t>93</a:t>
            </a:fld>
            <a:endParaRPr lang="fr-BE" dirty="0"/>
          </a:p>
        </p:txBody>
      </p:sp>
      <p:pic>
        <p:nvPicPr>
          <p:cNvPr id="5" name="Image 4">
            <a:extLst>
              <a:ext uri="{FF2B5EF4-FFF2-40B4-BE49-F238E27FC236}">
                <a16:creationId xmlns:a16="http://schemas.microsoft.com/office/drawing/2014/main" id="{D9A93067-A598-4E16-A0FA-4741D3F3E279}"/>
              </a:ext>
            </a:extLst>
          </p:cNvPr>
          <p:cNvPicPr>
            <a:picLocks noChangeAspect="1"/>
          </p:cNvPicPr>
          <p:nvPr/>
        </p:nvPicPr>
        <p:blipFill>
          <a:blip r:embed="rId2"/>
          <a:stretch>
            <a:fillRect/>
          </a:stretch>
        </p:blipFill>
        <p:spPr>
          <a:xfrm>
            <a:off x="0" y="79644"/>
            <a:ext cx="9144000" cy="6698712"/>
          </a:xfrm>
          <a:prstGeom prst="rect">
            <a:avLst/>
          </a:prstGeom>
        </p:spPr>
      </p:pic>
    </p:spTree>
    <p:extLst>
      <p:ext uri="{BB962C8B-B14F-4D97-AF65-F5344CB8AC3E}">
        <p14:creationId xmlns:p14="http://schemas.microsoft.com/office/powerpoint/2010/main" val="10253539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0B959301-0A31-49D7-8B16-F3BF291C6CE4}"/>
              </a:ext>
            </a:extLst>
          </p:cNvPr>
          <p:cNvSpPr>
            <a:spLocks noGrp="1"/>
          </p:cNvSpPr>
          <p:nvPr>
            <p:ph type="sldNum" sz="quarter" idx="12"/>
          </p:nvPr>
        </p:nvSpPr>
        <p:spPr/>
        <p:txBody>
          <a:bodyPr/>
          <a:lstStyle/>
          <a:p>
            <a:pPr>
              <a:defRPr/>
            </a:pPr>
            <a:fld id="{C961D413-C80E-4040-8C95-0A8BAAE2541B}" type="slidenum">
              <a:rPr lang="fr-BE" smtClean="0"/>
              <a:pPr>
                <a:defRPr/>
              </a:pPr>
              <a:t>94</a:t>
            </a:fld>
            <a:endParaRPr lang="fr-BE" dirty="0"/>
          </a:p>
        </p:txBody>
      </p:sp>
      <p:pic>
        <p:nvPicPr>
          <p:cNvPr id="6" name="Image 5">
            <a:extLst>
              <a:ext uri="{FF2B5EF4-FFF2-40B4-BE49-F238E27FC236}">
                <a16:creationId xmlns:a16="http://schemas.microsoft.com/office/drawing/2014/main" id="{8872DF83-B90D-4C32-9BDC-0DD245D8B6F7}"/>
              </a:ext>
            </a:extLst>
          </p:cNvPr>
          <p:cNvPicPr>
            <a:picLocks noChangeAspect="1"/>
          </p:cNvPicPr>
          <p:nvPr/>
        </p:nvPicPr>
        <p:blipFill>
          <a:blip r:embed="rId2"/>
          <a:stretch>
            <a:fillRect/>
          </a:stretch>
        </p:blipFill>
        <p:spPr>
          <a:xfrm>
            <a:off x="0" y="144887"/>
            <a:ext cx="9144000" cy="6568225"/>
          </a:xfrm>
          <a:prstGeom prst="rect">
            <a:avLst/>
          </a:prstGeom>
        </p:spPr>
      </p:pic>
    </p:spTree>
    <p:extLst>
      <p:ext uri="{BB962C8B-B14F-4D97-AF65-F5344CB8AC3E}">
        <p14:creationId xmlns:p14="http://schemas.microsoft.com/office/powerpoint/2010/main" val="38333899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6DE6E2F3-FD7A-410C-8239-ED25ABE7C891}"/>
              </a:ext>
            </a:extLst>
          </p:cNvPr>
          <p:cNvSpPr>
            <a:spLocks noGrp="1"/>
          </p:cNvSpPr>
          <p:nvPr>
            <p:ph type="sldNum" sz="quarter" idx="12"/>
          </p:nvPr>
        </p:nvSpPr>
        <p:spPr/>
        <p:txBody>
          <a:bodyPr/>
          <a:lstStyle/>
          <a:p>
            <a:pPr>
              <a:defRPr/>
            </a:pPr>
            <a:fld id="{C961D413-C80E-4040-8C95-0A8BAAE2541B}" type="slidenum">
              <a:rPr lang="fr-BE" smtClean="0"/>
              <a:pPr>
                <a:defRPr/>
              </a:pPr>
              <a:t>95</a:t>
            </a:fld>
            <a:endParaRPr lang="fr-BE" dirty="0"/>
          </a:p>
        </p:txBody>
      </p:sp>
      <p:pic>
        <p:nvPicPr>
          <p:cNvPr id="5" name="Image 4">
            <a:extLst>
              <a:ext uri="{FF2B5EF4-FFF2-40B4-BE49-F238E27FC236}">
                <a16:creationId xmlns:a16="http://schemas.microsoft.com/office/drawing/2014/main" id="{F0E98A5D-0C21-401A-9B6E-3F13148C15BC}"/>
              </a:ext>
            </a:extLst>
          </p:cNvPr>
          <p:cNvPicPr>
            <a:picLocks noChangeAspect="1"/>
          </p:cNvPicPr>
          <p:nvPr/>
        </p:nvPicPr>
        <p:blipFill>
          <a:blip r:embed="rId2"/>
          <a:stretch>
            <a:fillRect/>
          </a:stretch>
        </p:blipFill>
        <p:spPr>
          <a:xfrm>
            <a:off x="0" y="336665"/>
            <a:ext cx="9144000" cy="6184669"/>
          </a:xfrm>
          <a:prstGeom prst="rect">
            <a:avLst/>
          </a:prstGeom>
        </p:spPr>
      </p:pic>
    </p:spTree>
    <p:extLst>
      <p:ext uri="{BB962C8B-B14F-4D97-AF65-F5344CB8AC3E}">
        <p14:creationId xmlns:p14="http://schemas.microsoft.com/office/powerpoint/2010/main" val="263373478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AA392BE-FDD9-4EC1-BF91-7BEF9605AC6E}"/>
              </a:ext>
            </a:extLst>
          </p:cNvPr>
          <p:cNvSpPr>
            <a:spLocks noGrp="1"/>
          </p:cNvSpPr>
          <p:nvPr>
            <p:ph type="sldNum" sz="quarter" idx="12"/>
          </p:nvPr>
        </p:nvSpPr>
        <p:spPr/>
        <p:txBody>
          <a:bodyPr/>
          <a:lstStyle/>
          <a:p>
            <a:pPr>
              <a:defRPr/>
            </a:pPr>
            <a:fld id="{C961D413-C80E-4040-8C95-0A8BAAE2541B}" type="slidenum">
              <a:rPr lang="fr-BE" smtClean="0"/>
              <a:pPr>
                <a:defRPr/>
              </a:pPr>
              <a:t>96</a:t>
            </a:fld>
            <a:endParaRPr lang="fr-BE" dirty="0"/>
          </a:p>
        </p:txBody>
      </p:sp>
      <p:pic>
        <p:nvPicPr>
          <p:cNvPr id="6" name="Image 5">
            <a:extLst>
              <a:ext uri="{FF2B5EF4-FFF2-40B4-BE49-F238E27FC236}">
                <a16:creationId xmlns:a16="http://schemas.microsoft.com/office/drawing/2014/main" id="{7D1946F9-15A6-4334-95E4-024DE0A0B166}"/>
              </a:ext>
            </a:extLst>
          </p:cNvPr>
          <p:cNvPicPr>
            <a:picLocks noChangeAspect="1"/>
          </p:cNvPicPr>
          <p:nvPr/>
        </p:nvPicPr>
        <p:blipFill>
          <a:blip r:embed="rId2"/>
          <a:stretch>
            <a:fillRect/>
          </a:stretch>
        </p:blipFill>
        <p:spPr>
          <a:xfrm>
            <a:off x="0" y="246070"/>
            <a:ext cx="9144000" cy="6365860"/>
          </a:xfrm>
          <a:prstGeom prst="rect">
            <a:avLst/>
          </a:prstGeom>
        </p:spPr>
      </p:pic>
    </p:spTree>
    <p:extLst>
      <p:ext uri="{BB962C8B-B14F-4D97-AF65-F5344CB8AC3E}">
        <p14:creationId xmlns:p14="http://schemas.microsoft.com/office/powerpoint/2010/main" val="41519867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FC581EE-E2E2-4BE8-BC85-4426D86059DF}"/>
              </a:ext>
            </a:extLst>
          </p:cNvPr>
          <p:cNvSpPr>
            <a:spLocks noGrp="1"/>
          </p:cNvSpPr>
          <p:nvPr>
            <p:ph type="sldNum" sz="quarter" idx="12"/>
          </p:nvPr>
        </p:nvSpPr>
        <p:spPr/>
        <p:txBody>
          <a:bodyPr/>
          <a:lstStyle/>
          <a:p>
            <a:pPr>
              <a:defRPr/>
            </a:pPr>
            <a:fld id="{C961D413-C80E-4040-8C95-0A8BAAE2541B}" type="slidenum">
              <a:rPr lang="fr-BE" smtClean="0"/>
              <a:pPr>
                <a:defRPr/>
              </a:pPr>
              <a:t>97</a:t>
            </a:fld>
            <a:endParaRPr lang="fr-BE" dirty="0"/>
          </a:p>
        </p:txBody>
      </p:sp>
      <p:pic>
        <p:nvPicPr>
          <p:cNvPr id="6" name="Image 5">
            <a:extLst>
              <a:ext uri="{FF2B5EF4-FFF2-40B4-BE49-F238E27FC236}">
                <a16:creationId xmlns:a16="http://schemas.microsoft.com/office/drawing/2014/main" id="{18E2E7A2-C701-4CE6-BBDB-92DC091B1C6D}"/>
              </a:ext>
            </a:extLst>
          </p:cNvPr>
          <p:cNvPicPr>
            <a:picLocks noChangeAspect="1"/>
          </p:cNvPicPr>
          <p:nvPr/>
        </p:nvPicPr>
        <p:blipFill>
          <a:blip r:embed="rId2"/>
          <a:stretch>
            <a:fillRect/>
          </a:stretch>
        </p:blipFill>
        <p:spPr>
          <a:xfrm>
            <a:off x="0" y="108601"/>
            <a:ext cx="9144000" cy="6640798"/>
          </a:xfrm>
          <a:prstGeom prst="rect">
            <a:avLst/>
          </a:prstGeom>
        </p:spPr>
      </p:pic>
    </p:spTree>
    <p:extLst>
      <p:ext uri="{BB962C8B-B14F-4D97-AF65-F5344CB8AC3E}">
        <p14:creationId xmlns:p14="http://schemas.microsoft.com/office/powerpoint/2010/main" val="347306946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F77F7C5A-6FE4-41F5-AA08-713855551011}"/>
              </a:ext>
            </a:extLst>
          </p:cNvPr>
          <p:cNvSpPr>
            <a:spLocks noGrp="1"/>
          </p:cNvSpPr>
          <p:nvPr>
            <p:ph type="sldNum" sz="quarter" idx="12"/>
          </p:nvPr>
        </p:nvSpPr>
        <p:spPr/>
        <p:txBody>
          <a:bodyPr/>
          <a:lstStyle/>
          <a:p>
            <a:pPr>
              <a:defRPr/>
            </a:pPr>
            <a:fld id="{C961D413-C80E-4040-8C95-0A8BAAE2541B}" type="slidenum">
              <a:rPr lang="fr-BE" smtClean="0"/>
              <a:pPr>
                <a:defRPr/>
              </a:pPr>
              <a:t>98</a:t>
            </a:fld>
            <a:endParaRPr lang="fr-BE" dirty="0"/>
          </a:p>
        </p:txBody>
      </p:sp>
      <p:pic>
        <p:nvPicPr>
          <p:cNvPr id="6" name="Image 5">
            <a:extLst>
              <a:ext uri="{FF2B5EF4-FFF2-40B4-BE49-F238E27FC236}">
                <a16:creationId xmlns:a16="http://schemas.microsoft.com/office/drawing/2014/main" id="{1A6C1E2A-32ED-417C-A64C-AFF0629C6331}"/>
              </a:ext>
            </a:extLst>
          </p:cNvPr>
          <p:cNvPicPr>
            <a:picLocks noChangeAspect="1"/>
          </p:cNvPicPr>
          <p:nvPr/>
        </p:nvPicPr>
        <p:blipFill>
          <a:blip r:embed="rId2"/>
          <a:stretch>
            <a:fillRect/>
          </a:stretch>
        </p:blipFill>
        <p:spPr>
          <a:xfrm>
            <a:off x="0" y="326724"/>
            <a:ext cx="9144000" cy="6204551"/>
          </a:xfrm>
          <a:prstGeom prst="rect">
            <a:avLst/>
          </a:prstGeom>
        </p:spPr>
      </p:pic>
    </p:spTree>
    <p:extLst>
      <p:ext uri="{BB962C8B-B14F-4D97-AF65-F5344CB8AC3E}">
        <p14:creationId xmlns:p14="http://schemas.microsoft.com/office/powerpoint/2010/main" val="20780582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CAC47CF-477A-4E24-B92A-69FB5FF0B1DC}"/>
              </a:ext>
            </a:extLst>
          </p:cNvPr>
          <p:cNvSpPr>
            <a:spLocks noGrp="1"/>
          </p:cNvSpPr>
          <p:nvPr>
            <p:ph type="sldNum" sz="quarter" idx="12"/>
          </p:nvPr>
        </p:nvSpPr>
        <p:spPr/>
        <p:txBody>
          <a:bodyPr/>
          <a:lstStyle/>
          <a:p>
            <a:pPr>
              <a:defRPr/>
            </a:pPr>
            <a:fld id="{C961D413-C80E-4040-8C95-0A8BAAE2541B}" type="slidenum">
              <a:rPr lang="fr-BE" smtClean="0"/>
              <a:pPr>
                <a:defRPr/>
              </a:pPr>
              <a:t>99</a:t>
            </a:fld>
            <a:endParaRPr lang="fr-BE" dirty="0"/>
          </a:p>
        </p:txBody>
      </p:sp>
      <p:pic>
        <p:nvPicPr>
          <p:cNvPr id="6" name="Image 5">
            <a:extLst>
              <a:ext uri="{FF2B5EF4-FFF2-40B4-BE49-F238E27FC236}">
                <a16:creationId xmlns:a16="http://schemas.microsoft.com/office/drawing/2014/main" id="{4F19F103-7096-4889-8879-F98E39110AB3}"/>
              </a:ext>
            </a:extLst>
          </p:cNvPr>
          <p:cNvPicPr>
            <a:picLocks noChangeAspect="1"/>
          </p:cNvPicPr>
          <p:nvPr/>
        </p:nvPicPr>
        <p:blipFill>
          <a:blip r:embed="rId2"/>
          <a:stretch>
            <a:fillRect/>
          </a:stretch>
        </p:blipFill>
        <p:spPr>
          <a:xfrm>
            <a:off x="0" y="0"/>
            <a:ext cx="9144000" cy="3587393"/>
          </a:xfrm>
          <a:prstGeom prst="rect">
            <a:avLst/>
          </a:prstGeom>
        </p:spPr>
      </p:pic>
    </p:spTree>
    <p:extLst>
      <p:ext uri="{BB962C8B-B14F-4D97-AF65-F5344CB8AC3E}">
        <p14:creationId xmlns:p14="http://schemas.microsoft.com/office/powerpoint/2010/main" val="46480060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100</a:t>
            </a:fld>
            <a:endParaRPr lang="fr-BE" dirty="0"/>
          </a:p>
        </p:txBody>
      </p:sp>
      <p:pic>
        <p:nvPicPr>
          <p:cNvPr id="1026" name="Picture 2" descr="C:\Users\Baptiste\Desktop\Vidéo pathologies\2012-01-19\Mail00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620688"/>
            <a:ext cx="4988997" cy="5544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487905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BBCC2D0-DC61-4057-A8F6-9538A95D2D42}" type="slidenum">
              <a:rPr lang="fr-BE"/>
              <a:pPr>
                <a:defRPr/>
              </a:pPr>
              <a:t>101</a:t>
            </a:fld>
            <a:endParaRPr lang="fr-BE" dirty="0"/>
          </a:p>
        </p:txBody>
      </p:sp>
      <p:sp>
        <p:nvSpPr>
          <p:cNvPr id="7" name="Rectangle 2">
            <a:extLst>
              <a:ext uri="{FF2B5EF4-FFF2-40B4-BE49-F238E27FC236}">
                <a16:creationId xmlns:a16="http://schemas.microsoft.com/office/drawing/2014/main" id="{C111B2B2-1B64-4F50-8A00-527C48FD970D}"/>
              </a:ext>
            </a:extLst>
          </p:cNvPr>
          <p:cNvSpPr>
            <a:spLocks noChangeArrowheads="1"/>
          </p:cNvSpPr>
          <p:nvPr/>
        </p:nvSpPr>
        <p:spPr bwMode="auto">
          <a:xfrm>
            <a:off x="328275" y="889844"/>
            <a:ext cx="8492198" cy="507831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000" b="0" i="0" u="none" strike="noStrike" cap="none" normalizeH="0" baseline="0" dirty="0" err="1">
                <a:ln>
                  <a:noFill/>
                </a:ln>
                <a:solidFill>
                  <a:srgbClr val="212121"/>
                </a:solidFill>
                <a:effectLst/>
                <a:latin typeface="+mn-lt"/>
              </a:rPr>
              <a:t>Many</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egalitarians</a:t>
            </a:r>
            <a:r>
              <a:rPr kumimoji="0" lang="fr-FR" altLang="fr-FR" sz="3000" b="0" i="0" u="none" strike="noStrike" cap="none" normalizeH="0" baseline="0" dirty="0">
                <a:ln>
                  <a:noFill/>
                </a:ln>
                <a:solidFill>
                  <a:srgbClr val="212121"/>
                </a:solidFill>
                <a:effectLst/>
                <a:latin typeface="+mn-lt"/>
              </a:rPr>
              <a:t> have </a:t>
            </a:r>
            <a:r>
              <a:rPr kumimoji="0" lang="fr-FR" altLang="fr-FR" sz="3000" b="0" i="0" u="none" strike="noStrike" cap="none" normalizeH="0" baseline="0" dirty="0" err="1">
                <a:ln>
                  <a:noFill/>
                </a:ln>
                <a:solidFill>
                  <a:srgbClr val="212121"/>
                </a:solidFill>
                <a:effectLst/>
                <a:latin typeface="+mn-lt"/>
              </a:rPr>
              <a:t>suggested</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that</a:t>
            </a:r>
            <a:r>
              <a:rPr kumimoji="0" lang="fr-FR" altLang="fr-FR" sz="3000" b="0" i="0" u="none" strike="noStrike" cap="none" normalizeH="0" baseline="0" dirty="0">
                <a:ln>
                  <a:noFill/>
                </a:ln>
                <a:solidFill>
                  <a:srgbClr val="212121"/>
                </a:solidFill>
                <a:effectLst/>
                <a:latin typeface="+mn-lt"/>
              </a:rPr>
              <a:t> white </a:t>
            </a:r>
            <a:r>
              <a:rPr kumimoji="0" lang="fr-FR" altLang="fr-FR" sz="3000" b="0" i="0" u="none" strike="noStrike" cap="none" normalizeH="0" baseline="0" dirty="0" err="1">
                <a:ln>
                  <a:noFill/>
                </a:ln>
                <a:solidFill>
                  <a:srgbClr val="212121"/>
                </a:solidFill>
                <a:effectLst/>
                <a:latin typeface="+mn-lt"/>
              </a:rPr>
              <a:t>racism</a:t>
            </a:r>
            <a:r>
              <a:rPr kumimoji="0" lang="fr-FR" altLang="fr-FR" sz="3000" b="0" i="0" u="none" strike="noStrike" cap="none" normalizeH="0" baseline="0" dirty="0">
                <a:ln>
                  <a:noFill/>
                </a:ln>
                <a:solidFill>
                  <a:srgbClr val="212121"/>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000" b="0" i="0" u="none" strike="noStrike" cap="none" normalizeH="0" baseline="0" dirty="0">
                <a:ln>
                  <a:noFill/>
                </a:ln>
                <a:solidFill>
                  <a:srgbClr val="212121"/>
                </a:solidFill>
                <a:effectLst/>
                <a:latin typeface="+mn-lt"/>
              </a:rPr>
              <a:t>can </a:t>
            </a:r>
            <a:r>
              <a:rPr kumimoji="0" lang="fr-FR" altLang="fr-FR" sz="3000" b="0" i="0" u="none" strike="noStrike" cap="none" normalizeH="0" baseline="0" dirty="0" err="1">
                <a:ln>
                  <a:noFill/>
                </a:ln>
                <a:solidFill>
                  <a:srgbClr val="212121"/>
                </a:solidFill>
                <a:effectLst/>
                <a:latin typeface="+mn-lt"/>
              </a:rPr>
              <a:t>reduce</a:t>
            </a:r>
            <a:r>
              <a:rPr kumimoji="0" lang="fr-FR" altLang="fr-FR" sz="3000" b="0" i="0" u="none" strike="noStrike" cap="none" normalizeH="0" baseline="0" dirty="0">
                <a:ln>
                  <a:noFill/>
                </a:ln>
                <a:solidFill>
                  <a:srgbClr val="212121"/>
                </a:solidFill>
                <a:effectLst/>
                <a:latin typeface="+mn-lt"/>
              </a:rPr>
              <a:t> black IQ, but </a:t>
            </a:r>
            <a:r>
              <a:rPr kumimoji="0" lang="fr-FR" altLang="fr-FR" sz="3000" b="0" i="0" u="none" strike="noStrike" cap="none" normalizeH="0" baseline="0" dirty="0" err="1">
                <a:ln>
                  <a:noFill/>
                </a:ln>
                <a:solidFill>
                  <a:srgbClr val="212121"/>
                </a:solidFill>
                <a:effectLst/>
                <a:latin typeface="+mn-lt"/>
              </a:rPr>
              <a:t>there</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is</a:t>
            </a:r>
            <a:r>
              <a:rPr kumimoji="0" lang="fr-FR" altLang="fr-FR" sz="3000" b="0" i="0" u="none" strike="noStrike" cap="none" normalizeH="0" baseline="0" dirty="0">
                <a:ln>
                  <a:noFill/>
                </a:ln>
                <a:solidFill>
                  <a:srgbClr val="212121"/>
                </a:solidFill>
                <a:effectLst/>
                <a:latin typeface="+mn-lt"/>
              </a:rPr>
              <a:t> no </a:t>
            </a:r>
            <a:r>
              <a:rPr kumimoji="0" lang="fr-FR" altLang="fr-FR" sz="3000" b="0" i="0" u="none" strike="noStrike" cap="none" normalizeH="0" baseline="0" dirty="0" err="1">
                <a:ln>
                  <a:noFill/>
                </a:ln>
                <a:solidFill>
                  <a:srgbClr val="212121"/>
                </a:solidFill>
                <a:effectLst/>
                <a:latin typeface="+mn-lt"/>
              </a:rPr>
              <a:t>explanation</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smtClean="0">
                <a:ln>
                  <a:noFill/>
                </a:ln>
                <a:solidFill>
                  <a:srgbClr val="212121"/>
                </a:solidFill>
                <a:effectLst/>
                <a:latin typeface="+mn-lt"/>
              </a:rPr>
              <a:t>for</a:t>
            </a:r>
            <a:r>
              <a:rPr kumimoji="0" lang="fr-FR" altLang="fr-FR" sz="3000" b="0" i="0" u="none" strike="noStrike" cap="none" normalizeH="0" dirty="0" smtClean="0">
                <a:ln>
                  <a:noFill/>
                </a:ln>
                <a:solidFill>
                  <a:srgbClr val="212121"/>
                </a:solidFill>
                <a:effectLst/>
                <a:latin typeface="+mn-lt"/>
              </a:rPr>
              <a:t> </a:t>
            </a:r>
            <a:r>
              <a:rPr kumimoji="0" lang="fr-FR" altLang="fr-FR" sz="3000" b="0" i="0" u="none" strike="noStrike" cap="none" normalizeH="0" baseline="0" dirty="0" smtClean="0">
                <a:ln>
                  <a:noFill/>
                </a:ln>
                <a:solidFill>
                  <a:srgbClr val="212121"/>
                </a:solidFill>
                <a:effectLst/>
                <a:latin typeface="+mn-lt"/>
              </a:rPr>
              <a:t>how </a:t>
            </a:r>
            <a:r>
              <a:rPr kumimoji="0" lang="fr-FR" altLang="fr-FR" sz="3000" b="0" i="0" u="none" strike="noStrike" cap="none" normalizeH="0" baseline="0" dirty="0" err="1">
                <a:ln>
                  <a:noFill/>
                </a:ln>
                <a:solidFill>
                  <a:srgbClr val="212121"/>
                </a:solidFill>
                <a:effectLst/>
                <a:latin typeface="+mn-lt"/>
              </a:rPr>
              <a:t>racism</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could</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diminish</a:t>
            </a:r>
            <a:r>
              <a:rPr kumimoji="0" lang="fr-FR" altLang="fr-FR" sz="3000" b="0" i="0" u="none" strike="noStrike" cap="none" normalizeH="0" baseline="0" dirty="0">
                <a:ln>
                  <a:noFill/>
                </a:ln>
                <a:solidFill>
                  <a:srgbClr val="212121"/>
                </a:solidFill>
                <a:effectLst/>
                <a:latin typeface="+mn-lt"/>
              </a:rPr>
              <a:t> IQ and </a:t>
            </a:r>
            <a:r>
              <a:rPr kumimoji="0" lang="fr-FR" altLang="fr-FR" sz="3000" b="0" i="0" u="none" strike="noStrike" cap="none" normalizeH="0" baseline="0" dirty="0" err="1" smtClean="0">
                <a:ln>
                  <a:noFill/>
                </a:ln>
                <a:solidFill>
                  <a:srgbClr val="212121"/>
                </a:solidFill>
                <a:effectLst/>
                <a:latin typeface="+mn-lt"/>
              </a:rPr>
              <a:t>why</a:t>
            </a:r>
            <a:r>
              <a:rPr kumimoji="0" lang="fr-FR" altLang="fr-FR" sz="3000" b="0" i="0" u="none" strike="noStrike" cap="none" normalizeH="0" baseline="0" dirty="0" smtClean="0">
                <a:ln>
                  <a:noFill/>
                </a:ln>
                <a:solidFill>
                  <a:srgbClr val="212121"/>
                </a:solidFill>
                <a:effectLst/>
                <a:latin typeface="+mn-lt"/>
              </a:rPr>
              <a:t>, </a:t>
            </a:r>
            <a:r>
              <a:rPr kumimoji="0" lang="fr-FR" altLang="fr-FR" sz="3000" b="0" i="0" u="none" strike="noStrike" cap="none" normalizeH="0" baseline="0" dirty="0">
                <a:ln>
                  <a:noFill/>
                </a:ln>
                <a:solidFill>
                  <a:srgbClr val="212121"/>
                </a:solidFill>
                <a:effectLst/>
                <a:latin typeface="+mn-lt"/>
              </a:rPr>
              <a:t>in </a:t>
            </a:r>
            <a:r>
              <a:rPr kumimoji="0" lang="fr-FR" altLang="fr-FR" sz="3000" b="0" i="0" u="none" strike="noStrike" cap="none" normalizeH="0" baseline="0" dirty="0" err="1">
                <a:ln>
                  <a:noFill/>
                </a:ln>
                <a:solidFill>
                  <a:srgbClr val="212121"/>
                </a:solidFill>
                <a:effectLst/>
                <a:latin typeface="+mn-lt"/>
              </a:rPr>
              <a:t>this</a:t>
            </a:r>
            <a:r>
              <a:rPr kumimoji="0" lang="fr-FR" altLang="fr-FR" sz="3000" b="0" i="0" u="none" strike="noStrike" cap="none" normalizeH="0" baseline="0" dirty="0">
                <a:ln>
                  <a:noFill/>
                </a:ln>
                <a:solidFill>
                  <a:srgbClr val="212121"/>
                </a:solidFill>
                <a:effectLst/>
                <a:latin typeface="+mn-lt"/>
              </a:rPr>
              <a:t> case</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000" b="0" i="0" u="none" strike="noStrike" cap="none" normalizeH="0" baseline="0" dirty="0">
                <a:ln>
                  <a:noFill/>
                </a:ln>
                <a:solidFill>
                  <a:srgbClr val="212121"/>
                </a:solidFill>
                <a:effectLst/>
                <a:latin typeface="+mn-lt"/>
              </a:rPr>
              <a:t>IQ of </a:t>
            </a:r>
            <a:r>
              <a:rPr kumimoji="0" lang="fr-FR" altLang="fr-FR" sz="3000" b="0" i="0" u="none" strike="noStrike" cap="none" normalizeH="0" baseline="0" dirty="0" err="1">
                <a:ln>
                  <a:noFill/>
                </a:ln>
                <a:solidFill>
                  <a:srgbClr val="212121"/>
                </a:solidFill>
                <a:effectLst/>
                <a:latin typeface="+mn-lt"/>
              </a:rPr>
              <a:t>Africans</a:t>
            </a:r>
            <a:r>
              <a:rPr kumimoji="0" lang="fr-FR" altLang="fr-FR" sz="3000" b="0" i="0" u="none" strike="noStrike" cap="none" normalizeH="0" baseline="0" dirty="0">
                <a:ln>
                  <a:noFill/>
                </a:ln>
                <a:solidFill>
                  <a:srgbClr val="212121"/>
                </a:solidFill>
                <a:effectLst/>
                <a:latin typeface="+mn-lt"/>
              </a:rPr>
              <a:t> in </a:t>
            </a:r>
            <a:r>
              <a:rPr kumimoji="0" lang="fr-FR" altLang="fr-FR" sz="3000" b="0" i="0" u="none" strike="noStrike" cap="none" normalizeH="0" baseline="0" dirty="0" err="1">
                <a:ln>
                  <a:noFill/>
                </a:ln>
                <a:solidFill>
                  <a:srgbClr val="212121"/>
                </a:solidFill>
                <a:effectLst/>
                <a:latin typeface="+mn-lt"/>
              </a:rPr>
              <a:t>Africa</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smtClean="0">
                <a:ln>
                  <a:noFill/>
                </a:ln>
                <a:solidFill>
                  <a:srgbClr val="212121"/>
                </a:solidFill>
                <a:effectLst/>
                <a:latin typeface="+mn-lt"/>
              </a:rPr>
              <a:t>measured</a:t>
            </a:r>
            <a:r>
              <a:rPr kumimoji="0" lang="fr-FR" altLang="fr-FR" sz="3000" b="0" i="0" u="none" strike="noStrike" cap="none" normalizeH="0" baseline="0" dirty="0" smtClean="0">
                <a:ln>
                  <a:noFill/>
                </a:ln>
                <a:solidFill>
                  <a:srgbClr val="212121"/>
                </a:solidFill>
                <a:effectLst/>
                <a:latin typeface="+mn-lt"/>
              </a:rPr>
              <a:t> </a:t>
            </a:r>
            <a:r>
              <a:rPr kumimoji="0" lang="fr-FR" altLang="fr-FR" sz="3000" b="0" i="0" u="none" strike="noStrike" cap="none" normalizeH="0" baseline="0" dirty="0">
                <a:ln>
                  <a:noFill/>
                </a:ln>
                <a:solidFill>
                  <a:srgbClr val="212121"/>
                </a:solidFill>
                <a:effectLst/>
                <a:latin typeface="+mn-lt"/>
              </a:rPr>
              <a:t>by </a:t>
            </a:r>
            <a:r>
              <a:rPr kumimoji="0" lang="fr-FR" altLang="fr-FR" sz="3000" b="0" i="0" u="none" strike="noStrike" cap="none" normalizeH="0" baseline="0" dirty="0" err="1" smtClean="0">
                <a:ln>
                  <a:noFill/>
                </a:ln>
                <a:solidFill>
                  <a:srgbClr val="212121"/>
                </a:solidFill>
                <a:effectLst/>
                <a:latin typeface="+mn-lt"/>
              </a:rPr>
              <a:t>African</a:t>
            </a:r>
            <a:r>
              <a:rPr kumimoji="0" lang="fr-FR" altLang="fr-FR" sz="3000" b="0" i="0" u="none" strike="noStrike" cap="none" normalizeH="0" baseline="0" dirty="0" smtClean="0">
                <a:ln>
                  <a:noFill/>
                </a:ln>
                <a:solidFill>
                  <a:srgbClr val="212121"/>
                </a:solidFill>
                <a:effectLst/>
                <a:latin typeface="+mn-lt"/>
              </a:rPr>
              <a:t> </a:t>
            </a:r>
            <a:r>
              <a:rPr kumimoji="0" lang="fr-FR" altLang="fr-FR" sz="3000" b="0" i="0" u="none" strike="noStrike" cap="none" normalizeH="0" baseline="0" dirty="0" err="1" smtClean="0">
                <a:ln>
                  <a:noFill/>
                </a:ln>
                <a:solidFill>
                  <a:srgbClr val="212121"/>
                </a:solidFill>
                <a:effectLst/>
                <a:latin typeface="+mn-lt"/>
              </a:rPr>
              <a:t>examiners</a:t>
            </a:r>
            <a:r>
              <a:rPr kumimoji="0" lang="fr-FR" altLang="fr-FR" sz="3000" b="0" i="0" u="none" strike="noStrike" cap="none" normalizeH="0" baseline="0" dirty="0" smtClean="0">
                <a:ln>
                  <a:noFill/>
                </a:ln>
                <a:solidFill>
                  <a:srgbClr val="212121"/>
                </a:solidFill>
                <a:effectLst/>
                <a:latin typeface="+mn-lt"/>
              </a:rPr>
              <a:t>,</a:t>
            </a:r>
            <a:r>
              <a:rPr kumimoji="0" lang="fr-FR" altLang="fr-FR" sz="3000" b="0" i="0" u="none" strike="noStrike" cap="none" normalizeH="0" dirty="0" smtClean="0">
                <a:ln>
                  <a:noFill/>
                </a:ln>
                <a:solidFill>
                  <a:srgbClr val="212121"/>
                </a:solidFill>
                <a:effectLst/>
                <a:latin typeface="+mn-lt"/>
              </a:rPr>
              <a:t> </a:t>
            </a:r>
            <a:r>
              <a:rPr kumimoji="0" lang="fr-FR" altLang="fr-FR" sz="3000" b="0" i="0" u="none" strike="noStrike" cap="none" normalizeH="0" baseline="0" dirty="0" err="1" smtClean="0">
                <a:ln>
                  <a:noFill/>
                </a:ln>
                <a:solidFill>
                  <a:srgbClr val="212121"/>
                </a:solidFill>
                <a:effectLst/>
                <a:latin typeface="+mn-lt"/>
              </a:rPr>
              <a:t>is</a:t>
            </a:r>
            <a:r>
              <a:rPr kumimoji="0" lang="fr-FR" altLang="fr-FR" sz="3000" b="0" i="0" u="none" strike="noStrike" cap="none" normalizeH="0" baseline="0" dirty="0" smtClean="0">
                <a:ln>
                  <a:noFill/>
                </a:ln>
                <a:solidFill>
                  <a:srgbClr val="212121"/>
                </a:solidFill>
                <a:effectLst/>
                <a:latin typeface="+mn-lt"/>
              </a:rPr>
              <a:t> </a:t>
            </a:r>
            <a:r>
              <a:rPr kumimoji="0" lang="fr-FR" altLang="fr-FR" sz="3000" b="0" i="0" u="none" strike="noStrike" cap="none" normalizeH="0" baseline="0" dirty="0">
                <a:ln>
                  <a:noFill/>
                </a:ln>
                <a:solidFill>
                  <a:srgbClr val="212121"/>
                </a:solidFill>
                <a:effectLst/>
                <a:latin typeface="+mn-lt"/>
              </a:rPr>
              <a:t>71?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3000" dirty="0">
              <a:solidFill>
                <a:srgbClr val="212121"/>
              </a:solid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000" b="0" i="0" u="none" strike="noStrike" cap="none" normalizeH="0" baseline="0" dirty="0">
                <a:ln>
                  <a:noFill/>
                </a:ln>
                <a:solidFill>
                  <a:srgbClr val="212121"/>
                </a:solidFill>
                <a:effectLst/>
                <a:latin typeface="+mn-lt"/>
              </a:rPr>
              <a:t>If </a:t>
            </a:r>
            <a:r>
              <a:rPr kumimoji="0" lang="fr-FR" altLang="fr-FR" sz="3000" b="0" i="0" u="none" strike="noStrike" cap="none" normalizeH="0" baseline="0" dirty="0" err="1">
                <a:ln>
                  <a:noFill/>
                </a:ln>
                <a:solidFill>
                  <a:srgbClr val="212121"/>
                </a:solidFill>
                <a:effectLst/>
                <a:latin typeface="+mn-lt"/>
              </a:rPr>
              <a:t>racism</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diminishes</a:t>
            </a:r>
            <a:r>
              <a:rPr kumimoji="0" lang="fr-FR" altLang="fr-FR" sz="3000" b="0" i="0" u="none" strike="noStrike" cap="none" normalizeH="0" baseline="0" dirty="0">
                <a:ln>
                  <a:noFill/>
                </a:ln>
                <a:solidFill>
                  <a:srgbClr val="212121"/>
                </a:solidFill>
                <a:effectLst/>
                <a:latin typeface="+mn-lt"/>
              </a:rPr>
              <a:t> intelligence, </a:t>
            </a:r>
            <a:r>
              <a:rPr kumimoji="0" lang="fr-FR" altLang="fr-FR" sz="3000" b="0" i="0" u="none" strike="noStrike" cap="none" normalizeH="0" baseline="0" dirty="0" err="1">
                <a:ln>
                  <a:noFill/>
                </a:ln>
                <a:solidFill>
                  <a:srgbClr val="212121"/>
                </a:solidFill>
                <a:effectLst/>
                <a:latin typeface="+mn-lt"/>
              </a:rPr>
              <a:t>it</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is</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curious</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that</a:t>
            </a:r>
            <a:endParaRPr lang="fr-FR" altLang="fr-FR" sz="3000" dirty="0">
              <a:solidFill>
                <a:srgbClr val="212121"/>
              </a:solid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000" b="0" i="0" u="none" strike="noStrike" cap="none" normalizeH="0" baseline="0" dirty="0" err="1">
                <a:ln>
                  <a:noFill/>
                </a:ln>
                <a:solidFill>
                  <a:srgbClr val="212121"/>
                </a:solidFill>
                <a:effectLst/>
                <a:latin typeface="+mn-lt"/>
              </a:rPr>
              <a:t>Ashkenazy</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Jews</a:t>
            </a:r>
            <a:r>
              <a:rPr kumimoji="0" lang="fr-FR" altLang="fr-FR" sz="3000" b="0" i="0" u="none" strike="noStrike" cap="none" normalizeH="0" baseline="0" dirty="0">
                <a:ln>
                  <a:noFill/>
                </a:ln>
                <a:solidFill>
                  <a:srgbClr val="212121"/>
                </a:solidFill>
                <a:effectLst/>
                <a:latin typeface="+mn-lt"/>
              </a:rPr>
              <a:t> in America and </a:t>
            </a:r>
            <a:r>
              <a:rPr kumimoji="0" lang="fr-FR" altLang="fr-FR" sz="3000" b="0" i="0" u="none" strike="noStrike" cap="none" normalizeH="0" baseline="0" dirty="0" err="1">
                <a:ln>
                  <a:noFill/>
                </a:ln>
                <a:solidFill>
                  <a:srgbClr val="212121"/>
                </a:solidFill>
                <a:effectLst/>
                <a:latin typeface="+mn-lt"/>
              </a:rPr>
              <a:t>England</a:t>
            </a:r>
            <a:r>
              <a:rPr kumimoji="0" lang="fr-FR" altLang="fr-FR" sz="3000" b="0" i="0" u="none" strike="noStrike" cap="none" normalizeH="0" baseline="0" dirty="0">
                <a:ln>
                  <a:noFill/>
                </a:ln>
                <a:solidFill>
                  <a:srgbClr val="212121"/>
                </a:solidFill>
                <a:effectLst/>
                <a:latin typeface="+mn-lt"/>
              </a:rPr>
              <a:t> have an </a:t>
            </a:r>
            <a:r>
              <a:rPr kumimoji="0" lang="fr-FR" altLang="fr-FR" sz="3000" b="0" i="0" u="none" strike="noStrike" cap="none" normalizeH="0" baseline="0" dirty="0" err="1">
                <a:ln>
                  <a:noFill/>
                </a:ln>
                <a:solidFill>
                  <a:srgbClr val="212121"/>
                </a:solidFill>
                <a:effectLst/>
                <a:latin typeface="+mn-lt"/>
              </a:rPr>
              <a:t>average</a:t>
            </a:r>
            <a:r>
              <a:rPr kumimoji="0" lang="fr-FR" altLang="fr-FR" sz="3000" b="0" i="0" u="none" strike="noStrike" cap="none" normalizeH="0" baseline="0" dirty="0">
                <a:ln>
                  <a:noFill/>
                </a:ln>
                <a:solidFill>
                  <a:srgbClr val="212121"/>
                </a:solidFill>
                <a:effectLst/>
                <a:latin typeface="+mn-lt"/>
              </a:rPr>
              <a:t> IQ of 110, </a:t>
            </a:r>
            <a:r>
              <a:rPr kumimoji="0" lang="fr-FR" altLang="fr-FR" sz="3000" b="0" i="0" u="none" strike="noStrike" cap="none" normalizeH="0" baseline="0" dirty="0" err="1">
                <a:ln>
                  <a:noFill/>
                </a:ln>
                <a:solidFill>
                  <a:srgbClr val="212121"/>
                </a:solidFill>
                <a:effectLst/>
                <a:latin typeface="+mn-lt"/>
              </a:rPr>
              <a:t>while</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they</a:t>
            </a:r>
            <a:r>
              <a:rPr kumimoji="0" lang="fr-FR" altLang="fr-FR" sz="3000" b="0" i="0" u="none" strike="noStrike" cap="none" normalizeH="0" baseline="0" dirty="0">
                <a:ln>
                  <a:noFill/>
                </a:ln>
                <a:solidFill>
                  <a:srgbClr val="212121"/>
                </a:solidFill>
                <a:effectLst/>
                <a:latin typeface="+mn-lt"/>
              </a:rPr>
              <a:t> have been </a:t>
            </a:r>
            <a:r>
              <a:rPr kumimoji="0" lang="fr-FR" altLang="fr-FR" sz="3000" b="0" i="0" u="none" strike="noStrike" cap="none" normalizeH="0" baseline="0" dirty="0" err="1">
                <a:ln>
                  <a:noFill/>
                </a:ln>
                <a:solidFill>
                  <a:srgbClr val="212121"/>
                </a:solidFill>
                <a:effectLst/>
                <a:latin typeface="+mn-lt"/>
              </a:rPr>
              <a:t>exposed</a:t>
            </a:r>
            <a:r>
              <a:rPr kumimoji="0" lang="fr-FR" altLang="fr-FR" sz="3000" b="0" i="0" u="none" strike="noStrike" cap="none" normalizeH="0" baseline="0" dirty="0">
                <a:ln>
                  <a:noFill/>
                </a:ln>
                <a:solidFill>
                  <a:srgbClr val="212121"/>
                </a:solidFill>
                <a:effectLst/>
                <a:latin typeface="+mn-lt"/>
              </a:rPr>
              <a:t> to </a:t>
            </a:r>
            <a:r>
              <a:rPr kumimoji="0" lang="fr-FR" altLang="fr-FR" sz="3000" b="0" i="0" u="none" strike="noStrike" cap="none" normalizeH="0" baseline="0" dirty="0" err="1">
                <a:ln>
                  <a:noFill/>
                </a:ln>
                <a:solidFill>
                  <a:srgbClr val="212121"/>
                </a:solidFill>
                <a:effectLst/>
                <a:latin typeface="+mn-lt"/>
              </a:rPr>
              <a:t>racism</a:t>
            </a:r>
            <a:r>
              <a:rPr kumimoji="0" lang="fr-FR" altLang="fr-FR" sz="3000" b="0" i="0" u="none" strike="noStrike" cap="none" normalizeH="0" baseline="0" dirty="0">
                <a:ln>
                  <a:noFill/>
                </a:ln>
                <a:solidFill>
                  <a:srgbClr val="212121"/>
                </a:solidFill>
                <a:effectLst/>
                <a:latin typeface="+mn-lt"/>
              </a:rPr>
              <a:t> for centuries. The high </a:t>
            </a:r>
            <a:r>
              <a:rPr lang="fr-FR" altLang="fr-FR" sz="3000" dirty="0" smtClean="0">
                <a:solidFill>
                  <a:srgbClr val="212121"/>
                </a:solidFill>
                <a:latin typeface="+mn-lt"/>
              </a:rPr>
              <a:t>IQ</a:t>
            </a:r>
            <a:r>
              <a:rPr kumimoji="0" lang="fr-FR" altLang="fr-FR" sz="3000" b="0" i="0" u="none" strike="noStrike" cap="none" normalizeH="0" baseline="0" dirty="0" smtClean="0">
                <a:ln>
                  <a:noFill/>
                </a:ln>
                <a:solidFill>
                  <a:srgbClr val="212121"/>
                </a:solidFill>
                <a:effectLst/>
                <a:latin typeface="+mn-lt"/>
              </a:rPr>
              <a:t> </a:t>
            </a:r>
            <a:r>
              <a:rPr kumimoji="0" lang="fr-FR" altLang="fr-FR" sz="3000" b="0" i="0" u="none" strike="noStrike" cap="none" normalizeH="0" baseline="0" dirty="0">
                <a:ln>
                  <a:noFill/>
                </a:ln>
                <a:solidFill>
                  <a:srgbClr val="212121"/>
                </a:solidFill>
                <a:effectLst/>
                <a:latin typeface="+mn-lt"/>
              </a:rPr>
              <a:t>of American </a:t>
            </a:r>
            <a:r>
              <a:rPr kumimoji="0" lang="fr-FR" altLang="fr-FR" sz="3000" b="0" i="0" u="none" strike="noStrike" cap="none" normalizeH="0" baseline="0" dirty="0" err="1">
                <a:ln>
                  <a:noFill/>
                </a:ln>
                <a:solidFill>
                  <a:srgbClr val="212121"/>
                </a:solidFill>
                <a:effectLst/>
                <a:latin typeface="+mn-lt"/>
              </a:rPr>
              <a:t>Jews</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is</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well</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known</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since</a:t>
            </a:r>
            <a:r>
              <a:rPr kumimoji="0" lang="fr-FR" altLang="fr-FR" sz="3000" b="0" i="0" u="none" strike="noStrike" cap="none" normalizeH="0" baseline="0" dirty="0">
                <a:ln>
                  <a:noFill/>
                </a:ln>
                <a:solidFill>
                  <a:srgbClr val="212121"/>
                </a:solidFill>
                <a:effectLst/>
                <a:latin typeface="+mn-lt"/>
              </a:rPr>
              <a:t> the 1930s.</a:t>
            </a:r>
            <a:r>
              <a:rPr kumimoji="0" lang="fr-FR" altLang="fr-FR" sz="3000" b="0" i="0" u="none" strike="noStrike" cap="none" normalizeH="0" baseline="0" dirty="0">
                <a:ln>
                  <a:noFill/>
                </a:ln>
                <a:solidFill>
                  <a:schemeClr val="tx1"/>
                </a:solidFill>
                <a:effectLst/>
                <a:latin typeface="+mn-lt"/>
              </a:rPr>
              <a:t> </a:t>
            </a:r>
          </a:p>
        </p:txBody>
      </p:sp>
    </p:spTree>
  </p:cSld>
  <p:clrMapOvr>
    <a:masterClrMapping/>
  </p:clrMapOvr>
  <p:transition spd="slow" advTm="53395"/>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re 1"/>
          <p:cNvSpPr>
            <a:spLocks noGrp="1"/>
          </p:cNvSpPr>
          <p:nvPr>
            <p:ph type="title"/>
          </p:nvPr>
        </p:nvSpPr>
        <p:spPr>
          <a:xfrm>
            <a:off x="23813" y="17463"/>
            <a:ext cx="8229600" cy="1143000"/>
          </a:xfrm>
        </p:spPr>
        <p:txBody>
          <a:bodyPr/>
          <a:lstStyle/>
          <a:p>
            <a:pPr eaLnBrk="1" hangingPunct="1"/>
            <a:r>
              <a:rPr lang="fr-BE" dirty="0"/>
              <a:t>12. </a:t>
            </a:r>
            <a:r>
              <a:rPr lang="fr-BE" dirty="0" err="1"/>
              <a:t>Regression</a:t>
            </a:r>
            <a:r>
              <a:rPr lang="fr-BE" dirty="0"/>
              <a:t> to The </a:t>
            </a:r>
            <a:r>
              <a:rPr lang="fr-BE" dirty="0" err="1"/>
              <a:t>Mean</a:t>
            </a:r>
            <a:endParaRPr lang="fr-BE" dirty="0"/>
          </a:p>
        </p:txBody>
      </p:sp>
      <p:sp>
        <p:nvSpPr>
          <p:cNvPr id="4" name="Espace réservé du numéro de diapositive 3"/>
          <p:cNvSpPr>
            <a:spLocks noGrp="1"/>
          </p:cNvSpPr>
          <p:nvPr>
            <p:ph type="sldNum" sz="quarter" idx="12"/>
          </p:nvPr>
        </p:nvSpPr>
        <p:spPr/>
        <p:txBody>
          <a:bodyPr/>
          <a:lstStyle/>
          <a:p>
            <a:pPr>
              <a:defRPr/>
            </a:pPr>
            <a:fld id="{521225A8-8AE9-49E1-88A2-F58823C49B56}" type="slidenum">
              <a:rPr lang="fr-BE"/>
              <a:pPr>
                <a:defRPr/>
              </a:pPr>
              <a:t>102</a:t>
            </a:fld>
            <a:endParaRPr lang="fr-BE" dirty="0"/>
          </a:p>
        </p:txBody>
      </p:sp>
      <p:sp>
        <p:nvSpPr>
          <p:cNvPr id="59396" name="ZoneTexte 4"/>
          <p:cNvSpPr txBox="1">
            <a:spLocks noChangeArrowheads="1"/>
          </p:cNvSpPr>
          <p:nvPr/>
        </p:nvSpPr>
        <p:spPr bwMode="auto">
          <a:xfrm>
            <a:off x="1550988" y="6021388"/>
            <a:ext cx="46322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dirty="0"/>
              <a:t>-&gt; Signature of the </a:t>
            </a:r>
            <a:r>
              <a:rPr lang="fr-BE" dirty="0" err="1"/>
              <a:t>genetic</a:t>
            </a:r>
            <a:r>
              <a:rPr lang="fr-BE" dirty="0"/>
              <a:t> cause of Intelligence</a:t>
            </a:r>
          </a:p>
          <a:p>
            <a:pPr eaLnBrk="1" hangingPunct="1"/>
            <a:r>
              <a:rPr lang="fr-BE" dirty="0"/>
              <a:t>-&gt; Additive </a:t>
            </a:r>
            <a:r>
              <a:rPr lang="fr-BE" dirty="0" err="1"/>
              <a:t>genetic</a:t>
            </a:r>
            <a:r>
              <a:rPr lang="fr-BE" dirty="0"/>
              <a:t> model</a:t>
            </a:r>
          </a:p>
        </p:txBody>
      </p:sp>
      <p:pic>
        <p:nvPicPr>
          <p:cNvPr id="5939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1385888"/>
            <a:ext cx="4406900" cy="336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39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7413" y="1385888"/>
            <a:ext cx="4292600" cy="316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399" name="ZoneTexte 6"/>
          <p:cNvSpPr txBox="1">
            <a:spLocks noChangeArrowheads="1"/>
          </p:cNvSpPr>
          <p:nvPr/>
        </p:nvSpPr>
        <p:spPr bwMode="auto">
          <a:xfrm>
            <a:off x="578233" y="4939667"/>
            <a:ext cx="34663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dirty="0" err="1"/>
              <a:t>Regression</a:t>
            </a:r>
            <a:r>
              <a:rPr lang="fr-BE" dirty="0"/>
              <a:t> to the </a:t>
            </a:r>
            <a:r>
              <a:rPr lang="fr-BE" dirty="0" err="1"/>
              <a:t>Mean</a:t>
            </a:r>
            <a:r>
              <a:rPr lang="fr-BE" dirty="0"/>
              <a:t> for Stature</a:t>
            </a:r>
          </a:p>
        </p:txBody>
      </p:sp>
      <p:sp>
        <p:nvSpPr>
          <p:cNvPr id="59400" name="ZoneTexte 7"/>
          <p:cNvSpPr txBox="1">
            <a:spLocks noChangeArrowheads="1"/>
          </p:cNvSpPr>
          <p:nvPr/>
        </p:nvSpPr>
        <p:spPr bwMode="auto">
          <a:xfrm>
            <a:off x="5229017" y="4849877"/>
            <a:ext cx="391498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dirty="0" err="1"/>
              <a:t>Regression</a:t>
            </a:r>
            <a:r>
              <a:rPr lang="fr-BE" dirty="0"/>
              <a:t> to the </a:t>
            </a:r>
            <a:r>
              <a:rPr lang="fr-BE" dirty="0" err="1"/>
              <a:t>mean</a:t>
            </a:r>
            <a:r>
              <a:rPr lang="fr-BE" dirty="0"/>
              <a:t> for Intelligence,</a:t>
            </a:r>
          </a:p>
          <a:p>
            <a:pPr eaLnBrk="1" hangingPunct="1"/>
            <a:r>
              <a:rPr lang="fr-BE" dirty="0" err="1"/>
              <a:t>Europeans</a:t>
            </a:r>
            <a:r>
              <a:rPr lang="fr-BE" dirty="0"/>
              <a:t> </a:t>
            </a:r>
            <a:r>
              <a:rPr lang="fr-BE" dirty="0" err="1"/>
              <a:t>regress</a:t>
            </a:r>
            <a:r>
              <a:rPr lang="fr-BE" dirty="0"/>
              <a:t> to 100, </a:t>
            </a:r>
          </a:p>
          <a:p>
            <a:pPr eaLnBrk="1" hangingPunct="1"/>
            <a:r>
              <a:rPr lang="fr-BE" dirty="0" err="1"/>
              <a:t>Afro-Americans</a:t>
            </a:r>
            <a:r>
              <a:rPr lang="fr-BE" dirty="0"/>
              <a:t> to 85.</a:t>
            </a:r>
          </a:p>
        </p:txBody>
      </p:sp>
    </p:spTree>
  </p:cSld>
  <p:clrMapOvr>
    <a:masterClrMapping/>
  </p:clrMapOvr>
  <p:transition spd="slow" advTm="241690"/>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43608" y="260648"/>
            <a:ext cx="6665912" cy="1143000"/>
          </a:xfrm>
        </p:spPr>
        <p:txBody>
          <a:bodyPr/>
          <a:lstStyle/>
          <a:p>
            <a:r>
              <a:rPr lang="fr-BE" sz="3600" dirty="0"/>
              <a:t>How to </a:t>
            </a:r>
            <a:r>
              <a:rPr lang="fr-BE" sz="3600" dirty="0" err="1"/>
              <a:t>Understand</a:t>
            </a:r>
            <a:r>
              <a:rPr lang="fr-BE" sz="3600" dirty="0"/>
              <a:t> </a:t>
            </a:r>
            <a:r>
              <a:rPr lang="fr-BE" sz="3600" dirty="0" err="1"/>
              <a:t>Regression</a:t>
            </a:r>
            <a:r>
              <a:rPr lang="fr-BE" sz="3600" dirty="0"/>
              <a:t> to The </a:t>
            </a:r>
            <a:r>
              <a:rPr lang="fr-BE" sz="3600" dirty="0" err="1"/>
              <a:t>Mean</a:t>
            </a:r>
            <a:r>
              <a:rPr lang="fr-BE" sz="3600" dirty="0"/>
              <a:t> ? </a:t>
            </a:r>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103</a:t>
            </a:fld>
            <a:endParaRPr lang="fr-BE" dirty="0"/>
          </a:p>
        </p:txBody>
      </p:sp>
      <p:sp>
        <p:nvSpPr>
          <p:cNvPr id="5" name="ZoneTexte 4"/>
          <p:cNvSpPr txBox="1"/>
          <p:nvPr/>
        </p:nvSpPr>
        <p:spPr>
          <a:xfrm>
            <a:off x="164096" y="1708781"/>
            <a:ext cx="8424936" cy="4801314"/>
          </a:xfrm>
          <a:prstGeom prst="rect">
            <a:avLst/>
          </a:prstGeom>
          <a:noFill/>
        </p:spPr>
        <p:txBody>
          <a:bodyPr wrap="square" rtlCol="0">
            <a:spAutoFit/>
          </a:bodyPr>
          <a:lstStyle/>
          <a:p>
            <a:r>
              <a:rPr lang="en-US" dirty="0"/>
              <a:t>-&gt; Imagine </a:t>
            </a:r>
            <a:r>
              <a:rPr lang="en-US" dirty="0" smtClean="0"/>
              <a:t>two beans of </a:t>
            </a:r>
            <a:r>
              <a:rPr lang="en-US" dirty="0"/>
              <a:t>the same size: bean A and bean B, </a:t>
            </a:r>
            <a:r>
              <a:rPr lang="en-US" dirty="0" smtClean="0"/>
              <a:t>say </a:t>
            </a:r>
            <a:r>
              <a:rPr lang="en-US" dirty="0"/>
              <a:t>of 2 cm. </a:t>
            </a:r>
            <a:br>
              <a:rPr lang="en-US" dirty="0"/>
            </a:br>
            <a:r>
              <a:rPr lang="en-US" dirty="0"/>
              <a:t/>
            </a:r>
            <a:br>
              <a:rPr lang="en-US" dirty="0"/>
            </a:br>
            <a:r>
              <a:rPr lang="en-US" dirty="0" smtClean="0"/>
              <a:t>Bean </a:t>
            </a:r>
            <a:r>
              <a:rPr lang="en-US" dirty="0"/>
              <a:t>A </a:t>
            </a:r>
            <a:r>
              <a:rPr lang="en-US" dirty="0" smtClean="0"/>
              <a:t>comes </a:t>
            </a:r>
            <a:r>
              <a:rPr lang="en-US" dirty="0"/>
              <a:t>from a breed (= variety) of big beans (let’s say 3 cm) </a:t>
            </a:r>
            <a:br>
              <a:rPr lang="en-US" dirty="0"/>
            </a:br>
            <a:r>
              <a:rPr lang="en-US" dirty="0" smtClean="0"/>
              <a:t>Bean </a:t>
            </a:r>
            <a:r>
              <a:rPr lang="en-US" dirty="0"/>
              <a:t>B </a:t>
            </a:r>
            <a:r>
              <a:rPr lang="en-US" dirty="0" smtClean="0"/>
              <a:t>comes </a:t>
            </a:r>
            <a:r>
              <a:rPr lang="en-US" dirty="0"/>
              <a:t>from a breed of small beans (let’s say 1 cm)</a:t>
            </a:r>
            <a:br>
              <a:rPr lang="en-US" dirty="0"/>
            </a:br>
            <a:r>
              <a:rPr lang="en-US" dirty="0"/>
              <a:t/>
            </a:r>
            <a:br>
              <a:rPr lang="en-US" dirty="0"/>
            </a:br>
            <a:r>
              <a:rPr lang="en-US" dirty="0"/>
              <a:t>The seeds of bean A and bean B are planted. </a:t>
            </a:r>
            <a:br>
              <a:rPr lang="en-US" dirty="0"/>
            </a:br>
            <a:r>
              <a:rPr lang="en-US" dirty="0"/>
              <a:t/>
            </a:r>
            <a:br>
              <a:rPr lang="en-US" dirty="0"/>
            </a:br>
            <a:r>
              <a:rPr lang="en-US" dirty="0"/>
              <a:t>What is observed in the offspring? </a:t>
            </a:r>
            <a:br>
              <a:rPr lang="en-US" dirty="0"/>
            </a:br>
            <a:r>
              <a:rPr lang="en-US" dirty="0"/>
              <a:t/>
            </a:r>
            <a:br>
              <a:rPr lang="en-US" dirty="0"/>
            </a:br>
            <a:r>
              <a:rPr lang="en-US" dirty="0"/>
              <a:t>The offspring of bean A will grow towards their higher “racial” mean in size: the </a:t>
            </a:r>
            <a:r>
              <a:rPr lang="en-US" dirty="0" smtClean="0"/>
              <a:t>offspring’s </a:t>
            </a:r>
            <a:r>
              <a:rPr lang="en-US" dirty="0"/>
              <a:t>beans will be larger than 2 cm. </a:t>
            </a:r>
          </a:p>
          <a:p>
            <a:endParaRPr lang="en-US" dirty="0"/>
          </a:p>
          <a:p>
            <a:r>
              <a:rPr lang="en-US" dirty="0"/>
              <a:t>The offspring of bean B will regrow towards the racial average of B, namely a smaller size. The </a:t>
            </a:r>
            <a:r>
              <a:rPr lang="en-US" dirty="0" smtClean="0"/>
              <a:t>offspring’s </a:t>
            </a:r>
            <a:r>
              <a:rPr lang="en-US" dirty="0"/>
              <a:t>bean of B will be smaller than 2 cm. </a:t>
            </a:r>
          </a:p>
          <a:p>
            <a:endParaRPr lang="en-US" dirty="0"/>
          </a:p>
          <a:p>
            <a:r>
              <a:rPr lang="fr-BE" dirty="0"/>
              <a:t/>
            </a:r>
            <a:br>
              <a:rPr lang="fr-BE" dirty="0"/>
            </a:br>
            <a:r>
              <a:rPr lang="fr-BE" dirty="0"/>
              <a:t>  </a:t>
            </a:r>
          </a:p>
        </p:txBody>
      </p:sp>
    </p:spTree>
    <p:extLst>
      <p:ext uri="{BB962C8B-B14F-4D97-AF65-F5344CB8AC3E}">
        <p14:creationId xmlns:p14="http://schemas.microsoft.com/office/powerpoint/2010/main" val="412655885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104</a:t>
            </a:fld>
            <a:endParaRPr lang="fr-BE" dirty="0"/>
          </a:p>
        </p:txBody>
      </p:sp>
      <p:sp>
        <p:nvSpPr>
          <p:cNvPr id="5" name="ZoneTexte 4"/>
          <p:cNvSpPr txBox="1"/>
          <p:nvPr/>
        </p:nvSpPr>
        <p:spPr>
          <a:xfrm>
            <a:off x="505610" y="404664"/>
            <a:ext cx="8638390" cy="4801314"/>
          </a:xfrm>
          <a:prstGeom prst="rect">
            <a:avLst/>
          </a:prstGeom>
          <a:noFill/>
        </p:spPr>
        <p:txBody>
          <a:bodyPr wrap="none" rtlCol="0">
            <a:spAutoFit/>
          </a:bodyPr>
          <a:lstStyle/>
          <a:p>
            <a:pPr fontAlgn="t"/>
            <a:r>
              <a:rPr lang="en-US" dirty="0"/>
              <a:t/>
            </a:r>
            <a:br>
              <a:rPr lang="en-US" dirty="0"/>
            </a:br>
            <a:r>
              <a:rPr lang="en-US" dirty="0"/>
              <a:t>Regression to the mean occurs for all polygenic traits, like IQ.</a:t>
            </a:r>
            <a:br>
              <a:rPr lang="en-US" dirty="0"/>
            </a:br>
            <a:r>
              <a:rPr lang="en-US" dirty="0"/>
              <a:t/>
            </a:r>
            <a:br>
              <a:rPr lang="en-US" dirty="0"/>
            </a:br>
            <a:r>
              <a:rPr lang="en-US" dirty="0"/>
              <a:t>Take two couples having an average IQ of 110, an African couple and a European couple. </a:t>
            </a:r>
            <a:br>
              <a:rPr lang="en-US" dirty="0"/>
            </a:br>
            <a:r>
              <a:rPr lang="en-US" dirty="0"/>
              <a:t/>
            </a:r>
            <a:br>
              <a:rPr lang="en-US" dirty="0"/>
            </a:br>
            <a:r>
              <a:rPr lang="en-US" dirty="0"/>
              <a:t>The children of the European couple will show an IQ reduction towards the European </a:t>
            </a:r>
          </a:p>
          <a:p>
            <a:pPr fontAlgn="t"/>
            <a:r>
              <a:rPr lang="en-US" dirty="0"/>
              <a:t>IQ average of 100: they will have on average IQ of 105. </a:t>
            </a:r>
          </a:p>
          <a:p>
            <a:pPr fontAlgn="t"/>
            <a:endParaRPr lang="en-US" dirty="0"/>
          </a:p>
          <a:p>
            <a:pPr fontAlgn="t"/>
            <a:r>
              <a:rPr lang="en-US" dirty="0"/>
              <a:t>The children of the African couple will go back to the African intellectual average of 80:</a:t>
            </a:r>
          </a:p>
          <a:p>
            <a:pPr fontAlgn="t"/>
            <a:r>
              <a:rPr lang="en-US" dirty="0"/>
              <a:t>they will have an average IQ of 95.</a:t>
            </a:r>
          </a:p>
          <a:p>
            <a:pPr fontAlgn="t"/>
            <a:endParaRPr lang="en-US" dirty="0"/>
          </a:p>
          <a:p>
            <a:pPr fontAlgn="t"/>
            <a:r>
              <a:rPr lang="en-US" dirty="0"/>
              <a:t>This phenomenon of regression to the mean is also noticeable among low IQs: </a:t>
            </a:r>
          </a:p>
          <a:p>
            <a:pPr fontAlgn="t"/>
            <a:r>
              <a:rPr lang="en-US" dirty="0"/>
              <a:t>Children of European couples having an average IQ of 75 will have a mean IQ of 87.5 </a:t>
            </a:r>
          </a:p>
          <a:p>
            <a:pPr fontAlgn="t"/>
            <a:r>
              <a:rPr lang="en-US" dirty="0"/>
              <a:t>(regression to the average of 100), whereas children of African couples with </a:t>
            </a:r>
          </a:p>
          <a:p>
            <a:pPr fontAlgn="t"/>
            <a:r>
              <a:rPr lang="en-US" dirty="0"/>
              <a:t>an average IQ of 75 will have an average IQ of 77,5 (regression to the average of 80). </a:t>
            </a:r>
          </a:p>
          <a:p>
            <a:endParaRPr lang="en-US" dirty="0"/>
          </a:p>
          <a:p>
            <a:r>
              <a:rPr lang="en-US" dirty="0"/>
              <a:t>-&gt; Signature of the European average IQ at 100 and of the average African at 80 (polygenic)</a:t>
            </a:r>
          </a:p>
        </p:txBody>
      </p:sp>
      <p:sp>
        <p:nvSpPr>
          <p:cNvPr id="2" name="ZoneTexte 1">
            <a:extLst>
              <a:ext uri="{FF2B5EF4-FFF2-40B4-BE49-F238E27FC236}">
                <a16:creationId xmlns:a16="http://schemas.microsoft.com/office/drawing/2014/main" id="{D95450E5-BEB1-44BE-8F6C-26F5B7245EF3}"/>
              </a:ext>
            </a:extLst>
          </p:cNvPr>
          <p:cNvSpPr txBox="1"/>
          <p:nvPr/>
        </p:nvSpPr>
        <p:spPr>
          <a:xfrm>
            <a:off x="143508" y="5740797"/>
            <a:ext cx="8856984" cy="1231106"/>
          </a:xfrm>
          <a:prstGeom prst="rect">
            <a:avLst/>
          </a:prstGeom>
          <a:noFill/>
        </p:spPr>
        <p:txBody>
          <a:bodyPr wrap="square" rtlCol="0">
            <a:spAutoFit/>
          </a:bodyPr>
          <a:lstStyle/>
          <a:p>
            <a:r>
              <a:rPr lang="fr-BE" sz="1400" dirty="0"/>
              <a:t>-&gt; </a:t>
            </a:r>
            <a:r>
              <a:rPr lang="fr-BE" sz="1400" dirty="0" err="1"/>
              <a:t>It’s</a:t>
            </a:r>
            <a:r>
              <a:rPr lang="fr-BE" sz="1400" dirty="0"/>
              <a:t> the </a:t>
            </a:r>
            <a:r>
              <a:rPr lang="fr-BE" sz="1400" dirty="0" err="1"/>
              <a:t>reason</a:t>
            </a:r>
            <a:r>
              <a:rPr lang="fr-BE" sz="1400" dirty="0"/>
              <a:t> </a:t>
            </a:r>
            <a:r>
              <a:rPr lang="fr-BE" sz="1400" dirty="0" err="1"/>
              <a:t>why</a:t>
            </a:r>
            <a:r>
              <a:rPr lang="fr-BE" sz="1400" dirty="0"/>
              <a:t> </a:t>
            </a:r>
            <a:r>
              <a:rPr lang="fr-BE" sz="1400" dirty="0" smtClean="0"/>
              <a:t>Black </a:t>
            </a:r>
            <a:r>
              <a:rPr lang="fr-BE" sz="1400" dirty="0" err="1"/>
              <a:t>children</a:t>
            </a:r>
            <a:r>
              <a:rPr lang="fr-BE" sz="1400" dirty="0"/>
              <a:t> </a:t>
            </a:r>
            <a:r>
              <a:rPr lang="fr-BE" sz="1400" dirty="0" err="1"/>
              <a:t>from</a:t>
            </a:r>
            <a:r>
              <a:rPr lang="fr-BE" sz="1400" dirty="0"/>
              <a:t> </a:t>
            </a:r>
            <a:r>
              <a:rPr lang="fr-BE" sz="1400" dirty="0" err="1"/>
              <a:t>wealthy</a:t>
            </a:r>
            <a:r>
              <a:rPr lang="fr-BE" sz="1400" dirty="0"/>
              <a:t> black couples are more </a:t>
            </a:r>
            <a:r>
              <a:rPr lang="fr-BE" sz="1400" dirty="0" err="1"/>
              <a:t>likely</a:t>
            </a:r>
            <a:r>
              <a:rPr lang="fr-BE" sz="1400" dirty="0"/>
              <a:t> </a:t>
            </a:r>
            <a:r>
              <a:rPr lang="en-US" sz="1400" dirty="0"/>
              <a:t>to backslide into a lower economic group.</a:t>
            </a:r>
            <a:r>
              <a:rPr lang="fr-BE" sz="1400" dirty="0">
                <a:hlinkClick r:id="rId2"/>
              </a:rPr>
              <a:t/>
            </a:r>
            <a:br>
              <a:rPr lang="fr-BE" sz="1400" dirty="0">
                <a:hlinkClick r:id="rId2"/>
              </a:rPr>
            </a:br>
            <a:r>
              <a:rPr lang="fr-BE" sz="1400" dirty="0">
                <a:hlinkClick r:id="rId2"/>
              </a:rPr>
              <a:t>https://www.theatlantic.com/business/archive/2015/01/how-black-middle-class-kids-become-black-lower-class-adults/384613/</a:t>
            </a:r>
            <a:endParaRPr lang="fr-BE" sz="1400" dirty="0"/>
          </a:p>
          <a:p>
            <a:endParaRPr lang="fr-BE" dirty="0"/>
          </a:p>
        </p:txBody>
      </p:sp>
    </p:spTree>
    <p:extLst>
      <p:ext uri="{BB962C8B-B14F-4D97-AF65-F5344CB8AC3E}">
        <p14:creationId xmlns:p14="http://schemas.microsoft.com/office/powerpoint/2010/main" val="64816048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re 1"/>
          <p:cNvSpPr>
            <a:spLocks noGrp="1"/>
          </p:cNvSpPr>
          <p:nvPr>
            <p:ph type="title"/>
          </p:nvPr>
        </p:nvSpPr>
        <p:spPr>
          <a:xfrm>
            <a:off x="-1588" y="115888"/>
            <a:ext cx="9145588" cy="1143000"/>
          </a:xfrm>
        </p:spPr>
        <p:txBody>
          <a:bodyPr/>
          <a:lstStyle/>
          <a:p>
            <a:r>
              <a:rPr lang="fr-BE" dirty="0"/>
              <a:t>13. </a:t>
            </a:r>
            <a:r>
              <a:rPr lang="fr-BE" dirty="0" err="1"/>
              <a:t>Heritability</a:t>
            </a:r>
            <a:r>
              <a:rPr lang="fr-BE" dirty="0"/>
              <a:t> </a:t>
            </a:r>
            <a:r>
              <a:rPr lang="fr-BE" dirty="0" err="1"/>
              <a:t>Increases</a:t>
            </a:r>
            <a:r>
              <a:rPr lang="fr-BE" dirty="0"/>
              <a:t> </a:t>
            </a:r>
            <a:r>
              <a:rPr lang="fr-BE" dirty="0" err="1"/>
              <a:t>with</a:t>
            </a:r>
            <a:r>
              <a:rPr lang="fr-BE" dirty="0"/>
              <a:t> Age</a:t>
            </a:r>
          </a:p>
        </p:txBody>
      </p:sp>
      <p:sp>
        <p:nvSpPr>
          <p:cNvPr id="4" name="Espace réservé du numéro de diapositive 3"/>
          <p:cNvSpPr>
            <a:spLocks noGrp="1"/>
          </p:cNvSpPr>
          <p:nvPr>
            <p:ph type="sldNum" sz="quarter" idx="12"/>
          </p:nvPr>
        </p:nvSpPr>
        <p:spPr/>
        <p:txBody>
          <a:bodyPr/>
          <a:lstStyle/>
          <a:p>
            <a:pPr>
              <a:defRPr/>
            </a:pPr>
            <a:fld id="{59496F00-A324-4FAF-8E61-07AAA2DC1427}" type="slidenum">
              <a:rPr lang="fr-BE" smtClean="0"/>
              <a:pPr>
                <a:defRPr/>
              </a:pPr>
              <a:t>105</a:t>
            </a:fld>
            <a:endParaRPr lang="fr-BE" dirty="0"/>
          </a:p>
        </p:txBody>
      </p:sp>
      <p:pic>
        <p:nvPicPr>
          <p:cNvPr id="604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6950" y="1168400"/>
            <a:ext cx="4645025" cy="434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421" name="ZoneTexte 5"/>
          <p:cNvSpPr txBox="1">
            <a:spLocks noChangeArrowheads="1"/>
          </p:cNvSpPr>
          <p:nvPr/>
        </p:nvSpPr>
        <p:spPr bwMode="auto">
          <a:xfrm>
            <a:off x="1007103" y="5689600"/>
            <a:ext cx="712464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1400" dirty="0"/>
              <a:t>-&gt; This points to the </a:t>
            </a:r>
            <a:r>
              <a:rPr lang="en-US" sz="1400" b="1" dirty="0"/>
              <a:t>genetic causality</a:t>
            </a:r>
            <a:r>
              <a:rPr lang="en-US" sz="1400" dirty="0"/>
              <a:t> of intelligence. </a:t>
            </a:r>
          </a:p>
          <a:p>
            <a:pPr eaLnBrk="1" hangingPunct="1"/>
            <a:r>
              <a:rPr lang="en-US" sz="1400" dirty="0"/>
              <a:t>If </a:t>
            </a:r>
            <a:r>
              <a:rPr lang="en-US" sz="1400" dirty="0" smtClean="0"/>
              <a:t>the environment </a:t>
            </a:r>
            <a:r>
              <a:rPr lang="en-US" sz="1400" dirty="0"/>
              <a:t>had an impact, its importance should increase with age, but it's the opposite</a:t>
            </a:r>
          </a:p>
          <a:p>
            <a:pPr eaLnBrk="1" hangingPunct="1"/>
            <a:r>
              <a:rPr lang="en-US" sz="1400" dirty="0"/>
              <a:t>that happens. </a:t>
            </a:r>
            <a:br>
              <a:rPr lang="en-US" sz="1400" dirty="0"/>
            </a:br>
            <a:r>
              <a:rPr lang="en-US" sz="1400" dirty="0"/>
              <a:t>The unshared environment is essentially in utero environment.</a:t>
            </a:r>
            <a:endParaRPr lang="fr-BE" sz="140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843395"/>
            <a:ext cx="8229600" cy="365125"/>
          </a:xfrm>
        </p:spPr>
        <p:txBody>
          <a:bodyPr/>
          <a:lstStyle/>
          <a:p>
            <a:pPr fontAlgn="t"/>
            <a:r>
              <a:rPr lang="fr-BE" dirty="0"/>
              <a:t>14. </a:t>
            </a:r>
            <a:r>
              <a:rPr lang="en-US" dirty="0"/>
              <a:t>Racial Differences in the EEG.</a:t>
            </a:r>
            <a:br>
              <a:rPr lang="en-US" dirty="0"/>
            </a:b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106</a:t>
            </a:fld>
            <a:endParaRPr lang="fr-BE"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594856"/>
            <a:ext cx="1836737" cy="290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3059832" y="1615664"/>
            <a:ext cx="5184576" cy="2031325"/>
          </a:xfrm>
          <a:prstGeom prst="rect">
            <a:avLst/>
          </a:prstGeom>
          <a:noFill/>
        </p:spPr>
        <p:txBody>
          <a:bodyPr wrap="square" rtlCol="0">
            <a:spAutoFit/>
          </a:bodyPr>
          <a:lstStyle/>
          <a:p>
            <a:r>
              <a:rPr lang="en-US" dirty="0"/>
              <a:t>As explained earlier, </a:t>
            </a:r>
            <a:r>
              <a:rPr lang="en-US" dirty="0" smtClean="0"/>
              <a:t>the evoked </a:t>
            </a:r>
            <a:r>
              <a:rPr lang="en-US" dirty="0"/>
              <a:t>potential of smarter individuals </a:t>
            </a:r>
            <a:r>
              <a:rPr lang="en-US" dirty="0" smtClean="0"/>
              <a:t>has </a:t>
            </a:r>
            <a:r>
              <a:rPr lang="en-US" dirty="0"/>
              <a:t>a smaller "score": </a:t>
            </a:r>
            <a:r>
              <a:rPr lang="en-US" dirty="0" smtClean="0"/>
              <a:t>the frequency of alpha waves </a:t>
            </a:r>
            <a:r>
              <a:rPr lang="en-US" dirty="0"/>
              <a:t>is </a:t>
            </a:r>
            <a:r>
              <a:rPr lang="en-US" dirty="0" smtClean="0"/>
              <a:t>higher. </a:t>
            </a:r>
            <a:endParaRPr lang="en-US" dirty="0"/>
          </a:p>
          <a:p>
            <a:endParaRPr lang="en-US" dirty="0"/>
          </a:p>
          <a:p>
            <a:r>
              <a:rPr lang="en-US" dirty="0"/>
              <a:t>In other words</a:t>
            </a:r>
            <a:r>
              <a:rPr lang="en-US" dirty="0" smtClean="0"/>
              <a:t>,</a:t>
            </a:r>
            <a:r>
              <a:rPr lang="en-AU" dirty="0"/>
              <a:t> information transmission is faster in people with higher IQs. There is a significant difference in terms of EEG </a:t>
            </a:r>
            <a:r>
              <a:rPr lang="en-AU" dirty="0" smtClean="0"/>
              <a:t>score</a:t>
            </a:r>
            <a:r>
              <a:rPr lang="en-US" dirty="0" smtClean="0"/>
              <a:t>, </a:t>
            </a:r>
            <a:r>
              <a:rPr lang="en-US" dirty="0"/>
              <a:t>between races.</a:t>
            </a:r>
          </a:p>
        </p:txBody>
      </p:sp>
      <p:graphicFrame>
        <p:nvGraphicFramePr>
          <p:cNvPr id="6" name="Tableau 5"/>
          <p:cNvGraphicFramePr>
            <a:graphicFrameLocks noGrp="1"/>
          </p:cNvGraphicFramePr>
          <p:nvPr>
            <p:extLst>
              <p:ext uri="{D42A27DB-BD31-4B8C-83A1-F6EECF244321}">
                <p14:modId xmlns:p14="http://schemas.microsoft.com/office/powerpoint/2010/main" val="2138458295"/>
              </p:ext>
            </p:extLst>
          </p:nvPr>
        </p:nvGraphicFramePr>
        <p:xfrm>
          <a:off x="1763688" y="5214596"/>
          <a:ext cx="4905238" cy="792088"/>
        </p:xfrm>
        <a:graphic>
          <a:graphicData uri="http://schemas.openxmlformats.org/drawingml/2006/table">
            <a:tbl>
              <a:tblPr firstRow="1" firstCol="1" bandRow="1">
                <a:tableStyleId>{5C22544A-7EE6-4342-B048-85BDC9FD1C3A}</a:tableStyleId>
              </a:tblPr>
              <a:tblGrid>
                <a:gridCol w="491776">
                  <a:extLst>
                    <a:ext uri="{9D8B030D-6E8A-4147-A177-3AD203B41FA5}">
                      <a16:colId xmlns:a16="http://schemas.microsoft.com/office/drawing/2014/main" val="20000"/>
                    </a:ext>
                  </a:extLst>
                </a:gridCol>
                <a:gridCol w="909720">
                  <a:extLst>
                    <a:ext uri="{9D8B030D-6E8A-4147-A177-3AD203B41FA5}">
                      <a16:colId xmlns:a16="http://schemas.microsoft.com/office/drawing/2014/main" val="20001"/>
                    </a:ext>
                  </a:extLst>
                </a:gridCol>
                <a:gridCol w="2108178">
                  <a:extLst>
                    <a:ext uri="{9D8B030D-6E8A-4147-A177-3AD203B41FA5}">
                      <a16:colId xmlns:a16="http://schemas.microsoft.com/office/drawing/2014/main" val="20002"/>
                    </a:ext>
                  </a:extLst>
                </a:gridCol>
                <a:gridCol w="1395564">
                  <a:extLst>
                    <a:ext uri="{9D8B030D-6E8A-4147-A177-3AD203B41FA5}">
                      <a16:colId xmlns:a16="http://schemas.microsoft.com/office/drawing/2014/main" val="20003"/>
                    </a:ext>
                  </a:extLst>
                </a:gridCol>
              </a:tblGrid>
              <a:tr h="266280">
                <a:tc>
                  <a:txBody>
                    <a:bodyPr/>
                    <a:lstStyle/>
                    <a:p>
                      <a:pPr algn="just">
                        <a:lnSpc>
                          <a:spcPct val="115000"/>
                        </a:lnSpc>
                        <a:spcAft>
                          <a:spcPts val="0"/>
                        </a:spcAft>
                      </a:pPr>
                      <a:r>
                        <a:rPr lang="en-US" sz="1000" dirty="0">
                          <a:effectLst/>
                        </a:rPr>
                        <a:t> </a:t>
                      </a:r>
                      <a:endParaRPr lang="fr-BE" sz="1000" dirty="0">
                        <a:effectLst/>
                        <a:latin typeface="Calibri"/>
                        <a:ea typeface="Calibri"/>
                        <a:cs typeface="Times New Roman"/>
                      </a:endParaRPr>
                    </a:p>
                  </a:txBody>
                  <a:tcPr marL="0" marR="0" marT="0" marB="0" anchor="ctr"/>
                </a:tc>
                <a:tc>
                  <a:txBody>
                    <a:bodyPr/>
                    <a:lstStyle/>
                    <a:p>
                      <a:pPr algn="just">
                        <a:lnSpc>
                          <a:spcPct val="115000"/>
                        </a:lnSpc>
                        <a:spcAft>
                          <a:spcPts val="0"/>
                        </a:spcAft>
                      </a:pPr>
                      <a:r>
                        <a:rPr lang="fr-FR" sz="1000">
                          <a:effectLst/>
                        </a:rPr>
                        <a:t>Test</a:t>
                      </a:r>
                      <a:endParaRPr lang="fr-BE" sz="1000">
                        <a:effectLst/>
                        <a:latin typeface="Calibri"/>
                        <a:ea typeface="Calibri"/>
                        <a:cs typeface="Times New Roman"/>
                      </a:endParaRPr>
                    </a:p>
                  </a:txBody>
                  <a:tcPr marL="0" marR="0" marT="0" marB="0" anchor="b"/>
                </a:tc>
                <a:tc>
                  <a:txBody>
                    <a:bodyPr/>
                    <a:lstStyle/>
                    <a:p>
                      <a:pPr algn="just">
                        <a:lnSpc>
                          <a:spcPct val="115000"/>
                        </a:lnSpc>
                        <a:spcAft>
                          <a:spcPts val="0"/>
                        </a:spcAft>
                      </a:pPr>
                      <a:r>
                        <a:rPr lang="fr-FR" sz="1000">
                          <a:effectLst/>
                        </a:rPr>
                        <a:t>Africans in Africa</a:t>
                      </a:r>
                      <a:endParaRPr lang="fr-BE" sz="1000">
                        <a:effectLst/>
                        <a:latin typeface="Calibri"/>
                        <a:ea typeface="Calibri"/>
                        <a:cs typeface="Times New Roman"/>
                      </a:endParaRPr>
                    </a:p>
                  </a:txBody>
                  <a:tcPr marL="0" marR="0" marT="0" marB="0" anchor="b"/>
                </a:tc>
                <a:tc>
                  <a:txBody>
                    <a:bodyPr/>
                    <a:lstStyle/>
                    <a:p>
                      <a:pPr algn="just">
                        <a:lnSpc>
                          <a:spcPct val="115000"/>
                        </a:lnSpc>
                        <a:spcAft>
                          <a:spcPts val="0"/>
                        </a:spcAft>
                      </a:pPr>
                      <a:r>
                        <a:rPr lang="fr-FR" sz="1000">
                          <a:effectLst/>
                        </a:rPr>
                        <a:t>Europeans in Europe</a:t>
                      </a:r>
                      <a:endParaRPr lang="fr-BE" sz="1000">
                        <a:effectLst/>
                        <a:latin typeface="Calibri"/>
                        <a:ea typeface="Calibri"/>
                        <a:cs typeface="Times New Roman"/>
                      </a:endParaRPr>
                    </a:p>
                  </a:txBody>
                  <a:tcPr marL="0" marR="0" marT="0" marB="0" anchor="b"/>
                </a:tc>
                <a:extLst>
                  <a:ext uri="{0D108BD9-81ED-4DB2-BD59-A6C34878D82A}">
                    <a16:rowId xmlns:a16="http://schemas.microsoft.com/office/drawing/2014/main" val="10000"/>
                  </a:ext>
                </a:extLst>
              </a:tr>
              <a:tr h="252028">
                <a:tc>
                  <a:txBody>
                    <a:bodyPr/>
                    <a:lstStyle/>
                    <a:p>
                      <a:pPr algn="just">
                        <a:lnSpc>
                          <a:spcPct val="115000"/>
                        </a:lnSpc>
                        <a:spcAft>
                          <a:spcPts val="0"/>
                        </a:spcAft>
                      </a:pPr>
                      <a:r>
                        <a:rPr lang="fr-FR" sz="1000" dirty="0">
                          <a:effectLst/>
                        </a:rPr>
                        <a:t>1</a:t>
                      </a:r>
                      <a:endParaRPr lang="fr-BE" sz="1000" dirty="0">
                        <a:effectLst/>
                        <a:latin typeface="Calibri"/>
                        <a:ea typeface="Calibri"/>
                        <a:cs typeface="Times New Roman"/>
                      </a:endParaRPr>
                    </a:p>
                  </a:txBody>
                  <a:tcPr marL="0" marR="0" marT="0" marB="0" anchor="b"/>
                </a:tc>
                <a:tc>
                  <a:txBody>
                    <a:bodyPr/>
                    <a:lstStyle/>
                    <a:p>
                      <a:pPr algn="just">
                        <a:lnSpc>
                          <a:spcPct val="115000"/>
                        </a:lnSpc>
                        <a:spcAft>
                          <a:spcPts val="0"/>
                        </a:spcAft>
                      </a:pPr>
                      <a:r>
                        <a:rPr lang="fr-FR" sz="1000" dirty="0">
                          <a:effectLst/>
                        </a:rPr>
                        <a:t>IQ</a:t>
                      </a:r>
                      <a:endParaRPr lang="fr-BE" sz="1000" dirty="0">
                        <a:effectLst/>
                        <a:latin typeface="Calibri"/>
                        <a:ea typeface="Calibri"/>
                        <a:cs typeface="Times New Roman"/>
                      </a:endParaRPr>
                    </a:p>
                  </a:txBody>
                  <a:tcPr marL="0" marR="0" marT="0" marB="0" anchor="b"/>
                </a:tc>
                <a:tc>
                  <a:txBody>
                    <a:bodyPr/>
                    <a:lstStyle/>
                    <a:p>
                      <a:pPr algn="just">
                        <a:lnSpc>
                          <a:spcPct val="115000"/>
                        </a:lnSpc>
                        <a:spcAft>
                          <a:spcPts val="0"/>
                        </a:spcAft>
                      </a:pPr>
                      <a:r>
                        <a:rPr lang="fr-FR" sz="1000" dirty="0">
                          <a:effectLst/>
                        </a:rPr>
                        <a:t>68</a:t>
                      </a:r>
                      <a:endParaRPr lang="fr-BE" sz="1000" dirty="0">
                        <a:effectLst/>
                        <a:latin typeface="Calibri"/>
                        <a:ea typeface="Calibri"/>
                        <a:cs typeface="Times New Roman"/>
                      </a:endParaRPr>
                    </a:p>
                  </a:txBody>
                  <a:tcPr marL="0" marR="0" marT="0" marB="0" anchor="b"/>
                </a:tc>
                <a:tc>
                  <a:txBody>
                    <a:bodyPr/>
                    <a:lstStyle/>
                    <a:p>
                      <a:pPr algn="just">
                        <a:lnSpc>
                          <a:spcPct val="115000"/>
                        </a:lnSpc>
                        <a:spcAft>
                          <a:spcPts val="0"/>
                        </a:spcAft>
                      </a:pPr>
                      <a:r>
                        <a:rPr lang="fr-FR" sz="1000" dirty="0">
                          <a:effectLst/>
                        </a:rPr>
                        <a:t>105</a:t>
                      </a:r>
                      <a:endParaRPr lang="fr-BE" sz="1000" dirty="0">
                        <a:effectLst/>
                        <a:latin typeface="Calibri"/>
                        <a:ea typeface="Calibri"/>
                        <a:cs typeface="Times New Roman"/>
                      </a:endParaRPr>
                    </a:p>
                  </a:txBody>
                  <a:tcPr marL="0" marR="0" marT="0" marB="0" anchor="b"/>
                </a:tc>
                <a:extLst>
                  <a:ext uri="{0D108BD9-81ED-4DB2-BD59-A6C34878D82A}">
                    <a16:rowId xmlns:a16="http://schemas.microsoft.com/office/drawing/2014/main" val="10001"/>
                  </a:ext>
                </a:extLst>
              </a:tr>
              <a:tr h="273780">
                <a:tc>
                  <a:txBody>
                    <a:bodyPr/>
                    <a:lstStyle/>
                    <a:p>
                      <a:pPr algn="just">
                        <a:lnSpc>
                          <a:spcPct val="115000"/>
                        </a:lnSpc>
                        <a:spcAft>
                          <a:spcPts val="0"/>
                        </a:spcAft>
                      </a:pPr>
                      <a:r>
                        <a:rPr lang="fr-FR" sz="1000">
                          <a:effectLst/>
                        </a:rPr>
                        <a:t>2</a:t>
                      </a:r>
                      <a:endParaRPr lang="fr-BE" sz="1000">
                        <a:effectLst/>
                        <a:latin typeface="Calibri"/>
                        <a:ea typeface="Calibri"/>
                        <a:cs typeface="Times New Roman"/>
                      </a:endParaRPr>
                    </a:p>
                  </a:txBody>
                  <a:tcPr marL="0" marR="0" marT="0" marB="0" anchor="b"/>
                </a:tc>
                <a:tc>
                  <a:txBody>
                    <a:bodyPr/>
                    <a:lstStyle/>
                    <a:p>
                      <a:pPr algn="just">
                        <a:lnSpc>
                          <a:spcPct val="115000"/>
                        </a:lnSpc>
                        <a:spcAft>
                          <a:spcPts val="0"/>
                        </a:spcAft>
                      </a:pPr>
                      <a:r>
                        <a:rPr lang="fr-FR" sz="1000" dirty="0">
                          <a:effectLst/>
                        </a:rPr>
                        <a:t>EEG</a:t>
                      </a:r>
                      <a:endParaRPr lang="fr-BE" sz="1000" dirty="0">
                        <a:effectLst/>
                        <a:latin typeface="Calibri"/>
                        <a:ea typeface="Calibri"/>
                        <a:cs typeface="Times New Roman"/>
                      </a:endParaRPr>
                    </a:p>
                  </a:txBody>
                  <a:tcPr marL="0" marR="0" marT="0" marB="0" anchor="b"/>
                </a:tc>
                <a:tc>
                  <a:txBody>
                    <a:bodyPr/>
                    <a:lstStyle/>
                    <a:p>
                      <a:pPr algn="just">
                        <a:lnSpc>
                          <a:spcPct val="115000"/>
                        </a:lnSpc>
                        <a:spcAft>
                          <a:spcPts val="0"/>
                        </a:spcAft>
                      </a:pPr>
                      <a:r>
                        <a:rPr lang="fr-FR" sz="1000" dirty="0">
                          <a:effectLst/>
                        </a:rPr>
                        <a:t>534</a:t>
                      </a:r>
                      <a:endParaRPr lang="fr-BE" sz="1000" dirty="0">
                        <a:effectLst/>
                        <a:latin typeface="Calibri"/>
                        <a:ea typeface="Calibri"/>
                        <a:cs typeface="Times New Roman"/>
                      </a:endParaRPr>
                    </a:p>
                  </a:txBody>
                  <a:tcPr marL="0" marR="0" marT="0" marB="0" anchor="b"/>
                </a:tc>
                <a:tc>
                  <a:txBody>
                    <a:bodyPr/>
                    <a:lstStyle/>
                    <a:p>
                      <a:pPr algn="just">
                        <a:lnSpc>
                          <a:spcPct val="115000"/>
                        </a:lnSpc>
                        <a:spcAft>
                          <a:spcPts val="0"/>
                        </a:spcAft>
                      </a:pPr>
                      <a:r>
                        <a:rPr lang="fr-FR" sz="1000" dirty="0">
                          <a:effectLst/>
                        </a:rPr>
                        <a:t>506</a:t>
                      </a:r>
                      <a:endParaRPr lang="fr-BE" sz="1000" dirty="0">
                        <a:effectLst/>
                        <a:latin typeface="Calibri"/>
                        <a:ea typeface="Calibri"/>
                        <a:cs typeface="Times New Roman"/>
                      </a:endParaRPr>
                    </a:p>
                  </a:txBody>
                  <a:tcPr marL="0" marR="0" marT="0" marB="0" anchor="b"/>
                </a:tc>
                <a:extLst>
                  <a:ext uri="{0D108BD9-81ED-4DB2-BD59-A6C34878D82A}">
                    <a16:rowId xmlns:a16="http://schemas.microsoft.com/office/drawing/2014/main" val="10002"/>
                  </a:ext>
                </a:extLst>
              </a:tr>
            </a:tbl>
          </a:graphicData>
        </a:graphic>
      </p:graphicFrame>
      <p:sp>
        <p:nvSpPr>
          <p:cNvPr id="7" name="Rectangle 3"/>
          <p:cNvSpPr>
            <a:spLocks noChangeArrowheads="1"/>
          </p:cNvSpPr>
          <p:nvPr/>
        </p:nvSpPr>
        <p:spPr bwMode="auto">
          <a:xfrm>
            <a:off x="2915816" y="4960681"/>
            <a:ext cx="2440092"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rgbClr val="000000"/>
                </a:solidFill>
                <a:effectLst/>
                <a:latin typeface="Trebuchet MS" pitchFamily="34" charset="0"/>
                <a:ea typeface="Times New Roman" pitchFamily="18" charset="0"/>
                <a:cs typeface="Times New Roman" pitchFamily="18" charset="0"/>
              </a:rPr>
              <a:t>Table 4.10. EEGs of Africans and Europeans</a:t>
            </a:r>
            <a:endParaRPr kumimoji="0" lang="fr-BE" sz="9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BE" sz="1800" b="0" i="0" u="none" strike="noStrike" cap="none" normalizeH="0" baseline="0" dirty="0">
              <a:ln>
                <a:noFill/>
              </a:ln>
              <a:solidFill>
                <a:schemeClr val="tx1"/>
              </a:solidFill>
              <a:effectLst/>
              <a:latin typeface="Arial" pitchFamily="34" charset="0"/>
              <a:cs typeface="Arial" pitchFamily="34" charset="0"/>
            </a:endParaRPr>
          </a:p>
        </p:txBody>
      </p:sp>
      <p:sp>
        <p:nvSpPr>
          <p:cNvPr id="8" name="ZoneTexte 7"/>
          <p:cNvSpPr txBox="1"/>
          <p:nvPr/>
        </p:nvSpPr>
        <p:spPr>
          <a:xfrm>
            <a:off x="179512" y="6459865"/>
            <a:ext cx="1523174" cy="261610"/>
          </a:xfrm>
          <a:prstGeom prst="rect">
            <a:avLst/>
          </a:prstGeom>
          <a:noFill/>
        </p:spPr>
        <p:txBody>
          <a:bodyPr wrap="none" rtlCol="0">
            <a:spAutoFit/>
          </a:bodyPr>
          <a:lstStyle/>
          <a:p>
            <a:r>
              <a:rPr lang="fr-BE" sz="1100" dirty="0"/>
              <a:t>Table </a:t>
            </a:r>
            <a:r>
              <a:rPr lang="fr-BE" sz="1100" dirty="0" err="1"/>
              <a:t>from</a:t>
            </a:r>
            <a:r>
              <a:rPr lang="fr-BE" sz="1100" dirty="0"/>
              <a:t> </a:t>
            </a:r>
            <a:r>
              <a:rPr lang="fr-BE" sz="1100" dirty="0" err="1"/>
              <a:t>Sonk</a:t>
            </a:r>
            <a:r>
              <a:rPr lang="fr-BE" sz="1100" dirty="0"/>
              <a:t> (2000)</a:t>
            </a:r>
          </a:p>
        </p:txBody>
      </p:sp>
    </p:spTree>
    <p:extLst>
      <p:ext uri="{BB962C8B-B14F-4D97-AF65-F5344CB8AC3E}">
        <p14:creationId xmlns:p14="http://schemas.microsoft.com/office/powerpoint/2010/main" val="800371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1699C2-FAB8-452A-9EB0-401E182FFE28}"/>
              </a:ext>
            </a:extLst>
          </p:cNvPr>
          <p:cNvSpPr>
            <a:spLocks noGrp="1"/>
          </p:cNvSpPr>
          <p:nvPr>
            <p:ph type="title"/>
          </p:nvPr>
        </p:nvSpPr>
        <p:spPr/>
        <p:txBody>
          <a:bodyPr/>
          <a:lstStyle/>
          <a:p>
            <a:r>
              <a:rPr lang="fr-BE" dirty="0"/>
              <a:t>15. </a:t>
            </a:r>
            <a:r>
              <a:rPr lang="en-US" dirty="0"/>
              <a:t>Racial Differences in Intellectual Maturation Speed</a:t>
            </a:r>
            <a:endParaRPr lang="fr-BE" dirty="0"/>
          </a:p>
        </p:txBody>
      </p:sp>
      <p:sp>
        <p:nvSpPr>
          <p:cNvPr id="3" name="Espace réservé du contenu 2">
            <a:extLst>
              <a:ext uri="{FF2B5EF4-FFF2-40B4-BE49-F238E27FC236}">
                <a16:creationId xmlns:a16="http://schemas.microsoft.com/office/drawing/2014/main" id="{975B3F78-5EFD-4B03-9FD4-13C47F60D687}"/>
              </a:ext>
            </a:extLst>
          </p:cNvPr>
          <p:cNvSpPr>
            <a:spLocks noGrp="1"/>
          </p:cNvSpPr>
          <p:nvPr>
            <p:ph idx="1"/>
          </p:nvPr>
        </p:nvSpPr>
        <p:spPr>
          <a:xfrm>
            <a:off x="457200" y="1624012"/>
            <a:ext cx="8229600" cy="4525963"/>
          </a:xfrm>
        </p:spPr>
        <p:txBody>
          <a:bodyPr/>
          <a:lstStyle/>
          <a:p>
            <a:r>
              <a:rPr lang="en-US" sz="2400" dirty="0"/>
              <a:t>→ (1) Fastest intellectual development among Australian Aborigines and the lowest final intelligence (average IQ 62)</a:t>
            </a:r>
          </a:p>
          <a:p>
            <a:r>
              <a:rPr lang="en-US" sz="2400" dirty="0"/>
              <a:t>→ (2) Intellectual development among Africans a little slower than among Aborigines and slightly higher final intelligence (average IQ 71)</a:t>
            </a:r>
          </a:p>
          <a:p>
            <a:r>
              <a:rPr lang="en-US" sz="2400" dirty="0"/>
              <a:t>→ (3) Slower intellectual development among Europeans and higher final intelligence (average IQ 100)</a:t>
            </a:r>
          </a:p>
          <a:p>
            <a:r>
              <a:rPr lang="en-US" sz="2400" dirty="0"/>
              <a:t>→ (4) Least fast intellectual development and highest final intelligence among East Asians (average IQ 105)</a:t>
            </a:r>
            <a:r>
              <a:rPr lang="fr-BE" dirty="0"/>
              <a:t/>
            </a:r>
            <a:br>
              <a:rPr lang="fr-BE" dirty="0"/>
            </a:br>
            <a:r>
              <a:rPr lang="fr-BE" dirty="0"/>
              <a:t/>
            </a:r>
            <a:br>
              <a:rPr lang="fr-BE" dirty="0"/>
            </a:br>
            <a:endParaRPr lang="fr-BE" dirty="0"/>
          </a:p>
        </p:txBody>
      </p:sp>
      <p:sp>
        <p:nvSpPr>
          <p:cNvPr id="4" name="Espace réservé du numéro de diapositive 3">
            <a:extLst>
              <a:ext uri="{FF2B5EF4-FFF2-40B4-BE49-F238E27FC236}">
                <a16:creationId xmlns:a16="http://schemas.microsoft.com/office/drawing/2014/main" id="{3E20A541-3834-49D4-A42D-F4F29507F92C}"/>
              </a:ext>
            </a:extLst>
          </p:cNvPr>
          <p:cNvSpPr>
            <a:spLocks noGrp="1"/>
          </p:cNvSpPr>
          <p:nvPr>
            <p:ph type="sldNum" sz="quarter" idx="12"/>
          </p:nvPr>
        </p:nvSpPr>
        <p:spPr/>
        <p:txBody>
          <a:bodyPr/>
          <a:lstStyle/>
          <a:p>
            <a:pPr>
              <a:defRPr/>
            </a:pPr>
            <a:fld id="{C961D413-C80E-4040-8C95-0A8BAAE2541B}" type="slidenum">
              <a:rPr lang="fr-BE" smtClean="0"/>
              <a:pPr>
                <a:defRPr/>
              </a:pPr>
              <a:t>107</a:t>
            </a:fld>
            <a:endParaRPr lang="fr-BE" dirty="0"/>
          </a:p>
        </p:txBody>
      </p:sp>
    </p:spTree>
    <p:extLst>
      <p:ext uri="{BB962C8B-B14F-4D97-AF65-F5344CB8AC3E}">
        <p14:creationId xmlns:p14="http://schemas.microsoft.com/office/powerpoint/2010/main" val="418686736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6178D2D-79A6-48DD-86D5-CD0FF8A609DE}"/>
              </a:ext>
            </a:extLst>
          </p:cNvPr>
          <p:cNvSpPr>
            <a:spLocks noGrp="1"/>
          </p:cNvSpPr>
          <p:nvPr>
            <p:ph idx="1"/>
          </p:nvPr>
        </p:nvSpPr>
        <p:spPr>
          <a:xfrm>
            <a:off x="179512" y="136525"/>
            <a:ext cx="8712968" cy="6219825"/>
          </a:xfrm>
        </p:spPr>
        <p:txBody>
          <a:bodyPr/>
          <a:lstStyle/>
          <a:p>
            <a:pPr marL="0" indent="0">
              <a:buNone/>
            </a:pPr>
            <a:r>
              <a:rPr lang="en-US" sz="1800" dirty="0"/>
              <a:t>→ It is a well-known principle of evolutionary biology that the more developed species, reaching higher intelligence in adulthood, have a </a:t>
            </a:r>
            <a:r>
              <a:rPr lang="en-US" sz="1800" dirty="0" smtClean="0"/>
              <a:t>more extended </a:t>
            </a:r>
            <a:r>
              <a:rPr lang="en-US" sz="1800" dirty="0"/>
              <a:t>period of maternal dependence. </a:t>
            </a:r>
          </a:p>
          <a:p>
            <a:pPr marL="0" indent="0">
              <a:buNone/>
            </a:pPr>
            <a:endParaRPr lang="en-US" sz="1800" dirty="0"/>
          </a:p>
          <a:p>
            <a:pPr marL="0" indent="0">
              <a:buNone/>
            </a:pPr>
            <a:r>
              <a:rPr lang="en-US" sz="1800" dirty="0"/>
              <a:t>As soon as the baby reptiles hatch </a:t>
            </a:r>
            <a:r>
              <a:rPr lang="en-US" sz="1800" dirty="0" smtClean="0"/>
              <a:t>from their eggs, </a:t>
            </a:r>
            <a:r>
              <a:rPr lang="en-US" sz="1800" dirty="0"/>
              <a:t>they can move and fend for themselves. </a:t>
            </a:r>
          </a:p>
          <a:p>
            <a:pPr marL="0" indent="0">
              <a:buNone/>
            </a:pPr>
            <a:r>
              <a:rPr lang="en-US" sz="1800" dirty="0"/>
              <a:t>Monkeys have a few years of maternal dependence. </a:t>
            </a:r>
            <a:br>
              <a:rPr lang="en-US" sz="1800" dirty="0"/>
            </a:br>
            <a:r>
              <a:rPr lang="en-US" sz="1800" dirty="0"/>
              <a:t>Among the primates, the most primitive are the lemurs, who have 2 years of maternal dependence; macaques have 4 years of maternal dependence but reach a higher intelligence than lemurs in adulthood; chimpanzees are even more developed and require about 8 years of maternal dependence; and homo sapiens is the most developed and has about 14 years of maternal dependence. </a:t>
            </a:r>
            <a:br>
              <a:rPr lang="en-US" sz="1800" dirty="0"/>
            </a:br>
            <a:r>
              <a:rPr lang="en-US" sz="1800" dirty="0"/>
              <a:t/>
            </a:r>
            <a:br>
              <a:rPr lang="en-US" sz="1800" dirty="0"/>
            </a:br>
            <a:r>
              <a:rPr lang="en-US" sz="1800" dirty="0"/>
              <a:t>This principle extends to the 3 main homo sapiens races: East Asian have a slower development, a longer period of maternal dependence and the highest final intelligence; Europeans mature faster while sub-Saharan Africans grow fastest, have the shortest period of </a:t>
            </a:r>
            <a:r>
              <a:rPr lang="en-US" sz="1800" dirty="0" smtClean="0"/>
              <a:t>maternal reliance, </a:t>
            </a:r>
            <a:r>
              <a:rPr lang="en-US" sz="1800" dirty="0"/>
              <a:t>and the lowest final intelligence. These differences are present in physical, </a:t>
            </a:r>
            <a:r>
              <a:rPr lang="en-US" sz="1800" dirty="0" smtClean="0"/>
              <a:t>motor, </a:t>
            </a:r>
            <a:r>
              <a:rPr lang="en-US" sz="1800" dirty="0"/>
              <a:t>and mental development. Regarding physical development, Africans have higher skeletal maturity at birth, faster dental development in childhood, and faster sexual development with earlier adolescence (measured by breast appearance in girls </a:t>
            </a:r>
            <a:r>
              <a:rPr lang="en-US" sz="1800" dirty="0" smtClean="0"/>
              <a:t>and </a:t>
            </a:r>
            <a:r>
              <a:rPr lang="en-US" sz="1800" dirty="0"/>
              <a:t>genital development in boys). </a:t>
            </a:r>
            <a:endParaRPr lang="fr-BE" dirty="0"/>
          </a:p>
        </p:txBody>
      </p:sp>
      <p:sp>
        <p:nvSpPr>
          <p:cNvPr id="4" name="Espace réservé du numéro de diapositive 3">
            <a:extLst>
              <a:ext uri="{FF2B5EF4-FFF2-40B4-BE49-F238E27FC236}">
                <a16:creationId xmlns:a16="http://schemas.microsoft.com/office/drawing/2014/main" id="{8DB656B4-8144-4F55-8B80-129AD04F3E67}"/>
              </a:ext>
            </a:extLst>
          </p:cNvPr>
          <p:cNvSpPr>
            <a:spLocks noGrp="1"/>
          </p:cNvSpPr>
          <p:nvPr>
            <p:ph type="sldNum" sz="quarter" idx="12"/>
          </p:nvPr>
        </p:nvSpPr>
        <p:spPr/>
        <p:txBody>
          <a:bodyPr/>
          <a:lstStyle/>
          <a:p>
            <a:pPr>
              <a:defRPr/>
            </a:pPr>
            <a:fld id="{C961D413-C80E-4040-8C95-0A8BAAE2541B}" type="slidenum">
              <a:rPr lang="fr-BE" smtClean="0"/>
              <a:pPr>
                <a:defRPr/>
              </a:pPr>
              <a:t>108</a:t>
            </a:fld>
            <a:endParaRPr lang="fr-BE" dirty="0"/>
          </a:p>
        </p:txBody>
      </p:sp>
    </p:spTree>
    <p:extLst>
      <p:ext uri="{BB962C8B-B14F-4D97-AF65-F5344CB8AC3E}">
        <p14:creationId xmlns:p14="http://schemas.microsoft.com/office/powerpoint/2010/main" val="86100170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19554BC9-CCB5-4089-929A-5808B1555D7F}"/>
              </a:ext>
            </a:extLst>
          </p:cNvPr>
          <p:cNvSpPr>
            <a:spLocks noGrp="1"/>
          </p:cNvSpPr>
          <p:nvPr>
            <p:ph type="sldNum" sz="quarter" idx="12"/>
          </p:nvPr>
        </p:nvSpPr>
        <p:spPr/>
        <p:txBody>
          <a:bodyPr/>
          <a:lstStyle/>
          <a:p>
            <a:pPr>
              <a:defRPr/>
            </a:pPr>
            <a:fld id="{C961D413-C80E-4040-8C95-0A8BAAE2541B}" type="slidenum">
              <a:rPr lang="fr-BE" smtClean="0"/>
              <a:pPr>
                <a:defRPr/>
              </a:pPr>
              <a:t>109</a:t>
            </a:fld>
            <a:endParaRPr lang="fr-BE" dirty="0"/>
          </a:p>
        </p:txBody>
      </p:sp>
      <p:pic>
        <p:nvPicPr>
          <p:cNvPr id="3" name="Image 2">
            <a:extLst>
              <a:ext uri="{FF2B5EF4-FFF2-40B4-BE49-F238E27FC236}">
                <a16:creationId xmlns:a16="http://schemas.microsoft.com/office/drawing/2014/main" id="{EB09E0FF-B384-4B82-99BC-A40879E66BFC}"/>
              </a:ext>
            </a:extLst>
          </p:cNvPr>
          <p:cNvPicPr>
            <a:picLocks noChangeAspect="1"/>
          </p:cNvPicPr>
          <p:nvPr/>
        </p:nvPicPr>
        <p:blipFill>
          <a:blip r:embed="rId2"/>
          <a:stretch>
            <a:fillRect/>
          </a:stretch>
        </p:blipFill>
        <p:spPr>
          <a:xfrm>
            <a:off x="171450" y="1395412"/>
            <a:ext cx="8801100" cy="4067175"/>
          </a:xfrm>
          <a:prstGeom prst="rect">
            <a:avLst/>
          </a:prstGeom>
        </p:spPr>
      </p:pic>
    </p:spTree>
    <p:extLst>
      <p:ext uri="{BB962C8B-B14F-4D97-AF65-F5344CB8AC3E}">
        <p14:creationId xmlns:p14="http://schemas.microsoft.com/office/powerpoint/2010/main" val="42020444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BE82B6-918B-4CB0-9DEB-B713C666EB14}"/>
              </a:ext>
            </a:extLst>
          </p:cNvPr>
          <p:cNvSpPr>
            <a:spLocks noGrp="1"/>
          </p:cNvSpPr>
          <p:nvPr>
            <p:ph type="title"/>
          </p:nvPr>
        </p:nvSpPr>
        <p:spPr>
          <a:xfrm>
            <a:off x="457200" y="620688"/>
            <a:ext cx="8229600" cy="1143000"/>
          </a:xfrm>
        </p:spPr>
        <p:txBody>
          <a:bodyPr/>
          <a:lstStyle/>
          <a:p>
            <a:r>
              <a:rPr lang="en-US" b="1" dirty="0"/>
              <a:t>16. Intelligence Is Part of a Set of Evolutionary Traits</a:t>
            </a:r>
            <a:r>
              <a:rPr lang="fr-BE" dirty="0"/>
              <a:t/>
            </a:r>
            <a:br>
              <a:rPr lang="fr-BE" dirty="0"/>
            </a:br>
            <a:endParaRPr lang="fr-BE" dirty="0"/>
          </a:p>
        </p:txBody>
      </p:sp>
      <p:sp>
        <p:nvSpPr>
          <p:cNvPr id="3" name="Espace réservé du contenu 2">
            <a:extLst>
              <a:ext uri="{FF2B5EF4-FFF2-40B4-BE49-F238E27FC236}">
                <a16:creationId xmlns:a16="http://schemas.microsoft.com/office/drawing/2014/main" id="{017C338B-2380-4EDB-ADA1-E2A9840E78DA}"/>
              </a:ext>
            </a:extLst>
          </p:cNvPr>
          <p:cNvSpPr>
            <a:spLocks noGrp="1"/>
          </p:cNvSpPr>
          <p:nvPr>
            <p:ph idx="1"/>
          </p:nvPr>
        </p:nvSpPr>
        <p:spPr>
          <a:xfrm>
            <a:off x="390364" y="1965325"/>
            <a:ext cx="8363272" cy="4756150"/>
          </a:xfrm>
        </p:spPr>
        <p:txBody>
          <a:bodyPr/>
          <a:lstStyle/>
          <a:p>
            <a:pPr marL="0" indent="0">
              <a:buNone/>
            </a:pPr>
            <a:r>
              <a:rPr lang="en-US" sz="2600" dirty="0"/>
              <a:t>→ East Asians and Africans are at both ends of a continuum with Europeans in an intermediate position, not only on the average scores of cognitive tests and brain size, but also on 60 </a:t>
            </a:r>
            <a:r>
              <a:rPr lang="en-US" sz="2600" dirty="0" smtClean="0"/>
              <a:t>variables, </a:t>
            </a:r>
            <a:r>
              <a:rPr lang="en-US" sz="2600" dirty="0"/>
              <a:t>including maturation rate, personality, </a:t>
            </a:r>
            <a:r>
              <a:rPr lang="en-US" sz="2600" dirty="0" smtClean="0"/>
              <a:t>reproduction, </a:t>
            </a:r>
            <a:r>
              <a:rPr lang="en-US" sz="2600" dirty="0"/>
              <a:t>and social organization (table below). </a:t>
            </a:r>
          </a:p>
          <a:p>
            <a:pPr marL="0" indent="0">
              <a:buNone/>
            </a:pPr>
            <a:endParaRPr lang="en-US" sz="2600" dirty="0"/>
          </a:p>
          <a:p>
            <a:pPr marL="0" indent="0">
              <a:buNone/>
            </a:pPr>
            <a:r>
              <a:rPr lang="en-US" sz="2600" dirty="0"/>
              <a:t>This shows that intelligence is part of a larger, evolutionary process originating in evolution.</a:t>
            </a:r>
            <a:endParaRPr lang="fr-BE" dirty="0"/>
          </a:p>
        </p:txBody>
      </p:sp>
      <p:sp>
        <p:nvSpPr>
          <p:cNvPr id="4" name="Espace réservé du numéro de diapositive 3">
            <a:extLst>
              <a:ext uri="{FF2B5EF4-FFF2-40B4-BE49-F238E27FC236}">
                <a16:creationId xmlns:a16="http://schemas.microsoft.com/office/drawing/2014/main" id="{0F182C85-FF73-486A-9C6E-B8B342574AE8}"/>
              </a:ext>
            </a:extLst>
          </p:cNvPr>
          <p:cNvSpPr>
            <a:spLocks noGrp="1"/>
          </p:cNvSpPr>
          <p:nvPr>
            <p:ph type="sldNum" sz="quarter" idx="12"/>
          </p:nvPr>
        </p:nvSpPr>
        <p:spPr/>
        <p:txBody>
          <a:bodyPr/>
          <a:lstStyle/>
          <a:p>
            <a:pPr>
              <a:defRPr/>
            </a:pPr>
            <a:fld id="{C961D413-C80E-4040-8C95-0A8BAAE2541B}" type="slidenum">
              <a:rPr lang="fr-BE" smtClean="0"/>
              <a:pPr>
                <a:defRPr/>
              </a:pPr>
              <a:t>110</a:t>
            </a:fld>
            <a:endParaRPr lang="fr-BE" dirty="0"/>
          </a:p>
        </p:txBody>
      </p:sp>
    </p:spTree>
    <p:extLst>
      <p:ext uri="{BB962C8B-B14F-4D97-AF65-F5344CB8AC3E}">
        <p14:creationId xmlns:p14="http://schemas.microsoft.com/office/powerpoint/2010/main" val="418488980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079A035-F711-4081-BAA0-B068F05556BA}"/>
              </a:ext>
            </a:extLst>
          </p:cNvPr>
          <p:cNvSpPr>
            <a:spLocks noGrp="1"/>
          </p:cNvSpPr>
          <p:nvPr>
            <p:ph type="sldNum" sz="quarter" idx="12"/>
          </p:nvPr>
        </p:nvSpPr>
        <p:spPr/>
        <p:txBody>
          <a:bodyPr/>
          <a:lstStyle/>
          <a:p>
            <a:pPr>
              <a:defRPr/>
            </a:pPr>
            <a:fld id="{C961D413-C80E-4040-8C95-0A8BAAE2541B}" type="slidenum">
              <a:rPr lang="fr-BE" smtClean="0"/>
              <a:pPr>
                <a:defRPr/>
              </a:pPr>
              <a:t>111</a:t>
            </a:fld>
            <a:endParaRPr lang="fr-BE" dirty="0"/>
          </a:p>
        </p:txBody>
      </p:sp>
      <p:pic>
        <p:nvPicPr>
          <p:cNvPr id="1026" name="Picture 2" descr="https://www.intelligence-humaine.com/wp-content/uploads/2018/04/ujkl.png">
            <a:extLst>
              <a:ext uri="{FF2B5EF4-FFF2-40B4-BE49-F238E27FC236}">
                <a16:creationId xmlns:a16="http://schemas.microsoft.com/office/drawing/2014/main" id="{42BC2AAB-2F5A-449A-A1E7-35B264C1FB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5565775"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5808496" y="3212976"/>
            <a:ext cx="3335504" cy="600164"/>
          </a:xfrm>
          <a:prstGeom prst="rect">
            <a:avLst/>
          </a:prstGeom>
          <a:noFill/>
        </p:spPr>
        <p:txBody>
          <a:bodyPr wrap="square" rtlCol="0">
            <a:spAutoFit/>
          </a:bodyPr>
          <a:lstStyle/>
          <a:p>
            <a:r>
              <a:rPr lang="en-AU" sz="1100" dirty="0"/>
              <a:t>From </a:t>
            </a:r>
            <a:r>
              <a:rPr lang="en-AU" sz="1100" i="1" dirty="0"/>
              <a:t>“Rushton’s Contributions to the Study of Mental Ability”</a:t>
            </a:r>
            <a:r>
              <a:rPr lang="en-AU" sz="1100" dirty="0"/>
              <a:t>, Arthur R. Jensen, </a:t>
            </a:r>
            <a:r>
              <a:rPr lang="en-AU" sz="1100" i="1" dirty="0"/>
              <a:t>Personality and Individual Differences</a:t>
            </a:r>
            <a:r>
              <a:rPr lang="en-AU" sz="1100" dirty="0"/>
              <a:t>, 2012</a:t>
            </a:r>
            <a:endParaRPr lang="fr-BE" dirty="0"/>
          </a:p>
        </p:txBody>
      </p:sp>
    </p:spTree>
    <p:extLst>
      <p:ext uri="{BB962C8B-B14F-4D97-AF65-F5344CB8AC3E}">
        <p14:creationId xmlns:p14="http://schemas.microsoft.com/office/powerpoint/2010/main" val="27931132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re 1"/>
          <p:cNvSpPr>
            <a:spLocks noGrp="1"/>
          </p:cNvSpPr>
          <p:nvPr>
            <p:ph type="title"/>
          </p:nvPr>
        </p:nvSpPr>
        <p:spPr>
          <a:xfrm>
            <a:off x="457200" y="385459"/>
            <a:ext cx="8229600" cy="1143000"/>
          </a:xfrm>
        </p:spPr>
        <p:txBody>
          <a:bodyPr/>
          <a:lstStyle/>
          <a:p>
            <a:r>
              <a:rPr lang="en-US" dirty="0"/>
              <a:t>17. Existence of Racial Differences in Intelligence For 10,000 years</a:t>
            </a:r>
            <a:endParaRPr lang="fr-BE" dirty="0"/>
          </a:p>
        </p:txBody>
      </p:sp>
      <p:sp>
        <p:nvSpPr>
          <p:cNvPr id="4" name="Espace réservé du numéro de diapositive 3"/>
          <p:cNvSpPr>
            <a:spLocks noGrp="1"/>
          </p:cNvSpPr>
          <p:nvPr>
            <p:ph type="sldNum" sz="quarter" idx="12"/>
          </p:nvPr>
        </p:nvSpPr>
        <p:spPr/>
        <p:txBody>
          <a:bodyPr/>
          <a:lstStyle/>
          <a:p>
            <a:pPr>
              <a:defRPr/>
            </a:pPr>
            <a:fld id="{DFA02B34-3B40-4C73-B56B-8A6117558282}" type="slidenum">
              <a:rPr lang="fr-BE" smtClean="0"/>
              <a:pPr>
                <a:defRPr/>
              </a:pPr>
              <a:t>112</a:t>
            </a:fld>
            <a:endParaRPr lang="fr-BE" dirty="0"/>
          </a:p>
        </p:txBody>
      </p:sp>
      <p:sp>
        <p:nvSpPr>
          <p:cNvPr id="61444" name="ZoneTexte 4"/>
          <p:cNvSpPr txBox="1">
            <a:spLocks noChangeArrowheads="1"/>
          </p:cNvSpPr>
          <p:nvPr/>
        </p:nvSpPr>
        <p:spPr bwMode="auto">
          <a:xfrm>
            <a:off x="971550" y="2492375"/>
            <a:ext cx="74168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dirty="0"/>
              <a:t>The contemporary race differences in IQ, and between nations, can be identified 10 thousand years ago already from the differences in terms of:</a:t>
            </a:r>
          </a:p>
          <a:p>
            <a:pPr eaLnBrk="1" hangingPunct="1"/>
            <a:r>
              <a:rPr lang="en-US" dirty="0"/>
              <a:t>-cranial capacity</a:t>
            </a:r>
          </a:p>
          <a:p>
            <a:pPr eaLnBrk="1" hangingPunct="1"/>
            <a:r>
              <a:rPr lang="en-US" dirty="0"/>
              <a:t>-in the ability to make the Neolithic transition from hunting and gathering to secular agriculture 8000 years ago</a:t>
            </a:r>
          </a:p>
          <a:p>
            <a:pPr eaLnBrk="1" hangingPunct="1"/>
            <a:r>
              <a:rPr lang="en-US" dirty="0"/>
              <a:t>-in the development of the first civilizations 6,000 years ago</a:t>
            </a:r>
          </a:p>
          <a:p>
            <a:pPr eaLnBrk="1" hangingPunct="1"/>
            <a:r>
              <a:rPr lang="en-US" dirty="0"/>
              <a:t>-in the scientific, </a:t>
            </a:r>
            <a:r>
              <a:rPr lang="en-US" dirty="0" smtClean="0"/>
              <a:t>mathematical, </a:t>
            </a:r>
            <a:r>
              <a:rPr lang="en-US" dirty="0"/>
              <a:t>and technological advances of the past 2,500 years</a:t>
            </a:r>
            <a:endParaRPr lang="fr-BE" dirty="0"/>
          </a:p>
        </p:txBody>
      </p:sp>
      <p:sp>
        <p:nvSpPr>
          <p:cNvPr id="2" name="ZoneTexte 1"/>
          <p:cNvSpPr txBox="1"/>
          <p:nvPr/>
        </p:nvSpPr>
        <p:spPr>
          <a:xfrm>
            <a:off x="971550" y="6103209"/>
            <a:ext cx="6408712" cy="954107"/>
          </a:xfrm>
          <a:prstGeom prst="rect">
            <a:avLst/>
          </a:prstGeom>
          <a:noFill/>
        </p:spPr>
        <p:txBody>
          <a:bodyPr wrap="square" rtlCol="0">
            <a:spAutoFit/>
          </a:bodyPr>
          <a:lstStyle/>
          <a:p>
            <a:r>
              <a:rPr lang="en-US" sz="1400" dirty="0"/>
              <a:t>“Consistency of race differences in intelligence over millennia”, </a:t>
            </a:r>
            <a:r>
              <a:rPr lang="fr-BE" sz="1400" dirty="0"/>
              <a:t>Richard Lynn, </a:t>
            </a:r>
            <a:r>
              <a:rPr lang="en-US" sz="1400" dirty="0"/>
              <a:t>Personality and Individual Differences 48 (2010) 100–101.</a:t>
            </a:r>
            <a:br>
              <a:rPr lang="en-US" sz="1400" dirty="0"/>
            </a:br>
            <a:r>
              <a:rPr lang="en-US" sz="1400" dirty="0">
                <a:hlinkClick r:id="rId3"/>
              </a:rPr>
              <a:t>https://</a:t>
            </a:r>
            <a:r>
              <a:rPr lang="en-US" sz="1400" dirty="0" smtClean="0">
                <a:hlinkClick r:id="rId3"/>
              </a:rPr>
              <a:t>www.sciencedirect.com/science/article/abs/pii/S0191886909003882</a:t>
            </a:r>
            <a:endParaRPr lang="en-US" sz="1400" dirty="0" smtClean="0"/>
          </a:p>
          <a:p>
            <a:endParaRPr lang="fr-BE" sz="14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504" y="1600200"/>
            <a:ext cx="9036496" cy="5141168"/>
          </a:xfrm>
        </p:spPr>
        <p:txBody>
          <a:bodyPr/>
          <a:lstStyle/>
          <a:p>
            <a:pPr marL="0" indent="0">
              <a:buNone/>
            </a:pP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a:t>From Lynn R., </a:t>
            </a:r>
            <a:r>
              <a:rPr lang="en-US" sz="1400" dirty="0" smtClean="0"/>
              <a:t>“IQs </a:t>
            </a:r>
            <a:r>
              <a:rPr lang="en-US" sz="1400" dirty="0"/>
              <a:t>predict differences in the technological development of nations from 1000 BC through </a:t>
            </a:r>
            <a:r>
              <a:rPr lang="fr-BE" sz="1400" dirty="0"/>
              <a:t>2000 </a:t>
            </a:r>
            <a:r>
              <a:rPr lang="fr-BE" sz="1400" dirty="0" smtClean="0"/>
              <a:t>AD</a:t>
            </a:r>
            <a:r>
              <a:rPr lang="en-US" sz="1400" dirty="0" smtClean="0"/>
              <a:t>”</a:t>
            </a:r>
            <a:r>
              <a:rPr lang="fr-BE" sz="1400" dirty="0" smtClean="0"/>
              <a:t> </a:t>
            </a:r>
            <a:r>
              <a:rPr lang="fr-BE" sz="1400" dirty="0"/>
              <a:t>Intelligence (2012), doi:10.1016/j.intell.2012.05.008 </a:t>
            </a:r>
            <a:r>
              <a:rPr lang="fr-BE" sz="1400" dirty="0">
                <a:hlinkClick r:id="rId2"/>
              </a:rPr>
              <a:t>http://static.wikeo.be/files/7655/1-s20-s0160289612000748-main.pdf?download</a:t>
            </a:r>
            <a:endParaRPr lang="fr-BE" sz="1400"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113</a:t>
            </a:fld>
            <a:endParaRPr lang="fr-BE" dirty="0"/>
          </a:p>
        </p:txBody>
      </p:sp>
      <p:pic>
        <p:nvPicPr>
          <p:cNvPr id="2" name="Image 1">
            <a:extLst>
              <a:ext uri="{FF2B5EF4-FFF2-40B4-BE49-F238E27FC236}">
                <a16:creationId xmlns:a16="http://schemas.microsoft.com/office/drawing/2014/main" id="{5DDCBDBE-658D-4996-AD16-48D779F6D9FC}"/>
              </a:ext>
            </a:extLst>
          </p:cNvPr>
          <p:cNvPicPr>
            <a:picLocks noChangeAspect="1"/>
          </p:cNvPicPr>
          <p:nvPr/>
        </p:nvPicPr>
        <p:blipFill>
          <a:blip r:embed="rId3"/>
          <a:stretch>
            <a:fillRect/>
          </a:stretch>
        </p:blipFill>
        <p:spPr>
          <a:xfrm>
            <a:off x="1585912" y="728662"/>
            <a:ext cx="5972175" cy="5400675"/>
          </a:xfrm>
          <a:prstGeom prst="rect">
            <a:avLst/>
          </a:prstGeom>
        </p:spPr>
      </p:pic>
    </p:spTree>
    <p:extLst>
      <p:ext uri="{BB962C8B-B14F-4D97-AF65-F5344CB8AC3E}">
        <p14:creationId xmlns:p14="http://schemas.microsoft.com/office/powerpoint/2010/main" val="193003493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18. </a:t>
            </a:r>
            <a:r>
              <a:rPr lang="fr-BE" dirty="0" err="1"/>
              <a:t>Inbreeding</a:t>
            </a:r>
            <a:r>
              <a:rPr lang="fr-BE" dirty="0"/>
              <a:t> </a:t>
            </a:r>
            <a:r>
              <a:rPr lang="fr-BE" dirty="0" err="1"/>
              <a:t>Depression</a:t>
            </a:r>
            <a:endParaRPr lang="fr-BE" dirty="0"/>
          </a:p>
        </p:txBody>
      </p:sp>
      <p:sp>
        <p:nvSpPr>
          <p:cNvPr id="3" name="Espace réservé du contenu 2"/>
          <p:cNvSpPr>
            <a:spLocks noGrp="1"/>
          </p:cNvSpPr>
          <p:nvPr>
            <p:ph idx="1"/>
          </p:nvPr>
        </p:nvSpPr>
        <p:spPr>
          <a:xfrm>
            <a:off x="457200" y="1600200"/>
            <a:ext cx="8363272" cy="4637112"/>
          </a:xfrm>
        </p:spPr>
        <p:txBody>
          <a:bodyPr/>
          <a:lstStyle/>
          <a:p>
            <a:r>
              <a:rPr lang="en-US" dirty="0"/>
              <a:t>Reduced biological fitness in a given population </a:t>
            </a:r>
            <a:r>
              <a:rPr lang="en-US" dirty="0" smtClean="0"/>
              <a:t>due to</a:t>
            </a:r>
            <a:r>
              <a:rPr lang="en-US" dirty="0"/>
              <a:t> inbreeding, or breeding of related individuals.</a:t>
            </a:r>
          </a:p>
          <a:p>
            <a:r>
              <a:rPr lang="en-US" dirty="0"/>
              <a:t>IQ deficit of 7 IQ points in the offspring of first-generation cousin crosses    </a:t>
            </a:r>
          </a:p>
          <a:p>
            <a:r>
              <a:rPr lang="en-US" dirty="0"/>
              <a:t>-&gt; </a:t>
            </a:r>
            <a:r>
              <a:rPr lang="en-US" dirty="0" smtClean="0"/>
              <a:t>Point to </a:t>
            </a:r>
            <a:r>
              <a:rPr lang="en-US" dirty="0"/>
              <a:t>the genetic causality of intelligence.</a:t>
            </a: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114</a:t>
            </a:fld>
            <a:endParaRPr lang="fr-BE" dirty="0"/>
          </a:p>
        </p:txBody>
      </p:sp>
    </p:spTree>
    <p:extLst>
      <p:ext uri="{BB962C8B-B14F-4D97-AF65-F5344CB8AC3E}">
        <p14:creationId xmlns:p14="http://schemas.microsoft.com/office/powerpoint/2010/main" val="80819712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88640"/>
            <a:ext cx="8229600" cy="1143000"/>
          </a:xfrm>
        </p:spPr>
        <p:txBody>
          <a:bodyPr/>
          <a:lstStyle/>
          <a:p>
            <a:r>
              <a:rPr lang="fr-BE" dirty="0"/>
              <a:t>19. Spearman’s hypothesis</a:t>
            </a:r>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115</a:t>
            </a:fld>
            <a:endParaRPr lang="fr-BE" dirty="0"/>
          </a:p>
        </p:txBody>
      </p:sp>
      <p:sp>
        <p:nvSpPr>
          <p:cNvPr id="5" name="ZoneTexte 4"/>
          <p:cNvSpPr txBox="1"/>
          <p:nvPr/>
        </p:nvSpPr>
        <p:spPr>
          <a:xfrm>
            <a:off x="-21468" y="6488668"/>
            <a:ext cx="5112568" cy="369332"/>
          </a:xfrm>
          <a:prstGeom prst="rect">
            <a:avLst/>
          </a:prstGeom>
          <a:noFill/>
        </p:spPr>
        <p:txBody>
          <a:bodyPr wrap="square" rtlCol="0">
            <a:spAutoFit/>
          </a:bodyPr>
          <a:lstStyle/>
          <a:p>
            <a:r>
              <a:rPr lang="fr-BE" dirty="0">
                <a:hlinkClick r:id="rId3"/>
              </a:rPr>
              <a:t>http://en.wikipedia.org/wiki/Spearman's_hypothesis</a:t>
            </a:r>
            <a:r>
              <a:rPr lang="fr-BE" dirty="0"/>
              <a:t> </a:t>
            </a:r>
          </a:p>
        </p:txBody>
      </p:sp>
      <p:sp>
        <p:nvSpPr>
          <p:cNvPr id="6" name="Rectangle 1">
            <a:extLst>
              <a:ext uri="{FF2B5EF4-FFF2-40B4-BE49-F238E27FC236}">
                <a16:creationId xmlns:a16="http://schemas.microsoft.com/office/drawing/2014/main" id="{7D657E26-F457-44CC-8F4F-B76FCDEF55C4}"/>
              </a:ext>
            </a:extLst>
          </p:cNvPr>
          <p:cNvSpPr>
            <a:spLocks noChangeArrowheads="1"/>
          </p:cNvSpPr>
          <p:nvPr/>
        </p:nvSpPr>
        <p:spPr bwMode="auto">
          <a:xfrm>
            <a:off x="765920" y="1988840"/>
            <a:ext cx="7632848" cy="295465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200" b="0" i="0" u="none" strike="noStrike" cap="none" normalizeH="0" baseline="0" dirty="0">
                <a:ln>
                  <a:noFill/>
                </a:ln>
                <a:solidFill>
                  <a:srgbClr val="212121"/>
                </a:solidFill>
                <a:effectLst/>
                <a:latin typeface="+mn-lt"/>
              </a:rPr>
              <a:t>The magnitude of the </a:t>
            </a:r>
            <a:r>
              <a:rPr kumimoji="0" lang="fr-FR" altLang="fr-FR" sz="3200" b="0" i="0" u="none" strike="noStrike" cap="none" normalizeH="0" baseline="0" dirty="0" err="1">
                <a:ln>
                  <a:noFill/>
                </a:ln>
                <a:solidFill>
                  <a:srgbClr val="212121"/>
                </a:solidFill>
                <a:effectLst/>
                <a:latin typeface="+mn-lt"/>
              </a:rPr>
              <a:t>intellectual</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difference</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between</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two</a:t>
            </a:r>
            <a:r>
              <a:rPr kumimoji="0" lang="fr-FR" altLang="fr-FR" sz="3200" b="0" i="0" u="none" strike="noStrike" cap="none" normalizeH="0" baseline="0" dirty="0">
                <a:ln>
                  <a:noFill/>
                </a:ln>
                <a:solidFill>
                  <a:srgbClr val="212121"/>
                </a:solidFill>
                <a:effectLst/>
                <a:latin typeface="+mn-lt"/>
              </a:rPr>
              <a:t> races, </a:t>
            </a:r>
            <a:r>
              <a:rPr kumimoji="0" lang="fr-FR" altLang="fr-FR" sz="3200" b="0" i="0" u="none" strike="noStrike" cap="none" normalizeH="0" baseline="0" dirty="0" err="1">
                <a:ln>
                  <a:noFill/>
                </a:ln>
                <a:solidFill>
                  <a:srgbClr val="212121"/>
                </a:solidFill>
                <a:effectLst/>
                <a:latin typeface="+mn-lt"/>
              </a:rPr>
              <a:t>observed</a:t>
            </a:r>
            <a:r>
              <a:rPr kumimoji="0" lang="fr-FR" altLang="fr-FR" sz="3200" b="0" i="0" u="none" strike="noStrike" cap="none" normalizeH="0" baseline="0" dirty="0">
                <a:ln>
                  <a:noFill/>
                </a:ln>
                <a:solidFill>
                  <a:srgbClr val="212121"/>
                </a:solidFill>
                <a:effectLst/>
                <a:latin typeface="+mn-lt"/>
              </a:rPr>
              <a:t> in the cognitive </a:t>
            </a:r>
            <a:r>
              <a:rPr kumimoji="0" lang="fr-FR" altLang="fr-FR" sz="3200" b="0" i="0" u="none" strike="noStrike" cap="none" normalizeH="0" baseline="0" dirty="0" err="1">
                <a:ln>
                  <a:noFill/>
                </a:ln>
                <a:solidFill>
                  <a:srgbClr val="212121"/>
                </a:solidFill>
                <a:effectLst/>
                <a:latin typeface="+mn-lt"/>
              </a:rPr>
              <a:t>skill</a:t>
            </a:r>
            <a:r>
              <a:rPr kumimoji="0" lang="fr-FR" altLang="fr-FR" sz="3200" b="0" i="0" u="none" strike="noStrike" cap="none" normalizeH="0" baseline="0" dirty="0">
                <a:ln>
                  <a:noFill/>
                </a:ln>
                <a:solidFill>
                  <a:srgbClr val="212121"/>
                </a:solidFill>
                <a:effectLst/>
                <a:latin typeface="+mn-lt"/>
              </a:rPr>
              <a:t> tests, </a:t>
            </a:r>
            <a:r>
              <a:rPr kumimoji="0" lang="fr-FR" altLang="fr-FR" sz="3200" b="0" i="0" u="none" strike="noStrike" cap="none" normalizeH="0" baseline="0" dirty="0" err="1">
                <a:ln>
                  <a:noFill/>
                </a:ln>
                <a:solidFill>
                  <a:srgbClr val="212121"/>
                </a:solidFill>
                <a:effectLst/>
                <a:latin typeface="+mn-lt"/>
              </a:rPr>
              <a:t>is</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proportional</a:t>
            </a:r>
            <a:r>
              <a:rPr kumimoji="0" lang="fr-FR" altLang="fr-FR" sz="3200" b="0" i="0" u="none" strike="noStrike" cap="none" normalizeH="0" baseline="0" dirty="0">
                <a:ln>
                  <a:noFill/>
                </a:ln>
                <a:solidFill>
                  <a:srgbClr val="212121"/>
                </a:solidFill>
                <a:effectLst/>
                <a:latin typeface="+mn-lt"/>
              </a:rPr>
              <a:t> to </a:t>
            </a:r>
            <a:r>
              <a:rPr kumimoji="0" lang="fr-FR" altLang="fr-FR" sz="3200" b="0" i="0" u="none" strike="noStrike" cap="none" normalizeH="0" baseline="0" dirty="0" err="1">
                <a:ln>
                  <a:noFill/>
                </a:ln>
                <a:solidFill>
                  <a:srgbClr val="212121"/>
                </a:solidFill>
                <a:effectLst/>
                <a:latin typeface="+mn-lt"/>
              </a:rPr>
              <a:t>its</a:t>
            </a:r>
            <a:r>
              <a:rPr kumimoji="0" lang="fr-FR" altLang="fr-FR" sz="3200" b="0" i="0" u="none" strike="noStrike" cap="none" normalizeH="0" baseline="0" dirty="0">
                <a:ln>
                  <a:noFill/>
                </a:ln>
                <a:solidFill>
                  <a:srgbClr val="212121"/>
                </a:solidFill>
                <a:effectLst/>
                <a:latin typeface="+mn-lt"/>
              </a:rPr>
              <a:t> saturation in g.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3200" dirty="0">
              <a:solidFill>
                <a:srgbClr val="212121"/>
              </a:solid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200" b="0" i="0" u="none" strike="noStrike" cap="none" normalizeH="0" baseline="0" dirty="0">
                <a:ln>
                  <a:noFill/>
                </a:ln>
                <a:solidFill>
                  <a:srgbClr val="212121"/>
                </a:solidFill>
                <a:effectLst/>
                <a:latin typeface="+mn-lt"/>
              </a:rPr>
              <a:t>-&gt; A </a:t>
            </a:r>
            <a:r>
              <a:rPr kumimoji="0" lang="fr-FR" altLang="fr-FR" sz="3200" b="0" i="0" u="none" strike="noStrike" cap="none" normalizeH="0" baseline="0" dirty="0" err="1">
                <a:ln>
                  <a:noFill/>
                </a:ln>
                <a:solidFill>
                  <a:srgbClr val="212121"/>
                </a:solidFill>
                <a:effectLst/>
                <a:latin typeface="+mn-lt"/>
              </a:rPr>
              <a:t>difference</a:t>
            </a:r>
            <a:r>
              <a:rPr kumimoji="0" lang="fr-FR" altLang="fr-FR" sz="3200" b="0" i="0" u="none" strike="noStrike" cap="none" normalizeH="0" baseline="0" dirty="0">
                <a:ln>
                  <a:noFill/>
                </a:ln>
                <a:solidFill>
                  <a:srgbClr val="212121"/>
                </a:solidFill>
                <a:effectLst/>
                <a:latin typeface="+mn-lt"/>
              </a:rPr>
              <a:t> in g </a:t>
            </a:r>
            <a:r>
              <a:rPr kumimoji="0" lang="fr-FR" altLang="fr-FR" sz="3200" b="0" i="0" u="none" strike="noStrike" cap="none" normalizeH="0" baseline="0" dirty="0" err="1">
                <a:ln>
                  <a:noFill/>
                </a:ln>
                <a:solidFill>
                  <a:srgbClr val="212121"/>
                </a:solidFill>
                <a:effectLst/>
                <a:latin typeface="+mn-lt"/>
              </a:rPr>
              <a:t>is</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mainly</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responsible</a:t>
            </a:r>
            <a:r>
              <a:rPr kumimoji="0" lang="fr-FR" altLang="fr-FR" sz="3200" b="0" i="0" u="none" strike="noStrike" cap="none" normalizeH="0" baseline="0" dirty="0">
                <a:ln>
                  <a:noFill/>
                </a:ln>
                <a:solidFill>
                  <a:srgbClr val="212121"/>
                </a:solidFill>
                <a:effectLst/>
                <a:latin typeface="+mn-lt"/>
              </a:rPr>
              <a:t> for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200" b="0" i="0" u="none" strike="noStrike" cap="none" normalizeH="0" baseline="0" dirty="0">
                <a:ln>
                  <a:noFill/>
                </a:ln>
                <a:solidFill>
                  <a:srgbClr val="212121"/>
                </a:solidFill>
                <a:effectLst/>
                <a:latin typeface="+mn-lt"/>
              </a:rPr>
              <a:t>the racial </a:t>
            </a:r>
            <a:r>
              <a:rPr kumimoji="0" lang="fr-FR" altLang="fr-FR" sz="3200" b="0" i="0" u="none" strike="noStrike" cap="none" normalizeH="0" baseline="0" dirty="0" err="1">
                <a:ln>
                  <a:noFill/>
                </a:ln>
                <a:solidFill>
                  <a:srgbClr val="212121"/>
                </a:solidFill>
                <a:effectLst/>
                <a:latin typeface="+mn-lt"/>
              </a:rPr>
              <a:t>intellectual</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differences</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observed</a:t>
            </a:r>
            <a:r>
              <a:rPr kumimoji="0" lang="fr-FR" altLang="fr-FR" sz="3200" b="0" i="0" u="none" strike="noStrike" cap="none" normalizeH="0" baseline="0" dirty="0">
                <a:ln>
                  <a:noFill/>
                </a:ln>
                <a:solidFill>
                  <a:srgbClr val="212121"/>
                </a:solidFill>
                <a:effectLst/>
                <a:latin typeface="+mn-lt"/>
              </a:rPr>
              <a:t>.</a:t>
            </a:r>
            <a:r>
              <a:rPr kumimoji="0" lang="fr-FR" altLang="fr-FR" sz="3200" b="0" i="0" u="none" strike="noStrike" cap="none" normalizeH="0" baseline="0" dirty="0">
                <a:ln>
                  <a:noFill/>
                </a:ln>
                <a:solidFill>
                  <a:schemeClr val="tx1"/>
                </a:solidFill>
                <a:effectLst/>
                <a:latin typeface="+mn-lt"/>
              </a:rPr>
              <a:t> </a:t>
            </a:r>
          </a:p>
        </p:txBody>
      </p:sp>
    </p:spTree>
    <p:extLst>
      <p:ext uri="{BB962C8B-B14F-4D97-AF65-F5344CB8AC3E}">
        <p14:creationId xmlns:p14="http://schemas.microsoft.com/office/powerpoint/2010/main" val="1236124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fr-BE" dirty="0"/>
              <a:t>20. Race </a:t>
            </a:r>
            <a:r>
              <a:rPr lang="fr-BE" dirty="0" err="1"/>
              <a:t>Differences</a:t>
            </a:r>
            <a:r>
              <a:rPr lang="fr-BE" dirty="0"/>
              <a:t> in the Frequency of Intelligence </a:t>
            </a:r>
            <a:r>
              <a:rPr lang="fr-BE" dirty="0" err="1"/>
              <a:t>Genes</a:t>
            </a:r>
            <a:endParaRPr lang="fr-BE" dirty="0"/>
          </a:p>
        </p:txBody>
      </p:sp>
      <p:sp>
        <p:nvSpPr>
          <p:cNvPr id="4" name="Espace réservé du numéro de diapositive 3"/>
          <p:cNvSpPr>
            <a:spLocks noGrp="1"/>
          </p:cNvSpPr>
          <p:nvPr>
            <p:ph type="sldNum" sz="quarter" idx="12"/>
          </p:nvPr>
        </p:nvSpPr>
        <p:spPr/>
        <p:txBody>
          <a:bodyPr/>
          <a:lstStyle/>
          <a:p>
            <a:pPr>
              <a:defRPr/>
            </a:pPr>
            <a:fld id="{A20F0AAD-09DD-483B-BEB4-25D44D9EB32F}" type="slidenum">
              <a:rPr lang="fr-BE"/>
              <a:pPr>
                <a:defRPr/>
              </a:pPr>
              <a:t>116</a:t>
            </a:fld>
            <a:endParaRPr lang="fr-BE" dirty="0"/>
          </a:p>
        </p:txBody>
      </p:sp>
      <p:sp>
        <p:nvSpPr>
          <p:cNvPr id="5" name="Rectangle 1">
            <a:extLst>
              <a:ext uri="{FF2B5EF4-FFF2-40B4-BE49-F238E27FC236}">
                <a16:creationId xmlns:a16="http://schemas.microsoft.com/office/drawing/2014/main" id="{E9E48512-499A-42E7-99A4-3D89275C052D}"/>
              </a:ext>
            </a:extLst>
          </p:cNvPr>
          <p:cNvSpPr>
            <a:spLocks noChangeArrowheads="1"/>
          </p:cNvSpPr>
          <p:nvPr/>
        </p:nvSpPr>
        <p:spPr bwMode="auto">
          <a:xfrm>
            <a:off x="457200" y="1663859"/>
            <a:ext cx="8075240" cy="393954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200" b="0" i="0" u="none" strike="noStrike" cap="none" normalizeH="0" baseline="0" dirty="0">
                <a:ln>
                  <a:noFill/>
                </a:ln>
                <a:solidFill>
                  <a:srgbClr val="212121"/>
                </a:solidFill>
                <a:effectLst/>
                <a:latin typeface="+mn-lt"/>
              </a:rPr>
              <a:t>If intelligence </a:t>
            </a:r>
            <a:r>
              <a:rPr kumimoji="0" lang="fr-FR" altLang="fr-FR" sz="3200" b="0" i="0" u="none" strike="noStrike" cap="none" normalizeH="0" baseline="0" dirty="0" err="1">
                <a:ln>
                  <a:noFill/>
                </a:ln>
                <a:solidFill>
                  <a:srgbClr val="212121"/>
                </a:solidFill>
                <a:effectLst/>
                <a:latin typeface="+mn-lt"/>
              </a:rPr>
              <a:t>is</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genetic</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then</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it</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is</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dictated</a:t>
            </a:r>
            <a:r>
              <a:rPr kumimoji="0" lang="fr-FR" altLang="fr-FR" sz="3200" b="0" i="0" u="none" strike="noStrike" cap="none" normalizeH="0" baseline="0" dirty="0">
                <a:ln>
                  <a:noFill/>
                </a:ln>
                <a:solidFill>
                  <a:srgbClr val="212121"/>
                </a:solidFill>
                <a:effectLst/>
                <a:latin typeface="+mn-lt"/>
              </a:rPr>
              <a:t> by certain </a:t>
            </a:r>
            <a:r>
              <a:rPr kumimoji="0" lang="fr-FR" altLang="fr-FR" sz="3200" b="0" i="0" u="none" strike="noStrike" cap="none" normalizeH="0" baseline="0" dirty="0" err="1">
                <a:ln>
                  <a:noFill/>
                </a:ln>
                <a:solidFill>
                  <a:srgbClr val="212121"/>
                </a:solidFill>
                <a:effectLst/>
                <a:latin typeface="+mn-lt"/>
              </a:rPr>
              <a:t>genes</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that</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smtClean="0">
                <a:ln>
                  <a:noFill/>
                </a:ln>
                <a:solidFill>
                  <a:srgbClr val="212121"/>
                </a:solidFill>
                <a:effectLst/>
                <a:latin typeface="+mn-lt"/>
              </a:rPr>
              <a:t>are more </a:t>
            </a:r>
            <a:r>
              <a:rPr kumimoji="0" lang="fr-FR" altLang="fr-FR" sz="3200" b="0" i="0" u="none" strike="noStrike" cap="none" normalizeH="0" baseline="0" dirty="0" err="1" smtClean="0">
                <a:ln>
                  <a:noFill/>
                </a:ln>
                <a:solidFill>
                  <a:srgbClr val="212121"/>
                </a:solidFill>
                <a:effectLst/>
                <a:latin typeface="+mn-lt"/>
              </a:rPr>
              <a:t>common</a:t>
            </a:r>
            <a:r>
              <a:rPr kumimoji="0" lang="fr-FR" altLang="fr-FR" sz="3200" b="0" i="0" u="none" strike="noStrike" cap="none" normalizeH="0" baseline="0" dirty="0" smtClean="0">
                <a:ln>
                  <a:noFill/>
                </a:ln>
                <a:solidFill>
                  <a:srgbClr val="212121"/>
                </a:solidFill>
                <a:effectLst/>
                <a:latin typeface="+mn-lt"/>
              </a:rPr>
              <a:t> </a:t>
            </a:r>
            <a:r>
              <a:rPr kumimoji="0" lang="fr-FR" altLang="fr-FR" sz="3200" b="0" i="0" u="none" strike="noStrike" cap="none" normalizeH="0" baseline="0" dirty="0">
                <a:ln>
                  <a:noFill/>
                </a:ln>
                <a:solidFill>
                  <a:srgbClr val="212121"/>
                </a:solidFill>
                <a:effectLst/>
                <a:latin typeface="+mn-lt"/>
              </a:rPr>
              <a:t>in </a:t>
            </a:r>
            <a:r>
              <a:rPr kumimoji="0" lang="fr-FR" altLang="fr-FR" sz="3200" b="0" i="0" u="none" strike="noStrike" cap="none" normalizeH="0" baseline="0" dirty="0" err="1">
                <a:ln>
                  <a:noFill/>
                </a:ln>
                <a:solidFill>
                  <a:srgbClr val="212121"/>
                </a:solidFill>
                <a:effectLst/>
                <a:latin typeface="+mn-lt"/>
              </a:rPr>
              <a:t>smarter</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smtClean="0">
                <a:ln>
                  <a:noFill/>
                </a:ln>
                <a:solidFill>
                  <a:srgbClr val="212121"/>
                </a:solidFill>
                <a:effectLst/>
                <a:latin typeface="+mn-lt"/>
              </a:rPr>
              <a:t>populations </a:t>
            </a:r>
            <a:r>
              <a:rPr kumimoji="0" lang="fr-FR" altLang="fr-FR" sz="3200" b="0" i="0" u="none" strike="noStrike" cap="none" normalizeH="0" baseline="0" dirty="0">
                <a:ln>
                  <a:noFill/>
                </a:ln>
                <a:solidFill>
                  <a:srgbClr val="212121"/>
                </a:solidFill>
                <a:effectLst/>
                <a:latin typeface="+mn-lt"/>
              </a:rPr>
              <a:t>or </a:t>
            </a:r>
            <a:r>
              <a:rPr kumimoji="0" lang="fr-FR" altLang="fr-FR" sz="3200" b="0" i="0" u="none" strike="noStrike" cap="none" normalizeH="0" baseline="0" dirty="0" err="1">
                <a:ln>
                  <a:noFill/>
                </a:ln>
                <a:solidFill>
                  <a:srgbClr val="212121"/>
                </a:solidFill>
                <a:effectLst/>
                <a:latin typeface="+mn-lt"/>
              </a:rPr>
              <a:t>individuals</a:t>
            </a:r>
            <a:r>
              <a:rPr lang="fr-FR" altLang="fr-FR" sz="3200" dirty="0">
                <a:solidFill>
                  <a:srgbClr val="212121"/>
                </a:solidFill>
                <a:latin typeface="+mn-lt"/>
              </a:rPr>
              <a:t> </a:t>
            </a:r>
            <a:r>
              <a:rPr kumimoji="0" lang="fr-FR" altLang="fr-FR" sz="3200" b="0" i="0" u="none" strike="noStrike" cap="none" normalizeH="0" baseline="0" dirty="0" err="1">
                <a:ln>
                  <a:noFill/>
                </a:ln>
                <a:solidFill>
                  <a:srgbClr val="212121"/>
                </a:solidFill>
                <a:effectLst/>
                <a:latin typeface="+mn-lt"/>
              </a:rPr>
              <a:t>than</a:t>
            </a:r>
            <a:r>
              <a:rPr kumimoji="0" lang="fr-FR" altLang="fr-FR" sz="3200" b="0" i="0" u="none" strike="noStrike" cap="none" normalizeH="0" baseline="0" dirty="0">
                <a:ln>
                  <a:noFill/>
                </a:ln>
                <a:solidFill>
                  <a:srgbClr val="212121"/>
                </a:solidFill>
                <a:effectLst/>
                <a:latin typeface="+mn-lt"/>
              </a:rPr>
              <a:t> in </a:t>
            </a:r>
            <a:r>
              <a:rPr kumimoji="0" lang="fr-FR" altLang="fr-FR" sz="3200" b="0" i="0" u="none" strike="noStrike" cap="none" normalizeH="0" baseline="0" dirty="0" err="1">
                <a:ln>
                  <a:noFill/>
                </a:ln>
                <a:solidFill>
                  <a:srgbClr val="212121"/>
                </a:solidFill>
                <a:effectLst/>
                <a:latin typeface="+mn-lt"/>
              </a:rPr>
              <a:t>less</a:t>
            </a:r>
            <a:r>
              <a:rPr kumimoji="0" lang="fr-FR" altLang="fr-FR" sz="3200" b="0" i="0" u="none" strike="noStrike" cap="none" normalizeH="0" baseline="0" dirty="0">
                <a:ln>
                  <a:noFill/>
                </a:ln>
                <a:solidFill>
                  <a:srgbClr val="212121"/>
                </a:solidFill>
                <a:effectLst/>
                <a:latin typeface="+mn-lt"/>
              </a:rPr>
              <a:t> intelligent </a:t>
            </a:r>
            <a:r>
              <a:rPr kumimoji="0" lang="fr-FR" altLang="fr-FR" sz="3200" b="0" i="0" u="none" strike="noStrike" cap="none" normalizeH="0" baseline="0" dirty="0" smtClean="0">
                <a:ln>
                  <a:noFill/>
                </a:ln>
                <a:solidFill>
                  <a:srgbClr val="212121"/>
                </a:solidFill>
                <a:effectLst/>
                <a:latin typeface="+mn-lt"/>
              </a:rPr>
              <a:t>populations </a:t>
            </a:r>
            <a:r>
              <a:rPr kumimoji="0" lang="fr-FR" altLang="fr-FR" sz="3200" b="0" i="0" u="none" strike="noStrike" cap="none" normalizeH="0" baseline="0" dirty="0">
                <a:ln>
                  <a:noFill/>
                </a:ln>
                <a:solidFill>
                  <a:srgbClr val="212121"/>
                </a:solidFill>
                <a:effectLst/>
                <a:latin typeface="+mn-lt"/>
              </a:rPr>
              <a:t>or </a:t>
            </a:r>
            <a:r>
              <a:rPr kumimoji="0" lang="fr-FR" altLang="fr-FR" sz="3200" b="0" i="0" u="none" strike="noStrike" cap="none" normalizeH="0" baseline="0" dirty="0" err="1">
                <a:ln>
                  <a:noFill/>
                </a:ln>
                <a:solidFill>
                  <a:srgbClr val="212121"/>
                </a:solidFill>
                <a:effectLst/>
                <a:latin typeface="+mn-lt"/>
              </a:rPr>
              <a:t>individuals</a:t>
            </a:r>
            <a:r>
              <a:rPr kumimoji="0" lang="fr-FR" altLang="fr-FR" sz="3200" b="0" i="0" u="none" strike="noStrike" cap="none" normalizeH="0" baseline="0" dirty="0">
                <a:ln>
                  <a:noFill/>
                </a:ln>
                <a:solidFill>
                  <a:srgbClr val="212121"/>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3200" dirty="0">
              <a:solidFill>
                <a:srgbClr val="212121"/>
              </a:solid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200" b="0" i="0" u="none" strike="noStrike" cap="none" normalizeH="0" baseline="0" dirty="0" err="1" smtClean="0">
                <a:ln>
                  <a:noFill/>
                </a:ln>
                <a:solidFill>
                  <a:srgbClr val="212121"/>
                </a:solidFill>
                <a:effectLst/>
                <a:latin typeface="+mn-lt"/>
              </a:rPr>
              <a:t>Today</a:t>
            </a:r>
            <a:r>
              <a:rPr kumimoji="0" lang="fr-FR" altLang="fr-FR" sz="3200" b="0" i="0" u="none" strike="noStrike" cap="none" normalizeH="0" baseline="0" dirty="0" smtClean="0">
                <a:ln>
                  <a:noFill/>
                </a:ln>
                <a:solidFill>
                  <a:srgbClr val="212121"/>
                </a:solidFill>
                <a:effectLst/>
                <a:latin typeface="+mn-lt"/>
              </a:rPr>
              <a:t>, </a:t>
            </a:r>
            <a:r>
              <a:rPr kumimoji="0" lang="fr-FR" altLang="fr-FR" sz="3200" b="0" i="0" u="none" strike="noStrike" cap="none" normalizeH="0" baseline="0" dirty="0">
                <a:ln>
                  <a:noFill/>
                </a:ln>
                <a:solidFill>
                  <a:srgbClr val="212121"/>
                </a:solidFill>
                <a:effectLst/>
                <a:latin typeface="+mn-lt"/>
              </a:rPr>
              <a:t>a large part of </a:t>
            </a:r>
            <a:r>
              <a:rPr kumimoji="0" lang="fr-FR" altLang="fr-FR" sz="3200" b="0" i="0" u="none" strike="noStrike" cap="none" normalizeH="0" baseline="0" dirty="0" err="1">
                <a:ln>
                  <a:noFill/>
                </a:ln>
                <a:solidFill>
                  <a:srgbClr val="212121"/>
                </a:solidFill>
                <a:effectLst/>
                <a:latin typeface="+mn-lt"/>
              </a:rPr>
              <a:t>genes</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implicated</a:t>
            </a:r>
            <a:r>
              <a:rPr kumimoji="0" lang="fr-FR" altLang="fr-FR" sz="3200" b="0" i="0" u="none" strike="noStrike" cap="none" normalizeH="0" baseline="0" dirty="0">
                <a:ln>
                  <a:noFill/>
                </a:ln>
                <a:solidFill>
                  <a:srgbClr val="212121"/>
                </a:solidFill>
                <a:effectLst/>
                <a:latin typeface="+mn-lt"/>
              </a:rPr>
              <a:t> in </a:t>
            </a:r>
            <a:r>
              <a:rPr kumimoji="0" lang="fr-FR" altLang="fr-FR" sz="3200" b="0" i="0" u="none" strike="noStrike" cap="none" normalizeH="0" baseline="0" dirty="0" err="1">
                <a:ln>
                  <a:noFill/>
                </a:ln>
                <a:solidFill>
                  <a:srgbClr val="212121"/>
                </a:solidFill>
                <a:effectLst/>
                <a:latin typeface="+mn-lt"/>
              </a:rPr>
              <a:t>general</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smtClean="0">
                <a:ln>
                  <a:noFill/>
                </a:ln>
                <a:solidFill>
                  <a:srgbClr val="212121"/>
                </a:solidFill>
                <a:effectLst/>
                <a:latin typeface="+mn-lt"/>
              </a:rPr>
              <a:t>intelligence have been </a:t>
            </a:r>
            <a:r>
              <a:rPr kumimoji="0" lang="fr-FR" altLang="fr-FR" sz="3200" b="0" i="0" u="none" strike="noStrike" cap="none" normalizeH="0" baseline="0" dirty="0" err="1" smtClean="0">
                <a:ln>
                  <a:noFill/>
                </a:ln>
                <a:solidFill>
                  <a:srgbClr val="212121"/>
                </a:solidFill>
                <a:effectLst/>
                <a:latin typeface="+mn-lt"/>
              </a:rPr>
              <a:t>discovered</a:t>
            </a:r>
            <a:r>
              <a:rPr kumimoji="0" lang="fr-FR" altLang="fr-FR" sz="3200" b="0" i="0" u="none" strike="noStrike" cap="none" normalizeH="0" baseline="0" dirty="0" smtClean="0">
                <a:ln>
                  <a:noFill/>
                </a:ln>
                <a:solidFill>
                  <a:srgbClr val="212121"/>
                </a:solidFill>
                <a:effectLst/>
                <a:latin typeface="+mn-lt"/>
              </a:rPr>
              <a:t>, </a:t>
            </a:r>
            <a:r>
              <a:rPr kumimoji="0" lang="fr-FR" altLang="fr-FR" sz="3200" b="0" i="0" u="none" strike="noStrike" cap="none" normalizeH="0" baseline="0" dirty="0">
                <a:ln>
                  <a:noFill/>
                </a:ln>
                <a:solidFill>
                  <a:srgbClr val="212121"/>
                </a:solidFill>
                <a:effectLst/>
                <a:latin typeface="+mn-lt"/>
              </a:rPr>
              <a:t>and the racial </a:t>
            </a:r>
            <a:r>
              <a:rPr kumimoji="0" lang="fr-FR" altLang="fr-FR" sz="3200" b="0" i="0" u="none" strike="noStrike" cap="none" normalizeH="0" baseline="0" dirty="0" err="1">
                <a:ln>
                  <a:noFill/>
                </a:ln>
                <a:solidFill>
                  <a:srgbClr val="212121"/>
                </a:solidFill>
                <a:effectLst/>
                <a:latin typeface="+mn-lt"/>
              </a:rPr>
              <a:t>frequency</a:t>
            </a:r>
            <a:r>
              <a:rPr kumimoji="0" lang="fr-FR" altLang="fr-FR" sz="3200" b="0" i="0" u="none" strike="noStrike" cap="none" normalizeH="0" baseline="0" dirty="0">
                <a:ln>
                  <a:noFill/>
                </a:ln>
                <a:solidFill>
                  <a:srgbClr val="212121"/>
                </a:solidFill>
                <a:effectLst/>
                <a:latin typeface="+mn-lt"/>
              </a:rPr>
              <a:t> of </a:t>
            </a:r>
            <a:r>
              <a:rPr kumimoji="0" lang="fr-FR" altLang="fr-FR" sz="3200" b="0" i="0" u="none" strike="noStrike" cap="none" normalizeH="0" baseline="0" dirty="0" err="1">
                <a:ln>
                  <a:noFill/>
                </a:ln>
                <a:solidFill>
                  <a:srgbClr val="212121"/>
                </a:solidFill>
                <a:effectLst/>
                <a:latin typeface="+mn-lt"/>
              </a:rPr>
              <a:t>these</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smtClean="0">
                <a:ln>
                  <a:noFill/>
                </a:ln>
                <a:solidFill>
                  <a:srgbClr val="212121"/>
                </a:solidFill>
                <a:effectLst/>
                <a:latin typeface="+mn-lt"/>
              </a:rPr>
              <a:t>genes</a:t>
            </a:r>
            <a:r>
              <a:rPr kumimoji="0" lang="fr-FR" altLang="fr-FR" sz="3200" b="0" i="0" u="none" strike="noStrike" cap="none" normalizeH="0" baseline="0" dirty="0" smtClean="0">
                <a:ln>
                  <a:noFill/>
                </a:ln>
                <a:solidFill>
                  <a:srgbClr val="212121"/>
                </a:solidFill>
                <a:effectLst/>
                <a:latin typeface="+mn-lt"/>
              </a:rPr>
              <a:t> </a:t>
            </a:r>
            <a:r>
              <a:rPr kumimoji="0" lang="fr-FR" altLang="fr-FR" sz="3200" b="0" i="0" u="none" strike="noStrike" cap="none" normalizeH="0" baseline="0" dirty="0" err="1" smtClean="0">
                <a:ln>
                  <a:noFill/>
                </a:ln>
                <a:solidFill>
                  <a:srgbClr val="212121"/>
                </a:solidFill>
                <a:effectLst/>
                <a:latin typeface="+mn-lt"/>
              </a:rPr>
              <a:t>is</a:t>
            </a:r>
            <a:r>
              <a:rPr kumimoji="0" lang="fr-FR" altLang="fr-FR" sz="3200" b="0" i="0" u="none" strike="noStrike" cap="none" normalizeH="0" baseline="0" dirty="0" smtClean="0">
                <a:ln>
                  <a:noFill/>
                </a:ln>
                <a:solidFill>
                  <a:srgbClr val="212121"/>
                </a:solidFill>
                <a:effectLst/>
                <a:latin typeface="+mn-lt"/>
              </a:rPr>
              <a:t> </a:t>
            </a:r>
            <a:r>
              <a:rPr kumimoji="0" lang="fr-FR" altLang="fr-FR" sz="3200" b="0" i="0" u="none" strike="noStrike" cap="none" normalizeH="0" baseline="0" dirty="0" err="1" smtClean="0">
                <a:ln>
                  <a:noFill/>
                </a:ln>
                <a:solidFill>
                  <a:srgbClr val="212121"/>
                </a:solidFill>
                <a:effectLst/>
                <a:latin typeface="+mn-lt"/>
              </a:rPr>
              <a:t>parallel</a:t>
            </a:r>
            <a:r>
              <a:rPr kumimoji="0" lang="fr-FR" altLang="fr-FR" sz="3200" b="0" i="0" u="none" strike="noStrike" cap="none" normalizeH="0" baseline="0" dirty="0" smtClean="0">
                <a:ln>
                  <a:noFill/>
                </a:ln>
                <a:solidFill>
                  <a:srgbClr val="212121"/>
                </a:solidFill>
                <a:effectLst/>
                <a:latin typeface="+mn-lt"/>
              </a:rPr>
              <a:t> </a:t>
            </a:r>
            <a:r>
              <a:rPr kumimoji="0" lang="fr-FR" altLang="fr-FR" sz="3200" b="0" i="0" u="none" strike="noStrike" cap="none" normalizeH="0" baseline="0" dirty="0">
                <a:ln>
                  <a:noFill/>
                </a:ln>
                <a:solidFill>
                  <a:srgbClr val="212121"/>
                </a:solidFill>
                <a:effectLst/>
                <a:latin typeface="+mn-lt"/>
              </a:rPr>
              <a:t>to racial </a:t>
            </a:r>
            <a:r>
              <a:rPr kumimoji="0" lang="fr-FR" altLang="fr-FR" sz="3200" b="0" i="0" u="none" strike="noStrike" cap="none" normalizeH="0" baseline="0" dirty="0" err="1">
                <a:ln>
                  <a:noFill/>
                </a:ln>
                <a:solidFill>
                  <a:srgbClr val="212121"/>
                </a:solidFill>
                <a:effectLst/>
                <a:latin typeface="+mn-lt"/>
              </a:rPr>
              <a:t>IQs</a:t>
            </a:r>
            <a:endParaRPr kumimoji="0" lang="fr-FR" altLang="fr-FR" sz="3200" b="0" i="0" u="none" strike="noStrike" cap="none" normalizeH="0" baseline="0" dirty="0">
              <a:ln>
                <a:noFill/>
              </a:ln>
              <a:solidFill>
                <a:schemeClr val="tx1"/>
              </a:solidFill>
              <a:effectLst/>
              <a:latin typeface="+mn-lt"/>
            </a:endParaRPr>
          </a:p>
        </p:txBody>
      </p:sp>
      <p:pic>
        <p:nvPicPr>
          <p:cNvPr id="624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256" y="5496332"/>
            <a:ext cx="1924015" cy="125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advTm="39944"/>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re 1"/>
          <p:cNvSpPr>
            <a:spLocks noGrp="1"/>
          </p:cNvSpPr>
          <p:nvPr>
            <p:ph type="title"/>
          </p:nvPr>
        </p:nvSpPr>
        <p:spPr>
          <a:xfrm>
            <a:off x="395288" y="0"/>
            <a:ext cx="8229600" cy="1143000"/>
          </a:xfrm>
        </p:spPr>
        <p:txBody>
          <a:bodyPr/>
          <a:lstStyle/>
          <a:p>
            <a:pPr eaLnBrk="1" hangingPunct="1"/>
            <a:r>
              <a:rPr lang="fr-BE" sz="2000" dirty="0"/>
              <a:t>First </a:t>
            </a:r>
            <a:r>
              <a:rPr lang="fr-BE" sz="2000" dirty="0" err="1"/>
              <a:t>example</a:t>
            </a:r>
            <a:r>
              <a:rPr lang="fr-BE" sz="2000" dirty="0"/>
              <a:t>: </a:t>
            </a:r>
            <a:r>
              <a:rPr lang="fr-BE" dirty="0" err="1"/>
              <a:t>Congenital</a:t>
            </a:r>
            <a:r>
              <a:rPr lang="fr-BE" dirty="0"/>
              <a:t> </a:t>
            </a:r>
            <a:r>
              <a:rPr lang="fr-BE" dirty="0" err="1"/>
              <a:t>Myopia</a:t>
            </a:r>
            <a:r>
              <a:rPr lang="fr-BE" dirty="0"/>
              <a:t> </a:t>
            </a:r>
            <a:r>
              <a:rPr lang="fr-BE" dirty="0" err="1"/>
              <a:t>Genes</a:t>
            </a:r>
            <a:endParaRPr lang="fr-BE" dirty="0"/>
          </a:p>
        </p:txBody>
      </p:sp>
      <p:sp>
        <p:nvSpPr>
          <p:cNvPr id="4" name="Espace réservé du numéro de diapositive 3"/>
          <p:cNvSpPr>
            <a:spLocks noGrp="1"/>
          </p:cNvSpPr>
          <p:nvPr>
            <p:ph type="sldNum" sz="quarter" idx="12"/>
          </p:nvPr>
        </p:nvSpPr>
        <p:spPr/>
        <p:txBody>
          <a:bodyPr/>
          <a:lstStyle/>
          <a:p>
            <a:pPr>
              <a:defRPr/>
            </a:pPr>
            <a:fld id="{31EA3982-BBAF-45DD-BA74-37F94E651D06}" type="slidenum">
              <a:rPr lang="fr-BE"/>
              <a:pPr>
                <a:defRPr/>
              </a:pPr>
              <a:t>117</a:t>
            </a:fld>
            <a:endParaRPr lang="fr-BE" dirty="0"/>
          </a:p>
        </p:txBody>
      </p:sp>
      <p:pic>
        <p:nvPicPr>
          <p:cNvPr id="3074"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14" y="2996952"/>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947" y="3453383"/>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14" y="3904051"/>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403" y="4380846"/>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428" y="5260684"/>
            <a:ext cx="95250" cy="952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9C4DCD0F-7FA5-4C1B-B253-388C98E4E54C}"/>
              </a:ext>
            </a:extLst>
          </p:cNvPr>
          <p:cNvSpPr>
            <a:spLocks noChangeArrowheads="1"/>
          </p:cNvSpPr>
          <p:nvPr/>
        </p:nvSpPr>
        <p:spPr bwMode="auto">
          <a:xfrm>
            <a:off x="767825" y="1375891"/>
            <a:ext cx="8424936" cy="415498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sz="3000" dirty="0" err="1">
                <a:solidFill>
                  <a:srgbClr val="212121"/>
                </a:solidFill>
                <a:latin typeface="+mn-lt"/>
              </a:rPr>
              <a:t>G</a:t>
            </a:r>
            <a:r>
              <a:rPr kumimoji="0" lang="fr-FR" altLang="fr-FR" sz="3000" b="0" i="0" u="none" strike="noStrike" cap="none" normalizeH="0" baseline="0" dirty="0" err="1">
                <a:ln>
                  <a:noFill/>
                </a:ln>
                <a:solidFill>
                  <a:srgbClr val="212121"/>
                </a:solidFill>
                <a:effectLst/>
                <a:latin typeface="+mn-lt"/>
              </a:rPr>
              <a:t>enes</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confering</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myopia</a:t>
            </a:r>
            <a:r>
              <a:rPr lang="fr-FR" altLang="fr-FR" sz="3000" dirty="0">
                <a:solidFill>
                  <a:srgbClr val="212121"/>
                </a:solidFill>
                <a:latin typeface="+mn-lt"/>
              </a:rPr>
              <a:t> </a:t>
            </a:r>
            <a:r>
              <a:rPr lang="fr-FR" altLang="fr-FR" sz="3000" dirty="0" err="1">
                <a:solidFill>
                  <a:srgbClr val="212121"/>
                </a:solidFill>
                <a:latin typeface="+mn-lt"/>
              </a:rPr>
              <a:t>incease</a:t>
            </a:r>
            <a:r>
              <a:rPr lang="fr-FR" altLang="fr-FR" sz="3000" dirty="0">
                <a:solidFill>
                  <a:srgbClr val="212121"/>
                </a:solidFill>
                <a:latin typeface="+mn-lt"/>
              </a:rPr>
              <a:t> IQ (</a:t>
            </a:r>
            <a:r>
              <a:rPr kumimoji="0" lang="fr-FR" altLang="fr-FR" sz="3000" b="0" i="0" u="none" strike="noStrike" cap="none" normalizeH="0" baseline="0" dirty="0">
                <a:ln>
                  <a:noFill/>
                </a:ln>
                <a:solidFill>
                  <a:srgbClr val="212121"/>
                </a:solidFill>
                <a:effectLst/>
                <a:latin typeface="+mn-lt"/>
              </a:rPr>
              <a:t>7 IQ points gain,</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000" b="0" i="0" u="none" strike="noStrike" cap="none" normalizeH="0" baseline="0" dirty="0" err="1">
                <a:ln>
                  <a:noFill/>
                </a:ln>
                <a:solidFill>
                  <a:srgbClr val="212121"/>
                </a:solidFill>
                <a:effectLst/>
                <a:latin typeface="+mn-lt"/>
              </a:rPr>
              <a:t>homozygous</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recessive</a:t>
            </a:r>
            <a:r>
              <a:rPr kumimoji="0" lang="fr-FR" altLang="fr-FR" sz="3000" b="0" i="0" u="none" strike="noStrike" cap="none" normalizeH="0" baseline="0" dirty="0">
                <a:ln>
                  <a:noFill/>
                </a:ln>
                <a:solidFill>
                  <a:srgbClr val="212121"/>
                </a:solidFill>
                <a:effectLst/>
                <a:latin typeface="+mn-lt"/>
              </a:rPr>
              <a:t>)</a:t>
            </a:r>
            <a:br>
              <a:rPr kumimoji="0" lang="fr-FR" altLang="fr-FR" sz="3000" b="0" i="0" u="none" strike="noStrike" cap="none" normalizeH="0" baseline="0" dirty="0">
                <a:ln>
                  <a:noFill/>
                </a:ln>
                <a:solidFill>
                  <a:srgbClr val="212121"/>
                </a:solidFill>
                <a:effectLst/>
                <a:latin typeface="+mn-lt"/>
              </a:rPr>
            </a:br>
            <a:endParaRPr kumimoji="0" lang="fr-FR" altLang="fr-FR" sz="3000" b="0" i="0" u="none" strike="noStrike" cap="none" normalizeH="0" baseline="0" dirty="0">
              <a:ln>
                <a:noFill/>
              </a:ln>
              <a:solidFill>
                <a:srgbClr val="21212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000" b="0" i="0" u="none" strike="noStrike" cap="none" normalizeH="0" baseline="0" dirty="0">
                <a:ln>
                  <a:noFill/>
                </a:ln>
                <a:solidFill>
                  <a:srgbClr val="212121"/>
                </a:solidFill>
                <a:effectLst/>
                <a:latin typeface="+mn-lt"/>
              </a:rPr>
              <a:t> -&gt; </a:t>
            </a:r>
            <a:r>
              <a:rPr kumimoji="0" lang="fr-FR" altLang="fr-FR" sz="3000" b="0" i="0" u="none" strike="noStrike" cap="none" normalizeH="0" baseline="0" dirty="0" err="1">
                <a:ln>
                  <a:noFill/>
                </a:ln>
                <a:solidFill>
                  <a:srgbClr val="212121"/>
                </a:solidFill>
                <a:effectLst/>
                <a:latin typeface="+mn-lt"/>
              </a:rPr>
              <a:t>Highest</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frequency</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among</a:t>
            </a:r>
            <a:r>
              <a:rPr kumimoji="0" lang="fr-FR" altLang="fr-FR" sz="3000" b="0" i="0" u="none" strike="noStrike" cap="none" normalizeH="0" baseline="0" dirty="0">
                <a:ln>
                  <a:noFill/>
                </a:ln>
                <a:solidFill>
                  <a:srgbClr val="212121"/>
                </a:solidFill>
                <a:effectLst/>
                <a:latin typeface="+mn-lt"/>
              </a:rPr>
              <a:t> Ashkenazi (110)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000" b="0" i="0" u="none" strike="noStrike" cap="none" normalizeH="0" baseline="0" dirty="0">
                <a:ln>
                  <a:noFill/>
                </a:ln>
                <a:solidFill>
                  <a:srgbClr val="212121"/>
                </a:solidFill>
                <a:effectLst/>
                <a:latin typeface="+mn-lt"/>
              </a:rPr>
              <a:t> -&gt; Second </a:t>
            </a:r>
            <a:r>
              <a:rPr kumimoji="0" lang="fr-FR" altLang="fr-FR" sz="3000" b="0" i="0" u="none" strike="noStrike" cap="none" normalizeH="0" baseline="0" dirty="0" err="1">
                <a:ln>
                  <a:noFill/>
                </a:ln>
                <a:solidFill>
                  <a:srgbClr val="212121"/>
                </a:solidFill>
                <a:effectLst/>
                <a:latin typeface="+mn-lt"/>
              </a:rPr>
              <a:t>highest</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frequency</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among</a:t>
            </a:r>
            <a:r>
              <a:rPr kumimoji="0" lang="fr-FR" altLang="fr-FR" sz="3000" b="0" i="0" u="none" strike="noStrike" cap="none" normalizeH="0" baseline="0" dirty="0">
                <a:ln>
                  <a:noFill/>
                </a:ln>
                <a:solidFill>
                  <a:srgbClr val="212121"/>
                </a:solidFill>
                <a:effectLst/>
                <a:latin typeface="+mn-lt"/>
              </a:rPr>
              <a:t> East </a:t>
            </a:r>
            <a:r>
              <a:rPr kumimoji="0" lang="fr-FR" altLang="fr-FR" sz="3000" b="0" i="0" u="none" strike="noStrike" cap="none" normalizeH="0" baseline="0" dirty="0" err="1">
                <a:ln>
                  <a:noFill/>
                </a:ln>
                <a:solidFill>
                  <a:srgbClr val="212121"/>
                </a:solidFill>
                <a:effectLst/>
                <a:latin typeface="+mn-lt"/>
              </a:rPr>
              <a:t>Asians</a:t>
            </a:r>
            <a:r>
              <a:rPr kumimoji="0" lang="fr-FR" altLang="fr-FR" sz="3000" b="0" i="0" u="none" strike="noStrike" cap="none" normalizeH="0" baseline="0" dirty="0">
                <a:ln>
                  <a:noFill/>
                </a:ln>
                <a:solidFill>
                  <a:srgbClr val="212121"/>
                </a:solidFill>
                <a:effectLst/>
                <a:latin typeface="+mn-lt"/>
              </a:rPr>
              <a:t> (105)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000" b="0" i="0" u="none" strike="noStrike" cap="none" normalizeH="0" baseline="0" dirty="0">
                <a:ln>
                  <a:noFill/>
                </a:ln>
                <a:solidFill>
                  <a:srgbClr val="212121"/>
                </a:solidFill>
                <a:effectLst/>
                <a:latin typeface="+mn-lt"/>
              </a:rPr>
              <a:t> -&gt; </a:t>
            </a:r>
            <a:r>
              <a:rPr kumimoji="0" lang="fr-FR" altLang="fr-FR" sz="3000" b="0" i="0" u="none" strike="noStrike" cap="none" normalizeH="0" baseline="0" dirty="0" err="1">
                <a:ln>
                  <a:noFill/>
                </a:ln>
                <a:solidFill>
                  <a:srgbClr val="212121"/>
                </a:solidFill>
                <a:effectLst/>
                <a:latin typeface="+mn-lt"/>
              </a:rPr>
              <a:t>Third</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highest</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frequency</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among</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Europeans</a:t>
            </a:r>
            <a:r>
              <a:rPr kumimoji="0" lang="fr-FR" altLang="fr-FR" sz="3000" b="0" i="0" u="none" strike="noStrike" cap="none" normalizeH="0" baseline="0" dirty="0">
                <a:ln>
                  <a:noFill/>
                </a:ln>
                <a:solidFill>
                  <a:srgbClr val="212121"/>
                </a:solidFill>
                <a:effectLst/>
                <a:latin typeface="+mn-lt"/>
              </a:rPr>
              <a:t> (100)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000" b="0" i="0" u="none" strike="noStrike" cap="none" normalizeH="0" baseline="0" dirty="0">
                <a:ln>
                  <a:noFill/>
                </a:ln>
                <a:solidFill>
                  <a:srgbClr val="212121"/>
                </a:solidFill>
                <a:effectLst/>
                <a:latin typeface="+mn-lt"/>
              </a:rPr>
              <a:t> -&gt; </a:t>
            </a:r>
            <a:r>
              <a:rPr kumimoji="0" lang="fr-FR" altLang="fr-FR" sz="3000" b="0" i="0" u="none" strike="noStrike" cap="none" normalizeH="0" baseline="0" dirty="0" err="1">
                <a:ln>
                  <a:noFill/>
                </a:ln>
                <a:solidFill>
                  <a:srgbClr val="212121"/>
                </a:solidFill>
                <a:effectLst/>
                <a:latin typeface="+mn-lt"/>
              </a:rPr>
              <a:t>Less</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common</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among</a:t>
            </a:r>
            <a:r>
              <a:rPr kumimoji="0" lang="fr-FR" altLang="fr-FR" sz="3000" b="0" i="0" u="none" strike="noStrike" cap="none" normalizeH="0" baseline="0" dirty="0">
                <a:ln>
                  <a:noFill/>
                </a:ln>
                <a:solidFill>
                  <a:srgbClr val="212121"/>
                </a:solidFill>
                <a:effectLst/>
                <a:latin typeface="+mn-lt"/>
              </a:rPr>
              <a:t> South </a:t>
            </a:r>
            <a:r>
              <a:rPr kumimoji="0" lang="fr-FR" altLang="fr-FR" sz="3000" b="0" i="0" u="none" strike="noStrike" cap="none" normalizeH="0" baseline="0" dirty="0" err="1">
                <a:ln>
                  <a:noFill/>
                </a:ln>
                <a:solidFill>
                  <a:srgbClr val="212121"/>
                </a:solidFill>
                <a:effectLst/>
                <a:latin typeface="+mn-lt"/>
              </a:rPr>
              <a:t>Asians</a:t>
            </a:r>
            <a:r>
              <a:rPr kumimoji="0" lang="fr-FR" altLang="fr-FR" sz="3000" b="0" i="0" u="none" strike="noStrike" cap="none" normalizeH="0" baseline="0" dirty="0">
                <a:ln>
                  <a:noFill/>
                </a:ln>
                <a:solidFill>
                  <a:srgbClr val="212121"/>
                </a:solidFill>
                <a:effectLst/>
                <a:latin typeface="+mn-lt"/>
              </a:rPr>
              <a:t> / North </a:t>
            </a:r>
            <a:r>
              <a:rPr kumimoji="0" lang="fr-FR" altLang="fr-FR" sz="3000" b="0" i="0" u="none" strike="noStrike" cap="none" normalizeH="0" baseline="0" dirty="0" err="1">
                <a:ln>
                  <a:noFill/>
                </a:ln>
                <a:solidFill>
                  <a:srgbClr val="212121"/>
                </a:solidFill>
                <a:effectLst/>
                <a:latin typeface="+mn-lt"/>
              </a:rPr>
              <a:t>Africans</a:t>
            </a:r>
            <a:r>
              <a:rPr kumimoji="0" lang="fr-FR" altLang="fr-FR" sz="3000" b="0" i="0" u="none" strike="noStrike" cap="none" normalizeH="0" baseline="0" dirty="0">
                <a:ln>
                  <a:noFill/>
                </a:ln>
                <a:solidFill>
                  <a:srgbClr val="212121"/>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000" b="0" i="0" u="none" strike="noStrike" cap="none" normalizeH="0" baseline="0" dirty="0">
                <a:ln>
                  <a:noFill/>
                </a:ln>
                <a:solidFill>
                  <a:srgbClr val="212121"/>
                </a:solidFill>
                <a:effectLst/>
                <a:latin typeface="+mn-lt"/>
              </a:rPr>
              <a:t>(Middle </a:t>
            </a:r>
            <a:r>
              <a:rPr kumimoji="0" lang="fr-FR" altLang="fr-FR" sz="3000" b="0" i="0" u="none" strike="noStrike" cap="none" normalizeH="0" baseline="0" dirty="0" err="1">
                <a:ln>
                  <a:noFill/>
                </a:ln>
                <a:solidFill>
                  <a:srgbClr val="212121"/>
                </a:solidFill>
                <a:effectLst/>
                <a:latin typeface="+mn-lt"/>
              </a:rPr>
              <a:t>Eastern</a:t>
            </a:r>
            <a:r>
              <a:rPr kumimoji="0" lang="fr-FR" altLang="fr-FR" sz="3000" b="0" i="0" u="none" strike="noStrike" cap="none" normalizeH="0" baseline="0" dirty="0">
                <a:ln>
                  <a:noFill/>
                </a:ln>
                <a:solidFill>
                  <a:srgbClr val="212121"/>
                </a:solidFill>
                <a:effectLst/>
                <a:latin typeface="+mn-lt"/>
              </a:rPr>
              <a:t> 84)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000" b="0" i="0" u="none" strike="noStrike" cap="none" normalizeH="0" baseline="0" dirty="0">
                <a:ln>
                  <a:noFill/>
                </a:ln>
                <a:solidFill>
                  <a:srgbClr val="212121"/>
                </a:solidFill>
                <a:effectLst/>
                <a:latin typeface="+mn-lt"/>
              </a:rPr>
              <a:t> -&gt; </a:t>
            </a:r>
            <a:r>
              <a:rPr kumimoji="0" lang="fr-FR" altLang="fr-FR" sz="3000" b="0" i="0" u="none" strike="noStrike" cap="none" normalizeH="0" baseline="0" dirty="0" err="1">
                <a:ln>
                  <a:noFill/>
                </a:ln>
                <a:solidFill>
                  <a:srgbClr val="212121"/>
                </a:solidFill>
                <a:effectLst/>
                <a:latin typeface="+mn-lt"/>
              </a:rPr>
              <a:t>Uncommon</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among</a:t>
            </a:r>
            <a:r>
              <a:rPr kumimoji="0" lang="fr-FR" altLang="fr-FR" sz="3000" b="0" i="0" u="none" strike="noStrike" cap="none" normalizeH="0" baseline="0" dirty="0">
                <a:ln>
                  <a:noFill/>
                </a:ln>
                <a:solidFill>
                  <a:srgbClr val="212121"/>
                </a:solidFill>
                <a:effectLst/>
                <a:latin typeface="+mn-lt"/>
              </a:rPr>
              <a:t> </a:t>
            </a:r>
            <a:r>
              <a:rPr kumimoji="0" lang="fr-FR" altLang="fr-FR" sz="3000" b="0" i="0" u="none" strike="noStrike" cap="none" normalizeH="0" baseline="0" dirty="0" err="1">
                <a:ln>
                  <a:noFill/>
                </a:ln>
                <a:solidFill>
                  <a:srgbClr val="212121"/>
                </a:solidFill>
                <a:effectLst/>
                <a:latin typeface="+mn-lt"/>
              </a:rPr>
              <a:t>Africans</a:t>
            </a:r>
            <a:r>
              <a:rPr kumimoji="0" lang="fr-FR" altLang="fr-FR" sz="3000" b="0" i="0" u="none" strike="noStrike" cap="none" normalizeH="0" baseline="0" dirty="0">
                <a:ln>
                  <a:noFill/>
                </a:ln>
                <a:solidFill>
                  <a:srgbClr val="212121"/>
                </a:solidFill>
                <a:effectLst/>
                <a:latin typeface="+mn-lt"/>
              </a:rPr>
              <a:t> (71)</a:t>
            </a:r>
            <a:r>
              <a:rPr kumimoji="0" lang="fr-FR" altLang="fr-FR" sz="3000" b="0" i="0" u="none" strike="noStrike" cap="none" normalizeH="0" baseline="0" dirty="0">
                <a:ln>
                  <a:noFill/>
                </a:ln>
                <a:solidFill>
                  <a:schemeClr val="tx1"/>
                </a:solidFill>
                <a:effectLst/>
                <a:latin typeface="+mn-lt"/>
              </a:rPr>
              <a:t> </a:t>
            </a:r>
          </a:p>
        </p:txBody>
      </p:sp>
    </p:spTree>
  </p:cSld>
  <p:clrMapOvr>
    <a:masterClrMapping/>
  </p:clrMapOvr>
  <p:transition spd="slow" advTm="82865"/>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1484784"/>
            <a:ext cx="8229600" cy="4525963"/>
          </a:xfrm>
        </p:spPr>
        <p:txBody>
          <a:bodyPr/>
          <a:lstStyle/>
          <a:p>
            <a:pPr marL="0" indent="0">
              <a:buNone/>
            </a:pPr>
            <a:r>
              <a:rPr lang="en-US" sz="2000" dirty="0"/>
              <a:t>Major Intelligence Gene Tied to Myopia: A Review. </a:t>
            </a:r>
            <a:br>
              <a:rPr lang="en-US" sz="2000" dirty="0"/>
            </a:br>
            <a:r>
              <a:rPr lang="en-US" sz="2000" dirty="0"/>
              <a:t>Jon L. </a:t>
            </a:r>
            <a:r>
              <a:rPr lang="en-US" sz="2000" dirty="0" err="1"/>
              <a:t>Karlsson</a:t>
            </a:r>
            <a:r>
              <a:rPr lang="en-US" sz="2000" dirty="0"/>
              <a:t>, 2009.</a:t>
            </a:r>
            <a:br>
              <a:rPr lang="en-US" sz="2000" dirty="0"/>
            </a:br>
            <a:r>
              <a:rPr lang="en-US" sz="2000" dirty="0"/>
              <a:t>Institute of Genetics, Reykjavik, Iceland</a:t>
            </a:r>
            <a:br>
              <a:rPr lang="en-US" sz="2000" dirty="0"/>
            </a:br>
            <a:r>
              <a:rPr lang="en-US" sz="2000" dirty="0"/>
              <a:t/>
            </a:r>
            <a:br>
              <a:rPr lang="en-US" sz="2000" dirty="0"/>
            </a:br>
            <a:r>
              <a:rPr lang="en-US" sz="2000" dirty="0"/>
              <a:t>"Data are reviewed which clearly support the conclusion that axial myopia is an inherited condition following a recessive pattern of transmission. Nearsighted persons excel in terms of intelligence, several studies in developed countries having indicated a gain of 7 IQ points over the general population. It also appears that visually normal heterozygous carriers of one myopia gene enjoy brain enhancement, probably of a somewhat lower degree than occurs in homozygous </a:t>
            </a:r>
            <a:r>
              <a:rPr lang="en-US" sz="2000" dirty="0" err="1"/>
              <a:t>myopes</a:t>
            </a:r>
            <a:r>
              <a:rPr lang="en-US" sz="2000" dirty="0"/>
              <a:t>. It is concluded that the proposed myopia gene is primarily an intelligence factor"</a:t>
            </a:r>
            <a:endParaRPr lang="fr-BE" sz="2000"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118</a:t>
            </a:fld>
            <a:endParaRPr lang="fr-BE" dirty="0"/>
          </a:p>
        </p:txBody>
      </p:sp>
    </p:spTree>
    <p:extLst>
      <p:ext uri="{BB962C8B-B14F-4D97-AF65-F5344CB8AC3E}">
        <p14:creationId xmlns:p14="http://schemas.microsoft.com/office/powerpoint/2010/main" val="274273926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31425B0-1B68-4BB9-A663-21BF983C84E5}"/>
              </a:ext>
            </a:extLst>
          </p:cNvPr>
          <p:cNvSpPr>
            <a:spLocks noGrp="1"/>
          </p:cNvSpPr>
          <p:nvPr>
            <p:ph type="sldNum" sz="quarter" idx="12"/>
          </p:nvPr>
        </p:nvSpPr>
        <p:spPr/>
        <p:txBody>
          <a:bodyPr/>
          <a:lstStyle/>
          <a:p>
            <a:pPr>
              <a:defRPr/>
            </a:pPr>
            <a:fld id="{C961D413-C80E-4040-8C95-0A8BAAE2541B}" type="slidenum">
              <a:rPr lang="fr-BE" smtClean="0"/>
              <a:pPr>
                <a:defRPr/>
              </a:pPr>
              <a:t>119</a:t>
            </a:fld>
            <a:endParaRPr lang="fr-BE" dirty="0"/>
          </a:p>
        </p:txBody>
      </p:sp>
      <p:pic>
        <p:nvPicPr>
          <p:cNvPr id="2050" name="Picture 2" descr="https://www.intelligence-humaine.com/wp-content/uploads/2018/08/genetic-intelligence-myopie-1024x542.png">
            <a:extLst>
              <a:ext uri="{FF2B5EF4-FFF2-40B4-BE49-F238E27FC236}">
                <a16:creationId xmlns:a16="http://schemas.microsoft.com/office/drawing/2014/main" id="{1E5025AB-A867-48AE-93CA-0BF4EB9832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91" y="1037670"/>
            <a:ext cx="8388424" cy="4440330"/>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70697890-BD5E-4BF6-8BE6-C9AF27D2BEEB}"/>
              </a:ext>
            </a:extLst>
          </p:cNvPr>
          <p:cNvSpPr txBox="1"/>
          <p:nvPr/>
        </p:nvSpPr>
        <p:spPr>
          <a:xfrm>
            <a:off x="661987" y="638731"/>
            <a:ext cx="7186839" cy="369332"/>
          </a:xfrm>
          <a:prstGeom prst="rect">
            <a:avLst/>
          </a:prstGeom>
          <a:noFill/>
        </p:spPr>
        <p:txBody>
          <a:bodyPr wrap="none" rtlCol="0">
            <a:spAutoFit/>
          </a:bodyPr>
          <a:lstStyle/>
          <a:p>
            <a:r>
              <a:rPr lang="fr-BE" dirty="0"/>
              <a:t>→ </a:t>
            </a:r>
            <a:r>
              <a:rPr lang="fr-BE" dirty="0" err="1"/>
              <a:t>Genetic</a:t>
            </a:r>
            <a:r>
              <a:rPr lang="fr-BE" dirty="0"/>
              <a:t> positive </a:t>
            </a:r>
            <a:r>
              <a:rPr lang="fr-BE" dirty="0" err="1"/>
              <a:t>correlation</a:t>
            </a:r>
            <a:r>
              <a:rPr lang="fr-BE" dirty="0"/>
              <a:t> </a:t>
            </a:r>
            <a:r>
              <a:rPr lang="fr-BE" dirty="0" err="1"/>
              <a:t>between</a:t>
            </a:r>
            <a:r>
              <a:rPr lang="fr-BE" dirty="0"/>
              <a:t> IQ and </a:t>
            </a:r>
            <a:r>
              <a:rPr lang="fr-BE" dirty="0" err="1"/>
              <a:t>myopia</a:t>
            </a:r>
            <a:r>
              <a:rPr lang="fr-BE" dirty="0"/>
              <a:t> (</a:t>
            </a:r>
            <a:r>
              <a:rPr lang="fr-BE" dirty="0" err="1"/>
              <a:t>shortsighted-ness</a:t>
            </a:r>
            <a:r>
              <a:rPr lang="fr-BE" dirty="0"/>
              <a:t>)</a:t>
            </a:r>
          </a:p>
        </p:txBody>
      </p:sp>
      <p:sp>
        <p:nvSpPr>
          <p:cNvPr id="8" name="ZoneTexte 7">
            <a:extLst>
              <a:ext uri="{FF2B5EF4-FFF2-40B4-BE49-F238E27FC236}">
                <a16:creationId xmlns:a16="http://schemas.microsoft.com/office/drawing/2014/main" id="{A9904B95-1B67-43A6-BF04-58F8DE3D2894}"/>
              </a:ext>
            </a:extLst>
          </p:cNvPr>
          <p:cNvSpPr txBox="1"/>
          <p:nvPr/>
        </p:nvSpPr>
        <p:spPr>
          <a:xfrm>
            <a:off x="11440" y="6211669"/>
            <a:ext cx="7809510" cy="646331"/>
          </a:xfrm>
          <a:prstGeom prst="rect">
            <a:avLst/>
          </a:prstGeom>
          <a:noFill/>
        </p:spPr>
        <p:txBody>
          <a:bodyPr wrap="none" rtlCol="0">
            <a:spAutoFit/>
          </a:bodyPr>
          <a:lstStyle/>
          <a:p>
            <a:r>
              <a:rPr lang="fr-BE" dirty="0" err="1"/>
              <a:t>From</a:t>
            </a:r>
            <a:r>
              <a:rPr lang="fr-BE" dirty="0"/>
              <a:t> </a:t>
            </a:r>
            <a:r>
              <a:rPr lang="en-US" dirty="0" err="1"/>
              <a:t>Deary</a:t>
            </a:r>
            <a:r>
              <a:rPr lang="en-US" dirty="0"/>
              <a:t> I. et al. (2018) </a:t>
            </a:r>
            <a:r>
              <a:rPr lang="en-US" dirty="0" smtClean="0"/>
              <a:t>What </a:t>
            </a:r>
            <a:r>
              <a:rPr lang="en-US" dirty="0"/>
              <a:t>genome-wide association studies reveal about</a:t>
            </a:r>
          </a:p>
          <a:p>
            <a:r>
              <a:rPr lang="en-US" dirty="0"/>
              <a:t> the association between intelligence and physical health, illness, and </a:t>
            </a:r>
            <a:r>
              <a:rPr lang="en-US" dirty="0" smtClean="0"/>
              <a:t>mortality.</a:t>
            </a:r>
            <a:endParaRPr lang="fr-BE" dirty="0"/>
          </a:p>
        </p:txBody>
      </p:sp>
    </p:spTree>
    <p:extLst>
      <p:ext uri="{BB962C8B-B14F-4D97-AF65-F5344CB8AC3E}">
        <p14:creationId xmlns:p14="http://schemas.microsoft.com/office/powerpoint/2010/main" val="27608417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4637" y="481191"/>
            <a:ext cx="8484642" cy="1143000"/>
          </a:xfrm>
        </p:spPr>
        <p:txBody>
          <a:bodyPr/>
          <a:lstStyle/>
          <a:p>
            <a:r>
              <a:rPr lang="fr-BE" b="1" dirty="0" err="1"/>
              <a:t>Polygenic</a:t>
            </a:r>
            <a:r>
              <a:rPr lang="fr-BE" b="1" dirty="0"/>
              <a:t> Score (GWAS)</a:t>
            </a:r>
            <a:r>
              <a:rPr lang="fr-BE" dirty="0"/>
              <a:t/>
            </a:r>
            <a:br>
              <a:rPr lang="fr-BE" dirty="0"/>
            </a:br>
            <a:endParaRPr lang="fr-BE" dirty="0"/>
          </a:p>
        </p:txBody>
      </p:sp>
      <p:sp>
        <p:nvSpPr>
          <p:cNvPr id="3" name="Espace réservé du contenu 2"/>
          <p:cNvSpPr>
            <a:spLocks noGrp="1"/>
          </p:cNvSpPr>
          <p:nvPr>
            <p:ph idx="1"/>
          </p:nvPr>
        </p:nvSpPr>
        <p:spPr>
          <a:xfrm>
            <a:off x="202158" y="561578"/>
            <a:ext cx="8229600" cy="4525963"/>
          </a:xfrm>
        </p:spPr>
        <p:txBody>
          <a:bodyPr/>
          <a:lstStyle/>
          <a:p>
            <a:pPr marL="0" indent="0">
              <a:buNone/>
            </a:pPr>
            <a:r>
              <a:rPr lang="en-US" sz="2400" dirty="0"/>
              <a:t/>
            </a:r>
            <a:br>
              <a:rPr lang="en-US" sz="2400" dirty="0"/>
            </a:br>
            <a:r>
              <a:rPr lang="en-US" sz="2400" dirty="0"/>
              <a:t/>
            </a:r>
            <a:br>
              <a:rPr lang="en-US" sz="2400" dirty="0"/>
            </a:br>
            <a:r>
              <a:rPr lang="en-US" sz="2400" dirty="0"/>
              <a:t>All Genetic Variations Increasing Intelligence Discovered To Date </a:t>
            </a:r>
            <a:r>
              <a:rPr lang="en-US" sz="2400" dirty="0" smtClean="0"/>
              <a:t>and </a:t>
            </a:r>
            <a:r>
              <a:rPr lang="en-US" sz="2400" dirty="0"/>
              <a:t>their racial frequency…</a:t>
            </a:r>
            <a:r>
              <a:rPr lang="fr-BE" dirty="0"/>
              <a:t/>
            </a:r>
            <a:br>
              <a:rPr lang="fr-BE" dirty="0"/>
            </a:b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120</a:t>
            </a:fld>
            <a:endParaRPr lang="fr-BE" dirty="0"/>
          </a:p>
        </p:txBody>
      </p:sp>
      <p:pic>
        <p:nvPicPr>
          <p:cNvPr id="1026" name="Picture 2" descr="genetic intelligence ra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276872"/>
            <a:ext cx="4962525" cy="401955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139241" y="6193988"/>
            <a:ext cx="8931498" cy="646331"/>
          </a:xfrm>
          <a:prstGeom prst="rect">
            <a:avLst/>
          </a:prstGeom>
          <a:noFill/>
        </p:spPr>
        <p:txBody>
          <a:bodyPr wrap="square" rtlCol="0">
            <a:spAutoFit/>
          </a:bodyPr>
          <a:lstStyle/>
          <a:p>
            <a:r>
              <a:rPr lang="fr-BE" dirty="0"/>
              <a:t>AFR </a:t>
            </a:r>
            <a:r>
              <a:rPr lang="fr-BE" dirty="0" smtClean="0"/>
              <a:t>for </a:t>
            </a:r>
            <a:r>
              <a:rPr lang="fr-BE" dirty="0" err="1" smtClean="0"/>
              <a:t>Africans</a:t>
            </a:r>
            <a:r>
              <a:rPr lang="fr-BE" dirty="0"/>
              <a:t>, AMR </a:t>
            </a:r>
            <a:r>
              <a:rPr lang="fr-BE" dirty="0" smtClean="0"/>
              <a:t>for Native </a:t>
            </a:r>
            <a:r>
              <a:rPr lang="fr-BE" dirty="0" err="1" smtClean="0"/>
              <a:t>Americans</a:t>
            </a:r>
            <a:r>
              <a:rPr lang="fr-BE" dirty="0" smtClean="0"/>
              <a:t>, </a:t>
            </a:r>
            <a:r>
              <a:rPr lang="fr-BE" dirty="0"/>
              <a:t>ASN </a:t>
            </a:r>
            <a:r>
              <a:rPr lang="fr-BE" dirty="0" smtClean="0"/>
              <a:t>for East </a:t>
            </a:r>
            <a:r>
              <a:rPr lang="fr-BE" dirty="0" err="1" smtClean="0"/>
              <a:t>Asians</a:t>
            </a:r>
            <a:r>
              <a:rPr lang="fr-BE" dirty="0" smtClean="0"/>
              <a:t>, </a:t>
            </a:r>
            <a:r>
              <a:rPr lang="fr-BE" dirty="0"/>
              <a:t>EUR </a:t>
            </a:r>
            <a:r>
              <a:rPr lang="fr-BE" dirty="0" smtClean="0"/>
              <a:t>for </a:t>
            </a:r>
            <a:r>
              <a:rPr lang="fr-BE" dirty="0" err="1" smtClean="0"/>
              <a:t>Europeans</a:t>
            </a:r>
            <a:r>
              <a:rPr lang="fr-BE" dirty="0" smtClean="0"/>
              <a:t> and </a:t>
            </a:r>
            <a:r>
              <a:rPr lang="fr-BE" dirty="0"/>
              <a:t>SAS </a:t>
            </a:r>
            <a:r>
              <a:rPr lang="fr-BE" dirty="0" smtClean="0"/>
              <a:t>South </a:t>
            </a:r>
            <a:r>
              <a:rPr lang="fr-BE" dirty="0" err="1" smtClean="0"/>
              <a:t>Asians</a:t>
            </a:r>
            <a:r>
              <a:rPr lang="fr-BE" dirty="0" smtClean="0"/>
              <a:t> and </a:t>
            </a:r>
            <a:r>
              <a:rPr lang="fr-BE" dirty="0" err="1" smtClean="0"/>
              <a:t>North</a:t>
            </a:r>
            <a:r>
              <a:rPr lang="fr-BE" dirty="0" smtClean="0"/>
              <a:t> </a:t>
            </a:r>
            <a:r>
              <a:rPr lang="fr-BE" dirty="0" err="1" smtClean="0"/>
              <a:t>Africans</a:t>
            </a:r>
            <a:endParaRPr lang="fr-BE" dirty="0"/>
          </a:p>
        </p:txBody>
      </p:sp>
    </p:spTree>
    <p:extLst>
      <p:ext uri="{BB962C8B-B14F-4D97-AF65-F5344CB8AC3E}">
        <p14:creationId xmlns:p14="http://schemas.microsoft.com/office/powerpoint/2010/main" val="93015154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121</a:t>
            </a:fld>
            <a:endParaRPr lang="fr-BE" dirty="0"/>
          </a:p>
        </p:txBody>
      </p:sp>
      <p:sp>
        <p:nvSpPr>
          <p:cNvPr id="7" name="ZoneTexte 6"/>
          <p:cNvSpPr txBox="1"/>
          <p:nvPr/>
        </p:nvSpPr>
        <p:spPr>
          <a:xfrm>
            <a:off x="539552" y="5517232"/>
            <a:ext cx="8064896" cy="646331"/>
          </a:xfrm>
          <a:prstGeom prst="rect">
            <a:avLst/>
          </a:prstGeom>
          <a:noFill/>
        </p:spPr>
        <p:txBody>
          <a:bodyPr wrap="square" rtlCol="0">
            <a:spAutoFit/>
          </a:bodyPr>
          <a:lstStyle/>
          <a:p>
            <a:r>
              <a:rPr lang="en-AU" dirty="0"/>
              <a:t>“A Review of Intelligence GWAS Hits: Their Relationship to Country IQ and the Issue of Spatial Autocorrelation,” </a:t>
            </a:r>
            <a:r>
              <a:rPr lang="en-AU" i="1" dirty="0"/>
              <a:t>Intelligence</a:t>
            </a:r>
            <a:r>
              <a:rPr lang="en-AU" dirty="0"/>
              <a:t>, Volume 53, 2015, pp. 43–50.</a:t>
            </a:r>
            <a:endParaRPr lang="fr-BE" dirty="0"/>
          </a:p>
        </p:txBody>
      </p:sp>
      <p:sp>
        <p:nvSpPr>
          <p:cNvPr id="2" name="Rectangle 1">
            <a:extLst>
              <a:ext uri="{FF2B5EF4-FFF2-40B4-BE49-F238E27FC236}">
                <a16:creationId xmlns:a16="http://schemas.microsoft.com/office/drawing/2014/main" id="{F3678F8F-C7DA-4194-BD0D-420636E97552}"/>
              </a:ext>
            </a:extLst>
          </p:cNvPr>
          <p:cNvSpPr>
            <a:spLocks noChangeArrowheads="1"/>
          </p:cNvSpPr>
          <p:nvPr/>
        </p:nvSpPr>
        <p:spPr bwMode="auto">
          <a:xfrm>
            <a:off x="539552" y="1105098"/>
            <a:ext cx="8147248" cy="34470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200" b="0" i="0" u="none" strike="noStrike" cap="none" normalizeH="0" baseline="0" dirty="0">
                <a:ln>
                  <a:noFill/>
                </a:ln>
                <a:solidFill>
                  <a:srgbClr val="212121"/>
                </a:solidFill>
                <a:effectLst/>
                <a:latin typeface="+mn-lt"/>
              </a:rPr>
              <a:t>-&gt; Racial </a:t>
            </a:r>
            <a:r>
              <a:rPr kumimoji="0" lang="fr-FR" altLang="fr-FR" sz="3200" b="0" i="0" u="none" strike="noStrike" cap="none" normalizeH="0" baseline="0" dirty="0" err="1">
                <a:ln>
                  <a:noFill/>
                </a:ln>
                <a:solidFill>
                  <a:srgbClr val="212121"/>
                </a:solidFill>
                <a:effectLst/>
                <a:latin typeface="+mn-lt"/>
              </a:rPr>
              <a:t>frequency</a:t>
            </a:r>
            <a:r>
              <a:rPr kumimoji="0" lang="fr-FR" altLang="fr-FR" sz="3200" b="0" i="0" u="none" strike="noStrike" cap="none" normalizeH="0" baseline="0" dirty="0">
                <a:ln>
                  <a:noFill/>
                </a:ln>
                <a:solidFill>
                  <a:srgbClr val="212121"/>
                </a:solidFill>
                <a:effectLst/>
                <a:latin typeface="+mn-lt"/>
              </a:rPr>
              <a:t> of </a:t>
            </a:r>
            <a:r>
              <a:rPr kumimoji="0" lang="fr-FR" altLang="fr-FR" sz="3200" b="0" i="0" u="none" strike="noStrike" cap="none" normalizeH="0" baseline="0" dirty="0" err="1">
                <a:ln>
                  <a:noFill/>
                </a:ln>
                <a:solidFill>
                  <a:srgbClr val="212121"/>
                </a:solidFill>
                <a:effectLst/>
                <a:latin typeface="+mn-lt"/>
              </a:rPr>
              <a:t>these</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increasing</a:t>
            </a:r>
            <a:r>
              <a:rPr kumimoji="0" lang="fr-FR" altLang="fr-FR" sz="3200" b="0" i="0" u="none" strike="noStrike" cap="none" normalizeH="0" baseline="0" dirty="0">
                <a:ln>
                  <a:noFill/>
                </a:ln>
                <a:solidFill>
                  <a:srgbClr val="212121"/>
                </a:solidFill>
                <a:effectLst/>
                <a:latin typeface="+mn-lt"/>
              </a:rPr>
              <a:t> intelligence </a:t>
            </a:r>
            <a:r>
              <a:rPr kumimoji="0" lang="fr-FR" altLang="fr-FR" sz="3200" b="0" i="0" u="none" strike="noStrike" cap="none" normalizeH="0" baseline="0" dirty="0" err="1">
                <a:ln>
                  <a:noFill/>
                </a:ln>
                <a:solidFill>
                  <a:srgbClr val="212121"/>
                </a:solidFill>
                <a:effectLst/>
                <a:latin typeface="+mn-lt"/>
              </a:rPr>
              <a:t>alleles</a:t>
            </a:r>
            <a:r>
              <a:rPr kumimoji="0" lang="fr-FR" altLang="fr-FR" sz="3200" b="0" i="0" u="none" strike="noStrike" cap="none" normalizeH="0" baseline="0" dirty="0">
                <a:ln>
                  <a:noFill/>
                </a:ln>
                <a:solidFill>
                  <a:srgbClr val="212121"/>
                </a:solidFill>
                <a:effectLst/>
                <a:latin typeface="+mn-lt"/>
              </a:rPr>
              <a:t> are </a:t>
            </a:r>
            <a:r>
              <a:rPr kumimoji="0" lang="fr-FR" altLang="fr-FR" sz="3200" b="0" i="0" u="none" strike="noStrike" cap="none" normalizeH="0" baseline="0" dirty="0" err="1">
                <a:ln>
                  <a:noFill/>
                </a:ln>
                <a:solidFill>
                  <a:srgbClr val="212121"/>
                </a:solidFill>
                <a:effectLst/>
                <a:latin typeface="+mn-lt"/>
              </a:rPr>
              <a:t>parallel</a:t>
            </a:r>
            <a:r>
              <a:rPr kumimoji="0" lang="fr-FR" altLang="fr-FR" sz="3200" b="0" i="0" u="none" strike="noStrike" cap="none" normalizeH="0" baseline="0" dirty="0">
                <a:ln>
                  <a:noFill/>
                </a:ln>
                <a:solidFill>
                  <a:srgbClr val="212121"/>
                </a:solidFill>
                <a:effectLst/>
                <a:latin typeface="+mn-lt"/>
              </a:rPr>
              <a:t> to racial IQ </a:t>
            </a:r>
            <a:r>
              <a:rPr kumimoji="0" lang="fr-FR" altLang="fr-FR" sz="3200" b="0" i="0" u="none" strike="noStrike" cap="none" normalizeH="0" baseline="0" dirty="0" err="1">
                <a:ln>
                  <a:noFill/>
                </a:ln>
                <a:solidFill>
                  <a:srgbClr val="212121"/>
                </a:solidFill>
                <a:effectLst/>
                <a:latin typeface="+mn-lt"/>
              </a:rPr>
              <a:t>differences</a:t>
            </a:r>
            <a:endParaRPr kumimoji="0" lang="fr-FR" altLang="fr-FR" sz="3200" b="0" i="0" u="none" strike="noStrike" cap="none" normalizeH="0" baseline="0" dirty="0">
              <a:ln>
                <a:noFill/>
              </a:ln>
              <a:solidFill>
                <a:srgbClr val="21212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3200" b="0" i="0" u="none" strike="noStrike" cap="none" normalizeH="0" baseline="0" dirty="0">
              <a:ln>
                <a:noFill/>
              </a:ln>
              <a:solidFill>
                <a:srgbClr val="21212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200" b="0" i="0" u="none" strike="noStrike" cap="none" normalizeH="0" baseline="0" dirty="0">
                <a:ln>
                  <a:noFill/>
                </a:ln>
                <a:solidFill>
                  <a:srgbClr val="212121"/>
                </a:solidFill>
                <a:effectLst/>
                <a:latin typeface="+mn-lt"/>
              </a:rPr>
              <a:t>-&gt; </a:t>
            </a:r>
            <a:r>
              <a:rPr kumimoji="0" lang="fr-FR" altLang="fr-FR" sz="3200" b="0" i="0" u="none" strike="noStrike" cap="none" normalizeH="0" baseline="0" dirty="0" err="1">
                <a:ln>
                  <a:noFill/>
                </a:ln>
                <a:solidFill>
                  <a:srgbClr val="212121"/>
                </a:solidFill>
                <a:effectLst/>
                <a:latin typeface="+mn-lt"/>
              </a:rPr>
              <a:t>Higher</a:t>
            </a:r>
            <a:r>
              <a:rPr kumimoji="0" lang="fr-FR" altLang="fr-FR" sz="3200" b="0" i="0" u="none" strike="noStrike" cap="none" normalizeH="0" baseline="0" dirty="0">
                <a:ln>
                  <a:noFill/>
                </a:ln>
                <a:solidFill>
                  <a:srgbClr val="212121"/>
                </a:solidFill>
                <a:effectLst/>
                <a:latin typeface="+mn-lt"/>
              </a:rPr>
              <a:t> IQ populations have a </a:t>
            </a:r>
            <a:r>
              <a:rPr kumimoji="0" lang="fr-FR" altLang="fr-FR" sz="3200" b="0" i="0" u="none" strike="noStrike" cap="none" normalizeH="0" baseline="0" dirty="0" err="1">
                <a:ln>
                  <a:noFill/>
                </a:ln>
                <a:solidFill>
                  <a:srgbClr val="212121"/>
                </a:solidFill>
                <a:effectLst/>
                <a:latin typeface="+mn-lt"/>
              </a:rPr>
              <a:t>higher</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frequency</a:t>
            </a:r>
            <a:r>
              <a:rPr kumimoji="0" lang="fr-FR" altLang="fr-FR" sz="3200" b="0" i="0" u="none" strike="noStrike" cap="none" normalizeH="0" baseline="0" dirty="0">
                <a:ln>
                  <a:noFill/>
                </a:ln>
                <a:solidFill>
                  <a:srgbClr val="212121"/>
                </a:solidFill>
                <a:effectLst/>
                <a:latin typeface="+mn-lt"/>
              </a:rPr>
              <a:t> of </a:t>
            </a:r>
            <a:r>
              <a:rPr kumimoji="0" lang="fr-FR" altLang="fr-FR" sz="3200" b="0" i="0" u="none" strike="noStrike" cap="none" normalizeH="0" baseline="0" dirty="0" err="1">
                <a:ln>
                  <a:noFill/>
                </a:ln>
                <a:solidFill>
                  <a:srgbClr val="212121"/>
                </a:solidFill>
                <a:effectLst/>
                <a:latin typeface="+mn-lt"/>
              </a:rPr>
              <a:t>increasing</a:t>
            </a:r>
            <a:r>
              <a:rPr kumimoji="0" lang="fr-FR" altLang="fr-FR" sz="3200" b="0" i="0" u="none" strike="noStrike" cap="none" normalizeH="0" baseline="0" dirty="0">
                <a:ln>
                  <a:noFill/>
                </a:ln>
                <a:solidFill>
                  <a:srgbClr val="212121"/>
                </a:solidFill>
                <a:effectLst/>
                <a:latin typeface="+mn-lt"/>
              </a:rPr>
              <a:t> intelligence </a:t>
            </a:r>
            <a:r>
              <a:rPr kumimoji="0" lang="fr-FR" altLang="fr-FR" sz="3200" b="0" i="0" u="none" strike="noStrike" cap="none" normalizeH="0" baseline="0" dirty="0" err="1">
                <a:ln>
                  <a:noFill/>
                </a:ln>
                <a:solidFill>
                  <a:srgbClr val="212121"/>
                </a:solidFill>
                <a:effectLst/>
                <a:latin typeface="+mn-lt"/>
              </a:rPr>
              <a:t>alleles</a:t>
            </a:r>
            <a:r>
              <a:rPr kumimoji="0" lang="fr-FR" altLang="fr-FR" sz="3200" b="0" i="0" u="none" strike="noStrike" cap="none" normalizeH="0" baseline="0" dirty="0">
                <a:ln>
                  <a:noFill/>
                </a:ln>
                <a:solidFill>
                  <a:srgbClr val="212121"/>
                </a:solidFill>
                <a:effectLst/>
                <a:latin typeface="+mn-lt"/>
              </a:rPr>
              <a:t> in </a:t>
            </a:r>
            <a:r>
              <a:rPr kumimoji="0" lang="fr-FR" altLang="fr-FR" sz="3200" b="0" i="0" u="none" strike="noStrike" cap="none" normalizeH="0" baseline="0" dirty="0" err="1">
                <a:ln>
                  <a:noFill/>
                </a:ln>
                <a:solidFill>
                  <a:srgbClr val="212121"/>
                </a:solidFill>
                <a:effectLst/>
                <a:latin typeface="+mn-lt"/>
              </a:rPr>
              <a:t>their</a:t>
            </a:r>
            <a:r>
              <a:rPr kumimoji="0" lang="fr-FR" altLang="fr-FR" sz="3200" b="0" i="0" u="none" strike="noStrike" cap="none" normalizeH="0" baseline="0" dirty="0">
                <a:ln>
                  <a:noFill/>
                </a:ln>
                <a:solidFill>
                  <a:srgbClr val="212121"/>
                </a:solidFill>
                <a:effectLst/>
                <a:latin typeface="+mn-lt"/>
              </a:rPr>
              <a:t> </a:t>
            </a:r>
            <a:r>
              <a:rPr kumimoji="0" lang="fr-FR" altLang="fr-FR" sz="3200" b="0" i="0" u="none" strike="noStrike" cap="none" normalizeH="0" baseline="0" dirty="0" err="1">
                <a:ln>
                  <a:noFill/>
                </a:ln>
                <a:solidFill>
                  <a:srgbClr val="212121"/>
                </a:solidFill>
                <a:effectLst/>
                <a:latin typeface="+mn-lt"/>
              </a:rPr>
              <a:t>genetic</a:t>
            </a:r>
            <a:r>
              <a:rPr kumimoji="0" lang="fr-FR" altLang="fr-FR" sz="3200" b="0" i="0" u="none" strike="noStrike" cap="none" normalizeH="0" baseline="0" dirty="0">
                <a:ln>
                  <a:noFill/>
                </a:ln>
                <a:solidFill>
                  <a:srgbClr val="212121"/>
                </a:solidFill>
                <a:effectLst/>
                <a:latin typeface="+mn-lt"/>
              </a:rPr>
              <a:t> background</a:t>
            </a:r>
            <a:endParaRPr kumimoji="0" lang="fr-FR" altLang="fr-FR" sz="32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101675556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604D56B-9141-4955-83F4-74DA648B2868}"/>
              </a:ext>
            </a:extLst>
          </p:cNvPr>
          <p:cNvSpPr>
            <a:spLocks noGrp="1"/>
          </p:cNvSpPr>
          <p:nvPr>
            <p:ph idx="1"/>
          </p:nvPr>
        </p:nvSpPr>
        <p:spPr>
          <a:xfrm>
            <a:off x="457199" y="288086"/>
            <a:ext cx="8229600" cy="1152128"/>
          </a:xfrm>
        </p:spPr>
        <p:txBody>
          <a:bodyPr/>
          <a:lstStyle/>
          <a:p>
            <a:pPr marL="0" indent="0" algn="ctr">
              <a:buNone/>
            </a:pPr>
            <a:r>
              <a:rPr lang="en-US" dirty="0"/>
              <a:t>Allelic frequencies for different countries are also closely linked to national IQ</a:t>
            </a:r>
            <a:endParaRPr lang="fr-BE" dirty="0"/>
          </a:p>
        </p:txBody>
      </p:sp>
      <p:sp>
        <p:nvSpPr>
          <p:cNvPr id="4" name="Espace réservé du numéro de diapositive 3">
            <a:extLst>
              <a:ext uri="{FF2B5EF4-FFF2-40B4-BE49-F238E27FC236}">
                <a16:creationId xmlns:a16="http://schemas.microsoft.com/office/drawing/2014/main" id="{C7729674-2DE6-4257-94DB-1A442142D52C}"/>
              </a:ext>
            </a:extLst>
          </p:cNvPr>
          <p:cNvSpPr>
            <a:spLocks noGrp="1"/>
          </p:cNvSpPr>
          <p:nvPr>
            <p:ph type="sldNum" sz="quarter" idx="12"/>
          </p:nvPr>
        </p:nvSpPr>
        <p:spPr/>
        <p:txBody>
          <a:bodyPr/>
          <a:lstStyle/>
          <a:p>
            <a:pPr>
              <a:defRPr/>
            </a:pPr>
            <a:fld id="{C961D413-C80E-4040-8C95-0A8BAAE2541B}" type="slidenum">
              <a:rPr lang="fr-BE" smtClean="0"/>
              <a:pPr>
                <a:defRPr/>
              </a:pPr>
              <a:t>122</a:t>
            </a:fld>
            <a:endParaRPr lang="fr-BE" dirty="0"/>
          </a:p>
        </p:txBody>
      </p:sp>
      <p:pic>
        <p:nvPicPr>
          <p:cNvPr id="7" name="Image 6">
            <a:extLst>
              <a:ext uri="{FF2B5EF4-FFF2-40B4-BE49-F238E27FC236}">
                <a16:creationId xmlns:a16="http://schemas.microsoft.com/office/drawing/2014/main" id="{24B81792-B7FE-4D3D-B89E-B3B5657082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4787" y="1440214"/>
            <a:ext cx="6334423" cy="4989576"/>
          </a:xfrm>
          <a:prstGeom prst="rect">
            <a:avLst/>
          </a:prstGeom>
        </p:spPr>
      </p:pic>
    </p:spTree>
    <p:extLst>
      <p:ext uri="{BB962C8B-B14F-4D97-AF65-F5344CB8AC3E}">
        <p14:creationId xmlns:p14="http://schemas.microsoft.com/office/powerpoint/2010/main" val="9170932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41DACA1-F82A-44BA-AC5C-60F2FB6522AD}"/>
              </a:ext>
            </a:extLst>
          </p:cNvPr>
          <p:cNvSpPr>
            <a:spLocks noGrp="1"/>
          </p:cNvSpPr>
          <p:nvPr>
            <p:ph idx="1"/>
          </p:nvPr>
        </p:nvSpPr>
        <p:spPr>
          <a:xfrm>
            <a:off x="457200" y="324912"/>
            <a:ext cx="8229600" cy="720080"/>
          </a:xfrm>
        </p:spPr>
        <p:txBody>
          <a:bodyPr/>
          <a:lstStyle/>
          <a:p>
            <a:pPr marL="0" indent="0">
              <a:buNone/>
            </a:pPr>
            <a:r>
              <a:rPr lang="en-US" sz="4000" dirty="0"/>
              <a:t>Educability genetic GWAS score</a:t>
            </a:r>
            <a:endParaRPr lang="fr-BE" sz="4000" dirty="0"/>
          </a:p>
        </p:txBody>
      </p:sp>
      <p:sp>
        <p:nvSpPr>
          <p:cNvPr id="4" name="Espace réservé du numéro de diapositive 3">
            <a:extLst>
              <a:ext uri="{FF2B5EF4-FFF2-40B4-BE49-F238E27FC236}">
                <a16:creationId xmlns:a16="http://schemas.microsoft.com/office/drawing/2014/main" id="{93B8D717-A16C-4BF0-B9C9-FE2015994C46}"/>
              </a:ext>
            </a:extLst>
          </p:cNvPr>
          <p:cNvSpPr>
            <a:spLocks noGrp="1"/>
          </p:cNvSpPr>
          <p:nvPr>
            <p:ph type="sldNum" sz="quarter" idx="12"/>
          </p:nvPr>
        </p:nvSpPr>
        <p:spPr/>
        <p:txBody>
          <a:bodyPr/>
          <a:lstStyle/>
          <a:p>
            <a:pPr>
              <a:defRPr/>
            </a:pPr>
            <a:fld id="{C961D413-C80E-4040-8C95-0A8BAAE2541B}" type="slidenum">
              <a:rPr lang="fr-BE" smtClean="0"/>
              <a:pPr>
                <a:defRPr/>
              </a:pPr>
              <a:t>123</a:t>
            </a:fld>
            <a:endParaRPr lang="fr-BE" dirty="0"/>
          </a:p>
        </p:txBody>
      </p:sp>
      <p:sp>
        <p:nvSpPr>
          <p:cNvPr id="5" name="ZoneTexte 4">
            <a:extLst>
              <a:ext uri="{FF2B5EF4-FFF2-40B4-BE49-F238E27FC236}">
                <a16:creationId xmlns:a16="http://schemas.microsoft.com/office/drawing/2014/main" id="{59460264-DB05-4DAD-8887-D874B22C4426}"/>
              </a:ext>
            </a:extLst>
          </p:cNvPr>
          <p:cNvSpPr txBox="1"/>
          <p:nvPr/>
        </p:nvSpPr>
        <p:spPr>
          <a:xfrm>
            <a:off x="460370" y="1236628"/>
            <a:ext cx="8507288" cy="2031325"/>
          </a:xfrm>
          <a:prstGeom prst="rect">
            <a:avLst/>
          </a:prstGeom>
          <a:noFill/>
        </p:spPr>
        <p:txBody>
          <a:bodyPr wrap="square" rtlCol="0">
            <a:spAutoFit/>
          </a:bodyPr>
          <a:lstStyle/>
          <a:p>
            <a:pPr marL="0" indent="0">
              <a:buNone/>
            </a:pPr>
            <a:r>
              <a:rPr lang="en-US" dirty="0"/>
              <a:t>… based on over 2400 allelic variations (increasing intelligence and positive personality traits linked to education)</a:t>
            </a:r>
            <a:br>
              <a:rPr lang="en-US" dirty="0"/>
            </a:br>
            <a:r>
              <a:rPr lang="en-US" dirty="0"/>
              <a:t/>
            </a:r>
            <a:br>
              <a:rPr lang="en-US" dirty="0"/>
            </a:br>
            <a:r>
              <a:rPr lang="en-US" dirty="0"/>
              <a:t>These scores are highly correlated with </a:t>
            </a:r>
            <a:r>
              <a:rPr lang="en-US" dirty="0" smtClean="0"/>
              <a:t>intelligence; they </a:t>
            </a:r>
            <a:r>
              <a:rPr lang="en-US" dirty="0"/>
              <a:t>are even currently better </a:t>
            </a:r>
            <a:br>
              <a:rPr lang="en-US" dirty="0"/>
            </a:br>
            <a:r>
              <a:rPr lang="en-US" dirty="0"/>
              <a:t>intelligence estimators </a:t>
            </a:r>
            <a:r>
              <a:rPr lang="en-AU" dirty="0"/>
              <a:t>are superior to previous purely intellectual scores because studies have been conducted</a:t>
            </a:r>
            <a:r>
              <a:rPr lang="en-US" dirty="0" smtClean="0"/>
              <a:t> </a:t>
            </a:r>
            <a:r>
              <a:rPr lang="en-US" dirty="0"/>
              <a:t>on larger samples (Plomin, 2018).</a:t>
            </a:r>
          </a:p>
          <a:p>
            <a:endParaRPr lang="fr-BE" dirty="0"/>
          </a:p>
        </p:txBody>
      </p:sp>
      <p:pic>
        <p:nvPicPr>
          <p:cNvPr id="10" name="Image 9">
            <a:extLst>
              <a:ext uri="{FF2B5EF4-FFF2-40B4-BE49-F238E27FC236}">
                <a16:creationId xmlns:a16="http://schemas.microsoft.com/office/drawing/2014/main" id="{ECF0FE26-9A7E-4391-AEAF-B658D82247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3099527"/>
            <a:ext cx="4536504" cy="3731207"/>
          </a:xfrm>
          <a:prstGeom prst="rect">
            <a:avLst/>
          </a:prstGeom>
        </p:spPr>
      </p:pic>
      <p:sp>
        <p:nvSpPr>
          <p:cNvPr id="11" name="ZoneTexte 10">
            <a:extLst>
              <a:ext uri="{FF2B5EF4-FFF2-40B4-BE49-F238E27FC236}">
                <a16:creationId xmlns:a16="http://schemas.microsoft.com/office/drawing/2014/main" id="{AFD53802-4689-443D-8573-8CB13D3902C7}"/>
              </a:ext>
            </a:extLst>
          </p:cNvPr>
          <p:cNvSpPr txBox="1"/>
          <p:nvPr/>
        </p:nvSpPr>
        <p:spPr>
          <a:xfrm>
            <a:off x="6012160" y="3459590"/>
            <a:ext cx="2952328" cy="1200329"/>
          </a:xfrm>
          <a:prstGeom prst="rect">
            <a:avLst/>
          </a:prstGeom>
          <a:noFill/>
        </p:spPr>
        <p:txBody>
          <a:bodyPr wrap="square" rtlCol="0">
            <a:spAutoFit/>
          </a:bodyPr>
          <a:lstStyle/>
          <a:p>
            <a:r>
              <a:rPr lang="en-US" dirty="0"/>
              <a:t>As can be seen, these educability genetic scores are parallel to racial I.Q.</a:t>
            </a:r>
            <a:br>
              <a:rPr lang="en-US" dirty="0"/>
            </a:br>
            <a:endParaRPr lang="fr-BE" dirty="0"/>
          </a:p>
        </p:txBody>
      </p:sp>
    </p:spTree>
    <p:extLst>
      <p:ext uri="{BB962C8B-B14F-4D97-AF65-F5344CB8AC3E}">
        <p14:creationId xmlns:p14="http://schemas.microsoft.com/office/powerpoint/2010/main" val="223152104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79814" y="136525"/>
            <a:ext cx="8229600" cy="1143000"/>
          </a:xfrm>
        </p:spPr>
        <p:txBody>
          <a:bodyPr/>
          <a:lstStyle/>
          <a:p>
            <a:r>
              <a:rPr lang="fr-BE" sz="3200" dirty="0"/>
              <a:t>High </a:t>
            </a:r>
            <a:r>
              <a:rPr lang="fr-BE" sz="3200" dirty="0" err="1"/>
              <a:t>Ashkenazy</a:t>
            </a:r>
            <a:r>
              <a:rPr lang="fr-BE" sz="3200" dirty="0"/>
              <a:t> Intelligence Is of Course </a:t>
            </a:r>
            <a:r>
              <a:rPr lang="fr-BE" sz="3200" dirty="0" err="1"/>
              <a:t>Also</a:t>
            </a:r>
            <a:r>
              <a:rPr lang="fr-BE" sz="3200" dirty="0"/>
              <a:t> </a:t>
            </a:r>
            <a:r>
              <a:rPr lang="fr-BE" sz="3200" dirty="0" err="1"/>
              <a:t>Genetic</a:t>
            </a:r>
            <a:r>
              <a:rPr lang="fr-BE" sz="3200" dirty="0"/>
              <a:t>…</a:t>
            </a:r>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124</a:t>
            </a:fld>
            <a:endParaRPr lang="fr-BE" dirty="0"/>
          </a:p>
        </p:txBody>
      </p:sp>
      <p:pic>
        <p:nvPicPr>
          <p:cNvPr id="6" name="Image 5" descr="_Pic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7824" y="2596672"/>
            <a:ext cx="3790950" cy="2771775"/>
          </a:xfrm>
          <a:prstGeom prst="rect">
            <a:avLst/>
          </a:prstGeom>
          <a:noFill/>
          <a:ln>
            <a:noFill/>
          </a:ln>
        </p:spPr>
      </p:pic>
      <p:sp>
        <p:nvSpPr>
          <p:cNvPr id="7" name="ZoneTexte 6"/>
          <p:cNvSpPr txBox="1"/>
          <p:nvPr/>
        </p:nvSpPr>
        <p:spPr>
          <a:xfrm>
            <a:off x="96748" y="5410717"/>
            <a:ext cx="8795732" cy="1446550"/>
          </a:xfrm>
          <a:prstGeom prst="rect">
            <a:avLst/>
          </a:prstGeom>
          <a:noFill/>
        </p:spPr>
        <p:txBody>
          <a:bodyPr wrap="square" rtlCol="0">
            <a:spAutoFit/>
          </a:bodyPr>
          <a:lstStyle/>
          <a:p>
            <a:r>
              <a:rPr lang="en-US" sz="1400" dirty="0"/>
              <a:t>Axon growth in </a:t>
            </a:r>
            <a:r>
              <a:rPr lang="en-US" sz="1400" dirty="0" err="1"/>
              <a:t>Gaucher's</a:t>
            </a:r>
            <a:r>
              <a:rPr lang="en-US" sz="1400" dirty="0"/>
              <a:t> disease. The top frame shows normal cultured rat neurons, the middle frame shows stunted axonal growth resulting from reduced levels of </a:t>
            </a:r>
            <a:r>
              <a:rPr lang="en-US" sz="1400" dirty="0" err="1"/>
              <a:t>glucosylceramide</a:t>
            </a:r>
            <a:r>
              <a:rPr lang="en-US" sz="1400" dirty="0"/>
              <a:t>, and the bottom frame shows increased growth and branching in an experimental model of </a:t>
            </a:r>
            <a:r>
              <a:rPr lang="en-US" sz="1400" dirty="0" err="1"/>
              <a:t>Gaucher's</a:t>
            </a:r>
            <a:r>
              <a:rPr lang="en-US" sz="1400" dirty="0"/>
              <a:t> disease with increased levels of </a:t>
            </a:r>
            <a:r>
              <a:rPr lang="en-US" sz="1400" dirty="0" err="1"/>
              <a:t>glucosylceramide</a:t>
            </a:r>
            <a:r>
              <a:rPr lang="en-US" sz="1400" dirty="0"/>
              <a:t>. </a:t>
            </a:r>
            <a:r>
              <a:rPr lang="en-US" sz="1400" dirty="0" err="1"/>
              <a:t>Glucosylceramide</a:t>
            </a:r>
            <a:r>
              <a:rPr lang="en-US" sz="1400" dirty="0"/>
              <a:t> is the storage mol­ecule involved in </a:t>
            </a:r>
            <a:r>
              <a:rPr lang="en-US" sz="1400" dirty="0" err="1"/>
              <a:t>Gaucher's</a:t>
            </a:r>
            <a:r>
              <a:rPr lang="en-US" sz="1400" dirty="0"/>
              <a:t> disease. Elevated levels promote growth and branching in axons, the transmission lines of the nervous system.</a:t>
            </a:r>
            <a:endParaRPr lang="fr-BE" sz="1400" dirty="0"/>
          </a:p>
          <a:p>
            <a:endParaRPr lang="fr-BE" dirty="0"/>
          </a:p>
        </p:txBody>
      </p:sp>
      <p:sp>
        <p:nvSpPr>
          <p:cNvPr id="8" name="ZoneTexte 7"/>
          <p:cNvSpPr txBox="1"/>
          <p:nvPr/>
        </p:nvSpPr>
        <p:spPr>
          <a:xfrm>
            <a:off x="77992" y="1268760"/>
            <a:ext cx="8795732" cy="1815882"/>
          </a:xfrm>
          <a:prstGeom prst="rect">
            <a:avLst/>
          </a:prstGeom>
          <a:noFill/>
        </p:spPr>
        <p:txBody>
          <a:bodyPr wrap="square" rtlCol="0">
            <a:spAutoFit/>
          </a:bodyPr>
          <a:lstStyle/>
          <a:p>
            <a:pPr marL="342900" indent="-342900">
              <a:buAutoNum type="arabicParenBoth"/>
            </a:pPr>
            <a:r>
              <a:rPr lang="en-US" sz="1400" dirty="0"/>
              <a:t>They have the highest frequency of congenital myopia, a trait genetically linked to </a:t>
            </a:r>
            <a:r>
              <a:rPr lang="en-US" sz="1400" dirty="0" smtClean="0"/>
              <a:t>intelligence.</a:t>
            </a:r>
            <a:endParaRPr lang="en-US" sz="1400" dirty="0"/>
          </a:p>
          <a:p>
            <a:pPr marL="342900" indent="-342900">
              <a:buAutoNum type="arabicParenBoth"/>
            </a:pPr>
            <a:r>
              <a:rPr lang="en-US" sz="1400" dirty="0"/>
              <a:t>There is a link between </a:t>
            </a:r>
            <a:r>
              <a:rPr lang="en-AU" sz="1400" dirty="0"/>
              <a:t>Ashkenazim's high intelligence and the </a:t>
            </a:r>
            <a:r>
              <a:rPr lang="en-AU" sz="1400" dirty="0" smtClean="0"/>
              <a:t>high </a:t>
            </a:r>
            <a:r>
              <a:rPr lang="en-AU" sz="1400" dirty="0"/>
              <a:t>frequency of certain genetic diseases in their populations, like </a:t>
            </a:r>
            <a:r>
              <a:rPr lang="en-AU" sz="1400" dirty="0" err="1"/>
              <a:t>Gaucher</a:t>
            </a:r>
            <a:r>
              <a:rPr lang="en-AU" sz="1400" dirty="0"/>
              <a:t>, Tay-Sachs, or </a:t>
            </a:r>
            <a:r>
              <a:rPr lang="en-AU" sz="1400" dirty="0" err="1" smtClean="0"/>
              <a:t>Niemann</a:t>
            </a:r>
            <a:r>
              <a:rPr lang="en-AU" sz="1400" dirty="0" smtClean="0"/>
              <a:t>-Pick. </a:t>
            </a:r>
            <a:r>
              <a:rPr lang="en-AU" sz="1400" dirty="0"/>
              <a:t>Genes predisposing to these illnesses are lethal when homozygous,</a:t>
            </a:r>
            <a:r>
              <a:rPr lang="en-US" sz="1400" dirty="0" smtClean="0"/>
              <a:t> </a:t>
            </a:r>
            <a:r>
              <a:rPr lang="en-US" sz="1400" dirty="0"/>
              <a:t>but </a:t>
            </a:r>
            <a:r>
              <a:rPr lang="en-US" sz="1400" dirty="0" smtClean="0"/>
              <a:t>they </a:t>
            </a:r>
            <a:r>
              <a:rPr lang="en-US" sz="1400" dirty="0"/>
              <a:t>seem to confer a heterozygote advantage by boosting IQ.</a:t>
            </a:r>
          </a:p>
          <a:p>
            <a:r>
              <a:rPr lang="en-US" sz="1400" dirty="0"/>
              <a:t>Genes linked to </a:t>
            </a:r>
            <a:r>
              <a:rPr lang="en-US" sz="1400" dirty="0" err="1" smtClean="0"/>
              <a:t>Tay-Sach</a:t>
            </a:r>
            <a:r>
              <a:rPr lang="en-US" sz="1400" dirty="0" smtClean="0"/>
              <a:t> ,</a:t>
            </a:r>
            <a:r>
              <a:rPr lang="en-US" sz="1400" dirty="0" err="1" smtClean="0"/>
              <a:t>Niemann</a:t>
            </a:r>
            <a:r>
              <a:rPr lang="en-US" sz="1400" dirty="0" smtClean="0"/>
              <a:t>-Pick, </a:t>
            </a:r>
            <a:r>
              <a:rPr lang="en-US" sz="1400" dirty="0"/>
              <a:t>or Gaucher disease (when heterozygote) increase </a:t>
            </a:r>
            <a:r>
              <a:rPr lang="en-US" sz="1400" dirty="0" err="1"/>
              <a:t>dendriogenesis</a:t>
            </a:r>
            <a:r>
              <a:rPr lang="en-US" sz="1400" dirty="0"/>
              <a:t> </a:t>
            </a:r>
            <a:r>
              <a:rPr lang="en-US" sz="1400" dirty="0" smtClean="0"/>
              <a:t>and promote neuron connections</a:t>
            </a:r>
            <a:r>
              <a:rPr lang="en-US" sz="1400" dirty="0"/>
              <a:t>.</a:t>
            </a:r>
            <a:r>
              <a:rPr lang="fr-BE" sz="1400" dirty="0"/>
              <a:t/>
            </a:r>
            <a:br>
              <a:rPr lang="fr-BE" sz="1400" dirty="0"/>
            </a:br>
            <a:r>
              <a:rPr lang="fr-BE" sz="1400" dirty="0"/>
              <a:t/>
            </a:r>
            <a:br>
              <a:rPr lang="fr-BE" sz="1400" dirty="0"/>
            </a:br>
            <a:endParaRPr lang="fr-BE" sz="1400" dirty="0"/>
          </a:p>
        </p:txBody>
      </p:sp>
      <p:sp>
        <p:nvSpPr>
          <p:cNvPr id="10" name="ZoneTexte 9"/>
          <p:cNvSpPr txBox="1"/>
          <p:nvPr/>
        </p:nvSpPr>
        <p:spPr>
          <a:xfrm>
            <a:off x="0" y="6616953"/>
            <a:ext cx="4762842" cy="261610"/>
          </a:xfrm>
          <a:prstGeom prst="rect">
            <a:avLst/>
          </a:prstGeom>
          <a:noFill/>
        </p:spPr>
        <p:txBody>
          <a:bodyPr wrap="none" rtlCol="0">
            <a:spAutoFit/>
          </a:bodyPr>
          <a:lstStyle/>
          <a:p>
            <a:r>
              <a:rPr lang="en-AU" sz="1100" dirty="0"/>
              <a:t>From </a:t>
            </a:r>
            <a:r>
              <a:rPr lang="en-AU" sz="1100" i="1" dirty="0"/>
              <a:t>The 10,000 Year Explosion</a:t>
            </a:r>
            <a:r>
              <a:rPr lang="en-AU" sz="1100" dirty="0"/>
              <a:t>, Gregory Cochran and Henry </a:t>
            </a:r>
            <a:r>
              <a:rPr lang="en-AU" sz="1100" dirty="0" err="1"/>
              <a:t>Harpending</a:t>
            </a:r>
            <a:r>
              <a:rPr lang="en-AU" sz="1100" dirty="0"/>
              <a:t>, 2009.</a:t>
            </a:r>
            <a:endParaRPr lang="fr-BE" sz="1100" dirty="0"/>
          </a:p>
        </p:txBody>
      </p:sp>
    </p:spTree>
    <p:extLst>
      <p:ext uri="{BB962C8B-B14F-4D97-AF65-F5344CB8AC3E}">
        <p14:creationId xmlns:p14="http://schemas.microsoft.com/office/powerpoint/2010/main" val="38613402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4F44EBC-268D-4113-B667-00D8AA2545BD}"/>
              </a:ext>
            </a:extLst>
          </p:cNvPr>
          <p:cNvPicPr>
            <a:picLocks noChangeAspect="1"/>
          </p:cNvPicPr>
          <p:nvPr/>
        </p:nvPicPr>
        <p:blipFill>
          <a:blip r:embed="rId2"/>
          <a:stretch>
            <a:fillRect/>
          </a:stretch>
        </p:blipFill>
        <p:spPr>
          <a:xfrm>
            <a:off x="3053937" y="1123873"/>
            <a:ext cx="3334502" cy="4610253"/>
          </a:xfrm>
          <a:prstGeom prst="rect">
            <a:avLst/>
          </a:prstGeom>
        </p:spPr>
      </p:pic>
      <p:sp>
        <p:nvSpPr>
          <p:cNvPr id="4" name="Espace réservé du numéro de diapositive 3">
            <a:extLst>
              <a:ext uri="{FF2B5EF4-FFF2-40B4-BE49-F238E27FC236}">
                <a16:creationId xmlns:a16="http://schemas.microsoft.com/office/drawing/2014/main" id="{2A7BB23D-022A-44B8-A720-6F59D3FB0AD5}"/>
              </a:ext>
            </a:extLst>
          </p:cNvPr>
          <p:cNvSpPr>
            <a:spLocks noGrp="1"/>
          </p:cNvSpPr>
          <p:nvPr>
            <p:ph type="sldNum" sz="quarter" idx="12"/>
          </p:nvPr>
        </p:nvSpPr>
        <p:spPr/>
        <p:txBody>
          <a:bodyPr/>
          <a:lstStyle/>
          <a:p>
            <a:pPr>
              <a:defRPr/>
            </a:pPr>
            <a:fld id="{C961D413-C80E-4040-8C95-0A8BAAE2541B}" type="slidenum">
              <a:rPr lang="fr-BE" smtClean="0"/>
              <a:pPr>
                <a:defRPr/>
              </a:pPr>
              <a:t>125</a:t>
            </a:fld>
            <a:endParaRPr lang="fr-BE" dirty="0"/>
          </a:p>
        </p:txBody>
      </p:sp>
      <p:sp>
        <p:nvSpPr>
          <p:cNvPr id="6" name="ZoneTexte 5">
            <a:extLst>
              <a:ext uri="{FF2B5EF4-FFF2-40B4-BE49-F238E27FC236}">
                <a16:creationId xmlns:a16="http://schemas.microsoft.com/office/drawing/2014/main" id="{3193B598-8FCD-4FB8-8399-0B239404F296}"/>
              </a:ext>
            </a:extLst>
          </p:cNvPr>
          <p:cNvSpPr txBox="1"/>
          <p:nvPr/>
        </p:nvSpPr>
        <p:spPr>
          <a:xfrm>
            <a:off x="755576" y="332656"/>
            <a:ext cx="7931224" cy="646331"/>
          </a:xfrm>
          <a:prstGeom prst="rect">
            <a:avLst/>
          </a:prstGeom>
          <a:noFill/>
        </p:spPr>
        <p:txBody>
          <a:bodyPr wrap="square" rtlCol="0">
            <a:spAutoFit/>
          </a:bodyPr>
          <a:lstStyle/>
          <a:p>
            <a:r>
              <a:rPr lang="fr-BE" dirty="0"/>
              <a:t>(3) </a:t>
            </a:r>
            <a:r>
              <a:rPr lang="fr-BE" dirty="0" err="1"/>
              <a:t>Ashkenazy</a:t>
            </a:r>
            <a:r>
              <a:rPr lang="fr-BE" dirty="0"/>
              <a:t> </a:t>
            </a:r>
            <a:r>
              <a:rPr lang="fr-BE" dirty="0" err="1"/>
              <a:t>Jews</a:t>
            </a:r>
            <a:r>
              <a:rPr lang="fr-BE" dirty="0"/>
              <a:t> have an </a:t>
            </a:r>
            <a:r>
              <a:rPr lang="fr-BE" dirty="0" err="1"/>
              <a:t>higher</a:t>
            </a:r>
            <a:r>
              <a:rPr lang="fr-BE" dirty="0"/>
              <a:t> PGS for intelligence (GWAS </a:t>
            </a:r>
            <a:r>
              <a:rPr lang="fr-BE" dirty="0" err="1"/>
              <a:t>Polygenic</a:t>
            </a:r>
            <a:r>
              <a:rPr lang="fr-BE" dirty="0"/>
              <a:t> Score, </a:t>
            </a:r>
            <a:r>
              <a:rPr lang="fr-BE" dirty="0" err="1"/>
              <a:t>taking</a:t>
            </a:r>
            <a:r>
              <a:rPr lang="fr-BE" dirty="0"/>
              <a:t> </a:t>
            </a:r>
            <a:r>
              <a:rPr lang="fr-BE" dirty="0" err="1"/>
              <a:t>into</a:t>
            </a:r>
            <a:r>
              <a:rPr lang="fr-BE" dirty="0"/>
              <a:t> </a:t>
            </a:r>
            <a:r>
              <a:rPr lang="fr-BE" dirty="0" err="1"/>
              <a:t>account</a:t>
            </a:r>
            <a:r>
              <a:rPr lang="fr-BE" dirty="0"/>
              <a:t> all </a:t>
            </a:r>
            <a:r>
              <a:rPr lang="fr-BE" dirty="0" err="1"/>
              <a:t>alleles</a:t>
            </a:r>
            <a:r>
              <a:rPr lang="fr-BE" dirty="0"/>
              <a:t> </a:t>
            </a:r>
            <a:r>
              <a:rPr lang="fr-BE" dirty="0" err="1"/>
              <a:t>linked</a:t>
            </a:r>
            <a:r>
              <a:rPr lang="fr-BE" dirty="0"/>
              <a:t> to intelligence variations to date)</a:t>
            </a:r>
          </a:p>
        </p:txBody>
      </p:sp>
      <p:sp>
        <p:nvSpPr>
          <p:cNvPr id="7" name="ZoneTexte 6">
            <a:extLst>
              <a:ext uri="{FF2B5EF4-FFF2-40B4-BE49-F238E27FC236}">
                <a16:creationId xmlns:a16="http://schemas.microsoft.com/office/drawing/2014/main" id="{6EFF223E-028A-49A5-B738-A3604DCAE5FB}"/>
              </a:ext>
            </a:extLst>
          </p:cNvPr>
          <p:cNvSpPr txBox="1"/>
          <p:nvPr/>
        </p:nvSpPr>
        <p:spPr>
          <a:xfrm>
            <a:off x="467336" y="5889663"/>
            <a:ext cx="7995907" cy="800219"/>
          </a:xfrm>
          <a:prstGeom prst="rect">
            <a:avLst/>
          </a:prstGeom>
          <a:noFill/>
        </p:spPr>
        <p:txBody>
          <a:bodyPr wrap="none" rtlCol="0">
            <a:spAutoFit/>
          </a:bodyPr>
          <a:lstStyle/>
          <a:p>
            <a:r>
              <a:rPr lang="en-US" sz="1400" dirty="0"/>
              <a:t>Dunkel, </a:t>
            </a:r>
            <a:r>
              <a:rPr lang="en-US" sz="1400" dirty="0" err="1"/>
              <a:t>Kirkegaard</a:t>
            </a:r>
            <a:r>
              <a:rPr lang="en-US" sz="1400" dirty="0"/>
              <a:t> et al. (2019) “Polygenic scores mediate the Jewish phenotypic advantage in educational </a:t>
            </a:r>
            <a:br>
              <a:rPr lang="en-US" sz="1400" dirty="0"/>
            </a:br>
            <a:r>
              <a:rPr lang="en-US" sz="1400" dirty="0"/>
              <a:t>attainment and cognitive ability compared with Catholics and Lutherans” </a:t>
            </a:r>
            <a:r>
              <a:rPr lang="fr-BE" sz="1400" dirty="0" err="1"/>
              <a:t>Evolutionary</a:t>
            </a:r>
            <a:r>
              <a:rPr lang="fr-BE" sz="1400" dirty="0"/>
              <a:t> </a:t>
            </a:r>
            <a:r>
              <a:rPr lang="fr-BE" sz="1400" dirty="0" err="1"/>
              <a:t>Behavioral</a:t>
            </a:r>
            <a:r>
              <a:rPr lang="fr-BE" sz="1400" dirty="0"/>
              <a:t> Sciences</a:t>
            </a:r>
            <a:endParaRPr lang="en-US" sz="1400" dirty="0"/>
          </a:p>
          <a:p>
            <a:endParaRPr lang="fr-BE" dirty="0"/>
          </a:p>
        </p:txBody>
      </p:sp>
    </p:spTree>
    <p:extLst>
      <p:ext uri="{BB962C8B-B14F-4D97-AF65-F5344CB8AC3E}">
        <p14:creationId xmlns:p14="http://schemas.microsoft.com/office/powerpoint/2010/main" val="68401125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961D413-C80E-4040-8C95-0A8BAAE2541B}" type="slidenum">
              <a:rPr lang="fr-BE" smtClean="0"/>
              <a:pPr>
                <a:defRPr/>
              </a:pPr>
              <a:t>126</a:t>
            </a:fld>
            <a:endParaRPr lang="fr-BE" dirty="0"/>
          </a:p>
        </p:txBody>
      </p:sp>
      <p:pic>
        <p:nvPicPr>
          <p:cNvPr id="5122" name="Picture 2" descr="https://human-intelligence.org/wp-content/uploads/2019/03/PGS-score-intellig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340768"/>
            <a:ext cx="6291282" cy="448400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80945" y="6163892"/>
            <a:ext cx="8736687" cy="430887"/>
          </a:xfrm>
          <a:prstGeom prst="rect">
            <a:avLst/>
          </a:prstGeom>
          <a:noFill/>
        </p:spPr>
        <p:txBody>
          <a:bodyPr wrap="none" rtlCol="0">
            <a:spAutoFit/>
          </a:bodyPr>
          <a:lstStyle/>
          <a:p>
            <a:r>
              <a:rPr lang="en-AU" sz="1100" dirty="0" err="1"/>
              <a:t>Piffer</a:t>
            </a:r>
            <a:r>
              <a:rPr lang="en-AU" sz="1100" dirty="0"/>
              <a:t> D. (2018) Evidence for recent polygenic selection on educational attainment and intelligence inferred from GWAS hits: a replication of previous </a:t>
            </a:r>
            <a:endParaRPr lang="en-AU" sz="1100" dirty="0" smtClean="0"/>
          </a:p>
          <a:p>
            <a:r>
              <a:rPr lang="en-AU" sz="1100" dirty="0" smtClean="0"/>
              <a:t>findings </a:t>
            </a:r>
            <a:r>
              <a:rPr lang="en-AU" sz="1100" dirty="0"/>
              <a:t>using recent data.</a:t>
            </a:r>
            <a:endParaRPr lang="en-US" sz="1100" dirty="0"/>
          </a:p>
        </p:txBody>
      </p:sp>
      <p:sp>
        <p:nvSpPr>
          <p:cNvPr id="7" name="TextBox 6"/>
          <p:cNvSpPr txBox="1"/>
          <p:nvPr/>
        </p:nvSpPr>
        <p:spPr>
          <a:xfrm>
            <a:off x="1043608" y="451554"/>
            <a:ext cx="7292702" cy="584775"/>
          </a:xfrm>
          <a:prstGeom prst="rect">
            <a:avLst/>
          </a:prstGeom>
          <a:noFill/>
        </p:spPr>
        <p:txBody>
          <a:bodyPr wrap="none" rtlCol="0">
            <a:spAutoFit/>
          </a:bodyPr>
          <a:lstStyle/>
          <a:p>
            <a:r>
              <a:rPr lang="en-US" sz="3200" dirty="0" smtClean="0"/>
              <a:t>Intelligence Polygenic Score, by population</a:t>
            </a:r>
            <a:endParaRPr lang="en-US" sz="3200" dirty="0"/>
          </a:p>
        </p:txBody>
      </p:sp>
    </p:spTree>
    <p:extLst>
      <p:ext uri="{BB962C8B-B14F-4D97-AF65-F5344CB8AC3E}">
        <p14:creationId xmlns:p14="http://schemas.microsoft.com/office/powerpoint/2010/main" val="423659674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31032" y="620688"/>
            <a:ext cx="8496944" cy="4392488"/>
          </a:xfrm>
        </p:spPr>
        <p:txBody>
          <a:bodyPr/>
          <a:lstStyle/>
          <a:p>
            <a:pPr marL="0" indent="0">
              <a:buNone/>
            </a:pPr>
            <a:endParaRPr lang="en-US" b="1" dirty="0"/>
          </a:p>
          <a:p>
            <a:pPr marL="0" indent="0">
              <a:buNone/>
            </a:pPr>
            <a:r>
              <a:rPr lang="en-US" sz="2400" b="1" dirty="0"/>
              <a:t>“Genome-wide association studies establish that human intelligence is highly heritable and </a:t>
            </a:r>
            <a:r>
              <a:rPr lang="en-US" sz="2400" b="1" dirty="0" smtClean="0"/>
              <a:t>polygenic.”</a:t>
            </a:r>
            <a:endParaRPr lang="en-US" sz="2400" b="1" dirty="0"/>
          </a:p>
          <a:p>
            <a:pPr marL="0" indent="0">
              <a:buNone/>
            </a:pPr>
            <a:r>
              <a:rPr lang="en-US" sz="2400" b="1" dirty="0"/>
              <a:t>    - Nature, 2011.</a:t>
            </a:r>
            <a:br>
              <a:rPr lang="en-US" sz="2400" b="1" dirty="0"/>
            </a:br>
            <a:r>
              <a:rPr lang="en-US" sz="2400" b="1" dirty="0"/>
              <a:t/>
            </a:r>
            <a:br>
              <a:rPr lang="en-US" sz="2400" b="1" dirty="0"/>
            </a:br>
            <a:r>
              <a:rPr lang="en-US" sz="2400" b="1" dirty="0"/>
              <a:t/>
            </a:r>
            <a:br>
              <a:rPr lang="en-US" sz="2400" b="1" dirty="0"/>
            </a:br>
            <a:r>
              <a:rPr lang="en-US" sz="2400" b="1" dirty="0"/>
              <a:t>“ Intelligence — the ability to learn, </a:t>
            </a:r>
            <a:r>
              <a:rPr lang="en-US" sz="2400" b="1" dirty="0" smtClean="0"/>
              <a:t>reason, </a:t>
            </a:r>
            <a:r>
              <a:rPr lang="en-US" sz="2400" b="1" dirty="0"/>
              <a:t>and solve problems — is at the forefront of </a:t>
            </a:r>
            <a:r>
              <a:rPr lang="en-US" sz="2400" b="1" dirty="0" err="1"/>
              <a:t>behavioural</a:t>
            </a:r>
            <a:r>
              <a:rPr lang="en-US" sz="2400" b="1" dirty="0"/>
              <a:t> genetic research. Intelligence is highly heritable and predicts important educational, </a:t>
            </a:r>
            <a:r>
              <a:rPr lang="en-US" sz="2400" b="1" dirty="0" smtClean="0"/>
              <a:t>occupational, </a:t>
            </a:r>
            <a:r>
              <a:rPr lang="en-US" sz="2400" b="1" dirty="0"/>
              <a:t>and health outcomes better than any other </a:t>
            </a:r>
            <a:r>
              <a:rPr lang="en-US" sz="2400" b="1" dirty="0" smtClean="0"/>
              <a:t>trait.”</a:t>
            </a:r>
            <a:endParaRPr lang="en-US" sz="2400" b="1" dirty="0"/>
          </a:p>
          <a:p>
            <a:pPr marL="0" indent="0">
              <a:buNone/>
            </a:pPr>
            <a:r>
              <a:rPr lang="en-US" sz="2400" b="1" dirty="0"/>
              <a:t>     – Nature, 2018.</a:t>
            </a:r>
          </a:p>
          <a:p>
            <a:pPr marL="0" indent="0">
              <a:buNone/>
            </a:pP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127</a:t>
            </a:fld>
            <a:endParaRPr lang="fr-BE" dirty="0"/>
          </a:p>
        </p:txBody>
      </p:sp>
      <p:sp>
        <p:nvSpPr>
          <p:cNvPr id="5" name="ZoneTexte 4"/>
          <p:cNvSpPr txBox="1"/>
          <p:nvPr/>
        </p:nvSpPr>
        <p:spPr>
          <a:xfrm>
            <a:off x="1176" y="6107111"/>
            <a:ext cx="1402472" cy="614363"/>
          </a:xfrm>
          <a:prstGeom prst="rect">
            <a:avLst/>
          </a:prstGeom>
          <a:noFill/>
        </p:spPr>
        <p:txBody>
          <a:bodyPr wrap="square" rtlCol="0">
            <a:spAutoFit/>
          </a:bodyPr>
          <a:lstStyle/>
          <a:p>
            <a:endParaRPr lang="fr-BE" dirty="0"/>
          </a:p>
        </p:txBody>
      </p:sp>
      <p:sp>
        <p:nvSpPr>
          <p:cNvPr id="7" name="Rectangle 2"/>
          <p:cNvSpPr>
            <a:spLocks noChangeArrowheads="1"/>
          </p:cNvSpPr>
          <p:nvPr/>
        </p:nvSpPr>
        <p:spPr bwMode="auto">
          <a:xfrm>
            <a:off x="107504" y="618569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err="1" smtClean="0">
                <a:ln>
                  <a:noFill/>
                </a:ln>
                <a:solidFill>
                  <a:schemeClr val="tx1"/>
                </a:solidFill>
                <a:effectLst/>
                <a:latin typeface="Arial" panose="020B0604020202020204" pitchFamily="34" charset="0"/>
              </a:rPr>
              <a:t>Deary</a:t>
            </a:r>
            <a:r>
              <a:rPr kumimoji="0" lang="en-US" altLang="en-US" sz="1200" b="0" i="0" u="none" strike="noStrike" cap="none" normalizeH="0" baseline="0" dirty="0" smtClean="0">
                <a:ln>
                  <a:noFill/>
                </a:ln>
                <a:solidFill>
                  <a:schemeClr val="tx1"/>
                </a:solidFill>
                <a:effectLst/>
                <a:latin typeface="Arial" panose="020B0604020202020204" pitchFamily="34" charset="0"/>
              </a:rPr>
              <a:t>, I. J., et al. (2011). </a:t>
            </a:r>
            <a:r>
              <a:rPr kumimoji="0" lang="en-US" altLang="en-US" sz="1200" b="1" i="0" u="none" strike="noStrike" cap="none" normalizeH="0" baseline="0" dirty="0" smtClean="0">
                <a:ln>
                  <a:noFill/>
                </a:ln>
                <a:solidFill>
                  <a:schemeClr val="tx1"/>
                </a:solidFill>
                <a:effectLst/>
                <a:latin typeface="Arial" panose="020B0604020202020204" pitchFamily="34" charset="0"/>
              </a:rPr>
              <a:t>Genome-wide association studies establish that human intelligence is highly heritable</a:t>
            </a:r>
            <a:r>
              <a:rPr kumimoji="0" lang="en-US" altLang="en-US" sz="1200" b="0" i="0" u="none" strike="noStrike" cap="none" normalizeH="0" baseline="0" dirty="0" smtClean="0">
                <a:ln>
                  <a:noFill/>
                </a:ln>
                <a:solidFill>
                  <a:schemeClr val="tx1"/>
                </a:solidFill>
                <a:effectLst/>
                <a:latin typeface="Arial" panose="020B0604020202020204" pitchFamily="34" charset="0"/>
              </a:rPr>
              <a:t>. </a:t>
            </a:r>
            <a:r>
              <a:rPr kumimoji="0" lang="en-US" altLang="en-US" sz="1200" b="0" i="1" u="none" strike="noStrike" cap="none" normalizeH="0" baseline="0" dirty="0" smtClean="0">
                <a:ln>
                  <a:noFill/>
                </a:ln>
                <a:solidFill>
                  <a:schemeClr val="tx1"/>
                </a:solidFill>
                <a:effectLst/>
                <a:latin typeface="Arial" panose="020B0604020202020204" pitchFamily="34" charset="0"/>
              </a:rPr>
              <a:t>Nature</a:t>
            </a:r>
            <a:r>
              <a:rPr kumimoji="0" lang="en-US" altLang="en-US" sz="1200"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err="1" smtClean="0">
                <a:ln>
                  <a:noFill/>
                </a:ln>
                <a:solidFill>
                  <a:schemeClr val="tx1"/>
                </a:solidFill>
                <a:effectLst/>
                <a:latin typeface="Arial" panose="020B0604020202020204" pitchFamily="34" charset="0"/>
              </a:rPr>
              <a:t>Plomin</a:t>
            </a:r>
            <a:r>
              <a:rPr kumimoji="0" lang="en-US" altLang="en-US" sz="1200" b="0" i="0" u="none" strike="noStrike" cap="none" normalizeH="0" baseline="0" dirty="0" smtClean="0">
                <a:ln>
                  <a:noFill/>
                </a:ln>
                <a:solidFill>
                  <a:schemeClr val="tx1"/>
                </a:solidFill>
                <a:effectLst/>
                <a:latin typeface="Arial" panose="020B0604020202020204" pitchFamily="34" charset="0"/>
              </a:rPr>
              <a:t>, R. (2018). </a:t>
            </a:r>
            <a:r>
              <a:rPr kumimoji="0" lang="en-US" altLang="en-US" sz="1200" b="1" i="0" u="none" strike="noStrike" cap="none" normalizeH="0" baseline="0" dirty="0" smtClean="0">
                <a:ln>
                  <a:noFill/>
                </a:ln>
                <a:solidFill>
                  <a:schemeClr val="tx1"/>
                </a:solidFill>
                <a:effectLst/>
                <a:latin typeface="Arial" panose="020B0604020202020204" pitchFamily="34" charset="0"/>
              </a:rPr>
              <a:t>The new genetics of intelligence</a:t>
            </a:r>
            <a:r>
              <a:rPr kumimoji="0" lang="en-US" altLang="en-US" sz="1200" b="0" i="0" u="none" strike="noStrike" cap="none" normalizeH="0" baseline="0" dirty="0" smtClean="0">
                <a:ln>
                  <a:noFill/>
                </a:ln>
                <a:solidFill>
                  <a:schemeClr val="tx1"/>
                </a:solidFill>
                <a:effectLst/>
                <a:latin typeface="Arial" panose="020B0604020202020204" pitchFamily="34" charset="0"/>
              </a:rPr>
              <a:t>. </a:t>
            </a:r>
            <a:r>
              <a:rPr kumimoji="0" lang="en-US" altLang="en-US" sz="1200" b="0" i="1" u="none" strike="noStrike" cap="none" normalizeH="0" baseline="0" dirty="0" smtClean="0">
                <a:ln>
                  <a:noFill/>
                </a:ln>
                <a:solidFill>
                  <a:schemeClr val="tx1"/>
                </a:solidFill>
                <a:effectLst/>
                <a:latin typeface="Arial" panose="020B0604020202020204" pitchFamily="34" charset="0"/>
              </a:rPr>
              <a:t>Nature</a:t>
            </a:r>
            <a:r>
              <a:rPr kumimoji="0" lang="en-US" altLang="en-US" sz="1200" b="0" i="0" u="none" strike="noStrike" cap="none" normalizeH="0" baseline="0" dirty="0" smtClean="0">
                <a:ln>
                  <a:noFill/>
                </a:ln>
                <a:solidFill>
                  <a:schemeClr val="tx1"/>
                </a:solidFill>
                <a:effectLst/>
                <a:latin typeface="Arial" panose="020B0604020202020204" pitchFamily="34" charset="0"/>
              </a:rPr>
              <a:t>.</a:t>
            </a:r>
          </a:p>
        </p:txBody>
      </p:sp>
    </p:spTree>
    <p:extLst>
      <p:ext uri="{BB962C8B-B14F-4D97-AF65-F5344CB8AC3E}">
        <p14:creationId xmlns:p14="http://schemas.microsoft.com/office/powerpoint/2010/main" val="68589609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wqs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8555" y="332656"/>
            <a:ext cx="4306887" cy="515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C6C5507D-CD2B-421B-8D9E-63B5179A4DB1}"/>
              </a:ext>
            </a:extLst>
          </p:cNvPr>
          <p:cNvSpPr>
            <a:spLocks noChangeArrowheads="1"/>
          </p:cNvSpPr>
          <p:nvPr/>
        </p:nvSpPr>
        <p:spPr bwMode="auto">
          <a:xfrm>
            <a:off x="1212714" y="5733256"/>
            <a:ext cx="6718571" cy="107721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a:ln>
                  <a:noFill/>
                </a:ln>
                <a:solidFill>
                  <a:srgbClr val="212121"/>
                </a:solidFill>
                <a:effectLst/>
                <a:latin typeface="+mn-lt"/>
              </a:rPr>
              <a:t>Distribution of single and multiple </a:t>
            </a:r>
            <a:r>
              <a:rPr kumimoji="0" lang="fr-FR" altLang="fr-FR" sz="1400" b="0" i="0" u="none" strike="noStrike" cap="none" normalizeH="0" baseline="0" dirty="0" err="1">
                <a:ln>
                  <a:noFill/>
                </a:ln>
                <a:solidFill>
                  <a:srgbClr val="212121"/>
                </a:solidFill>
                <a:effectLst/>
                <a:latin typeface="+mn-lt"/>
              </a:rPr>
              <a:t>genes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corresponding</a:t>
            </a:r>
            <a:r>
              <a:rPr kumimoji="0" lang="fr-FR" altLang="fr-FR" sz="1400" b="0" i="0" u="none" strike="noStrike" cap="none" normalizeH="0" baseline="0" dirty="0">
                <a:ln>
                  <a:noFill/>
                </a:ln>
                <a:solidFill>
                  <a:srgbClr val="212121"/>
                </a:solidFill>
                <a:effectLst/>
                <a:latin typeface="+mn-lt"/>
              </a:rPr>
              <a:t> to additive </a:t>
            </a:r>
            <a:r>
              <a:rPr kumimoji="0" lang="fr-FR" altLang="fr-FR" sz="1400" b="0" i="0" u="none" strike="noStrike" cap="none" normalizeH="0" baseline="0" dirty="0" err="1">
                <a:ln>
                  <a:noFill/>
                </a:ln>
                <a:solidFill>
                  <a:srgbClr val="212121"/>
                </a:solidFill>
                <a:effectLst/>
                <a:latin typeface="+mn-lt"/>
              </a:rPr>
              <a:t>genetic</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effects</a:t>
            </a:r>
            <a:r>
              <a:rPr kumimoji="0" lang="fr-FR" altLang="fr-FR" sz="1400" b="0" i="0" u="none" strike="noStrike" cap="none" normalizeH="0" baseline="0" dirty="0">
                <a:ln>
                  <a:noFill/>
                </a:ln>
                <a:solidFill>
                  <a:srgbClr val="212121"/>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a:ln>
                  <a:noFill/>
                </a:ln>
                <a:solidFill>
                  <a:srgbClr val="212121"/>
                </a:solidFill>
                <a:effectLst/>
                <a:latin typeface="+mn-lt"/>
              </a:rPr>
              <a:t>(a) A single </a:t>
            </a:r>
            <a:r>
              <a:rPr kumimoji="0" lang="fr-FR" altLang="fr-FR" sz="1400" b="0" i="0" u="none" strike="noStrike" cap="none" normalizeH="0" baseline="0" dirty="0" err="1">
                <a:ln>
                  <a:noFill/>
                </a:ln>
                <a:solidFill>
                  <a:srgbClr val="212121"/>
                </a:solidFill>
                <a:effectLst/>
                <a:latin typeface="+mn-lt"/>
              </a:rPr>
              <a:t>gene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with</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two</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alleles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gives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three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phenotypes</a:t>
            </a:r>
            <a:r>
              <a:rPr kumimoji="0" lang="fr-FR" altLang="fr-FR" sz="1400" b="0" i="0" u="none" strike="noStrike" cap="none" normalizeH="0" baseline="0" dirty="0">
                <a:ln>
                  <a:noFill/>
                </a:ln>
                <a:solidFill>
                  <a:srgbClr val="212121"/>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a:ln>
                  <a:noFill/>
                </a:ln>
                <a:solidFill>
                  <a:srgbClr val="212121"/>
                </a:solidFill>
                <a:effectLst/>
                <a:latin typeface="+mn-lt"/>
              </a:rPr>
              <a:t>(b) </a:t>
            </a:r>
            <a:r>
              <a:rPr kumimoji="0" lang="fr-FR" altLang="fr-FR" sz="1400" b="0" i="0" u="none" strike="noStrike" cap="none" normalizeH="0" baseline="0" dirty="0" err="1">
                <a:ln>
                  <a:noFill/>
                </a:ln>
                <a:solidFill>
                  <a:srgbClr val="212121"/>
                </a:solidFill>
                <a:effectLst/>
                <a:latin typeface="+mn-lt"/>
              </a:rPr>
              <a:t>Two</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genes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each</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with</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two</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alleles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yield</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nine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genotypes</a:t>
            </a:r>
            <a:r>
              <a:rPr kumimoji="0" lang="fr-FR" altLang="fr-FR" sz="1400" b="0" i="0" u="none" strike="noStrike" cap="none" normalizeH="0" baseline="0" dirty="0">
                <a:ln>
                  <a:noFill/>
                </a:ln>
                <a:solidFill>
                  <a:srgbClr val="212121"/>
                </a:solidFill>
                <a:effectLst/>
                <a:latin typeface="+mn-lt"/>
              </a:rPr>
              <a:t> and five </a:t>
            </a:r>
            <a:r>
              <a:rPr kumimoji="0" lang="fr-FR" altLang="fr-FR" sz="1400" b="0" i="0" u="none" strike="noStrike" cap="none" normalizeH="0" baseline="0" dirty="0" err="1">
                <a:ln>
                  <a:noFill/>
                </a:ln>
                <a:solidFill>
                  <a:srgbClr val="212121"/>
                </a:solidFill>
                <a:effectLst/>
                <a:latin typeface="+mn-lt"/>
              </a:rPr>
              <a:t>phenotypes</a:t>
            </a:r>
            <a:r>
              <a:rPr kumimoji="0" lang="fr-FR" altLang="fr-FR" sz="1400" b="0" i="0" u="none" strike="noStrike" cap="none" normalizeH="0" baseline="0" dirty="0">
                <a:ln>
                  <a:noFill/>
                </a:ln>
                <a:solidFill>
                  <a:srgbClr val="212121"/>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a:ln>
                  <a:noFill/>
                </a:ln>
                <a:solidFill>
                  <a:srgbClr val="212121"/>
                </a:solidFill>
                <a:effectLst/>
                <a:latin typeface="+mn-lt"/>
              </a:rPr>
              <a:t>(c) </a:t>
            </a:r>
            <a:r>
              <a:rPr kumimoji="0" lang="fr-FR" altLang="fr-FR" sz="1400" b="0" i="0" u="none" strike="noStrike" cap="none" normalizeH="0" baseline="0" dirty="0" err="1">
                <a:ln>
                  <a:noFill/>
                </a:ln>
                <a:solidFill>
                  <a:srgbClr val="212121"/>
                </a:solidFill>
                <a:effectLst/>
                <a:latin typeface="+mn-lt"/>
              </a:rPr>
              <a:t>Three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genes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each</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with</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two</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alleles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give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twenty-seven</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genotypes</a:t>
            </a:r>
            <a:r>
              <a:rPr kumimoji="0" lang="fr-FR" altLang="fr-FR" sz="1400" b="0" i="0" u="none" strike="noStrike" cap="none" normalizeH="0" baseline="0" dirty="0">
                <a:ln>
                  <a:noFill/>
                </a:ln>
                <a:solidFill>
                  <a:srgbClr val="212121"/>
                </a:solidFill>
                <a:effectLst/>
                <a:latin typeface="+mn-lt"/>
              </a:rPr>
              <a:t> and </a:t>
            </a:r>
            <a:r>
              <a:rPr kumimoji="0" lang="fr-FR" altLang="fr-FR" sz="1400" b="0" i="0" u="none" strike="noStrike" cap="none" normalizeH="0" baseline="0" dirty="0" err="1">
                <a:ln>
                  <a:noFill/>
                </a:ln>
                <a:solidFill>
                  <a:srgbClr val="212121"/>
                </a:solidFill>
                <a:effectLst/>
                <a:latin typeface="+mn-lt"/>
              </a:rPr>
              <a:t>seven</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phenotypes</a:t>
            </a:r>
            <a:r>
              <a:rPr kumimoji="0" lang="fr-FR" altLang="fr-FR" sz="1400" b="0" i="0" u="none" strike="noStrike" cap="none" normalizeH="0" baseline="0" dirty="0">
                <a:ln>
                  <a:noFill/>
                </a:ln>
                <a:solidFill>
                  <a:srgbClr val="212121"/>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a:ln>
                  <a:noFill/>
                </a:ln>
                <a:solidFill>
                  <a:srgbClr val="212121"/>
                </a:solidFill>
                <a:effectLst/>
                <a:latin typeface="+mn-lt"/>
              </a:rPr>
              <a:t>(d) Normal </a:t>
            </a:r>
            <a:r>
              <a:rPr kumimoji="0" lang="fr-FR" altLang="fr-FR" sz="1400" b="0" i="0" u="none" strike="noStrike" cap="none" normalizeH="0" baseline="0" dirty="0" err="1">
                <a:ln>
                  <a:noFill/>
                </a:ln>
                <a:solidFill>
                  <a:srgbClr val="212121"/>
                </a:solidFill>
                <a:effectLst/>
                <a:latin typeface="+mn-lt"/>
              </a:rPr>
              <a:t>curve</a:t>
            </a:r>
            <a:r>
              <a:rPr kumimoji="0" lang="fr-FR" altLang="fr-FR" sz="1400" b="0" i="0" u="none" strike="noStrike" cap="none" normalizeH="0" baseline="0" dirty="0">
                <a:ln>
                  <a:noFill/>
                </a:ln>
                <a:solidFill>
                  <a:srgbClr val="212121"/>
                </a:solidFill>
                <a:effectLst/>
                <a:latin typeface="+mn-lt"/>
              </a:rPr>
              <a:t>, in </a:t>
            </a:r>
            <a:r>
              <a:rPr kumimoji="0" lang="fr-FR" altLang="fr-FR" sz="1400" b="0" i="0" u="none" strike="noStrike" cap="none" normalizeH="0" baseline="0" dirty="0" err="1">
                <a:ln>
                  <a:noFill/>
                </a:ln>
                <a:solidFill>
                  <a:srgbClr val="212121"/>
                </a:solidFill>
                <a:effectLst/>
                <a:latin typeface="+mn-lt"/>
              </a:rPr>
              <a:t>bell</a:t>
            </a:r>
            <a:r>
              <a:rPr kumimoji="0" lang="fr-FR" altLang="fr-FR" sz="1400" b="0" i="0" u="none" strike="noStrike" cap="none" normalizeH="0" baseline="0" dirty="0">
                <a:ln>
                  <a:noFill/>
                </a:ln>
                <a:solidFill>
                  <a:srgbClr val="212121"/>
                </a:solidFill>
                <a:effectLst/>
                <a:latin typeface="+mn-lt"/>
              </a:rPr>
              <a:t>, of </a:t>
            </a:r>
            <a:r>
              <a:rPr kumimoji="0" lang="fr-FR" altLang="fr-FR" sz="1400" b="0" i="0" u="none" strike="noStrike" cap="none" normalizeH="0" baseline="0" dirty="0" err="1">
                <a:ln>
                  <a:noFill/>
                </a:ln>
                <a:solidFill>
                  <a:srgbClr val="212121"/>
                </a:solidFill>
                <a:effectLst/>
                <a:latin typeface="+mn-lt"/>
              </a:rPr>
              <a:t>continuous</a:t>
            </a:r>
            <a:r>
              <a:rPr kumimoji="0" lang="fr-FR" altLang="fr-FR" sz="1400" b="0" i="0" u="none" strike="noStrike" cap="none" normalizeH="0" baseline="0" dirty="0">
                <a:ln>
                  <a:noFill/>
                </a:ln>
                <a:solidFill>
                  <a:srgbClr val="212121"/>
                </a:solidFill>
                <a:effectLst/>
                <a:latin typeface="+mn-lt"/>
              </a:rPr>
              <a:t> variations.</a:t>
            </a:r>
            <a:r>
              <a:rPr kumimoji="0" lang="fr-FR" altLang="fr-FR" sz="1400" b="0" i="0" u="none" strike="noStrike" cap="none" normalizeH="0" baseline="0" dirty="0">
                <a:ln>
                  <a:noFill/>
                </a:ln>
                <a:solidFill>
                  <a:schemeClr val="tx1"/>
                </a:solidFill>
                <a:effectLst/>
                <a:latin typeface="+mn-lt"/>
              </a:rPr>
              <a:t> </a:t>
            </a:r>
          </a:p>
        </p:txBody>
      </p:sp>
    </p:spTree>
    <p:extLst>
      <p:ext uri="{BB962C8B-B14F-4D97-AF65-F5344CB8AC3E}">
        <p14:creationId xmlns:p14="http://schemas.microsoft.com/office/powerpoint/2010/main" val="125630349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D5F0C9FB-40B4-46D7-95A5-486C82AA4D47}"/>
              </a:ext>
            </a:extLst>
          </p:cNvPr>
          <p:cNvSpPr>
            <a:spLocks noGrp="1"/>
          </p:cNvSpPr>
          <p:nvPr>
            <p:ph type="sldNum" sz="quarter" idx="12"/>
          </p:nvPr>
        </p:nvSpPr>
        <p:spPr/>
        <p:txBody>
          <a:bodyPr/>
          <a:lstStyle/>
          <a:p>
            <a:pPr>
              <a:defRPr/>
            </a:pPr>
            <a:fld id="{C961D413-C80E-4040-8C95-0A8BAAE2541B}" type="slidenum">
              <a:rPr lang="fr-BE" smtClean="0"/>
              <a:pPr>
                <a:defRPr/>
              </a:pPr>
              <a:t>129</a:t>
            </a:fld>
            <a:endParaRPr lang="fr-BE" dirty="0"/>
          </a:p>
        </p:txBody>
      </p:sp>
      <p:pic>
        <p:nvPicPr>
          <p:cNvPr id="3074" name="Picture 2" descr="https://scontent.fbru3-1.fna.fbcdn.net/v/t1.15752-9/50019023_349138762483960_2523903936260210688_n.png?_nc_cat=105&amp;_nc_ht=scontent.fbru3-1.fna&amp;oh=0b52f85342342e6f1bb1ac5d5101b522&amp;oe=5D12C663">
            <a:extLst>
              <a:ext uri="{FF2B5EF4-FFF2-40B4-BE49-F238E27FC236}">
                <a16:creationId xmlns:a16="http://schemas.microsoft.com/office/drawing/2014/main" id="{343BF86D-106E-4AD3-866B-7D072C047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3267" y="978987"/>
            <a:ext cx="5879013" cy="5879013"/>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1464643A-7BFC-417F-B097-7512B583317F}"/>
              </a:ext>
            </a:extLst>
          </p:cNvPr>
          <p:cNvSpPr txBox="1"/>
          <p:nvPr/>
        </p:nvSpPr>
        <p:spPr>
          <a:xfrm>
            <a:off x="768397" y="196131"/>
            <a:ext cx="6768752" cy="646331"/>
          </a:xfrm>
          <a:prstGeom prst="rect">
            <a:avLst/>
          </a:prstGeom>
          <a:noFill/>
        </p:spPr>
        <p:txBody>
          <a:bodyPr wrap="square" rtlCol="0">
            <a:spAutoFit/>
          </a:bodyPr>
          <a:lstStyle/>
          <a:p>
            <a:pPr algn="ctr"/>
            <a:r>
              <a:rPr lang="fr-BE" dirty="0"/>
              <a:t>Race </a:t>
            </a:r>
            <a:r>
              <a:rPr lang="fr-BE" dirty="0" err="1"/>
              <a:t>differences</a:t>
            </a:r>
            <a:r>
              <a:rPr lang="fr-BE" dirty="0"/>
              <a:t> in IQ are not </a:t>
            </a:r>
            <a:r>
              <a:rPr lang="fr-BE" dirty="0" err="1"/>
              <a:t>isolated</a:t>
            </a:r>
            <a:r>
              <a:rPr lang="fr-BE" dirty="0"/>
              <a:t> variations. In </a:t>
            </a:r>
            <a:r>
              <a:rPr lang="fr-BE" dirty="0" err="1" smtClean="0"/>
              <a:t>fact</a:t>
            </a:r>
            <a:r>
              <a:rPr lang="fr-BE" dirty="0" smtClean="0"/>
              <a:t>, </a:t>
            </a:r>
            <a:r>
              <a:rPr lang="fr-BE" dirty="0" err="1"/>
              <a:t>you</a:t>
            </a:r>
            <a:r>
              <a:rPr lang="fr-BE" dirty="0"/>
              <a:t> have racial variations in </a:t>
            </a:r>
            <a:r>
              <a:rPr lang="fr-BE" dirty="0" err="1"/>
              <a:t>nearly</a:t>
            </a:r>
            <a:r>
              <a:rPr lang="fr-BE" dirty="0"/>
              <a:t> all </a:t>
            </a:r>
            <a:r>
              <a:rPr lang="fr-BE" dirty="0" err="1"/>
              <a:t>polygenic</a:t>
            </a:r>
            <a:r>
              <a:rPr lang="fr-BE" dirty="0"/>
              <a:t> traits</a:t>
            </a:r>
          </a:p>
        </p:txBody>
      </p:sp>
    </p:spTree>
    <p:extLst>
      <p:ext uri="{BB962C8B-B14F-4D97-AF65-F5344CB8AC3E}">
        <p14:creationId xmlns:p14="http://schemas.microsoft.com/office/powerpoint/2010/main" val="165499747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130</a:t>
            </a:fld>
            <a:endParaRPr lang="fr-BE" dirty="0"/>
          </a:p>
        </p:txBody>
      </p:sp>
      <p:sp>
        <p:nvSpPr>
          <p:cNvPr id="2" name="ZoneTexte 1"/>
          <p:cNvSpPr txBox="1"/>
          <p:nvPr/>
        </p:nvSpPr>
        <p:spPr>
          <a:xfrm>
            <a:off x="467544" y="5045053"/>
            <a:ext cx="7992888" cy="2031325"/>
          </a:xfrm>
          <a:prstGeom prst="rect">
            <a:avLst/>
          </a:prstGeom>
          <a:noFill/>
        </p:spPr>
        <p:txBody>
          <a:bodyPr wrap="square" rtlCol="0">
            <a:spAutoFit/>
          </a:bodyPr>
          <a:lstStyle/>
          <a:p>
            <a:r>
              <a:rPr lang="en-US" sz="1400" dirty="0"/>
              <a:t/>
            </a:r>
            <a:br>
              <a:rPr lang="en-US" sz="1400" dirty="0"/>
            </a:br>
            <a:r>
              <a:rPr lang="en-US" sz="1400" dirty="0"/>
              <a:t>The frequencies of high intelligence alleles (myopia, IGF2R, DTNBP1 ... GWAS score for a whole picture) are higher in higher IQ </a:t>
            </a:r>
            <a:r>
              <a:rPr lang="en-US" sz="1400" dirty="0" smtClean="0"/>
              <a:t>populations and/or individuals </a:t>
            </a:r>
            <a:r>
              <a:rPr lang="en-US" sz="1400" dirty="0"/>
              <a:t>and lower in lower IQ </a:t>
            </a:r>
            <a:r>
              <a:rPr lang="en-US" sz="1400" dirty="0" smtClean="0"/>
              <a:t>populations </a:t>
            </a:r>
            <a:r>
              <a:rPr lang="en-US" sz="1400" dirty="0"/>
              <a:t>and/or </a:t>
            </a:r>
            <a:r>
              <a:rPr lang="en-US" sz="1400" dirty="0" smtClean="0"/>
              <a:t>individuals.</a:t>
            </a:r>
            <a:r>
              <a:rPr lang="en-US" sz="1400" dirty="0" smtClean="0"/>
              <a:t> </a:t>
            </a:r>
            <a:r>
              <a:rPr lang="en-US" sz="1400" dirty="0"/>
              <a:t/>
            </a:r>
            <a:br>
              <a:rPr lang="en-US" sz="1400" dirty="0"/>
            </a:br>
            <a:r>
              <a:rPr lang="en-US" sz="1400" dirty="0"/>
              <a:t/>
            </a:r>
            <a:br>
              <a:rPr lang="en-US" sz="1400" dirty="0"/>
            </a:br>
            <a:r>
              <a:rPr lang="en-US" sz="1400" dirty="0"/>
              <a:t>These allelic variations are responsible </a:t>
            </a:r>
            <a:r>
              <a:rPr lang="en-AU" sz="1400" dirty="0"/>
              <a:t>for IQ </a:t>
            </a:r>
            <a:r>
              <a:rPr lang="en-AU" sz="1400" dirty="0" smtClean="0"/>
              <a:t>variations. They </a:t>
            </a:r>
            <a:r>
              <a:rPr lang="en-AU" sz="1400" dirty="0"/>
              <a:t>are also responsible for variations in many traits genetically correlated with intelligence (pleiotropic genes),</a:t>
            </a:r>
            <a:r>
              <a:rPr lang="en-US" sz="1400" dirty="0" smtClean="0"/>
              <a:t> </a:t>
            </a:r>
            <a:r>
              <a:rPr lang="en-US" sz="1400" dirty="0"/>
              <a:t>like life expectancy, brain size, facial symmetry…</a:t>
            </a:r>
          </a:p>
          <a:p>
            <a:endParaRPr lang="en-US" sz="1400" dirty="0"/>
          </a:p>
          <a:p>
            <a:endParaRPr lang="fr-BE" sz="1400" dirty="0"/>
          </a:p>
        </p:txBody>
      </p:sp>
      <p:pic>
        <p:nvPicPr>
          <p:cNvPr id="3" name="Image 2">
            <a:extLst>
              <a:ext uri="{FF2B5EF4-FFF2-40B4-BE49-F238E27FC236}">
                <a16:creationId xmlns:a16="http://schemas.microsoft.com/office/drawing/2014/main" id="{E03B1CFC-2691-4AAA-AC58-BD17D4953C20}"/>
              </a:ext>
            </a:extLst>
          </p:cNvPr>
          <p:cNvPicPr>
            <a:picLocks noChangeAspect="1"/>
          </p:cNvPicPr>
          <p:nvPr/>
        </p:nvPicPr>
        <p:blipFill>
          <a:blip r:embed="rId3"/>
          <a:stretch>
            <a:fillRect/>
          </a:stretch>
        </p:blipFill>
        <p:spPr>
          <a:xfrm>
            <a:off x="557212" y="620688"/>
            <a:ext cx="8029575" cy="4067175"/>
          </a:xfrm>
          <a:prstGeom prst="rect">
            <a:avLst/>
          </a:prstGeom>
        </p:spPr>
      </p:pic>
      <p:sp>
        <p:nvSpPr>
          <p:cNvPr id="5" name="Rectangle 1">
            <a:extLst>
              <a:ext uri="{FF2B5EF4-FFF2-40B4-BE49-F238E27FC236}">
                <a16:creationId xmlns:a16="http://schemas.microsoft.com/office/drawing/2014/main" id="{5AAE59CC-B0AB-46C7-9A6E-12D6AB9F1F42}"/>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0957286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en-US" dirty="0"/>
              <a:t>What Are the Characteristics of a High IQ Genome?</a:t>
            </a:r>
            <a:endParaRPr lang="fr-BE" dirty="0"/>
          </a:p>
        </p:txBody>
      </p:sp>
      <p:sp>
        <p:nvSpPr>
          <p:cNvPr id="31747" name="Espace réservé du contenu 2"/>
          <p:cNvSpPr>
            <a:spLocks noGrp="1"/>
          </p:cNvSpPr>
          <p:nvPr>
            <p:ph idx="1"/>
          </p:nvPr>
        </p:nvSpPr>
        <p:spPr/>
        <p:txBody>
          <a:bodyPr/>
          <a:lstStyle/>
          <a:p>
            <a:pPr marL="0" indent="0" eaLnBrk="1" hangingPunct="1">
              <a:buNone/>
            </a:pPr>
            <a:r>
              <a:rPr lang="en-US" sz="2000" dirty="0"/>
              <a:t>-&gt; A high density </a:t>
            </a:r>
            <a:r>
              <a:rPr lang="en-AU" sz="2000" dirty="0"/>
              <a:t>of alleles for high intelligence and a low density </a:t>
            </a:r>
            <a:r>
              <a:rPr lang="en-AU" sz="2000" dirty="0" smtClean="0"/>
              <a:t>for </a:t>
            </a:r>
            <a:r>
              <a:rPr lang="en-AU" sz="2000" dirty="0"/>
              <a:t>low intelligence (several thousand</a:t>
            </a:r>
            <a:r>
              <a:rPr lang="en-US" sz="2000" dirty="0" smtClean="0"/>
              <a:t> </a:t>
            </a:r>
            <a:r>
              <a:rPr lang="en-US" sz="2000" dirty="0"/>
              <a:t>genes </a:t>
            </a:r>
            <a:r>
              <a:rPr lang="en-US" sz="2000" dirty="0" smtClean="0"/>
              <a:t>implicated!). Highly </a:t>
            </a:r>
            <a:r>
              <a:rPr lang="en-US" sz="2000" dirty="0"/>
              <a:t>intelligent people have a lower frequency of rare alleles (rare mutations linked to lower intelligence and </a:t>
            </a:r>
            <a:r>
              <a:rPr lang="en-US" sz="2000" dirty="0" smtClean="0"/>
              <a:t>general lower fitness). </a:t>
            </a:r>
            <a:endParaRPr lang="en-US" sz="2000" dirty="0"/>
          </a:p>
          <a:p>
            <a:pPr marL="0" indent="0" eaLnBrk="1" hangingPunct="1">
              <a:buNone/>
            </a:pPr>
            <a:endParaRPr lang="en-US" sz="2000" dirty="0"/>
          </a:p>
          <a:p>
            <a:pPr marL="0" indent="0" eaLnBrk="1" hangingPunct="1">
              <a:buNone/>
            </a:pPr>
            <a:r>
              <a:rPr lang="en-US" sz="2000" dirty="0"/>
              <a:t>Intelligence distribution is </a:t>
            </a:r>
            <a:r>
              <a:rPr lang="en-US" sz="2000" dirty="0" smtClean="0"/>
              <a:t>comparable </a:t>
            </a:r>
            <a:r>
              <a:rPr lang="en-US" sz="2000" dirty="0"/>
              <a:t>to height distribution: high heritability near 0.85, </a:t>
            </a:r>
            <a:r>
              <a:rPr lang="en-US" sz="2000" dirty="0" smtClean="0"/>
              <a:t>many genes implicated, each </a:t>
            </a:r>
            <a:r>
              <a:rPr lang="en-US" sz="2000" dirty="0"/>
              <a:t>involved in a tiny fraction of the final phenotype.</a:t>
            </a:r>
          </a:p>
          <a:p>
            <a:pPr marL="0" indent="0" eaLnBrk="1" hangingPunct="1">
              <a:buNone/>
            </a:pPr>
            <a:endParaRPr lang="en-US" sz="2000" dirty="0"/>
          </a:p>
          <a:p>
            <a:pPr marL="0" indent="0" eaLnBrk="1" hangingPunct="1">
              <a:buNone/>
            </a:pPr>
            <a:r>
              <a:rPr lang="en-US" sz="2000" dirty="0"/>
              <a:t>What do these genes encode? </a:t>
            </a:r>
          </a:p>
          <a:p>
            <a:pPr marL="0" indent="0" eaLnBrk="1" hangingPunct="1">
              <a:buNone/>
            </a:pPr>
            <a:r>
              <a:rPr lang="en-US" sz="2000" dirty="0"/>
              <a:t>-Neurophysiological processes underlying g</a:t>
            </a:r>
          </a:p>
          <a:p>
            <a:pPr marL="0" indent="0" eaLnBrk="1" hangingPunct="1">
              <a:buNone/>
            </a:pPr>
            <a:r>
              <a:rPr lang="en-US" sz="2000" dirty="0"/>
              <a:t>-The set of </a:t>
            </a:r>
            <a:r>
              <a:rPr lang="en-US" sz="2000" dirty="0" smtClean="0"/>
              <a:t>traits </a:t>
            </a:r>
            <a:r>
              <a:rPr lang="en-US" sz="2000" dirty="0" smtClean="0"/>
              <a:t>correlated with </a:t>
            </a:r>
            <a:r>
              <a:rPr lang="en-US" sz="2000" dirty="0"/>
              <a:t>g genetically (</a:t>
            </a:r>
            <a:r>
              <a:rPr lang="en-US" sz="2000" dirty="0" smtClean="0"/>
              <a:t>pleiotropy)</a:t>
            </a:r>
            <a:r>
              <a:rPr lang="fr-BE" sz="2000" dirty="0"/>
              <a:t/>
            </a:r>
            <a:br>
              <a:rPr lang="fr-BE" sz="2000" dirty="0"/>
            </a:br>
            <a:r>
              <a:rPr lang="fr-BE" sz="2000" dirty="0"/>
              <a:t/>
            </a:r>
            <a:br>
              <a:rPr lang="fr-BE" sz="2000" dirty="0"/>
            </a:br>
            <a:endParaRPr lang="fr-BE" sz="2000" dirty="0"/>
          </a:p>
        </p:txBody>
      </p:sp>
    </p:spTree>
    <p:extLst>
      <p:ext uri="{BB962C8B-B14F-4D97-AF65-F5344CB8AC3E}">
        <p14:creationId xmlns:p14="http://schemas.microsoft.com/office/powerpoint/2010/main" val="121716727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395288" y="0"/>
            <a:ext cx="8229600" cy="1143000"/>
          </a:xfrm>
        </p:spPr>
        <p:txBody>
          <a:bodyPr/>
          <a:lstStyle/>
          <a:p>
            <a:pPr eaLnBrk="1" hangingPunct="1"/>
            <a:r>
              <a:rPr lang="fr-BE" dirty="0"/>
              <a:t>Contents</a:t>
            </a:r>
          </a:p>
        </p:txBody>
      </p:sp>
      <p:sp>
        <p:nvSpPr>
          <p:cNvPr id="3" name="Espace réservé du contenu 2"/>
          <p:cNvSpPr>
            <a:spLocks noGrp="1"/>
          </p:cNvSpPr>
          <p:nvPr>
            <p:ph idx="1"/>
          </p:nvPr>
        </p:nvSpPr>
        <p:spPr>
          <a:xfrm>
            <a:off x="323850" y="1125538"/>
            <a:ext cx="8640763" cy="5588000"/>
          </a:xfrm>
        </p:spPr>
        <p:txBody>
          <a:bodyPr rtlCol="0">
            <a:normAutofit fontScale="92500" lnSpcReduction="10000"/>
          </a:bodyPr>
          <a:lstStyle/>
          <a:p>
            <a:pPr marL="0" indent="0" eaLnBrk="1" fontAlgn="auto" hangingPunct="1">
              <a:spcAft>
                <a:spcPts val="0"/>
              </a:spcAft>
              <a:buFont typeface="Arial" pitchFamily="34" charset="0"/>
              <a:buNone/>
              <a:defRPr/>
            </a:pPr>
            <a:r>
              <a:rPr lang="fr-BE" dirty="0"/>
              <a:t>1. The Main Human Populations/Races</a:t>
            </a:r>
          </a:p>
          <a:p>
            <a:pPr marL="0" indent="0" eaLnBrk="1" fontAlgn="auto" hangingPunct="1">
              <a:spcAft>
                <a:spcPts val="0"/>
              </a:spcAft>
              <a:buFont typeface="Arial" pitchFamily="34" charset="0"/>
              <a:buNone/>
              <a:defRPr/>
            </a:pPr>
            <a:r>
              <a:rPr lang="fr-BE" dirty="0"/>
              <a:t>2. </a:t>
            </a:r>
            <a:r>
              <a:rPr lang="fr-BE" dirty="0" err="1"/>
              <a:t>What’s</a:t>
            </a:r>
            <a:r>
              <a:rPr lang="fr-BE" dirty="0"/>
              <a:t> Intelligence? </a:t>
            </a:r>
          </a:p>
          <a:p>
            <a:pPr marL="0" indent="0" eaLnBrk="1" fontAlgn="auto" hangingPunct="1">
              <a:spcAft>
                <a:spcPts val="0"/>
              </a:spcAft>
              <a:buFont typeface="Arial" pitchFamily="34" charset="0"/>
              <a:buNone/>
              <a:defRPr/>
            </a:pPr>
            <a:r>
              <a:rPr lang="fr-BE" dirty="0"/>
              <a:t>3. </a:t>
            </a:r>
            <a:r>
              <a:rPr lang="fr-BE" dirty="0" smtClean="0"/>
              <a:t>IQ </a:t>
            </a:r>
            <a:r>
              <a:rPr lang="en-US" dirty="0"/>
              <a:t>Validity</a:t>
            </a:r>
          </a:p>
          <a:p>
            <a:pPr marL="0" indent="0" eaLnBrk="1" fontAlgn="auto" hangingPunct="1">
              <a:spcAft>
                <a:spcPts val="0"/>
              </a:spcAft>
              <a:buFont typeface="Arial" pitchFamily="34" charset="0"/>
              <a:buNone/>
              <a:defRPr/>
            </a:pPr>
            <a:r>
              <a:rPr lang="fr-BE" dirty="0"/>
              <a:t>4. </a:t>
            </a:r>
            <a:r>
              <a:rPr lang="en-US" dirty="0"/>
              <a:t>Mean</a:t>
            </a:r>
            <a:r>
              <a:rPr lang="fr-BE" dirty="0"/>
              <a:t> IQ </a:t>
            </a:r>
            <a:r>
              <a:rPr lang="fr-BE" dirty="0" err="1" smtClean="0"/>
              <a:t>Across</a:t>
            </a:r>
            <a:r>
              <a:rPr lang="fr-BE" dirty="0" smtClean="0"/>
              <a:t> </a:t>
            </a:r>
            <a:r>
              <a:rPr lang="fr-BE" dirty="0"/>
              <a:t>the World</a:t>
            </a:r>
          </a:p>
          <a:p>
            <a:pPr marL="0" indent="0" eaLnBrk="1" fontAlgn="auto" hangingPunct="1">
              <a:spcAft>
                <a:spcPts val="0"/>
              </a:spcAft>
              <a:buFont typeface="Arial" pitchFamily="34" charset="0"/>
              <a:buNone/>
              <a:defRPr/>
            </a:pPr>
            <a:r>
              <a:rPr lang="fr-BE" dirty="0"/>
              <a:t>5. Intelligence, </a:t>
            </a:r>
            <a:r>
              <a:rPr lang="fr-BE" dirty="0" err="1"/>
              <a:t>Highly</a:t>
            </a:r>
            <a:r>
              <a:rPr lang="fr-BE" dirty="0"/>
              <a:t> </a:t>
            </a:r>
            <a:r>
              <a:rPr lang="fr-BE" dirty="0" err="1"/>
              <a:t>Genetic</a:t>
            </a:r>
            <a:endParaRPr lang="fr-BE" dirty="0"/>
          </a:p>
          <a:p>
            <a:pPr marL="0" indent="0" eaLnBrk="1" fontAlgn="auto" hangingPunct="1">
              <a:spcAft>
                <a:spcPts val="0"/>
              </a:spcAft>
              <a:buFont typeface="Arial" pitchFamily="34" charset="0"/>
              <a:buNone/>
              <a:defRPr/>
            </a:pPr>
            <a:r>
              <a:rPr lang="fr-BE" dirty="0">
                <a:solidFill>
                  <a:srgbClr val="FF0000"/>
                </a:solidFill>
              </a:rPr>
              <a:t>6. Cause of Racial </a:t>
            </a:r>
            <a:r>
              <a:rPr lang="fr-BE" dirty="0" err="1">
                <a:solidFill>
                  <a:srgbClr val="FF0000"/>
                </a:solidFill>
              </a:rPr>
              <a:t>Differences</a:t>
            </a:r>
            <a:endParaRPr lang="fr-BE" dirty="0">
              <a:solidFill>
                <a:srgbClr val="FF0000"/>
              </a:solidFill>
            </a:endParaRPr>
          </a:p>
          <a:p>
            <a:pPr marL="0" indent="0" eaLnBrk="1" fontAlgn="auto" hangingPunct="1">
              <a:spcAft>
                <a:spcPts val="0"/>
              </a:spcAft>
              <a:buFont typeface="Arial" pitchFamily="34" charset="0"/>
              <a:buNone/>
              <a:defRPr/>
            </a:pPr>
            <a:r>
              <a:rPr lang="fr-BE" dirty="0"/>
              <a:t>7. </a:t>
            </a:r>
            <a:r>
              <a:rPr lang="en-US" dirty="0"/>
              <a:t>Why is the Whole World not Developed?</a:t>
            </a:r>
          </a:p>
          <a:p>
            <a:pPr marL="0" indent="0" eaLnBrk="1" fontAlgn="auto" hangingPunct="1">
              <a:spcAft>
                <a:spcPts val="0"/>
              </a:spcAft>
              <a:buFont typeface="Arial" pitchFamily="34" charset="0"/>
              <a:buNone/>
              <a:defRPr/>
            </a:pPr>
            <a:r>
              <a:rPr lang="fr-BE" dirty="0" smtClean="0"/>
              <a:t>8. The Worldwide Hierarchy</a:t>
            </a:r>
          </a:p>
          <a:p>
            <a:pPr marL="0" indent="0" eaLnBrk="1" fontAlgn="auto" hangingPunct="1">
              <a:spcAft>
                <a:spcPts val="0"/>
              </a:spcAft>
              <a:buFont typeface="Arial" pitchFamily="34" charset="0"/>
              <a:buNone/>
              <a:defRPr/>
            </a:pPr>
            <a:r>
              <a:rPr lang="fr-BE" dirty="0" smtClean="0"/>
              <a:t>9</a:t>
            </a:r>
            <a:r>
              <a:rPr lang="fr-BE" dirty="0"/>
              <a:t>. Scientific </a:t>
            </a:r>
            <a:r>
              <a:rPr lang="fr-BE" dirty="0" err="1"/>
              <a:t>Accreditation</a:t>
            </a:r>
            <a:endParaRPr lang="fr-BE" dirty="0"/>
          </a:p>
          <a:p>
            <a:pPr marL="0" indent="0" eaLnBrk="1" fontAlgn="auto" hangingPunct="1">
              <a:spcAft>
                <a:spcPts val="0"/>
              </a:spcAft>
              <a:buFont typeface="Arial" pitchFamily="34" charset="0"/>
              <a:buNone/>
              <a:defRPr/>
            </a:pPr>
            <a:r>
              <a:rPr lang="fr-BE" dirty="0"/>
              <a:t>10. Western Twilight and General Conclusion</a:t>
            </a:r>
            <a:br>
              <a:rPr lang="fr-BE" dirty="0"/>
            </a:br>
            <a:endParaRPr lang="fr-BE" dirty="0"/>
          </a:p>
          <a:p>
            <a:pPr marL="0" indent="0" eaLnBrk="1" fontAlgn="auto" hangingPunct="1">
              <a:spcAft>
                <a:spcPts val="0"/>
              </a:spcAft>
              <a:buFont typeface="Arial" pitchFamily="34" charset="0"/>
              <a:buNone/>
              <a:defRPr/>
            </a:pPr>
            <a:endParaRPr lang="fr-BE" dirty="0"/>
          </a:p>
        </p:txBody>
      </p:sp>
      <p:sp>
        <p:nvSpPr>
          <p:cNvPr id="4" name="Espace réservé du numéro de diapositive 3"/>
          <p:cNvSpPr>
            <a:spLocks noGrp="1"/>
          </p:cNvSpPr>
          <p:nvPr>
            <p:ph type="sldNum" sz="quarter" idx="12"/>
          </p:nvPr>
        </p:nvSpPr>
        <p:spPr/>
        <p:txBody>
          <a:bodyPr/>
          <a:lstStyle/>
          <a:p>
            <a:pPr>
              <a:defRPr/>
            </a:pPr>
            <a:fld id="{9280920D-8C01-40DA-BB3C-D999F543CD2D}" type="slidenum">
              <a:rPr lang="fr-BE"/>
              <a:pPr>
                <a:defRPr/>
              </a:pPr>
              <a:t>132</a:t>
            </a:fld>
            <a:endParaRPr lang="fr-BE" dirty="0"/>
          </a:p>
        </p:txBody>
      </p:sp>
    </p:spTree>
    <p:extLst>
      <p:ext uri="{BB962C8B-B14F-4D97-AF65-F5344CB8AC3E}">
        <p14:creationId xmlns:p14="http://schemas.microsoft.com/office/powerpoint/2010/main" val="3861355937"/>
      </p:ext>
    </p:extLst>
  </p:cSld>
  <p:clrMapOvr>
    <a:masterClrMapping/>
  </p:clrMapOvr>
  <p:transition spd="slow" advTm="17345"/>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re 1"/>
          <p:cNvSpPr>
            <a:spLocks noGrp="1"/>
          </p:cNvSpPr>
          <p:nvPr>
            <p:ph type="title"/>
          </p:nvPr>
        </p:nvSpPr>
        <p:spPr>
          <a:xfrm>
            <a:off x="467544" y="116632"/>
            <a:ext cx="8229600" cy="1143000"/>
          </a:xfrm>
        </p:spPr>
        <p:txBody>
          <a:bodyPr/>
          <a:lstStyle/>
          <a:p>
            <a:pPr eaLnBrk="1" hangingPunct="1"/>
            <a:r>
              <a:rPr lang="fr-BE" dirty="0"/>
              <a:t>Out of </a:t>
            </a:r>
            <a:r>
              <a:rPr lang="fr-BE" dirty="0" err="1"/>
              <a:t>Africa</a:t>
            </a:r>
            <a:r>
              <a:rPr lang="fr-BE" dirty="0"/>
              <a:t> 100,000 </a:t>
            </a:r>
            <a:r>
              <a:rPr lang="fr-BE" dirty="0" err="1"/>
              <a:t>Years</a:t>
            </a:r>
            <a:r>
              <a:rPr lang="fr-BE" dirty="0"/>
              <a:t> </a:t>
            </a:r>
            <a:r>
              <a:rPr lang="fr-BE" dirty="0" err="1"/>
              <a:t>Ago</a:t>
            </a:r>
            <a:endParaRPr lang="fr-BE" dirty="0"/>
          </a:p>
        </p:txBody>
      </p:sp>
      <p:sp>
        <p:nvSpPr>
          <p:cNvPr id="4" name="Espace réservé du numéro de diapositive 3"/>
          <p:cNvSpPr>
            <a:spLocks noGrp="1"/>
          </p:cNvSpPr>
          <p:nvPr>
            <p:ph type="sldNum" sz="quarter" idx="12"/>
          </p:nvPr>
        </p:nvSpPr>
        <p:spPr/>
        <p:txBody>
          <a:bodyPr/>
          <a:lstStyle/>
          <a:p>
            <a:pPr>
              <a:defRPr/>
            </a:pPr>
            <a:fld id="{78243D7E-6E4A-48B1-9E57-B0B6A83BBB41}" type="slidenum">
              <a:rPr lang="fr-BE"/>
              <a:pPr>
                <a:defRPr/>
              </a:pPr>
              <a:t>133</a:t>
            </a:fld>
            <a:endParaRPr lang="fr-BE" dirty="0"/>
          </a:p>
        </p:txBody>
      </p:sp>
      <p:pic>
        <p:nvPicPr>
          <p:cNvPr id="6758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295455"/>
            <a:ext cx="6054725" cy="403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a:extLst>
              <a:ext uri="{FF2B5EF4-FFF2-40B4-BE49-F238E27FC236}">
                <a16:creationId xmlns:a16="http://schemas.microsoft.com/office/drawing/2014/main" id="{7B91B0E7-F14B-4AA8-A5B3-42D7A0B4EAC5}"/>
              </a:ext>
            </a:extLst>
          </p:cNvPr>
          <p:cNvSpPr>
            <a:spLocks noChangeArrowheads="1"/>
          </p:cNvSpPr>
          <p:nvPr/>
        </p:nvSpPr>
        <p:spPr bwMode="auto">
          <a:xfrm>
            <a:off x="283527" y="5430916"/>
            <a:ext cx="8150949" cy="110799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eaLnBrk="0" hangingPunct="0"/>
            <a:r>
              <a:rPr kumimoji="0" lang="fr-FR" altLang="fr-FR" b="0" i="0" u="none" strike="noStrike" cap="none" normalizeH="0" baseline="0" dirty="0">
                <a:ln>
                  <a:noFill/>
                </a:ln>
                <a:solidFill>
                  <a:srgbClr val="212121"/>
                </a:solidFill>
                <a:effectLst/>
                <a:latin typeface="+mn-lt"/>
              </a:rPr>
              <a:t>Do </a:t>
            </a:r>
            <a:r>
              <a:rPr kumimoji="0" lang="fr-FR" altLang="fr-FR" b="0" i="0" u="none" strike="noStrike" cap="none" normalizeH="0" baseline="0" dirty="0" err="1">
                <a:ln>
                  <a:noFill/>
                </a:ln>
                <a:solidFill>
                  <a:srgbClr val="212121"/>
                </a:solidFill>
                <a:effectLst/>
                <a:latin typeface="+mn-lt"/>
              </a:rPr>
              <a:t>you</a:t>
            </a:r>
            <a:r>
              <a:rPr kumimoji="0" lang="fr-FR" altLang="fr-FR" b="0" i="0" u="none" strike="noStrike" cap="none" normalizeH="0" baseline="0" dirty="0">
                <a:ln>
                  <a:noFill/>
                </a:ln>
                <a:solidFill>
                  <a:srgbClr val="212121"/>
                </a:solidFill>
                <a:effectLst/>
                <a:latin typeface="+mn-lt"/>
              </a:rPr>
              <a:t> know </a:t>
            </a:r>
            <a:r>
              <a:rPr kumimoji="0" lang="fr-FR" altLang="fr-FR" b="0" i="0" u="none" strike="noStrike" cap="none" normalizeH="0" baseline="0" dirty="0" err="1">
                <a:ln>
                  <a:noFill/>
                </a:ln>
                <a:solidFill>
                  <a:srgbClr val="212121"/>
                </a:solidFill>
                <a:effectLst/>
                <a:latin typeface="+mn-lt"/>
              </a:rPr>
              <a:t>why</a:t>
            </a:r>
            <a:r>
              <a:rPr kumimoji="0" lang="fr-FR" altLang="fr-FR" b="0" i="0" u="none" strike="noStrike" cap="none" normalizeH="0" baseline="0" dirty="0">
                <a:ln>
                  <a:noFill/>
                </a:ln>
                <a:solidFill>
                  <a:srgbClr val="212121"/>
                </a:solidFill>
                <a:effectLst/>
                <a:latin typeface="+mn-lt"/>
              </a:rPr>
              <a:t> East </a:t>
            </a:r>
            <a:r>
              <a:rPr kumimoji="0" lang="fr-FR" altLang="fr-FR" b="0" i="0" u="none" strike="noStrike" cap="none" normalizeH="0" baseline="0" dirty="0" err="1">
                <a:ln>
                  <a:noFill/>
                </a:ln>
                <a:solidFill>
                  <a:srgbClr val="212121"/>
                </a:solidFill>
                <a:effectLst/>
                <a:latin typeface="+mn-lt"/>
              </a:rPr>
              <a:t>Asians</a:t>
            </a:r>
            <a:r>
              <a:rPr kumimoji="0" lang="fr-FR" altLang="fr-FR" b="0" i="0" u="none" strike="noStrike" cap="none" normalizeH="0" baseline="0" dirty="0">
                <a:ln>
                  <a:noFill/>
                </a:ln>
                <a:solidFill>
                  <a:srgbClr val="212121"/>
                </a:solidFill>
                <a:effectLst/>
                <a:latin typeface="+mn-lt"/>
              </a:rPr>
              <a:t> are "</a:t>
            </a:r>
            <a:r>
              <a:rPr kumimoji="0" lang="fr-FR" altLang="fr-FR" b="0" i="0" u="none" strike="noStrike" cap="none" normalizeH="0" baseline="0" dirty="0" err="1">
                <a:ln>
                  <a:noFill/>
                </a:ln>
                <a:solidFill>
                  <a:srgbClr val="212121"/>
                </a:solidFill>
                <a:effectLst/>
                <a:latin typeface="+mn-lt"/>
              </a:rPr>
              <a:t>yellow</a:t>
            </a:r>
            <a:r>
              <a:rPr kumimoji="0" lang="fr-FR" altLang="fr-FR" b="0" i="0" u="none" strike="noStrike" cap="none" normalizeH="0" baseline="0" dirty="0">
                <a:ln>
                  <a:noFill/>
                </a:ln>
                <a:solidFill>
                  <a:srgbClr val="212121"/>
                </a:solidFill>
                <a:effectLst/>
                <a:latin typeface="+mn-lt"/>
              </a:rPr>
              <a:t>"?</a:t>
            </a:r>
            <a:br>
              <a:rPr kumimoji="0" lang="fr-FR" altLang="fr-FR" b="0" i="0" u="none" strike="noStrike" cap="none" normalizeH="0" baseline="0" dirty="0">
                <a:ln>
                  <a:noFill/>
                </a:ln>
                <a:solidFill>
                  <a:srgbClr val="212121"/>
                </a:solidFill>
                <a:effectLst/>
                <a:latin typeface="+mn-lt"/>
              </a:rPr>
            </a:br>
            <a:r>
              <a:rPr kumimoji="0" lang="fr-FR" altLang="fr-FR" b="0" i="0" u="none" strike="noStrike" cap="none" normalizeH="0" baseline="0" dirty="0" err="1">
                <a:ln>
                  <a:noFill/>
                </a:ln>
                <a:solidFill>
                  <a:srgbClr val="212121"/>
                </a:solidFill>
                <a:effectLst/>
                <a:latin typeface="+mn-lt"/>
              </a:rPr>
              <a:t>Why</a:t>
            </a:r>
            <a:r>
              <a:rPr kumimoji="0" lang="fr-FR" altLang="fr-FR" b="0" i="0" u="none" strike="noStrike" cap="none" normalizeH="0" baseline="0" dirty="0">
                <a:ln>
                  <a:noFill/>
                </a:ln>
                <a:solidFill>
                  <a:srgbClr val="212121"/>
                </a:solidFill>
                <a:effectLst/>
                <a:latin typeface="+mn-lt"/>
              </a:rPr>
              <a:t> do </a:t>
            </a:r>
            <a:r>
              <a:rPr kumimoji="0" lang="fr-FR" altLang="fr-FR" b="0" i="0" u="none" strike="noStrike" cap="none" normalizeH="0" baseline="0" dirty="0" err="1">
                <a:ln>
                  <a:noFill/>
                </a:ln>
                <a:solidFill>
                  <a:srgbClr val="212121"/>
                </a:solidFill>
                <a:effectLst/>
                <a:latin typeface="+mn-lt"/>
              </a:rPr>
              <a:t>they</a:t>
            </a:r>
            <a:r>
              <a:rPr kumimoji="0" lang="fr-FR" altLang="fr-FR" b="0" i="0" u="none" strike="noStrike" cap="none" normalizeH="0" baseline="0" dirty="0">
                <a:ln>
                  <a:noFill/>
                </a:ln>
                <a:solidFill>
                  <a:srgbClr val="212121"/>
                </a:solidFill>
                <a:effectLst/>
                <a:latin typeface="+mn-lt"/>
              </a:rPr>
              <a:t> have the </a:t>
            </a:r>
            <a:r>
              <a:rPr lang="fr-BE" dirty="0" err="1"/>
              <a:t>Epicanthic</a:t>
            </a:r>
            <a:r>
              <a:rPr lang="fr-BE" dirty="0"/>
              <a:t> </a:t>
            </a:r>
            <a:r>
              <a:rPr lang="fr-BE" dirty="0" err="1"/>
              <a:t>fold</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Why</a:t>
            </a:r>
            <a:r>
              <a:rPr kumimoji="0" lang="fr-FR" altLang="fr-FR" b="0" i="0" u="none" strike="noStrike" cap="none" normalizeH="0" baseline="0" dirty="0">
                <a:ln>
                  <a:noFill/>
                </a:ln>
                <a:solidFill>
                  <a:srgbClr val="212121"/>
                </a:solidFill>
                <a:effectLst/>
                <a:latin typeface="+mn-lt"/>
              </a:rPr>
              <a:t> do </a:t>
            </a:r>
            <a:r>
              <a:rPr kumimoji="0" lang="fr-FR" altLang="fr-FR" b="0" i="0" u="none" strike="noStrike" cap="none" normalizeH="0" baseline="0" dirty="0" err="1">
                <a:ln>
                  <a:noFill/>
                </a:ln>
                <a:solidFill>
                  <a:srgbClr val="212121"/>
                </a:solidFill>
                <a:effectLst/>
                <a:latin typeface="+mn-lt"/>
              </a:rPr>
              <a:t>they</a:t>
            </a:r>
            <a:r>
              <a:rPr kumimoji="0" lang="fr-FR" altLang="fr-FR" b="0" i="0" u="none" strike="noStrike" cap="none" normalizeH="0" baseline="0" dirty="0">
                <a:ln>
                  <a:noFill/>
                </a:ln>
                <a:solidFill>
                  <a:srgbClr val="212121"/>
                </a:solidFill>
                <a:effectLst/>
                <a:latin typeface="+mn-lt"/>
              </a:rPr>
              <a:t> have </a:t>
            </a:r>
            <a:r>
              <a:rPr kumimoji="0" lang="fr-FR" altLang="fr-FR" b="0" i="0" u="none" strike="noStrike" cap="none" normalizeH="0" baseline="0" dirty="0" err="1">
                <a:ln>
                  <a:noFill/>
                </a:ln>
                <a:solidFill>
                  <a:srgbClr val="212121"/>
                </a:solidFill>
                <a:effectLst/>
                <a:latin typeface="+mn-lt"/>
              </a:rPr>
              <a:t>smaller</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arms</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Why</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did</a:t>
            </a:r>
            <a:r>
              <a:rPr kumimoji="0" lang="fr-FR" altLang="fr-FR" b="0" i="0" u="none" strike="noStrike" cap="none" normalizeH="0" baseline="0" dirty="0">
                <a:ln>
                  <a:noFill/>
                </a:ln>
                <a:solidFill>
                  <a:srgbClr val="212121"/>
                </a:solidFill>
                <a:effectLst/>
                <a:latin typeface="+mn-lt"/>
              </a:rPr>
              <a:t> the </a:t>
            </a:r>
          </a:p>
          <a:p>
            <a:pPr lvl="0" eaLnBrk="0" hangingPunct="0"/>
            <a:r>
              <a:rPr kumimoji="0" lang="fr-FR" altLang="fr-FR" b="0" i="0" u="none" strike="noStrike" cap="none" normalizeH="0" baseline="0" dirty="0" err="1">
                <a:ln>
                  <a:noFill/>
                </a:ln>
                <a:solidFill>
                  <a:srgbClr val="212121"/>
                </a:solidFill>
                <a:effectLst/>
                <a:latin typeface="+mn-lt"/>
              </a:rPr>
              <a:t>Neolithic</a:t>
            </a:r>
            <a:r>
              <a:rPr kumimoji="0" lang="fr-FR" altLang="fr-FR" b="0" i="0" u="none" strike="noStrike" cap="none" normalizeH="0" baseline="0" dirty="0">
                <a:ln>
                  <a:noFill/>
                </a:ln>
                <a:solidFill>
                  <a:srgbClr val="212121"/>
                </a:solidFill>
                <a:effectLst/>
                <a:latin typeface="+mn-lt"/>
              </a:rPr>
              <a:t> transition </a:t>
            </a:r>
            <a:r>
              <a:rPr kumimoji="0" lang="fr-FR" altLang="fr-FR" b="0" i="0" u="none" strike="noStrike" cap="none" normalizeH="0" baseline="0" dirty="0" err="1">
                <a:ln>
                  <a:noFill/>
                </a:ln>
                <a:solidFill>
                  <a:srgbClr val="212121"/>
                </a:solidFill>
                <a:effectLst/>
                <a:latin typeface="+mn-lt"/>
              </a:rPr>
              <a:t>only</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took</a:t>
            </a:r>
            <a:r>
              <a:rPr kumimoji="0" lang="fr-FR" altLang="fr-FR" b="0" i="0" u="none" strike="noStrike" cap="none" normalizeH="0" baseline="0" dirty="0">
                <a:ln>
                  <a:noFill/>
                </a:ln>
                <a:solidFill>
                  <a:srgbClr val="212121"/>
                </a:solidFill>
                <a:effectLst/>
                <a:latin typeface="+mn-lt"/>
              </a:rPr>
              <a:t> place 10,000 </a:t>
            </a:r>
            <a:r>
              <a:rPr kumimoji="0" lang="fr-FR" altLang="fr-FR" b="0" i="0" u="none" strike="noStrike" cap="none" normalizeH="0" baseline="0" dirty="0" err="1">
                <a:ln>
                  <a:noFill/>
                </a:ln>
                <a:solidFill>
                  <a:srgbClr val="212121"/>
                </a:solidFill>
                <a:effectLst/>
                <a:latin typeface="+mn-lt"/>
              </a:rPr>
              <a:t>years</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ago</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when</a:t>
            </a:r>
            <a:r>
              <a:rPr kumimoji="0" lang="fr-FR" altLang="fr-FR" b="0" i="0" u="none" strike="noStrike" cap="none" normalizeH="0" baseline="0" dirty="0">
                <a:ln>
                  <a:noFill/>
                </a:ln>
                <a:solidFill>
                  <a:srgbClr val="212121"/>
                </a:solidFill>
                <a:effectLst/>
                <a:latin typeface="+mn-lt"/>
              </a:rPr>
              <a:t> homo sapiens has been on </a:t>
            </a:r>
          </a:p>
          <a:p>
            <a:pPr lvl="0" eaLnBrk="0" hangingPunct="0"/>
            <a:r>
              <a:rPr kumimoji="0" lang="fr-FR" altLang="fr-FR" b="0" i="0" u="none" strike="noStrike" cap="none" normalizeH="0" baseline="0" dirty="0" err="1">
                <a:ln>
                  <a:noFill/>
                </a:ln>
                <a:solidFill>
                  <a:srgbClr val="212121"/>
                </a:solidFill>
                <a:effectLst/>
                <a:latin typeface="+mn-lt"/>
              </a:rPr>
              <a:t>earth</a:t>
            </a:r>
            <a:r>
              <a:rPr kumimoji="0" lang="fr-FR" altLang="fr-FR" b="0" i="0" u="none" strike="noStrike" cap="none" normalizeH="0" baseline="0" dirty="0">
                <a:ln>
                  <a:noFill/>
                </a:ln>
                <a:solidFill>
                  <a:srgbClr val="212121"/>
                </a:solidFill>
                <a:effectLst/>
                <a:latin typeface="+mn-lt"/>
              </a:rPr>
              <a:t> for 200 </a:t>
            </a:r>
            <a:r>
              <a:rPr kumimoji="0" lang="fr-FR" altLang="fr-FR" b="0" i="0" u="none" strike="noStrike" cap="none" normalizeH="0" baseline="0" dirty="0" err="1">
                <a:ln>
                  <a:noFill/>
                </a:ln>
                <a:solidFill>
                  <a:srgbClr val="212121"/>
                </a:solidFill>
                <a:effectLst/>
                <a:latin typeface="+mn-lt"/>
              </a:rPr>
              <a:t>thousand</a:t>
            </a:r>
            <a:r>
              <a:rPr kumimoji="0" lang="fr-FR" altLang="fr-FR" b="0" i="0" u="none" strike="noStrike" cap="none" normalizeH="0" baseline="0" dirty="0">
                <a:ln>
                  <a:noFill/>
                </a:ln>
                <a:solidFill>
                  <a:srgbClr val="212121"/>
                </a:solidFill>
                <a:effectLst/>
                <a:latin typeface="+mn-lt"/>
              </a:rPr>
              <a:t> </a:t>
            </a:r>
            <a:r>
              <a:rPr kumimoji="0" lang="fr-FR" altLang="fr-FR" b="0" i="0" u="none" strike="noStrike" cap="none" normalizeH="0" baseline="0" dirty="0" err="1">
                <a:ln>
                  <a:noFill/>
                </a:ln>
                <a:solidFill>
                  <a:srgbClr val="212121"/>
                </a:solidFill>
                <a:effectLst/>
                <a:latin typeface="+mn-lt"/>
              </a:rPr>
              <a:t>years</a:t>
            </a:r>
            <a:r>
              <a:rPr kumimoji="0" lang="fr-FR" altLang="fr-FR" b="0" i="0" u="none" strike="noStrike" cap="none" normalizeH="0" baseline="0" dirty="0">
                <a:ln>
                  <a:noFill/>
                </a:ln>
                <a:solidFill>
                  <a:srgbClr val="212121"/>
                </a:solidFill>
                <a:effectLst/>
                <a:latin typeface="+mn-lt"/>
              </a:rPr>
              <a:t>?</a:t>
            </a:r>
            <a:r>
              <a:rPr kumimoji="0" lang="fr-FR" altLang="fr-FR" b="0" i="0" u="none" strike="noStrike" cap="none" normalizeH="0" baseline="0" dirty="0">
                <a:ln>
                  <a:noFill/>
                </a:ln>
                <a:solidFill>
                  <a:schemeClr val="tx1"/>
                </a:solidFill>
                <a:effectLst/>
                <a:latin typeface="+mn-lt"/>
              </a:rPr>
              <a:t> </a:t>
            </a:r>
          </a:p>
        </p:txBody>
      </p:sp>
    </p:spTree>
  </p:cSld>
  <p:clrMapOvr>
    <a:masterClrMapping/>
  </p:clrMapOvr>
  <p:transition spd="slow" advTm="80764"/>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en-US" dirty="0"/>
              <a:t>Cause of Race Differences in Intelligence: Climate and The Second Ice Age (</a:t>
            </a:r>
            <a:r>
              <a:rPr lang="en-US" dirty="0" err="1"/>
              <a:t>Würm</a:t>
            </a:r>
            <a:r>
              <a:rPr lang="en-US" dirty="0"/>
              <a:t>)</a:t>
            </a:r>
            <a:endParaRPr lang="fr-BE" dirty="0"/>
          </a:p>
        </p:txBody>
      </p:sp>
      <p:sp>
        <p:nvSpPr>
          <p:cNvPr id="3" name="Espace réservé du contenu 2"/>
          <p:cNvSpPr>
            <a:spLocks noGrp="1"/>
          </p:cNvSpPr>
          <p:nvPr>
            <p:ph idx="1"/>
          </p:nvPr>
        </p:nvSpPr>
        <p:spPr>
          <a:xfrm>
            <a:off x="457200" y="1773237"/>
            <a:ext cx="8229600" cy="4989785"/>
          </a:xfrm>
        </p:spPr>
        <p:txBody>
          <a:bodyPr rtlCol="0">
            <a:normAutofit/>
          </a:bodyPr>
          <a:lstStyle/>
          <a:p>
            <a:pPr marL="0" indent="0" eaLnBrk="1" fontAlgn="auto" hangingPunct="1">
              <a:spcAft>
                <a:spcPts val="0"/>
              </a:spcAft>
              <a:buFont typeface="Arial" pitchFamily="34" charset="0"/>
              <a:buNone/>
              <a:defRPr/>
            </a:pPr>
            <a:r>
              <a:rPr lang="en-US" sz="1800" dirty="0"/>
              <a:t>The explanation for these race differences in intelligence that has become widely accepted is that humans evolved in equatorial East Africa. </a:t>
            </a:r>
          </a:p>
          <a:p>
            <a:pPr marL="0" indent="0" eaLnBrk="1" fontAlgn="auto" hangingPunct="1">
              <a:spcAft>
                <a:spcPts val="0"/>
              </a:spcAft>
              <a:buFont typeface="Arial" pitchFamily="34" charset="0"/>
              <a:buNone/>
              <a:defRPr/>
            </a:pPr>
            <a:r>
              <a:rPr lang="en-US" sz="1800" dirty="0"/>
              <a:t>About 100,000 years ago some groups migrated northwards into North Africa and then into Asia and Europe. These groups encountered a more challenging environment </a:t>
            </a:r>
            <a:r>
              <a:rPr lang="en-US" sz="1800" dirty="0" smtClean="0"/>
              <a:t>where </a:t>
            </a:r>
            <a:r>
              <a:rPr lang="en-US" sz="1800" dirty="0"/>
              <a:t>there were no plant or insect foods for much of the year, so they had to hunt large animals like mammoths to obtain their food. They also had to keep warm and for this they needed to make clothes and shelters. </a:t>
            </a:r>
          </a:p>
          <a:p>
            <a:pPr marL="0" indent="0" eaLnBrk="1" fontAlgn="auto" hangingPunct="1">
              <a:spcAft>
                <a:spcPts val="0"/>
              </a:spcAft>
              <a:buFont typeface="Arial" pitchFamily="34" charset="0"/>
              <a:buNone/>
              <a:defRPr/>
            </a:pPr>
            <a:r>
              <a:rPr lang="en-US" sz="1800" dirty="0"/>
              <a:t>These problems became much greater in the last ice age that began about 28,000 years ago and lasted until about 11,000 years ago. All these challenges required higher intelligence. Only the more intelligent were able to survive in these harsh </a:t>
            </a:r>
            <a:r>
              <a:rPr lang="en-US" sz="1800" dirty="0" smtClean="0"/>
              <a:t>environments, </a:t>
            </a:r>
            <a:r>
              <a:rPr lang="en-US" sz="1800" dirty="0"/>
              <a:t>while the less intelligent perished. One </a:t>
            </a:r>
            <a:r>
              <a:rPr lang="en-US" sz="1800" dirty="0" smtClean="0"/>
              <a:t>result </a:t>
            </a:r>
            <a:r>
              <a:rPr lang="en-US" sz="1800" dirty="0"/>
              <a:t>was that the brain size of the European and East Asian peoples increased to accommodate the greater intelligence required to overcome these problems. Pelvic transverse</a:t>
            </a:r>
            <a:br>
              <a:rPr lang="en-US" sz="1800" dirty="0"/>
            </a:br>
            <a:r>
              <a:rPr lang="en-US" sz="1800" dirty="0"/>
              <a:t>diameter </a:t>
            </a:r>
            <a:r>
              <a:rPr lang="en-US" sz="1800" dirty="0" smtClean="0"/>
              <a:t>also increases </a:t>
            </a:r>
            <a:r>
              <a:rPr lang="en-US" sz="1800" dirty="0"/>
              <a:t>in size.</a:t>
            </a:r>
            <a:r>
              <a:rPr lang="fr-BE" sz="1800" dirty="0"/>
              <a:t/>
            </a:r>
            <a:br>
              <a:rPr lang="fr-BE" sz="1800" dirty="0"/>
            </a:br>
            <a:endParaRPr lang="fr-BE" sz="1800" dirty="0"/>
          </a:p>
        </p:txBody>
      </p:sp>
      <p:sp>
        <p:nvSpPr>
          <p:cNvPr id="4" name="Espace réservé du numéro de diapositive 3"/>
          <p:cNvSpPr>
            <a:spLocks noGrp="1"/>
          </p:cNvSpPr>
          <p:nvPr>
            <p:ph type="sldNum" sz="quarter" idx="12"/>
          </p:nvPr>
        </p:nvSpPr>
        <p:spPr/>
        <p:txBody>
          <a:bodyPr/>
          <a:lstStyle/>
          <a:p>
            <a:pPr>
              <a:defRPr/>
            </a:pPr>
            <a:fld id="{4A80FEDC-66DD-476B-A17E-611B909B4E87}" type="slidenum">
              <a:rPr lang="fr-BE"/>
              <a:pPr>
                <a:defRPr/>
              </a:pPr>
              <a:t>134</a:t>
            </a:fld>
            <a:endParaRPr lang="fr-BE" dirty="0"/>
          </a:p>
        </p:txBody>
      </p:sp>
      <p:pic>
        <p:nvPicPr>
          <p:cNvPr id="69637" name="Picture 2" descr="http://www.ccstib.fr/sites/sciences/IMG/jpg/ice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7206" y="5323165"/>
            <a:ext cx="1345587" cy="134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8" name="ZoneTexte 4"/>
          <p:cNvSpPr txBox="1">
            <a:spLocks noChangeArrowheads="1"/>
          </p:cNvSpPr>
          <p:nvPr/>
        </p:nvSpPr>
        <p:spPr bwMode="auto">
          <a:xfrm>
            <a:off x="90345" y="6078909"/>
            <a:ext cx="482802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1200" dirty="0"/>
              <a:t>More details on the evolution of race differe</a:t>
            </a:r>
            <a:r>
              <a:rPr lang="en-US" sz="1200" dirty="0">
                <a:hlinkClick r:id="rId4"/>
              </a:rPr>
              <a:t>n</a:t>
            </a:r>
            <a:r>
              <a:rPr lang="en-US" sz="1200" dirty="0"/>
              <a:t>ces in intelligence: </a:t>
            </a:r>
            <a:r>
              <a:rPr lang="fr-BE" sz="1200" dirty="0">
                <a:hlinkClick r:id="rId4"/>
              </a:rPr>
              <a:t/>
            </a:r>
            <a:br>
              <a:rPr lang="fr-BE" sz="1200" dirty="0">
                <a:hlinkClick r:id="rId4"/>
              </a:rPr>
            </a:br>
            <a:r>
              <a:rPr lang="fr-BE" sz="1200" dirty="0">
                <a:hlinkClick r:id="rId4"/>
              </a:rPr>
              <a:t>http://www.human-intelligence.org/evolution-of-race-differences-in-intelligence/</a:t>
            </a:r>
            <a:endParaRPr lang="fr-BE" sz="1200" dirty="0"/>
          </a:p>
          <a:p>
            <a:pPr eaLnBrk="1" hangingPunct="1"/>
            <a:r>
              <a:rPr lang="fr-BE" sz="1400" dirty="0"/>
              <a:t> </a:t>
            </a:r>
          </a:p>
        </p:txBody>
      </p:sp>
      <p:pic>
        <p:nvPicPr>
          <p:cNvPr id="69639" name="Picture 4" descr="http://www.sfu.museum/journey/ressources-resources/s/multimedia/illustrations/mammouth-mammoth.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1099" y="5525752"/>
            <a:ext cx="13906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103938"/>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135</a:t>
            </a:fld>
            <a:endParaRPr lang="fr-BE"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692696"/>
            <a:ext cx="5544616" cy="5289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431530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idx="1"/>
            <p:extLst>
              <p:ext uri="{D42A27DB-BD31-4B8C-83A1-F6EECF244321}">
                <p14:modId xmlns:p14="http://schemas.microsoft.com/office/powerpoint/2010/main" val="1000035238"/>
              </p:ext>
            </p:extLst>
          </p:nvPr>
        </p:nvGraphicFramePr>
        <p:xfrm>
          <a:off x="1979613" y="404813"/>
          <a:ext cx="4895850" cy="3744913"/>
        </p:xfrm>
        <a:graphic>
          <a:graphicData uri="http://schemas.openxmlformats.org/drawingml/2006/table">
            <a:tbl>
              <a:tblPr firstRow="1" firstCol="1" bandRow="1">
                <a:tableStyleId>{5C22544A-7EE6-4342-B048-85BDC9FD1C3A}</a:tableStyleId>
              </a:tblPr>
              <a:tblGrid>
                <a:gridCol w="1655949">
                  <a:extLst>
                    <a:ext uri="{9D8B030D-6E8A-4147-A177-3AD203B41FA5}">
                      <a16:colId xmlns:a16="http://schemas.microsoft.com/office/drawing/2014/main" val="20000"/>
                    </a:ext>
                  </a:extLst>
                </a:gridCol>
                <a:gridCol w="995970">
                  <a:extLst>
                    <a:ext uri="{9D8B030D-6E8A-4147-A177-3AD203B41FA5}">
                      <a16:colId xmlns:a16="http://schemas.microsoft.com/office/drawing/2014/main" val="20001"/>
                    </a:ext>
                  </a:extLst>
                </a:gridCol>
                <a:gridCol w="959970">
                  <a:extLst>
                    <a:ext uri="{9D8B030D-6E8A-4147-A177-3AD203B41FA5}">
                      <a16:colId xmlns:a16="http://schemas.microsoft.com/office/drawing/2014/main" val="20002"/>
                    </a:ext>
                  </a:extLst>
                </a:gridCol>
                <a:gridCol w="815975">
                  <a:extLst>
                    <a:ext uri="{9D8B030D-6E8A-4147-A177-3AD203B41FA5}">
                      <a16:colId xmlns:a16="http://schemas.microsoft.com/office/drawing/2014/main" val="20003"/>
                    </a:ext>
                  </a:extLst>
                </a:gridCol>
                <a:gridCol w="467986">
                  <a:extLst>
                    <a:ext uri="{9D8B030D-6E8A-4147-A177-3AD203B41FA5}">
                      <a16:colId xmlns:a16="http://schemas.microsoft.com/office/drawing/2014/main" val="20004"/>
                    </a:ext>
                  </a:extLst>
                </a:gridCol>
              </a:tblGrid>
              <a:tr h="613454">
                <a:tc>
                  <a:txBody>
                    <a:bodyPr/>
                    <a:lstStyle/>
                    <a:p>
                      <a:pPr>
                        <a:lnSpc>
                          <a:spcPct val="115000"/>
                        </a:lnSpc>
                        <a:spcAft>
                          <a:spcPts val="1000"/>
                        </a:spcAft>
                      </a:pPr>
                      <a:r>
                        <a:rPr lang="fr-BE" sz="1200" dirty="0">
                          <a:effectLst/>
                        </a:rPr>
                        <a:t>Race</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Winter Temp</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Wurm Temp</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Brain Size</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IQ</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288880">
                <a:tc>
                  <a:txBody>
                    <a:bodyPr/>
                    <a:lstStyle/>
                    <a:p>
                      <a:pPr>
                        <a:lnSpc>
                          <a:spcPct val="115000"/>
                        </a:lnSpc>
                        <a:spcAft>
                          <a:spcPts val="1000"/>
                        </a:spcAft>
                      </a:pPr>
                      <a:r>
                        <a:rPr lang="fr-BE" sz="1200" dirty="0">
                          <a:effectLst/>
                        </a:rPr>
                        <a:t>Arctic Peoples </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-15</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-20</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1,443</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91</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277325">
                <a:tc>
                  <a:txBody>
                    <a:bodyPr/>
                    <a:lstStyle/>
                    <a:p>
                      <a:pPr>
                        <a:lnSpc>
                          <a:spcPct val="115000"/>
                        </a:lnSpc>
                        <a:spcAft>
                          <a:spcPts val="1000"/>
                        </a:spcAft>
                      </a:pPr>
                      <a:r>
                        <a:rPr lang="fr-BE" sz="1200" dirty="0">
                          <a:effectLst/>
                        </a:rPr>
                        <a:t>East Asians </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-7</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-12</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1,416</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105</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r h="288880">
                <a:tc>
                  <a:txBody>
                    <a:bodyPr/>
                    <a:lstStyle/>
                    <a:p>
                      <a:pPr>
                        <a:lnSpc>
                          <a:spcPct val="115000"/>
                        </a:lnSpc>
                        <a:spcAft>
                          <a:spcPts val="1000"/>
                        </a:spcAft>
                      </a:pPr>
                      <a:r>
                        <a:rPr lang="fr-BE" sz="1200" dirty="0">
                          <a:effectLst/>
                        </a:rPr>
                        <a:t>Europeans</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0</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-5</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1,369</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99</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3"/>
                  </a:ext>
                </a:extLst>
              </a:tr>
              <a:tr h="288880">
                <a:tc>
                  <a:txBody>
                    <a:bodyPr/>
                    <a:lstStyle/>
                    <a:p>
                      <a:pPr>
                        <a:lnSpc>
                          <a:spcPct val="115000"/>
                        </a:lnSpc>
                        <a:spcAft>
                          <a:spcPts val="1000"/>
                        </a:spcAft>
                      </a:pPr>
                      <a:r>
                        <a:rPr lang="fr-BE" sz="1200" dirty="0">
                          <a:effectLst/>
                        </a:rPr>
                        <a:t>Native Americans </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7</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5</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1,366</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86</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4"/>
                  </a:ext>
                </a:extLst>
              </a:tr>
              <a:tr h="554649">
                <a:tc>
                  <a:txBody>
                    <a:bodyPr/>
                    <a:lstStyle/>
                    <a:p>
                      <a:pPr>
                        <a:lnSpc>
                          <a:spcPct val="115000"/>
                        </a:lnSpc>
                        <a:spcAft>
                          <a:spcPts val="1000"/>
                        </a:spcAft>
                      </a:pPr>
                      <a:r>
                        <a:rPr lang="fr-BE" sz="1200" dirty="0">
                          <a:effectLst/>
                        </a:rPr>
                        <a:t>S. Asian &amp; N. Africans</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12</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7</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1,293</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84</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5"/>
                  </a:ext>
                </a:extLst>
              </a:tr>
              <a:tr h="277325">
                <a:tc>
                  <a:txBody>
                    <a:bodyPr/>
                    <a:lstStyle/>
                    <a:p>
                      <a:pPr>
                        <a:lnSpc>
                          <a:spcPct val="115000"/>
                        </a:lnSpc>
                        <a:spcAft>
                          <a:spcPts val="1000"/>
                        </a:spcAft>
                      </a:pPr>
                      <a:r>
                        <a:rPr lang="fr-BE" sz="1200" dirty="0">
                          <a:effectLst/>
                        </a:rPr>
                        <a:t>Bushmen</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15</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15</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1,270</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54</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6"/>
                  </a:ext>
                </a:extLst>
              </a:tr>
              <a:tr h="288880">
                <a:tc>
                  <a:txBody>
                    <a:bodyPr/>
                    <a:lstStyle/>
                    <a:p>
                      <a:pPr>
                        <a:lnSpc>
                          <a:spcPct val="115000"/>
                        </a:lnSpc>
                        <a:spcAft>
                          <a:spcPts val="1000"/>
                        </a:spcAft>
                      </a:pPr>
                      <a:r>
                        <a:rPr lang="fr-BE" sz="1200" dirty="0">
                          <a:effectLst/>
                        </a:rPr>
                        <a:t>Africans</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17</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17</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1,280</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latin typeface="Calibri"/>
                          <a:ea typeface="Calibri"/>
                          <a:cs typeface="Times New Roman"/>
                        </a:rPr>
                        <a:t>71</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7"/>
                  </a:ext>
                </a:extLst>
              </a:tr>
              <a:tr h="288880">
                <a:tc>
                  <a:txBody>
                    <a:bodyPr/>
                    <a:lstStyle/>
                    <a:p>
                      <a:pPr>
                        <a:lnSpc>
                          <a:spcPct val="115000"/>
                        </a:lnSpc>
                        <a:spcAft>
                          <a:spcPts val="1000"/>
                        </a:spcAft>
                      </a:pPr>
                      <a:r>
                        <a:rPr lang="fr-BE" sz="1200" dirty="0">
                          <a:effectLst/>
                        </a:rPr>
                        <a:t>Australians</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17</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17</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1,225</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62</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8"/>
                  </a:ext>
                </a:extLst>
              </a:tr>
              <a:tr h="288880">
                <a:tc>
                  <a:txBody>
                    <a:bodyPr/>
                    <a:lstStyle/>
                    <a:p>
                      <a:pPr>
                        <a:lnSpc>
                          <a:spcPct val="115000"/>
                        </a:lnSpc>
                        <a:spcAft>
                          <a:spcPts val="1000"/>
                        </a:spcAft>
                      </a:pPr>
                      <a:r>
                        <a:rPr lang="fr-BE" sz="1200" dirty="0">
                          <a:effectLst/>
                        </a:rPr>
                        <a:t>Southeast Asians</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24</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24</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1,332</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87</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9"/>
                  </a:ext>
                </a:extLst>
              </a:tr>
              <a:tr h="288880">
                <a:tc>
                  <a:txBody>
                    <a:bodyPr/>
                    <a:lstStyle/>
                    <a:p>
                      <a:pPr>
                        <a:lnSpc>
                          <a:spcPct val="115000"/>
                        </a:lnSpc>
                        <a:spcAft>
                          <a:spcPts val="1000"/>
                        </a:spcAft>
                      </a:pPr>
                      <a:r>
                        <a:rPr lang="fr-BE" sz="1200" dirty="0">
                          <a:effectLst/>
                        </a:rPr>
                        <a:t>Pacifie Islanders</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24</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24</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1,317</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BE" sz="1200" dirty="0">
                          <a:effectLst/>
                        </a:rPr>
                        <a:t>85</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10"/>
                  </a:ext>
                </a:extLst>
              </a:tr>
            </a:tbl>
          </a:graphicData>
        </a:graphic>
      </p:graphicFrame>
      <p:sp>
        <p:nvSpPr>
          <p:cNvPr id="4" name="Espace réservé du numéro de diapositive 3"/>
          <p:cNvSpPr>
            <a:spLocks noGrp="1"/>
          </p:cNvSpPr>
          <p:nvPr>
            <p:ph type="sldNum" sz="quarter" idx="12"/>
          </p:nvPr>
        </p:nvSpPr>
        <p:spPr/>
        <p:txBody>
          <a:bodyPr/>
          <a:lstStyle/>
          <a:p>
            <a:pPr>
              <a:defRPr/>
            </a:pPr>
            <a:fld id="{20E3680E-E443-4D3C-8A82-3E00F5E8A832}" type="slidenum">
              <a:rPr lang="fr-BE"/>
              <a:pPr>
                <a:defRPr/>
              </a:pPr>
              <a:t>136</a:t>
            </a:fld>
            <a:endParaRPr lang="fr-BE" dirty="0"/>
          </a:p>
        </p:txBody>
      </p:sp>
      <p:sp>
        <p:nvSpPr>
          <p:cNvPr id="70733" name="ZoneTexte 2"/>
          <p:cNvSpPr txBox="1">
            <a:spLocks noChangeArrowheads="1"/>
          </p:cNvSpPr>
          <p:nvPr/>
        </p:nvSpPr>
        <p:spPr bwMode="auto">
          <a:xfrm>
            <a:off x="213348" y="4738261"/>
            <a:ext cx="871730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1600" dirty="0"/>
              <a:t>The case of Arctic People:</a:t>
            </a:r>
          </a:p>
          <a:p>
            <a:pPr eaLnBrk="1" hangingPunct="1"/>
            <a:r>
              <a:rPr lang="en-US" sz="1600" dirty="0"/>
              <a:t>For high intelligence to be developed, two parameters were needed:</a:t>
            </a:r>
          </a:p>
          <a:p>
            <a:pPr eaLnBrk="1" hangingPunct="1"/>
            <a:r>
              <a:rPr lang="en-US" sz="1600" dirty="0"/>
              <a:t>-Selective pressure to increase intelligence, the cold.</a:t>
            </a:r>
          </a:p>
          <a:p>
            <a:pPr eaLnBrk="1" hangingPunct="1"/>
            <a:r>
              <a:rPr lang="en-US" sz="1600" dirty="0"/>
              <a:t>-A large </a:t>
            </a:r>
            <a:r>
              <a:rPr lang="en-US" sz="1600" dirty="0" smtClean="0"/>
              <a:t>population is needed </a:t>
            </a:r>
            <a:r>
              <a:rPr lang="en-US" sz="1600" dirty="0"/>
              <a:t>to see advantageous mutations </a:t>
            </a:r>
            <a:r>
              <a:rPr lang="en-US" sz="1600" dirty="0" smtClean="0"/>
              <a:t>appear, </a:t>
            </a:r>
            <a:r>
              <a:rPr lang="en-US" sz="1600" dirty="0"/>
              <a:t>followed by their selection by natural selection. Arctic People were extremely few in comparison with large European or Asian populations. </a:t>
            </a:r>
            <a:br>
              <a:rPr lang="en-US" sz="1600" dirty="0"/>
            </a:br>
            <a:r>
              <a:rPr lang="en-US" sz="1600" dirty="0"/>
              <a:t>Nevertheless, it is </a:t>
            </a:r>
            <a:r>
              <a:rPr lang="en-US" sz="1600" dirty="0" smtClean="0"/>
              <a:t>interesting </a:t>
            </a:r>
            <a:r>
              <a:rPr lang="en-US" sz="1600" dirty="0"/>
              <a:t>that Arctic People have the biggest brain size, </a:t>
            </a:r>
            <a:r>
              <a:rPr lang="en-US" sz="1600" dirty="0" smtClean="0"/>
              <a:t>pointing to evolutionary </a:t>
            </a:r>
            <a:r>
              <a:rPr lang="en-US" sz="1600" dirty="0"/>
              <a:t>processes at work.</a:t>
            </a:r>
            <a:endParaRPr lang="fr-BE" sz="1600" dirty="0"/>
          </a:p>
        </p:txBody>
      </p:sp>
      <p:sp>
        <p:nvSpPr>
          <p:cNvPr id="2" name="ZoneTexte 1"/>
          <p:cNvSpPr txBox="1"/>
          <p:nvPr/>
        </p:nvSpPr>
        <p:spPr>
          <a:xfrm>
            <a:off x="1566701" y="4182383"/>
            <a:ext cx="6010595" cy="261610"/>
          </a:xfrm>
          <a:prstGeom prst="rect">
            <a:avLst/>
          </a:prstGeom>
          <a:noFill/>
        </p:spPr>
        <p:txBody>
          <a:bodyPr wrap="square" rtlCol="0">
            <a:spAutoFit/>
          </a:bodyPr>
          <a:lstStyle/>
          <a:p>
            <a:r>
              <a:rPr lang="en-AU" sz="1100" dirty="0"/>
              <a:t>From </a:t>
            </a:r>
            <a:r>
              <a:rPr lang="en-AU" sz="1100" i="1" dirty="0"/>
              <a:t>Race Differences in Intelligence: An Evolutionary Analysis</a:t>
            </a:r>
            <a:r>
              <a:rPr lang="en-AU" sz="1100" dirty="0"/>
              <a:t>, Richard Lynn, 2015 (2nd edition).</a:t>
            </a:r>
            <a:endParaRPr lang="fr-BE" sz="1100" dirty="0"/>
          </a:p>
        </p:txBody>
      </p:sp>
    </p:spTree>
  </p:cSld>
  <p:clrMapOvr>
    <a:masterClrMapping/>
  </p:clrMapOvr>
  <p:transition spd="slow" advTm="148734"/>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580112" y="6398231"/>
            <a:ext cx="2133600" cy="365125"/>
          </a:xfrm>
        </p:spPr>
        <p:txBody>
          <a:bodyPr/>
          <a:lstStyle/>
          <a:p>
            <a:pPr>
              <a:defRPr/>
            </a:pPr>
            <a:fld id="{4880C872-D621-4DE6-983A-129111F0593D}" type="slidenum">
              <a:rPr lang="fr-BE" smtClean="0"/>
              <a:pPr>
                <a:defRPr/>
              </a:pPr>
              <a:t>137</a:t>
            </a:fld>
            <a:endParaRPr lang="fr-BE" dirty="0"/>
          </a:p>
        </p:txBody>
      </p:sp>
      <p:pic>
        <p:nvPicPr>
          <p:cNvPr id="686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665" y="779182"/>
            <a:ext cx="5167313" cy="482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8612" name="ZoneTexte 4"/>
          <p:cNvSpPr txBox="1">
            <a:spLocks noChangeArrowheads="1"/>
          </p:cNvSpPr>
          <p:nvPr/>
        </p:nvSpPr>
        <p:spPr bwMode="auto">
          <a:xfrm>
            <a:off x="1871712" y="251897"/>
            <a:ext cx="7416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r>
              <a:rPr lang="en-US" dirty="0"/>
              <a:t>National IQ As a Function of Mean Temperature</a:t>
            </a:r>
          </a:p>
        </p:txBody>
      </p:sp>
      <p:sp>
        <p:nvSpPr>
          <p:cNvPr id="68613" name="ZoneTexte 5"/>
          <p:cNvSpPr txBox="1">
            <a:spLocks noChangeArrowheads="1"/>
          </p:cNvSpPr>
          <p:nvPr/>
        </p:nvSpPr>
        <p:spPr bwMode="auto">
          <a:xfrm>
            <a:off x="535530" y="6181111"/>
            <a:ext cx="74635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dirty="0"/>
              <a:t>Montesquieu is the first to evoke this phenomenon in his "theory of climates"</a:t>
            </a:r>
            <a:endParaRPr lang="fr-BE" dirty="0"/>
          </a:p>
        </p:txBody>
      </p:sp>
      <p:sp>
        <p:nvSpPr>
          <p:cNvPr id="2" name="ZoneTexte 1"/>
          <p:cNvSpPr txBox="1"/>
          <p:nvPr/>
        </p:nvSpPr>
        <p:spPr>
          <a:xfrm>
            <a:off x="2353444" y="5761548"/>
            <a:ext cx="3547766" cy="261610"/>
          </a:xfrm>
          <a:prstGeom prst="rect">
            <a:avLst/>
          </a:prstGeom>
          <a:noFill/>
        </p:spPr>
        <p:txBody>
          <a:bodyPr wrap="none" rtlCol="0">
            <a:spAutoFit/>
          </a:bodyPr>
          <a:lstStyle/>
          <a:p>
            <a:r>
              <a:rPr lang="en-AU" sz="1100" dirty="0"/>
              <a:t>From </a:t>
            </a:r>
            <a:r>
              <a:rPr lang="en-AU" sz="1100" i="1" dirty="0"/>
              <a:t>The Limits of Democratization</a:t>
            </a:r>
            <a:r>
              <a:rPr lang="en-AU" sz="1100" dirty="0"/>
              <a:t>, </a:t>
            </a:r>
            <a:r>
              <a:rPr lang="en-AU" sz="1100" dirty="0" err="1"/>
              <a:t>Tatu</a:t>
            </a:r>
            <a:r>
              <a:rPr lang="en-AU" sz="1100" dirty="0"/>
              <a:t> </a:t>
            </a:r>
            <a:r>
              <a:rPr lang="en-AU" sz="1100" dirty="0" err="1"/>
              <a:t>Vanhanen</a:t>
            </a:r>
            <a:r>
              <a:rPr lang="en-AU" sz="1100" dirty="0"/>
              <a:t>, 2009.</a:t>
            </a:r>
            <a:endParaRPr lang="fr-BE" sz="1100"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504" y="116632"/>
            <a:ext cx="8694712" cy="5849964"/>
          </a:xfrm>
        </p:spPr>
        <p:txBody>
          <a:bodyPr rtlCol="0">
            <a:normAutofit/>
          </a:bodyPr>
          <a:lstStyle/>
          <a:p>
            <a:pPr eaLnBrk="1" fontAlgn="auto" hangingPunct="1">
              <a:spcAft>
                <a:spcPts val="0"/>
              </a:spcAft>
              <a:buFont typeface="Arial" pitchFamily="34" charset="0"/>
              <a:buChar char="•"/>
              <a:defRPr/>
            </a:pPr>
            <a:endParaRPr lang="fr-BE" sz="2000" dirty="0"/>
          </a:p>
          <a:p>
            <a:pPr marL="0" indent="0" eaLnBrk="1" fontAlgn="auto" hangingPunct="1">
              <a:spcAft>
                <a:spcPts val="0"/>
              </a:spcAft>
              <a:buNone/>
              <a:defRPr/>
            </a:pPr>
            <a:r>
              <a:rPr lang="en-US" sz="2000" dirty="0"/>
              <a:t>Intelligence can be summarized as two parameters:</a:t>
            </a:r>
          </a:p>
          <a:p>
            <a:pPr marL="0" indent="0" eaLnBrk="1" fontAlgn="auto" hangingPunct="1">
              <a:spcAft>
                <a:spcPts val="0"/>
              </a:spcAft>
              <a:buNone/>
              <a:defRPr/>
            </a:pPr>
            <a:r>
              <a:rPr lang="en-US" sz="2000" dirty="0"/>
              <a:t>	-quantitative: the allelic frequencies for a high intelligence in a genome.</a:t>
            </a:r>
          </a:p>
          <a:p>
            <a:pPr marL="0" indent="0" eaLnBrk="1" fontAlgn="auto" hangingPunct="1">
              <a:spcAft>
                <a:spcPts val="0"/>
              </a:spcAft>
              <a:buNone/>
              <a:defRPr/>
            </a:pPr>
            <a:r>
              <a:rPr lang="en-US" sz="2000" dirty="0"/>
              <a:t>	-qualitative: the quality of the allele present in a genome.</a:t>
            </a:r>
          </a:p>
          <a:p>
            <a:pPr eaLnBrk="1" fontAlgn="auto" hangingPunct="1">
              <a:spcAft>
                <a:spcPts val="0"/>
              </a:spcAft>
              <a:buFont typeface="Arial" pitchFamily="34" charset="0"/>
              <a:buChar char="•"/>
              <a:defRPr/>
            </a:pPr>
            <a:endParaRPr lang="en-US" sz="2000" dirty="0"/>
          </a:p>
          <a:p>
            <a:pPr marL="0" indent="0" eaLnBrk="1" fontAlgn="auto" hangingPunct="1">
              <a:spcAft>
                <a:spcPts val="0"/>
              </a:spcAft>
              <a:buNone/>
              <a:defRPr/>
            </a:pPr>
            <a:r>
              <a:rPr lang="en-US" sz="2000" dirty="0" smtClean="0"/>
              <a:t>The first </a:t>
            </a:r>
            <a:r>
              <a:rPr lang="en-US" sz="2000" dirty="0"/>
              <a:t>men who left Africa 100,000 years ago were carriers of a broad spectrum of </a:t>
            </a:r>
            <a:r>
              <a:rPr lang="en-US" sz="2000" dirty="0" smtClean="0"/>
              <a:t>high and low intelligence alleles. </a:t>
            </a:r>
            <a:endParaRPr lang="en-US" sz="2000" dirty="0"/>
          </a:p>
          <a:p>
            <a:pPr marL="0" indent="0" eaLnBrk="1" fontAlgn="auto" hangingPunct="1">
              <a:spcAft>
                <a:spcPts val="0"/>
              </a:spcAft>
              <a:buNone/>
              <a:defRPr/>
            </a:pPr>
            <a:r>
              <a:rPr lang="en-US" sz="2000" dirty="0"/>
              <a:t>Those who have migrated to the cold climates of Europe and Asia have been subject to the intellectual difficulty of surviving in extremely harsh climates, so </a:t>
            </a:r>
            <a:r>
              <a:rPr lang="en-US" sz="2000" dirty="0" smtClean="0"/>
              <a:t>the </a:t>
            </a:r>
            <a:r>
              <a:rPr lang="en-US" sz="2000" dirty="0"/>
              <a:t>less intelligent, carrying the alleles for less </a:t>
            </a:r>
            <a:r>
              <a:rPr lang="en-US" sz="2000" dirty="0" smtClean="0"/>
              <a:t>intelligence, </a:t>
            </a:r>
            <a:r>
              <a:rPr lang="en-US" sz="2000" dirty="0"/>
              <a:t>did not survive. The harder the winter, the more the natural selection for </a:t>
            </a:r>
            <a:r>
              <a:rPr lang="en-US" sz="2000" dirty="0" smtClean="0"/>
              <a:t>eliminating </a:t>
            </a:r>
            <a:r>
              <a:rPr lang="en-US" sz="2000" dirty="0"/>
              <a:t>the less intelligent was important. This explains the strong correlation between average intelligence of the populations, brain </a:t>
            </a:r>
            <a:r>
              <a:rPr lang="en-US" sz="2000" dirty="0" smtClean="0"/>
              <a:t>size, </a:t>
            </a:r>
            <a:r>
              <a:rPr lang="en-US" sz="2000" dirty="0"/>
              <a:t>and temperatures (already noted by Montesquieu in </a:t>
            </a:r>
            <a:r>
              <a:rPr lang="en-US" sz="2000" dirty="0" smtClean="0"/>
              <a:t>“The Spirit </a:t>
            </a:r>
            <a:r>
              <a:rPr lang="en-US" sz="2000" dirty="0"/>
              <a:t>of the </a:t>
            </a:r>
            <a:r>
              <a:rPr lang="en-US" sz="2000" dirty="0" smtClean="0"/>
              <a:t>Laws") </a:t>
            </a:r>
            <a:endParaRPr lang="en-US" sz="2000" dirty="0"/>
          </a:p>
          <a:p>
            <a:pPr marL="0" indent="0" eaLnBrk="1" fontAlgn="auto" hangingPunct="1">
              <a:spcAft>
                <a:spcPts val="0"/>
              </a:spcAft>
              <a:buNone/>
              <a:defRPr/>
            </a:pPr>
            <a:r>
              <a:rPr lang="en-US" sz="2000" dirty="0" smtClean="0"/>
              <a:t>Birds flowing </a:t>
            </a:r>
            <a:r>
              <a:rPr lang="en-US" sz="2000" dirty="0"/>
              <a:t>in cold areas also </a:t>
            </a:r>
            <a:r>
              <a:rPr lang="en-US" sz="2000" dirty="0" smtClean="0"/>
              <a:t>have </a:t>
            </a:r>
            <a:r>
              <a:rPr lang="en-AU" sz="2000" dirty="0" smtClean="0"/>
              <a:t>larger </a:t>
            </a:r>
            <a:r>
              <a:rPr lang="en-AU" sz="2000" dirty="0"/>
              <a:t>brains and higher intelligence. Alaska’s chickadees have bigger brains and are more intelligent than Central </a:t>
            </a:r>
            <a:r>
              <a:rPr lang="en-AU" sz="2000" dirty="0" smtClean="0"/>
              <a:t>America’s chickadee</a:t>
            </a:r>
            <a:r>
              <a:rPr lang="en-US" sz="2000" dirty="0" smtClean="0"/>
              <a:t>s </a:t>
            </a:r>
            <a:r>
              <a:rPr lang="en-US" sz="2000" dirty="0"/>
              <a:t>(</a:t>
            </a:r>
            <a:r>
              <a:rPr lang="en-US" sz="2000" dirty="0" err="1"/>
              <a:t>Rindermann</a:t>
            </a:r>
            <a:r>
              <a:rPr lang="en-US" sz="2000" dirty="0"/>
              <a:t>, 2018</a:t>
            </a:r>
            <a:r>
              <a:rPr lang="en-US" sz="2000" dirty="0" smtClean="0"/>
              <a:t>).</a:t>
            </a:r>
            <a:endParaRPr lang="fr-BE" sz="2000" dirty="0"/>
          </a:p>
        </p:txBody>
      </p:sp>
      <p:sp>
        <p:nvSpPr>
          <p:cNvPr id="4" name="Espace réservé du numéro de diapositive 3"/>
          <p:cNvSpPr>
            <a:spLocks noGrp="1"/>
          </p:cNvSpPr>
          <p:nvPr>
            <p:ph type="sldNum" sz="quarter" idx="12"/>
          </p:nvPr>
        </p:nvSpPr>
        <p:spPr/>
        <p:txBody>
          <a:bodyPr/>
          <a:lstStyle/>
          <a:p>
            <a:pPr>
              <a:defRPr/>
            </a:pPr>
            <a:fld id="{C9F57042-0B30-4C58-B77D-573CE532E034}" type="slidenum">
              <a:rPr lang="fr-BE"/>
              <a:pPr>
                <a:defRPr/>
              </a:pPr>
              <a:t>138</a:t>
            </a:fld>
            <a:endParaRPr lang="fr-BE" dirty="0"/>
          </a:p>
        </p:txBody>
      </p:sp>
      <p:sp>
        <p:nvSpPr>
          <p:cNvPr id="2" name="TextBox 1"/>
          <p:cNvSpPr txBox="1"/>
          <p:nvPr/>
        </p:nvSpPr>
        <p:spPr>
          <a:xfrm>
            <a:off x="107504" y="6075144"/>
            <a:ext cx="8208912" cy="646331"/>
          </a:xfrm>
          <a:prstGeom prst="rect">
            <a:avLst/>
          </a:prstGeom>
          <a:noFill/>
        </p:spPr>
        <p:txBody>
          <a:bodyPr wrap="square" rtlCol="0">
            <a:spAutoFit/>
          </a:bodyPr>
          <a:lstStyle/>
          <a:p>
            <a:r>
              <a:rPr lang="en-AU" dirty="0" err="1"/>
              <a:t>Rindermann</a:t>
            </a:r>
            <a:r>
              <a:rPr lang="en-AU" dirty="0"/>
              <a:t>, H. (2018). </a:t>
            </a:r>
            <a:r>
              <a:rPr lang="en-AU" i="1" dirty="0"/>
              <a:t>Cognitive capitalism: Human capital and the wellbeing of nations</a:t>
            </a:r>
            <a:r>
              <a:rPr lang="en-AU" dirty="0"/>
              <a:t>. Cambridge University Press.</a:t>
            </a:r>
            <a:endParaRPr lang="en-US" dirty="0"/>
          </a:p>
        </p:txBody>
      </p:sp>
    </p:spTree>
  </p:cSld>
  <p:clrMapOvr>
    <a:masterClrMapping/>
  </p:clrMapOvr>
  <p:transition spd="slow" advTm="295293"/>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512" y="-171400"/>
            <a:ext cx="8229600" cy="1143000"/>
          </a:xfrm>
        </p:spPr>
        <p:txBody>
          <a:bodyPr/>
          <a:lstStyle/>
          <a:p>
            <a:r>
              <a:rPr lang="fr-BE" sz="2800" dirty="0"/>
              <a:t>More In </a:t>
            </a:r>
            <a:r>
              <a:rPr lang="fr-BE" sz="2800" dirty="0" err="1"/>
              <a:t>Detail</a:t>
            </a:r>
            <a:r>
              <a:rPr lang="fr-BE" sz="2800" dirty="0"/>
              <a:t>…</a:t>
            </a:r>
          </a:p>
        </p:txBody>
      </p:sp>
      <p:sp>
        <p:nvSpPr>
          <p:cNvPr id="3" name="Espace réservé du contenu 2"/>
          <p:cNvSpPr>
            <a:spLocks noGrp="1"/>
          </p:cNvSpPr>
          <p:nvPr>
            <p:ph idx="1"/>
          </p:nvPr>
        </p:nvSpPr>
        <p:spPr>
          <a:xfrm>
            <a:off x="343000" y="801045"/>
            <a:ext cx="8343800" cy="5544616"/>
          </a:xfrm>
        </p:spPr>
        <p:txBody>
          <a:bodyPr/>
          <a:lstStyle/>
          <a:p>
            <a:pPr marL="0" indent="0" eaLnBrk="1" fontAlgn="auto" hangingPunct="1">
              <a:spcAft>
                <a:spcPts val="0"/>
              </a:spcAft>
              <a:buNone/>
              <a:defRPr/>
            </a:pPr>
            <a:r>
              <a:rPr lang="en-US" sz="1200" dirty="0"/>
              <a:t>The selective pressure to improve intelligence </a:t>
            </a:r>
            <a:r>
              <a:rPr lang="en-US" sz="1200" dirty="0" smtClean="0"/>
              <a:t>occurred </a:t>
            </a:r>
            <a:r>
              <a:rPr lang="en-US" sz="1200" dirty="0"/>
              <a:t>among those who </a:t>
            </a:r>
            <a:r>
              <a:rPr lang="en-US" sz="1200" dirty="0" smtClean="0"/>
              <a:t>had </a:t>
            </a:r>
            <a:r>
              <a:rPr lang="en-US" sz="1200" dirty="0"/>
              <a:t>experienced the difficulty of surviving harsh winters.</a:t>
            </a:r>
          </a:p>
          <a:p>
            <a:pPr marL="0" indent="0" eaLnBrk="1" fontAlgn="auto" hangingPunct="1">
              <a:spcAft>
                <a:spcPts val="0"/>
              </a:spcAft>
              <a:buNone/>
              <a:defRPr/>
            </a:pPr>
            <a:r>
              <a:rPr lang="en-US" sz="1200" dirty="0"/>
              <a:t>It was a new, more cognitively demanding environment because of the need to hunt large animals for </a:t>
            </a:r>
            <a:r>
              <a:rPr lang="en-US" sz="1200" dirty="0" smtClean="0"/>
              <a:t>food and </a:t>
            </a:r>
            <a:r>
              <a:rPr lang="en-US" sz="1200" dirty="0"/>
              <a:t>keep children warm, which necessitated the construction of shelter and clothing. For all these reasons, cold climates exerted selection pressure for greater intelligence. The colder the winters were, the more severe the </a:t>
            </a:r>
            <a:r>
              <a:rPr lang="en-US" sz="1200" dirty="0" smtClean="0"/>
              <a:t>selection pressure was, </a:t>
            </a:r>
            <a:r>
              <a:rPr lang="en-US" sz="1200" dirty="0"/>
              <a:t>and the intelligence evolved in relation. This explains the wide association between the coldness of winter, </a:t>
            </a:r>
            <a:r>
              <a:rPr lang="en-US" sz="1200" dirty="0" smtClean="0"/>
              <a:t>temperature, </a:t>
            </a:r>
            <a:r>
              <a:rPr lang="en-US" sz="1200" dirty="0"/>
              <a:t>and intelligence. </a:t>
            </a:r>
          </a:p>
          <a:p>
            <a:pPr marL="0" indent="0" eaLnBrk="1" fontAlgn="auto" hangingPunct="1">
              <a:spcAft>
                <a:spcPts val="0"/>
              </a:spcAft>
              <a:buNone/>
              <a:defRPr/>
            </a:pPr>
            <a:endParaRPr lang="en-US" sz="1200" dirty="0"/>
          </a:p>
          <a:p>
            <a:pPr marL="0" indent="0" eaLnBrk="1" fontAlgn="auto" hangingPunct="1">
              <a:spcAft>
                <a:spcPts val="0"/>
              </a:spcAft>
              <a:buNone/>
              <a:defRPr/>
            </a:pPr>
            <a:r>
              <a:rPr lang="en-US" sz="1200" dirty="0"/>
              <a:t>Genetic processes in the evolution of race differences in intelligence:</a:t>
            </a:r>
          </a:p>
          <a:p>
            <a:pPr marL="0" indent="0" eaLnBrk="1" fontAlgn="auto" hangingPunct="1">
              <a:spcAft>
                <a:spcPts val="0"/>
              </a:spcAft>
              <a:buNone/>
              <a:defRPr/>
            </a:pPr>
            <a:r>
              <a:rPr lang="en-US" sz="1200" dirty="0"/>
              <a:t>Two genetic processes explain the evolution of racial differences in intelligence. </a:t>
            </a:r>
          </a:p>
          <a:p>
            <a:pPr marL="0" indent="0" eaLnBrk="1" fontAlgn="auto" hangingPunct="1">
              <a:spcAft>
                <a:spcPts val="0"/>
              </a:spcAft>
              <a:buNone/>
              <a:defRPr/>
            </a:pPr>
            <a:r>
              <a:rPr lang="en-US" sz="1200" dirty="0"/>
              <a:t>(1) The first is the difference in the frequency of high and low intelligence alleles. The first humans carried alleles of high and low </a:t>
            </a:r>
            <a:r>
              <a:rPr lang="en-US" sz="1200" dirty="0" smtClean="0"/>
              <a:t>levels </a:t>
            </a:r>
            <a:r>
              <a:rPr lang="en-US" sz="1200" dirty="0"/>
              <a:t>of intelligence with </a:t>
            </a:r>
            <a:r>
              <a:rPr lang="en-US" sz="1200" dirty="0" smtClean="0"/>
              <a:t>them. Still, those </a:t>
            </a:r>
            <a:r>
              <a:rPr lang="en-US" sz="1200" dirty="0"/>
              <a:t>who colonized cold environments were exposed to the cognitive requirement of survival during cold winters. Many of those with low-intelligence alleles could not survive during the cold </a:t>
            </a:r>
            <a:r>
              <a:rPr lang="en-US" sz="1200" dirty="0" smtClean="0"/>
              <a:t>winters, </a:t>
            </a:r>
            <a:r>
              <a:rPr lang="en-US" sz="1200" dirty="0"/>
              <a:t>and the less intelligent individuals or tribes disappeared, leaving the most intelligent survivors. This process has reduced and possibly eliminated low-intelligence alleles, leaving a greater proportion of alleles for greater intelligence. The colder the winter, the higher the pressure of selection for the elimination of low intellectual quotients, carrying the alleles for a weak intelligence. This process explains the wide association between colder winter temperatures and the crescendo of cranial volumes. </a:t>
            </a:r>
          </a:p>
          <a:p>
            <a:pPr marL="0" indent="0" eaLnBrk="1" fontAlgn="auto" hangingPunct="1">
              <a:spcAft>
                <a:spcPts val="0"/>
              </a:spcAft>
              <a:buNone/>
              <a:defRPr/>
            </a:pPr>
            <a:r>
              <a:rPr lang="en-US" sz="1200" dirty="0"/>
              <a:t>(2) A second genetic process is the appearance of new alleles by mutations. The general principles are that new mutant alleles for high intelligence are more likely to appear in large populations (less in Arctic People than in Europeans or East Asians) and in populations that were subject to stress, </a:t>
            </a:r>
            <a:r>
              <a:rPr lang="en-US" sz="1200" dirty="0" err="1" smtClean="0"/>
              <a:t>ie</a:t>
            </a:r>
            <a:r>
              <a:rPr lang="en-US" sz="1200" dirty="0" smtClean="0"/>
              <a:t>, </a:t>
            </a:r>
            <a:r>
              <a:rPr lang="en-US" sz="1200" dirty="0"/>
              <a:t>to an environment in which these mutations are a selective </a:t>
            </a:r>
            <a:r>
              <a:rPr lang="en-US" sz="1200" dirty="0" smtClean="0"/>
              <a:t>survival advantage. </a:t>
            </a:r>
            <a:r>
              <a:rPr lang="en-US" sz="1200" dirty="0"/>
              <a:t>Once a new allele mutated for greater intelligence had appeared, this conferred a selection advantage and so spread through the group of nearly fifty to eighty individuals who made up </a:t>
            </a:r>
            <a:r>
              <a:rPr lang="en-US" sz="1200" dirty="0" smtClean="0"/>
              <a:t>hunter-gatherer </a:t>
            </a:r>
            <a:r>
              <a:rPr lang="en-US" sz="1200" dirty="0"/>
              <a:t>groups at this stage of human evolution. It would then have spread quite rapidly because the hunters' groups nearby usually have alliances with groups of neighbors with whom they exchange mating partners and it is reasonable to assume that this custom was present for several thousand years during the evolution of the races. These group alliances are known as Demes, and a new mutant allele for greater intelligence, conferring a selection advantage, would have spread quite rapidly through the Demes. From time to time mating took place between Demes and by this new mutant alleles for greater intelligence propagated from one Deme to another and, possibly, in </a:t>
            </a:r>
            <a:r>
              <a:rPr lang="fr-BE" sz="1200" dirty="0"/>
              <a:t>a </a:t>
            </a:r>
            <a:r>
              <a:rPr lang="fr-BE" sz="1200" dirty="0" err="1"/>
              <a:t>whole</a:t>
            </a:r>
            <a:r>
              <a:rPr lang="fr-BE" sz="1200" dirty="0"/>
              <a:t> race.</a:t>
            </a:r>
            <a:br>
              <a:rPr lang="fr-BE" sz="1200" dirty="0"/>
            </a:br>
            <a:endParaRPr lang="fr-BE" sz="1200" dirty="0"/>
          </a:p>
          <a:p>
            <a:pPr eaLnBrk="1" fontAlgn="auto" hangingPunct="1">
              <a:spcAft>
                <a:spcPts val="0"/>
              </a:spcAft>
              <a:buFont typeface="Arial" pitchFamily="34" charset="0"/>
              <a:buChar char="•"/>
              <a:defRPr/>
            </a:pPr>
            <a:endParaRPr lang="fr-BE" sz="1600" dirty="0"/>
          </a:p>
          <a:p>
            <a:pPr eaLnBrk="1" fontAlgn="auto" hangingPunct="1">
              <a:spcAft>
                <a:spcPts val="0"/>
              </a:spcAft>
              <a:buFont typeface="Arial" pitchFamily="34" charset="0"/>
              <a:buChar char="•"/>
              <a:defRPr/>
            </a:pPr>
            <a:endParaRPr lang="fr-BE" sz="1600" dirty="0"/>
          </a:p>
          <a:p>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139</a:t>
            </a:fld>
            <a:endParaRPr lang="fr-BE" dirty="0"/>
          </a:p>
        </p:txBody>
      </p:sp>
      <p:sp>
        <p:nvSpPr>
          <p:cNvPr id="5" name="ZoneTexte 4"/>
          <p:cNvSpPr txBox="1"/>
          <p:nvPr/>
        </p:nvSpPr>
        <p:spPr>
          <a:xfrm>
            <a:off x="107504" y="6502088"/>
            <a:ext cx="5336717" cy="261610"/>
          </a:xfrm>
          <a:prstGeom prst="rect">
            <a:avLst/>
          </a:prstGeom>
          <a:noFill/>
        </p:spPr>
        <p:txBody>
          <a:bodyPr wrap="none" rtlCol="0">
            <a:spAutoFit/>
          </a:bodyPr>
          <a:lstStyle/>
          <a:p>
            <a:r>
              <a:rPr lang="en-AU" sz="1100" i="1" dirty="0"/>
              <a:t>Race Differences in Intelligence: An Evolutionary Analysis</a:t>
            </a:r>
            <a:r>
              <a:rPr lang="en-AU" sz="1100" dirty="0"/>
              <a:t>, 2nd edition, Richard Lynn, </a:t>
            </a:r>
            <a:r>
              <a:rPr lang="en-AU" sz="1100" dirty="0" smtClean="0"/>
              <a:t>2015.</a:t>
            </a:r>
            <a:endParaRPr lang="fr-BE" sz="1100" dirty="0"/>
          </a:p>
        </p:txBody>
      </p:sp>
    </p:spTree>
    <p:extLst>
      <p:ext uri="{BB962C8B-B14F-4D97-AF65-F5344CB8AC3E}">
        <p14:creationId xmlns:p14="http://schemas.microsoft.com/office/powerpoint/2010/main" val="26905693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305272"/>
            <a:ext cx="8496944" cy="3627784"/>
          </a:xfrm>
        </p:spPr>
        <p:txBody>
          <a:bodyPr/>
          <a:lstStyle/>
          <a:p>
            <a:pPr marL="0" indent="0">
              <a:buNone/>
            </a:pPr>
            <a:r>
              <a:rPr lang="en-US" sz="1400" dirty="0"/>
              <a:t>The </a:t>
            </a:r>
            <a:r>
              <a:rPr lang="en-US" sz="1400" dirty="0" err="1"/>
              <a:t>Würm</a:t>
            </a:r>
            <a:r>
              <a:rPr lang="en-US" sz="1400" dirty="0"/>
              <a:t> period of principal glaciation (-28,000 to -10,000 years) exerted the most important selection pressure. The temperatures in Eurasia fell well below 0, turning the continent into an area near the Arctic today. </a:t>
            </a:r>
          </a:p>
          <a:p>
            <a:pPr marL="0" indent="0">
              <a:buNone/>
            </a:pPr>
            <a:r>
              <a:rPr lang="en-US" sz="1400" dirty="0"/>
              <a:t>In East Asia, the cold was even harsher, </a:t>
            </a:r>
            <a:r>
              <a:rPr lang="en-AU" sz="1400" dirty="0"/>
              <a:t>so Asians acquired a layer of subcutaneous fat to protect themselves</a:t>
            </a:r>
            <a:r>
              <a:rPr lang="en-US" sz="1400" dirty="0" smtClean="0"/>
              <a:t>, </a:t>
            </a:r>
            <a:r>
              <a:rPr lang="en-US" sz="1400" dirty="0"/>
              <a:t>which gives them that yellowish appearance. Their eyes </a:t>
            </a:r>
            <a:r>
              <a:rPr lang="en-US" sz="1400" dirty="0" smtClean="0"/>
              <a:t>were hybridized </a:t>
            </a:r>
            <a:r>
              <a:rPr lang="en-US" sz="1400" dirty="0"/>
              <a:t>to minimize the blindness of the sun reflected in the frozen expanses. </a:t>
            </a:r>
          </a:p>
          <a:p>
            <a:pPr marL="0" indent="0">
              <a:buNone/>
            </a:pPr>
            <a:r>
              <a:rPr lang="en-US" sz="1400" dirty="0"/>
              <a:t>Europeans and East Asians also have smaller arms and shorter legs in relation to the </a:t>
            </a:r>
            <a:r>
              <a:rPr lang="en-US" sz="1400" dirty="0" smtClean="0"/>
              <a:t>trunk compared </a:t>
            </a:r>
            <a:r>
              <a:rPr lang="en-US" sz="1400" dirty="0"/>
              <a:t>to </a:t>
            </a:r>
            <a:r>
              <a:rPr lang="en-US" sz="1400" dirty="0" smtClean="0"/>
              <a:t>Africans, an evolutionary </a:t>
            </a:r>
            <a:r>
              <a:rPr lang="en-US" sz="1400" dirty="0"/>
              <a:t>adaptation to the cold. Brain size (and intelligence) </a:t>
            </a:r>
            <a:r>
              <a:rPr lang="en-US" sz="1400" dirty="0" smtClean="0"/>
              <a:t>increased </a:t>
            </a:r>
            <a:r>
              <a:rPr lang="en-US" sz="1400" dirty="0"/>
              <a:t>in Eurasia. </a:t>
            </a:r>
          </a:p>
          <a:p>
            <a:pPr marL="0" indent="0">
              <a:buNone/>
            </a:pPr>
            <a:r>
              <a:rPr lang="en-US" sz="1400" dirty="0"/>
              <a:t>By estimating the increase in brain volume in the form of encephalization quotient (EQ) to control height, Cutler (1976) estimated that the pre-</a:t>
            </a:r>
            <a:r>
              <a:rPr lang="en-US" sz="1400" dirty="0" err="1"/>
              <a:t>Würm</a:t>
            </a:r>
            <a:r>
              <a:rPr lang="en-US" sz="1400" dirty="0"/>
              <a:t> Europeans had an EQ of </a:t>
            </a:r>
            <a:r>
              <a:rPr lang="en-US" sz="1400" dirty="0" smtClean="0"/>
              <a:t>7.3, </a:t>
            </a:r>
            <a:r>
              <a:rPr lang="en-US" sz="1400" dirty="0"/>
              <a:t>and it had risen to 8.1 after the ice age period. </a:t>
            </a:r>
          </a:p>
          <a:p>
            <a:pPr marL="0" indent="0">
              <a:buNone/>
            </a:pPr>
            <a:r>
              <a:rPr lang="en-US" sz="1400" dirty="0"/>
              <a:t>Homo sapiens people the planet for </a:t>
            </a:r>
            <a:r>
              <a:rPr lang="en-US" sz="1400" dirty="0" smtClean="0"/>
              <a:t>200,000 </a:t>
            </a:r>
            <a:r>
              <a:rPr lang="en-US" sz="1400" dirty="0"/>
              <a:t>years, however civilizations began only 10,000 years ago in China, Europe and America, </a:t>
            </a:r>
            <a:r>
              <a:rPr lang="en-US" sz="1400" b="1" dirty="0"/>
              <a:t>simultaneously while there was no contact between these races</a:t>
            </a:r>
            <a:r>
              <a:rPr lang="en-US" sz="1400" dirty="0"/>
              <a:t>. Probably, </a:t>
            </a:r>
            <a:r>
              <a:rPr lang="en-US" sz="1400" dirty="0" smtClean="0"/>
              <a:t>the intelligence level before the ice </a:t>
            </a:r>
            <a:r>
              <a:rPr lang="en-US" sz="1400" dirty="0"/>
              <a:t>age was not sufficient. </a:t>
            </a:r>
          </a:p>
          <a:p>
            <a:pPr marL="0" indent="0">
              <a:buNone/>
            </a:pPr>
            <a:r>
              <a:rPr lang="en-US" sz="1400" dirty="0"/>
              <a:t>After this </a:t>
            </a:r>
            <a:r>
              <a:rPr lang="en-US" sz="1400" dirty="0" smtClean="0"/>
              <a:t>period, </a:t>
            </a:r>
            <a:r>
              <a:rPr lang="en-US" sz="1400" dirty="0"/>
              <a:t>which ended </a:t>
            </a:r>
            <a:r>
              <a:rPr lang="en-US" sz="1400" dirty="0" smtClean="0"/>
              <a:t>about 10,000 years ago, intelligence became </a:t>
            </a:r>
            <a:r>
              <a:rPr lang="en-US" sz="1400" dirty="0"/>
              <a:t>sufficient to make the Neolithic transition from hunting-gathering to sedentary </a:t>
            </a:r>
            <a:r>
              <a:rPr lang="en-US" sz="1400" dirty="0" smtClean="0"/>
              <a:t>agriculture. Civilizations </a:t>
            </a:r>
            <a:r>
              <a:rPr lang="en-US" sz="1400" dirty="0"/>
              <a:t>have budded in many </a:t>
            </a:r>
            <a:r>
              <a:rPr lang="en-US" sz="1400" dirty="0" smtClean="0"/>
              <a:t>places </a:t>
            </a:r>
            <a:r>
              <a:rPr lang="en-US" sz="1400" dirty="0"/>
              <a:t>(in </a:t>
            </a:r>
            <a:r>
              <a:rPr lang="en-US" sz="1400" dirty="0" smtClean="0"/>
              <a:t>races </a:t>
            </a:r>
            <a:r>
              <a:rPr lang="en-US" sz="1400" dirty="0"/>
              <a:t>subjected to that intelligence increase).</a:t>
            </a: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140</a:t>
            </a:fld>
            <a:endParaRPr lang="fr-BE" dirty="0"/>
          </a:p>
        </p:txBody>
      </p:sp>
      <p:sp>
        <p:nvSpPr>
          <p:cNvPr id="5" name="ZoneTexte 4"/>
          <p:cNvSpPr txBox="1"/>
          <p:nvPr/>
        </p:nvSpPr>
        <p:spPr>
          <a:xfrm>
            <a:off x="107504" y="6502088"/>
            <a:ext cx="5336717" cy="261610"/>
          </a:xfrm>
          <a:prstGeom prst="rect">
            <a:avLst/>
          </a:prstGeom>
          <a:noFill/>
        </p:spPr>
        <p:txBody>
          <a:bodyPr wrap="none" rtlCol="0">
            <a:spAutoFit/>
          </a:bodyPr>
          <a:lstStyle/>
          <a:p>
            <a:r>
              <a:rPr lang="en-AU" sz="1100" i="1" dirty="0"/>
              <a:t>Race Differences in Intelligence: An Evolutionary Analysis</a:t>
            </a:r>
            <a:r>
              <a:rPr lang="en-AU" sz="1100" dirty="0"/>
              <a:t>, 2nd edition, Richard Lynn, 2015.</a:t>
            </a:r>
            <a:endParaRPr lang="fr-BE" sz="1100" dirty="0"/>
          </a:p>
        </p:txBody>
      </p:sp>
    </p:spTree>
    <p:extLst>
      <p:ext uri="{BB962C8B-B14F-4D97-AF65-F5344CB8AC3E}">
        <p14:creationId xmlns:p14="http://schemas.microsoft.com/office/powerpoint/2010/main" val="87917060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141</a:t>
            </a:fld>
            <a:endParaRPr lang="fr-BE" dirty="0"/>
          </a:p>
        </p:txBody>
      </p:sp>
      <p:pic>
        <p:nvPicPr>
          <p:cNvPr id="5" name="Image 4">
            <a:extLst>
              <a:ext uri="{FF2B5EF4-FFF2-40B4-BE49-F238E27FC236}">
                <a16:creationId xmlns:a16="http://schemas.microsoft.com/office/drawing/2014/main" id="{1A8D3B12-444E-4A38-AAAA-1EEE66DC4D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941" y="0"/>
            <a:ext cx="7506118" cy="6858000"/>
          </a:xfrm>
          <a:prstGeom prst="rect">
            <a:avLst/>
          </a:prstGeom>
        </p:spPr>
      </p:pic>
    </p:spTree>
    <p:extLst>
      <p:ext uri="{BB962C8B-B14F-4D97-AF65-F5344CB8AC3E}">
        <p14:creationId xmlns:p14="http://schemas.microsoft.com/office/powerpoint/2010/main" val="183610108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1600" y="2564904"/>
            <a:ext cx="8867328" cy="1143000"/>
          </a:xfrm>
        </p:spPr>
        <p:txBody>
          <a:bodyPr/>
          <a:lstStyle/>
          <a:p>
            <a:pPr algn="l"/>
            <a:r>
              <a:rPr lang="en-US" dirty="0"/>
              <a:t/>
            </a:r>
            <a:br>
              <a:rPr lang="en-US" dirty="0"/>
            </a:br>
            <a:r>
              <a:rPr lang="en-US" dirty="0"/>
              <a:t>South-North Gradient for </a:t>
            </a:r>
            <a:br>
              <a:rPr lang="en-US" dirty="0"/>
            </a:br>
            <a:r>
              <a:rPr lang="en-US" dirty="0"/>
              <a:t>(1) Intelligence </a:t>
            </a:r>
            <a:br>
              <a:rPr lang="en-US" dirty="0"/>
            </a:br>
            <a:r>
              <a:rPr lang="en-US" dirty="0"/>
              <a:t>(2) Brain Size </a:t>
            </a:r>
            <a:br>
              <a:rPr lang="en-US" dirty="0"/>
            </a:br>
            <a:r>
              <a:rPr lang="en-US" dirty="0"/>
              <a:t>(3) Altruism Level</a:t>
            </a: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142</a:t>
            </a:fld>
            <a:endParaRPr lang="fr-BE" dirty="0"/>
          </a:p>
        </p:txBody>
      </p:sp>
    </p:spTree>
    <p:extLst>
      <p:ext uri="{BB962C8B-B14F-4D97-AF65-F5344CB8AC3E}">
        <p14:creationId xmlns:p14="http://schemas.microsoft.com/office/powerpoint/2010/main" val="379385465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South-North Gradient for Intelligence</a:t>
            </a:r>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143</a:t>
            </a:fld>
            <a:endParaRPr lang="fr-BE" dirty="0"/>
          </a:p>
        </p:txBody>
      </p:sp>
      <p:pic>
        <p:nvPicPr>
          <p:cNvPr id="2050" name="Picture 2" descr="https://www.intelligence-humaine.com/wp-content/uploads/2017/11/intelligence-latitud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16" y="1484784"/>
            <a:ext cx="8832981"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69622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South-North Gradient for Brain Size</a:t>
            </a:r>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144</a:t>
            </a:fld>
            <a:endParaRPr lang="fr-BE" dirty="0"/>
          </a:p>
        </p:txBody>
      </p:sp>
      <p:pic>
        <p:nvPicPr>
          <p:cNvPr id="3074" name="Picture 2" descr="https://www.intelligence-humaine.com/wp-content/uploads/2017/11/brain-size-intelligence-ra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556792"/>
            <a:ext cx="8628925" cy="4853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88130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South-North Gradient for </a:t>
            </a:r>
            <a:r>
              <a:rPr lang="fr-BE" dirty="0" err="1"/>
              <a:t>Altruism</a:t>
            </a:r>
            <a:r>
              <a:rPr lang="fr-BE" dirty="0"/>
              <a:t> </a:t>
            </a:r>
            <a:r>
              <a:rPr lang="fr-BE" dirty="0" err="1"/>
              <a:t>Level</a:t>
            </a: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145</a:t>
            </a:fld>
            <a:endParaRPr lang="fr-BE" dirty="0"/>
          </a:p>
        </p:txBody>
      </p:sp>
      <p:pic>
        <p:nvPicPr>
          <p:cNvPr id="1026" name="Picture 2" descr="https://www.intelligence-humaine.com/wp-content/uploads/2017/11/Altruism-latitud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466986"/>
            <a:ext cx="8915858" cy="5015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58746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AC1D039-3E95-44F0-9302-4A483555D829}"/>
              </a:ext>
            </a:extLst>
          </p:cNvPr>
          <p:cNvSpPr>
            <a:spLocks noGrp="1"/>
          </p:cNvSpPr>
          <p:nvPr>
            <p:ph idx="1"/>
          </p:nvPr>
        </p:nvSpPr>
        <p:spPr>
          <a:xfrm>
            <a:off x="107504" y="90100"/>
            <a:ext cx="8280920" cy="3271266"/>
          </a:xfrm>
        </p:spPr>
        <p:txBody>
          <a:bodyPr/>
          <a:lstStyle/>
          <a:p>
            <a:pPr marL="0" indent="0">
              <a:buNone/>
            </a:pPr>
            <a:r>
              <a:rPr lang="fr-BE" sz="1800" dirty="0" err="1"/>
              <a:t>Altruism</a:t>
            </a:r>
            <a:r>
              <a:rPr lang="fr-BE" sz="1800" dirty="0"/>
              <a:t> </a:t>
            </a:r>
            <a:r>
              <a:rPr lang="fr-BE" sz="1800" dirty="0" err="1" smtClean="0"/>
              <a:t>level</a:t>
            </a:r>
            <a:r>
              <a:rPr lang="fr-BE" sz="1800" dirty="0" smtClean="0"/>
              <a:t> </a:t>
            </a:r>
            <a:r>
              <a:rPr lang="fr-BE" sz="1800" dirty="0" err="1" smtClean="0"/>
              <a:t>had</a:t>
            </a:r>
            <a:r>
              <a:rPr lang="fr-BE" sz="1800" dirty="0" smtClean="0"/>
              <a:t> </a:t>
            </a:r>
            <a:r>
              <a:rPr lang="fr-BE" sz="1800" dirty="0"/>
              <a:t>increases in the </a:t>
            </a:r>
            <a:r>
              <a:rPr lang="fr-BE" sz="1800" dirty="0" err="1" smtClean="0"/>
              <a:t>north</a:t>
            </a:r>
            <a:r>
              <a:rPr lang="fr-BE" sz="1800" dirty="0" smtClean="0"/>
              <a:t>, </a:t>
            </a:r>
            <a:r>
              <a:rPr lang="en-US" sz="1800" dirty="0"/>
              <a:t>like intelligence, because colder climates required more cooperation to survive (for </a:t>
            </a:r>
            <a:r>
              <a:rPr lang="en-US" sz="1800" dirty="0" smtClean="0"/>
              <a:t>hunting, </a:t>
            </a:r>
            <a:r>
              <a:rPr lang="en-US" sz="1800" dirty="0"/>
              <a:t>for example)</a:t>
            </a:r>
          </a:p>
          <a:p>
            <a:pPr marL="0" indent="0">
              <a:buNone/>
            </a:pPr>
            <a:endParaRPr lang="en-US" sz="1800" dirty="0"/>
          </a:p>
          <a:p>
            <a:pPr marL="0" indent="0">
              <a:buNone/>
            </a:pPr>
            <a:r>
              <a:rPr lang="en-US" sz="1800" dirty="0"/>
              <a:t>On the other hand, </a:t>
            </a:r>
            <a:r>
              <a:rPr lang="fr-FR" altLang="fr-FR" sz="1800" dirty="0">
                <a:solidFill>
                  <a:srgbClr val="212121"/>
                </a:solidFill>
                <a:latin typeface="inherit"/>
              </a:rPr>
              <a:t>women became dependent on men (</a:t>
            </a:r>
            <a:r>
              <a:rPr lang="fr-FR" altLang="fr-FR" sz="1800" dirty="0" err="1">
                <a:solidFill>
                  <a:srgbClr val="212121"/>
                </a:solidFill>
                <a:latin typeface="inherit"/>
              </a:rPr>
              <a:t>who</a:t>
            </a:r>
            <a:r>
              <a:rPr lang="fr-FR" altLang="fr-FR" sz="1800" dirty="0">
                <a:solidFill>
                  <a:srgbClr val="212121"/>
                </a:solidFill>
                <a:latin typeface="inherit"/>
              </a:rPr>
              <a:t> </a:t>
            </a:r>
            <a:r>
              <a:rPr lang="en-AU" altLang="fr-FR" sz="1800" dirty="0">
                <a:solidFill>
                  <a:srgbClr val="212121"/>
                </a:solidFill>
                <a:latin typeface="inherit"/>
              </a:rPr>
              <a:t>hunt large mammals in frozen expanses) for </a:t>
            </a:r>
            <a:r>
              <a:rPr lang="en-AU" altLang="fr-FR" sz="1800" dirty="0" smtClean="0">
                <a:solidFill>
                  <a:srgbClr val="212121"/>
                </a:solidFill>
                <a:latin typeface="inherit"/>
              </a:rPr>
              <a:t>food </a:t>
            </a:r>
            <a:r>
              <a:rPr lang="en-AU" altLang="fr-FR" sz="1800" dirty="0">
                <a:solidFill>
                  <a:srgbClr val="212121"/>
                </a:solidFill>
                <a:latin typeface="inherit"/>
              </a:rPr>
              <a:t>and survival, and there was a sexual selection for intelligent and reliable men. Men also select intelligent and </a:t>
            </a:r>
            <a:r>
              <a:rPr lang="en-AU" altLang="fr-FR" sz="1800" dirty="0" smtClean="0">
                <a:solidFill>
                  <a:srgbClr val="212121"/>
                </a:solidFill>
                <a:latin typeface="inherit"/>
              </a:rPr>
              <a:t>trustworthy </a:t>
            </a:r>
            <a:r>
              <a:rPr lang="en-AU" altLang="fr-FR" sz="1800" dirty="0">
                <a:solidFill>
                  <a:srgbClr val="212121"/>
                </a:solidFill>
                <a:latin typeface="inherit"/>
              </a:rPr>
              <a:t>women to keep the children warm, suit them well,</a:t>
            </a:r>
            <a:r>
              <a:rPr lang="fr-FR" altLang="fr-FR" sz="1800" dirty="0" smtClean="0">
                <a:solidFill>
                  <a:srgbClr val="212121"/>
                </a:solidFill>
                <a:latin typeface="inherit"/>
              </a:rPr>
              <a:t> </a:t>
            </a:r>
            <a:r>
              <a:rPr lang="fr-FR" altLang="fr-FR" sz="1800" dirty="0">
                <a:solidFill>
                  <a:srgbClr val="212121"/>
                </a:solidFill>
                <a:latin typeface="inherit"/>
              </a:rPr>
              <a:t>and keep the fire going.   </a:t>
            </a:r>
          </a:p>
          <a:p>
            <a:pPr marL="0" indent="0">
              <a:buNone/>
            </a:pPr>
            <a:endParaRPr lang="fr-FR" altLang="fr-FR" sz="1800" dirty="0">
              <a:solidFill>
                <a:srgbClr val="212121"/>
              </a:solidFill>
              <a:latin typeface="inherit"/>
            </a:endParaRPr>
          </a:p>
          <a:p>
            <a:pPr marL="0" indent="0">
              <a:buNone/>
            </a:pPr>
            <a:r>
              <a:rPr lang="fr-FR" altLang="fr-FR" sz="1800" dirty="0">
                <a:solidFill>
                  <a:srgbClr val="212121"/>
                </a:solidFill>
                <a:latin typeface="inherit"/>
              </a:rPr>
              <a:t>This explains that marital stability follows the racial IQ hierarchy. It’s highest in East Asians and lowest in </a:t>
            </a:r>
            <a:r>
              <a:rPr lang="fr-FR" altLang="fr-FR" sz="1800" dirty="0" err="1" smtClean="0">
                <a:solidFill>
                  <a:srgbClr val="212121"/>
                </a:solidFill>
                <a:latin typeface="inherit"/>
              </a:rPr>
              <a:t>African</a:t>
            </a:r>
            <a:r>
              <a:rPr lang="fr-FR" altLang="fr-FR" sz="1800" dirty="0" smtClean="0">
                <a:solidFill>
                  <a:srgbClr val="212121"/>
                </a:solidFill>
                <a:latin typeface="inherit"/>
              </a:rPr>
              <a:t> </a:t>
            </a:r>
            <a:r>
              <a:rPr lang="fr-FR" altLang="fr-FR" sz="1800" dirty="0">
                <a:solidFill>
                  <a:srgbClr val="212121"/>
                </a:solidFill>
                <a:latin typeface="inherit"/>
              </a:rPr>
              <a:t>populations.</a:t>
            </a:r>
            <a:endParaRPr lang="fr-FR" altLang="fr-FR" sz="1800" dirty="0">
              <a:latin typeface="Arial" panose="020B0604020202020204" pitchFamily="34" charset="0"/>
            </a:endParaRPr>
          </a:p>
          <a:p>
            <a:pPr marL="0" indent="0">
              <a:buNone/>
            </a:pPr>
            <a:endParaRPr lang="fr-BE" dirty="0"/>
          </a:p>
        </p:txBody>
      </p:sp>
      <p:sp>
        <p:nvSpPr>
          <p:cNvPr id="4" name="Espace réservé du numéro de diapositive 3">
            <a:extLst>
              <a:ext uri="{FF2B5EF4-FFF2-40B4-BE49-F238E27FC236}">
                <a16:creationId xmlns:a16="http://schemas.microsoft.com/office/drawing/2014/main" id="{20E81308-010C-4B41-BC5E-2357CB59A71E}"/>
              </a:ext>
            </a:extLst>
          </p:cNvPr>
          <p:cNvSpPr>
            <a:spLocks noGrp="1"/>
          </p:cNvSpPr>
          <p:nvPr>
            <p:ph type="sldNum" sz="quarter" idx="12"/>
          </p:nvPr>
        </p:nvSpPr>
        <p:spPr/>
        <p:txBody>
          <a:bodyPr/>
          <a:lstStyle/>
          <a:p>
            <a:pPr>
              <a:defRPr/>
            </a:pPr>
            <a:fld id="{C961D413-C80E-4040-8C95-0A8BAAE2541B}" type="slidenum">
              <a:rPr lang="fr-BE" smtClean="0"/>
              <a:pPr>
                <a:defRPr/>
              </a:pPr>
              <a:t>146</a:t>
            </a:fld>
            <a:endParaRPr lang="fr-BE" dirty="0"/>
          </a:p>
        </p:txBody>
      </p:sp>
      <p:sp>
        <p:nvSpPr>
          <p:cNvPr id="5" name="Rectangle 1">
            <a:extLst>
              <a:ext uri="{FF2B5EF4-FFF2-40B4-BE49-F238E27FC236}">
                <a16:creationId xmlns:a16="http://schemas.microsoft.com/office/drawing/2014/main" id="{9636F56A-3172-4BCA-A339-C966A57386F9}"/>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8" name="Image 7">
            <a:extLst>
              <a:ext uri="{FF2B5EF4-FFF2-40B4-BE49-F238E27FC236}">
                <a16:creationId xmlns:a16="http://schemas.microsoft.com/office/drawing/2014/main" id="{AFDAE066-17D6-43EC-A60C-58FD4C21B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7984" y="3361366"/>
            <a:ext cx="4588984" cy="3384376"/>
          </a:xfrm>
          <a:prstGeom prst="rect">
            <a:avLst/>
          </a:prstGeom>
        </p:spPr>
      </p:pic>
      <p:sp>
        <p:nvSpPr>
          <p:cNvPr id="12" name="ZoneTexte 11">
            <a:extLst>
              <a:ext uri="{FF2B5EF4-FFF2-40B4-BE49-F238E27FC236}">
                <a16:creationId xmlns:a16="http://schemas.microsoft.com/office/drawing/2014/main" id="{3C0809E8-3AE1-497A-93FE-18EE74DD69C0}"/>
              </a:ext>
            </a:extLst>
          </p:cNvPr>
          <p:cNvSpPr txBox="1"/>
          <p:nvPr/>
        </p:nvSpPr>
        <p:spPr>
          <a:xfrm>
            <a:off x="251520" y="5740797"/>
            <a:ext cx="3096344" cy="1231106"/>
          </a:xfrm>
          <a:prstGeom prst="rect">
            <a:avLst/>
          </a:prstGeom>
          <a:noFill/>
        </p:spPr>
        <p:txBody>
          <a:bodyPr wrap="square" rtlCol="0">
            <a:spAutoFit/>
          </a:bodyPr>
          <a:lstStyle/>
          <a:p>
            <a:r>
              <a:rPr lang="fr-FR" altLang="fr-FR" sz="1400" dirty="0">
                <a:solidFill>
                  <a:srgbClr val="212121"/>
                </a:solidFill>
                <a:latin typeface="inherit"/>
              </a:rPr>
              <a:t>More details:</a:t>
            </a:r>
            <a:r>
              <a:rPr lang="fr-BE" sz="1400" dirty="0">
                <a:hlinkClick r:id="rId3"/>
              </a:rPr>
              <a:t/>
            </a:r>
            <a:br>
              <a:rPr lang="fr-BE" sz="1400" dirty="0">
                <a:hlinkClick r:id="rId3"/>
              </a:rPr>
            </a:br>
            <a:r>
              <a:rPr lang="fr-BE" sz="1400" dirty="0">
                <a:hlinkClick r:id="rId3"/>
              </a:rPr>
              <a:t>http://www.human-intelligence.org/evolution-of-race-differences-in-intelligence/</a:t>
            </a:r>
            <a:endParaRPr lang="fr-BE" sz="1400" dirty="0"/>
          </a:p>
          <a:p>
            <a:endParaRPr lang="fr-BE" dirty="0"/>
          </a:p>
        </p:txBody>
      </p:sp>
    </p:spTree>
    <p:extLst>
      <p:ext uri="{BB962C8B-B14F-4D97-AF65-F5344CB8AC3E}">
        <p14:creationId xmlns:p14="http://schemas.microsoft.com/office/powerpoint/2010/main" val="28611838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147</a:t>
            </a:fld>
            <a:endParaRPr lang="fr-BE"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25697"/>
            <a:ext cx="5544616" cy="6832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5609338" y="4159793"/>
            <a:ext cx="3335504" cy="600164"/>
          </a:xfrm>
          <a:prstGeom prst="rect">
            <a:avLst/>
          </a:prstGeom>
          <a:noFill/>
        </p:spPr>
        <p:txBody>
          <a:bodyPr wrap="square" rtlCol="0">
            <a:spAutoFit/>
          </a:bodyPr>
          <a:lstStyle/>
          <a:p>
            <a:r>
              <a:rPr lang="en-AU" sz="1100" dirty="0"/>
              <a:t>From </a:t>
            </a:r>
            <a:r>
              <a:rPr lang="en-AU" sz="1100" i="1" dirty="0"/>
              <a:t>“Rushton’s Contributions to the Study of Mental Ability”</a:t>
            </a:r>
            <a:r>
              <a:rPr lang="en-AU" sz="1100" dirty="0"/>
              <a:t>, Arthur R. Jensen, </a:t>
            </a:r>
            <a:r>
              <a:rPr lang="en-AU" sz="1100" i="1" dirty="0"/>
              <a:t>Personality and Individual Differences</a:t>
            </a:r>
            <a:r>
              <a:rPr lang="en-AU" sz="1100" dirty="0"/>
              <a:t>, 2012</a:t>
            </a:r>
            <a:endParaRPr lang="fr-BE" dirty="0"/>
          </a:p>
        </p:txBody>
      </p:sp>
      <p:sp>
        <p:nvSpPr>
          <p:cNvPr id="6" name="ZoneTexte 2"/>
          <p:cNvSpPr txBox="1"/>
          <p:nvPr/>
        </p:nvSpPr>
        <p:spPr>
          <a:xfrm>
            <a:off x="5982170" y="332656"/>
            <a:ext cx="2962672" cy="1384995"/>
          </a:xfrm>
          <a:prstGeom prst="rect">
            <a:avLst/>
          </a:prstGeom>
          <a:noFill/>
        </p:spPr>
        <p:txBody>
          <a:bodyPr wrap="square" rtlCol="0">
            <a:spAutoFit/>
          </a:bodyPr>
          <a:lstStyle/>
          <a:p>
            <a:r>
              <a:rPr lang="en-US" sz="1400" dirty="0"/>
              <a:t>Africans are more </a:t>
            </a:r>
            <a:r>
              <a:rPr lang="en-AU" sz="1400" dirty="0"/>
              <a:t>r-selected than Europeans, who are more r-selected</a:t>
            </a:r>
            <a:r>
              <a:rPr lang="en-US" sz="1400" dirty="0" smtClean="0"/>
              <a:t> </a:t>
            </a:r>
            <a:r>
              <a:rPr lang="en-US" sz="1400" dirty="0"/>
              <a:t>than East Asians.</a:t>
            </a:r>
            <a:br>
              <a:rPr lang="en-US" sz="1400" dirty="0"/>
            </a:br>
            <a:r>
              <a:rPr lang="fr-BE" sz="1400" dirty="0"/>
              <a:t>R-K </a:t>
            </a:r>
            <a:r>
              <a:rPr lang="fr-BE" sz="1400" dirty="0" err="1"/>
              <a:t>selection</a:t>
            </a:r>
            <a:r>
              <a:rPr lang="fr-BE" sz="1400" dirty="0"/>
              <a:t> </a:t>
            </a:r>
            <a:r>
              <a:rPr lang="fr-BE" sz="1400" dirty="0" err="1"/>
              <a:t>theory</a:t>
            </a:r>
            <a:r>
              <a:rPr lang="fr-BE" sz="1400" dirty="0"/>
              <a:t>: </a:t>
            </a:r>
            <a:r>
              <a:rPr lang="fr-BE" sz="1400" dirty="0">
                <a:hlinkClick r:id="rId3"/>
              </a:rPr>
              <a:t>http://en.wikipedia.org/wiki/R/K_selection_theory</a:t>
            </a:r>
            <a:endParaRPr lang="fr-BE" sz="1400" dirty="0"/>
          </a:p>
        </p:txBody>
      </p:sp>
    </p:spTree>
    <p:extLst>
      <p:ext uri="{BB962C8B-B14F-4D97-AF65-F5344CB8AC3E}">
        <p14:creationId xmlns:p14="http://schemas.microsoft.com/office/powerpoint/2010/main" val="270852950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2973038A-072F-4E09-BEE4-2E4B1DF7801A}" type="slidenum">
              <a:rPr lang="fr-BE"/>
              <a:pPr>
                <a:defRPr/>
              </a:pPr>
              <a:t>148</a:t>
            </a:fld>
            <a:endParaRPr lang="fr-BE" dirty="0"/>
          </a:p>
        </p:txBody>
      </p:sp>
      <p:sp>
        <p:nvSpPr>
          <p:cNvPr id="2" name="Espace réservé du contenu 1">
            <a:extLst>
              <a:ext uri="{FF2B5EF4-FFF2-40B4-BE49-F238E27FC236}">
                <a16:creationId xmlns:a16="http://schemas.microsoft.com/office/drawing/2014/main" id="{4F242FB3-4832-4F6F-B27A-021D9A013A73}"/>
              </a:ext>
            </a:extLst>
          </p:cNvPr>
          <p:cNvSpPr>
            <a:spLocks noGrp="1" noChangeArrowheads="1"/>
          </p:cNvSpPr>
          <p:nvPr>
            <p:ph idx="1"/>
          </p:nvPr>
        </p:nvSpPr>
        <p:spPr bwMode="auto">
          <a:xfrm>
            <a:off x="711098" y="554197"/>
            <a:ext cx="7721803" cy="553997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sz="1800" dirty="0" err="1">
                <a:solidFill>
                  <a:srgbClr val="212121"/>
                </a:solidFill>
                <a:latin typeface="inherit"/>
              </a:rPr>
              <a:t>I</a:t>
            </a:r>
            <a:r>
              <a:rPr kumimoji="0" lang="fr-FR" altLang="fr-FR" sz="1800" b="0" i="0" u="none" strike="noStrike" cap="none" normalizeH="0" baseline="0" dirty="0" err="1">
                <a:ln>
                  <a:noFill/>
                </a:ln>
                <a:solidFill>
                  <a:srgbClr val="212121"/>
                </a:solidFill>
                <a:effectLst/>
                <a:latin typeface="inherit"/>
              </a:rPr>
              <a:t>ntellectual</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differences</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between</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smtClean="0">
                <a:ln>
                  <a:noFill/>
                </a:ln>
                <a:solidFill>
                  <a:srgbClr val="212121"/>
                </a:solidFill>
                <a:effectLst/>
                <a:latin typeface="inherit"/>
              </a:rPr>
              <a:t>races/populations </a:t>
            </a:r>
            <a:r>
              <a:rPr kumimoji="0" lang="fr-FR" altLang="fr-FR" sz="1800" b="0" i="0" u="none" strike="noStrike" cap="none" normalizeH="0" baseline="0" dirty="0">
                <a:ln>
                  <a:noFill/>
                </a:ln>
                <a:solidFill>
                  <a:srgbClr val="212121"/>
                </a:solidFill>
                <a:effectLst/>
                <a:latin typeface="inherit"/>
              </a:rPr>
              <a:t>are consistent </a:t>
            </a:r>
            <a:r>
              <a:rPr kumimoji="0" lang="fr-FR" altLang="fr-FR" sz="1800" b="0" i="0" u="none" strike="noStrike" cap="none" normalizeH="0" baseline="0" dirty="0" err="1">
                <a:ln>
                  <a:noFill/>
                </a:ln>
                <a:solidFill>
                  <a:srgbClr val="212121"/>
                </a:solidFill>
                <a:effectLst/>
                <a:latin typeface="inherit"/>
              </a:rPr>
              <a:t>with</a:t>
            </a:r>
            <a:r>
              <a:rPr kumimoji="0" lang="fr-FR" altLang="fr-FR" sz="1800" b="0" i="0" u="none" strike="noStrike" cap="none" normalizeH="0" baseline="0" dirty="0">
                <a:ln>
                  <a:noFill/>
                </a:ln>
                <a:solidFill>
                  <a:srgbClr val="212121"/>
                </a:solidFill>
                <a:effectLst/>
                <a:latin typeface="inherit"/>
              </a:rPr>
              <a:t> the </a:t>
            </a:r>
            <a:r>
              <a:rPr kumimoji="0" lang="fr-FR" altLang="fr-FR" sz="1800" b="0" i="0" u="none" strike="noStrike" cap="none" normalizeH="0" baseline="0" dirty="0" err="1">
                <a:ln>
                  <a:noFill/>
                </a:ln>
                <a:solidFill>
                  <a:srgbClr val="212121"/>
                </a:solidFill>
                <a:effectLst/>
                <a:latin typeface="inherit"/>
              </a:rPr>
              <a:t>different</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environments</a:t>
            </a:r>
            <a:r>
              <a:rPr kumimoji="0" lang="fr-FR" altLang="fr-FR" sz="1800" b="0" i="0" u="none" strike="noStrike" cap="none" normalizeH="0" baseline="0" dirty="0">
                <a:ln>
                  <a:noFill/>
                </a:ln>
                <a:solidFill>
                  <a:srgbClr val="212121"/>
                </a:solidFill>
                <a:effectLst/>
                <a:latin typeface="inherit"/>
              </a:rPr>
              <a:t> in </a:t>
            </a:r>
            <a:r>
              <a:rPr kumimoji="0" lang="fr-FR" altLang="fr-FR" sz="1800" b="0" i="0" u="none" strike="noStrike" cap="none" normalizeH="0" baseline="0" dirty="0" err="1">
                <a:ln>
                  <a:noFill/>
                </a:ln>
                <a:solidFill>
                  <a:srgbClr val="212121"/>
                </a:solidFill>
                <a:effectLst/>
                <a:latin typeface="inherit"/>
              </a:rPr>
              <a:t>which</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they</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lived</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with</a:t>
            </a:r>
            <a:r>
              <a:rPr kumimoji="0" lang="fr-FR" altLang="fr-FR" sz="1800" b="0" i="0" u="none" strike="noStrike" cap="none" normalizeH="0" baseline="0" dirty="0">
                <a:ln>
                  <a:noFill/>
                </a:ln>
                <a:solidFill>
                  <a:srgbClr val="212121"/>
                </a:solidFill>
                <a:effectLst/>
                <a:latin typeface="inherit"/>
              </a:rPr>
              <a:t> in </a:t>
            </a:r>
            <a:r>
              <a:rPr kumimoji="0" lang="fr-FR" altLang="fr-FR" sz="1800" b="0" i="0" u="none" strike="noStrike" cap="none" normalizeH="0" baseline="0" dirty="0" err="1">
                <a:ln>
                  <a:noFill/>
                </a:ln>
                <a:solidFill>
                  <a:srgbClr val="212121"/>
                </a:solidFill>
                <a:effectLst/>
                <a:latin typeface="inherit"/>
              </a:rPr>
              <a:t>particular</a:t>
            </a:r>
            <a:r>
              <a:rPr kumimoji="0" lang="fr-FR" altLang="fr-FR" sz="1800" b="0" i="0" u="none" strike="noStrike" cap="none" normalizeH="0" baseline="0" dirty="0">
                <a:ln>
                  <a:noFill/>
                </a:ln>
                <a:solidFill>
                  <a:srgbClr val="212121"/>
                </a:solidFill>
                <a:effectLst/>
                <a:latin typeface="inherit"/>
              </a:rPr>
              <a:t> the impact of the</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212121"/>
                </a:solidFill>
                <a:effectLst/>
                <a:latin typeface="inherit"/>
              </a:rPr>
              <a:t>main </a:t>
            </a:r>
            <a:r>
              <a:rPr kumimoji="0" lang="fr-FR" altLang="fr-FR" sz="1800" b="0" i="0" u="none" strike="noStrike" cap="none" normalizeH="0" baseline="0" dirty="0" err="1">
                <a:ln>
                  <a:noFill/>
                </a:ln>
                <a:solidFill>
                  <a:srgbClr val="212121"/>
                </a:solidFill>
                <a:effectLst/>
                <a:latin typeface="inherit"/>
              </a:rPr>
              <a:t>ice</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age</a:t>
            </a:r>
            <a:r>
              <a:rPr kumimoji="0" lang="fr-FR" altLang="fr-FR" sz="1800" b="0" i="0" u="none" strike="noStrike" cap="none" normalizeH="0" baseline="0" dirty="0">
                <a:ln>
                  <a:noFill/>
                </a:ln>
                <a:solidFill>
                  <a:srgbClr val="212121"/>
                </a:solidFill>
                <a:effectLst/>
                <a:latin typeface="inherit"/>
              </a:rPr>
              <a:t> (-28,000 to -10,000) in the </a:t>
            </a:r>
            <a:r>
              <a:rPr kumimoji="0" lang="fr-FR" altLang="fr-FR" sz="1800" b="0" i="0" u="none" strike="noStrike" cap="none" normalizeH="0" baseline="0" dirty="0" err="1">
                <a:ln>
                  <a:noFill/>
                </a:ln>
                <a:solidFill>
                  <a:srgbClr val="212121"/>
                </a:solidFill>
                <a:effectLst/>
                <a:latin typeface="inherit"/>
              </a:rPr>
              <a:t>northern</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hemisphere</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exerting</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selection</a:t>
            </a:r>
            <a:r>
              <a:rPr kumimoji="0" lang="fr-FR" altLang="fr-FR" sz="1800" b="0" i="0" u="none" strike="noStrike" cap="none" normalizeH="0" baseline="0" dirty="0">
                <a:ln>
                  <a:noFill/>
                </a:ln>
                <a:solidFill>
                  <a:srgbClr val="212121"/>
                </a:solidFill>
                <a:effectLst/>
                <a:latin typeface="inherit"/>
              </a:rPr>
              <a:t> pressures for </a:t>
            </a:r>
            <a:r>
              <a:rPr kumimoji="0" lang="fr-FR" altLang="fr-FR" sz="1800" b="0" i="0" u="none" strike="noStrike" cap="none" normalizeH="0" baseline="0" dirty="0" err="1">
                <a:ln>
                  <a:noFill/>
                </a:ln>
                <a:solidFill>
                  <a:srgbClr val="212121"/>
                </a:solidFill>
                <a:effectLst/>
                <a:latin typeface="inherit"/>
              </a:rPr>
              <a:t>greater</a:t>
            </a:r>
            <a:r>
              <a:rPr kumimoji="0" lang="fr-FR" altLang="fr-FR" sz="1800" b="0" i="0" u="none" strike="noStrike" cap="none" normalizeH="0" baseline="0" dirty="0">
                <a:ln>
                  <a:noFill/>
                </a:ln>
                <a:solidFill>
                  <a:srgbClr val="212121"/>
                </a:solidFill>
                <a:effectLst/>
                <a:latin typeface="inherit"/>
              </a:rPr>
              <a:t> intelligence to survive.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1800" dirty="0">
              <a:solidFill>
                <a:srgbClr val="212121"/>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212121"/>
                </a:solidFill>
                <a:effectLst/>
                <a:latin typeface="inherit"/>
              </a:rPr>
              <a:t>There has been the </a:t>
            </a:r>
            <a:r>
              <a:rPr kumimoji="0" lang="fr-FR" altLang="fr-FR" sz="1800" b="0" i="0" u="none" strike="noStrike" cap="none" normalizeH="0" baseline="0" dirty="0" err="1">
                <a:ln>
                  <a:noFill/>
                </a:ln>
                <a:solidFill>
                  <a:srgbClr val="212121"/>
                </a:solidFill>
                <a:effectLst/>
                <a:latin typeface="inherit"/>
              </a:rPr>
              <a:t>appearance</a:t>
            </a:r>
            <a:r>
              <a:rPr kumimoji="0" lang="fr-FR" altLang="fr-FR" sz="1800" b="0" i="0" u="none" strike="noStrike" cap="none" normalizeH="0" baseline="0" dirty="0">
                <a:ln>
                  <a:noFill/>
                </a:ln>
                <a:solidFill>
                  <a:srgbClr val="212121"/>
                </a:solidFill>
                <a:effectLst/>
                <a:latin typeface="inherit"/>
              </a:rPr>
              <a:t> of mutations for more intelligence in the </a:t>
            </a:r>
            <a:r>
              <a:rPr kumimoji="0" lang="fr-FR" altLang="fr-FR" sz="1800" b="0" i="0" u="none" strike="noStrike" cap="none" normalizeH="0" baseline="0" dirty="0" err="1">
                <a:ln>
                  <a:noFill/>
                </a:ln>
                <a:solidFill>
                  <a:srgbClr val="212121"/>
                </a:solidFill>
                <a:effectLst/>
                <a:latin typeface="inherit"/>
              </a:rPr>
              <a:t>numerous</a:t>
            </a:r>
            <a:r>
              <a:rPr kumimoji="0" lang="fr-FR" altLang="fr-FR" sz="1800" b="0" i="0" u="none" strike="noStrike" cap="none" normalizeH="0" baseline="0" dirty="0">
                <a:ln>
                  <a:noFill/>
                </a:ln>
                <a:solidFill>
                  <a:srgbClr val="212121"/>
                </a:solidFill>
                <a:effectLst/>
                <a:latin typeface="inherit"/>
              </a:rPr>
              <a:t> populations and </a:t>
            </a:r>
            <a:r>
              <a:rPr kumimoji="0" lang="fr-FR" altLang="fr-FR" sz="1800" b="0" i="0" u="none" strike="noStrike" cap="none" normalizeH="0" baseline="0" dirty="0" err="1">
                <a:ln>
                  <a:noFill/>
                </a:ln>
                <a:solidFill>
                  <a:srgbClr val="212121"/>
                </a:solidFill>
                <a:effectLst/>
                <a:latin typeface="inherit"/>
              </a:rPr>
              <a:t>subjected</a:t>
            </a:r>
            <a:r>
              <a:rPr kumimoji="0" lang="fr-FR" altLang="fr-FR" sz="1800" b="0" i="0" u="none" strike="noStrike" cap="none" normalizeH="0" baseline="0" dirty="0">
                <a:ln>
                  <a:noFill/>
                </a:ln>
                <a:solidFill>
                  <a:srgbClr val="212121"/>
                </a:solidFill>
                <a:effectLst/>
                <a:latin typeface="inherit"/>
              </a:rPr>
              <a:t> to the stress of the cold. </a:t>
            </a:r>
            <a:r>
              <a:rPr kumimoji="0" lang="fr-FR" altLang="fr-FR" sz="1800" b="0" i="0" u="none" strike="noStrike" cap="none" normalizeH="0" baseline="0" dirty="0" err="1">
                <a:ln>
                  <a:noFill/>
                </a:ln>
                <a:solidFill>
                  <a:srgbClr val="212121"/>
                </a:solidFill>
                <a:effectLst/>
                <a:latin typeface="inherit"/>
              </a:rPr>
              <a:t>Differences</a:t>
            </a:r>
            <a:r>
              <a:rPr kumimoji="0" lang="fr-FR" altLang="fr-FR" sz="1800" b="0" i="0" u="none" strike="noStrike" cap="none" normalizeH="0" baseline="0" dirty="0">
                <a:ln>
                  <a:noFill/>
                </a:ln>
                <a:solidFill>
                  <a:srgbClr val="212121"/>
                </a:solidFill>
                <a:effectLst/>
                <a:latin typeface="inherit"/>
              </a:rPr>
              <a:t> in IQ </a:t>
            </a:r>
            <a:r>
              <a:rPr kumimoji="0" lang="fr-FR" altLang="fr-FR" sz="1800" b="0" i="0" u="none" strike="noStrike" cap="none" normalizeH="0" baseline="0" dirty="0" err="1">
                <a:ln>
                  <a:noFill/>
                </a:ln>
                <a:solidFill>
                  <a:srgbClr val="212121"/>
                </a:solidFill>
                <a:effectLst/>
                <a:latin typeface="inherit"/>
              </a:rPr>
              <a:t>between</a:t>
            </a:r>
            <a:r>
              <a:rPr kumimoji="0" lang="fr-FR" altLang="fr-FR" sz="1800" b="0" i="0" u="none" strike="noStrike" cap="none" normalizeH="0" baseline="0" dirty="0">
                <a:ln>
                  <a:noFill/>
                </a:ln>
                <a:solidFill>
                  <a:srgbClr val="212121"/>
                </a:solidFill>
                <a:effectLst/>
                <a:latin typeface="inherit"/>
              </a:rPr>
              <a:t> races </a:t>
            </a:r>
            <a:r>
              <a:rPr kumimoji="0" lang="fr-FR" altLang="fr-FR" sz="1800" b="0" i="0" u="none" strike="noStrike" cap="none" normalizeH="0" baseline="0" dirty="0" err="1">
                <a:ln>
                  <a:noFill/>
                </a:ln>
                <a:solidFill>
                  <a:srgbClr val="212121"/>
                </a:solidFill>
                <a:effectLst/>
                <a:latin typeface="inherit"/>
              </a:rPr>
              <a:t>explain</a:t>
            </a:r>
            <a:r>
              <a:rPr kumimoji="0" lang="fr-FR" altLang="fr-FR" sz="1800" b="0" i="0" u="none" strike="noStrike" cap="none" normalizeH="0" baseline="0" dirty="0">
                <a:ln>
                  <a:noFill/>
                </a:ln>
                <a:solidFill>
                  <a:srgbClr val="212121"/>
                </a:solidFill>
                <a:effectLst/>
                <a:latin typeface="inherit"/>
              </a:rPr>
              <a:t> the </a:t>
            </a:r>
            <a:r>
              <a:rPr kumimoji="0" lang="fr-FR" altLang="fr-FR" sz="1800" b="0" i="0" u="none" strike="noStrike" cap="none" normalizeH="0" baseline="0" dirty="0" err="1">
                <a:ln>
                  <a:noFill/>
                </a:ln>
                <a:solidFill>
                  <a:srgbClr val="212121"/>
                </a:solidFill>
                <a:effectLst/>
                <a:latin typeface="inherit"/>
              </a:rPr>
              <a:t>differences</a:t>
            </a:r>
            <a:r>
              <a:rPr kumimoji="0" lang="fr-FR" altLang="fr-FR" sz="1800" b="0" i="0" u="none" strike="noStrike" cap="none" normalizeH="0" baseline="0" dirty="0">
                <a:ln>
                  <a:noFill/>
                </a:ln>
                <a:solidFill>
                  <a:srgbClr val="212121"/>
                </a:solidFill>
                <a:effectLst/>
                <a:latin typeface="inherit"/>
              </a:rPr>
              <a:t> in the </a:t>
            </a:r>
            <a:r>
              <a:rPr kumimoji="0" lang="fr-FR" altLang="fr-FR" sz="1800" b="0" i="0" u="none" strike="noStrike" cap="none" normalizeH="0" baseline="0" dirty="0" err="1">
                <a:ln>
                  <a:noFill/>
                </a:ln>
                <a:solidFill>
                  <a:srgbClr val="212121"/>
                </a:solidFill>
                <a:effectLst/>
                <a:latin typeface="inherit"/>
              </a:rPr>
              <a:t>ability</a:t>
            </a:r>
            <a:r>
              <a:rPr kumimoji="0" lang="fr-FR" altLang="fr-FR" sz="1800" b="0" i="0" u="none" strike="noStrike" cap="none" normalizeH="0" baseline="0" dirty="0">
                <a:ln>
                  <a:noFill/>
                </a:ln>
                <a:solidFill>
                  <a:srgbClr val="212121"/>
                </a:solidFill>
                <a:effectLst/>
                <a:latin typeface="inherit"/>
              </a:rPr>
              <a:t> to </a:t>
            </a:r>
            <a:r>
              <a:rPr kumimoji="0" lang="fr-FR" altLang="fr-FR" sz="1800" b="0" i="0" u="none" strike="noStrike" cap="none" normalizeH="0" baseline="0" dirty="0" err="1">
                <a:ln>
                  <a:noFill/>
                </a:ln>
                <a:solidFill>
                  <a:srgbClr val="212121"/>
                </a:solidFill>
                <a:effectLst/>
                <a:latin typeface="inherit"/>
              </a:rPr>
              <a:t>make</a:t>
            </a:r>
            <a:r>
              <a:rPr kumimoji="0" lang="fr-FR" altLang="fr-FR" sz="1800" b="0" i="0" u="none" strike="noStrike" cap="none" normalizeH="0" baseline="0" dirty="0">
                <a:ln>
                  <a:noFill/>
                </a:ln>
                <a:solidFill>
                  <a:srgbClr val="212121"/>
                </a:solidFill>
                <a:effectLst/>
                <a:latin typeface="inherit"/>
              </a:rPr>
              <a:t> the </a:t>
            </a:r>
            <a:r>
              <a:rPr kumimoji="0" lang="fr-FR" altLang="fr-FR" sz="1800" b="0" i="0" u="none" strike="noStrike" cap="none" normalizeH="0" baseline="0" dirty="0" err="1">
                <a:ln>
                  <a:noFill/>
                </a:ln>
                <a:solidFill>
                  <a:srgbClr val="212121"/>
                </a:solidFill>
                <a:effectLst/>
                <a:latin typeface="inherit"/>
              </a:rPr>
              <a:t>Neolithic</a:t>
            </a:r>
            <a:r>
              <a:rPr kumimoji="0" lang="fr-FR" altLang="fr-FR" sz="1800" b="0" i="0" u="none" strike="noStrike" cap="none" normalizeH="0" baseline="0" dirty="0">
                <a:ln>
                  <a:noFill/>
                </a:ln>
                <a:solidFill>
                  <a:srgbClr val="212121"/>
                </a:solidFill>
                <a:effectLst/>
                <a:latin typeface="inherit"/>
              </a:rPr>
              <a:t> transition </a:t>
            </a:r>
            <a:r>
              <a:rPr kumimoji="0" lang="fr-FR" altLang="fr-FR" sz="1800" b="0" i="0" u="none" strike="noStrike" cap="none" normalizeH="0" baseline="0" dirty="0" err="1">
                <a:ln>
                  <a:noFill/>
                </a:ln>
                <a:solidFill>
                  <a:srgbClr val="212121"/>
                </a:solidFill>
                <a:effectLst/>
                <a:latin typeface="inherit"/>
              </a:rPr>
              <a:t>from</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hunting-gathering</a:t>
            </a:r>
            <a:r>
              <a:rPr kumimoji="0" lang="fr-FR" altLang="fr-FR" sz="1800" b="0" i="0" u="none" strike="noStrike" cap="none" normalizeH="0" baseline="0" dirty="0">
                <a:ln>
                  <a:noFill/>
                </a:ln>
                <a:solidFill>
                  <a:srgbClr val="212121"/>
                </a:solidFill>
                <a:effectLst/>
                <a:latin typeface="inherit"/>
              </a:rPr>
              <a:t> to </a:t>
            </a:r>
            <a:r>
              <a:rPr kumimoji="0" lang="fr-FR" altLang="fr-FR" sz="1800" b="0" i="0" u="none" strike="noStrike" cap="none" normalizeH="0" baseline="0" dirty="0" err="1">
                <a:ln>
                  <a:noFill/>
                </a:ln>
                <a:solidFill>
                  <a:srgbClr val="212121"/>
                </a:solidFill>
                <a:effectLst/>
                <a:latin typeface="inherit"/>
              </a:rPr>
              <a:t>sedentary</a:t>
            </a:r>
            <a:r>
              <a:rPr kumimoji="0" lang="fr-FR" altLang="fr-FR" sz="1800" b="0" i="0" u="none" strike="noStrike" cap="none" normalizeH="0" baseline="0" dirty="0">
                <a:ln>
                  <a:noFill/>
                </a:ln>
                <a:solidFill>
                  <a:srgbClr val="212121"/>
                </a:solidFill>
                <a:effectLst/>
                <a:latin typeface="inherit"/>
              </a:rPr>
              <a:t> agriculture, the construction of </a:t>
            </a:r>
            <a:r>
              <a:rPr kumimoji="0" lang="fr-FR" altLang="fr-FR" sz="1800" b="0" i="0" u="none" strike="noStrike" cap="none" normalizeH="0" baseline="0" dirty="0" err="1">
                <a:ln>
                  <a:noFill/>
                </a:ln>
                <a:solidFill>
                  <a:srgbClr val="212121"/>
                </a:solidFill>
                <a:effectLst/>
                <a:latin typeface="inherit"/>
              </a:rPr>
              <a:t>early</a:t>
            </a:r>
            <a:r>
              <a:rPr lang="fr-FR" altLang="fr-FR" sz="1800" dirty="0">
                <a:solidFill>
                  <a:srgbClr val="212121"/>
                </a:solidFill>
                <a:latin typeface="inherit"/>
              </a:rPr>
              <a:t> </a:t>
            </a:r>
            <a:r>
              <a:rPr kumimoji="0" lang="fr-FR" altLang="fr-FR" sz="1800" b="0" i="0" u="none" strike="noStrike" cap="none" normalizeH="0" baseline="0" dirty="0" err="1">
                <a:ln>
                  <a:noFill/>
                </a:ln>
                <a:solidFill>
                  <a:srgbClr val="212121"/>
                </a:solidFill>
                <a:effectLst/>
                <a:latin typeface="inherit"/>
              </a:rPr>
              <a:t>civilizations</a:t>
            </a:r>
            <a:r>
              <a:rPr kumimoji="0" lang="fr-FR" altLang="fr-FR" sz="1800" b="0" i="0" u="none" strike="noStrike" cap="none" normalizeH="0" baseline="0" dirty="0">
                <a:ln>
                  <a:noFill/>
                </a:ln>
                <a:solidFill>
                  <a:srgbClr val="212121"/>
                </a:solidFill>
                <a:effectLst/>
                <a:latin typeface="inherit"/>
              </a:rPr>
              <a:t> and the </a:t>
            </a:r>
            <a:r>
              <a:rPr kumimoji="0" lang="fr-FR" altLang="fr-FR" sz="1800" b="0" i="0" u="none" strike="noStrike" cap="none" normalizeH="0" baseline="0" dirty="0" err="1">
                <a:ln>
                  <a:noFill/>
                </a:ln>
                <a:solidFill>
                  <a:srgbClr val="212121"/>
                </a:solidFill>
                <a:effectLst/>
                <a:latin typeface="inherit"/>
              </a:rPr>
              <a:t>development</a:t>
            </a:r>
            <a:r>
              <a:rPr kumimoji="0" lang="fr-FR" altLang="fr-FR" sz="1800" b="0" i="0" u="none" strike="noStrike" cap="none" normalizeH="0" baseline="0" dirty="0">
                <a:ln>
                  <a:noFill/>
                </a:ln>
                <a:solidFill>
                  <a:srgbClr val="212121"/>
                </a:solidFill>
                <a:effectLst/>
                <a:latin typeface="inherit"/>
              </a:rPr>
              <a:t> of mature </a:t>
            </a:r>
            <a:r>
              <a:rPr kumimoji="0" lang="fr-FR" altLang="fr-FR" sz="1800" b="0" i="0" u="none" strike="noStrike" cap="none" normalizeH="0" baseline="0" dirty="0" err="1">
                <a:ln>
                  <a:noFill/>
                </a:ln>
                <a:solidFill>
                  <a:srgbClr val="212121"/>
                </a:solidFill>
                <a:effectLst/>
                <a:latin typeface="inherit"/>
              </a:rPr>
              <a:t>civilizations</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during</a:t>
            </a:r>
            <a:r>
              <a:rPr kumimoji="0" lang="fr-FR" altLang="fr-FR" sz="1800" b="0" i="0" u="none" strike="noStrike" cap="none" normalizeH="0" baseline="0" dirty="0">
                <a:ln>
                  <a:noFill/>
                </a:ln>
                <a:solidFill>
                  <a:srgbClr val="212121"/>
                </a:solidFill>
                <a:effectLst/>
                <a:latin typeface="inherit"/>
              </a:rPr>
              <a:t> the last </a:t>
            </a:r>
            <a:r>
              <a:rPr kumimoji="0" lang="fr-FR" altLang="fr-FR" sz="1800" b="0" i="0" u="none" strike="noStrike" cap="none" normalizeH="0" baseline="0" dirty="0" err="1">
                <a:ln>
                  <a:noFill/>
                </a:ln>
                <a:solidFill>
                  <a:srgbClr val="212121"/>
                </a:solidFill>
                <a:effectLst/>
                <a:latin typeface="inherit"/>
              </a:rPr>
              <a:t>two</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thousand</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years</a:t>
            </a:r>
            <a:r>
              <a:rPr kumimoji="0" lang="fr-FR" altLang="fr-FR" sz="1800" b="0" i="0" u="none" strike="noStrike" cap="none" normalizeH="0" baseline="0" dirty="0">
                <a:ln>
                  <a:noFill/>
                </a:ln>
                <a:solidFill>
                  <a:srgbClr val="212121"/>
                </a:solidFill>
                <a:effectLst/>
                <a:latin typeface="inherit"/>
              </a:rPr>
              <a:t>.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1800" dirty="0">
              <a:solidFill>
                <a:srgbClr val="212121"/>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212121"/>
                </a:solidFill>
                <a:effectLst/>
                <a:latin typeface="inherit"/>
              </a:rPr>
              <a:t>The position of </a:t>
            </a:r>
            <a:r>
              <a:rPr kumimoji="0" lang="fr-FR" altLang="fr-FR" sz="1800" b="0" i="0" u="none" strike="noStrike" cap="none" normalizeH="0" baseline="0" dirty="0" err="1">
                <a:ln>
                  <a:noFill/>
                </a:ln>
                <a:solidFill>
                  <a:srgbClr val="212121"/>
                </a:solidFill>
                <a:effectLst/>
                <a:latin typeface="inherit"/>
              </a:rPr>
              <a:t>environmentalists</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who</a:t>
            </a:r>
            <a:r>
              <a:rPr kumimoji="0" lang="fr-FR" altLang="fr-FR" sz="1800" b="0" i="0" u="none" strike="noStrike" cap="none" normalizeH="0" baseline="0" dirty="0">
                <a:ln>
                  <a:noFill/>
                </a:ln>
                <a:solidFill>
                  <a:srgbClr val="212121"/>
                </a:solidFill>
                <a:effectLst/>
                <a:latin typeface="inherit"/>
              </a:rPr>
              <a:t> claim </a:t>
            </a:r>
            <a:r>
              <a:rPr kumimoji="0" lang="fr-FR" altLang="fr-FR" sz="1800" b="0" i="0" u="none" strike="noStrike" cap="none" normalizeH="0" baseline="0" dirty="0" err="1">
                <a:ln>
                  <a:noFill/>
                </a:ln>
                <a:solidFill>
                  <a:srgbClr val="212121"/>
                </a:solidFill>
                <a:effectLst/>
                <a:latin typeface="inherit"/>
              </a:rPr>
              <a:t>that</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since</a:t>
            </a:r>
            <a:r>
              <a:rPr lang="fr-FR" altLang="fr-FR" sz="1800" dirty="0">
                <a:solidFill>
                  <a:srgbClr val="212121"/>
                </a:solidFill>
                <a:latin typeface="inherit"/>
              </a:rPr>
              <a:t> </a:t>
            </a:r>
            <a:r>
              <a:rPr kumimoji="0" lang="fr-FR" altLang="fr-FR" sz="1800" b="0" i="0" u="none" strike="noStrike" cap="none" normalizeH="0" baseline="0" dirty="0" err="1">
                <a:ln>
                  <a:noFill/>
                </a:ln>
                <a:solidFill>
                  <a:srgbClr val="212121"/>
                </a:solidFill>
                <a:effectLst/>
                <a:latin typeface="inherit"/>
              </a:rPr>
              <a:t>its</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appearance</a:t>
            </a:r>
            <a:r>
              <a:rPr kumimoji="0" lang="fr-FR" altLang="fr-FR" sz="1800" b="0" i="0" u="none" strike="noStrike" cap="none" normalizeH="0" baseline="0" dirty="0">
                <a:ln>
                  <a:noFill/>
                </a:ln>
                <a:solidFill>
                  <a:srgbClr val="212121"/>
                </a:solidFill>
                <a:effectLst/>
                <a:latin typeface="inherit"/>
              </a:rPr>
              <a:t> 200,000 </a:t>
            </a:r>
            <a:r>
              <a:rPr kumimoji="0" lang="fr-FR" altLang="fr-FR" sz="1800" b="0" i="0" u="none" strike="noStrike" cap="none" normalizeH="0" baseline="0" dirty="0" err="1">
                <a:ln>
                  <a:noFill/>
                </a:ln>
                <a:solidFill>
                  <a:srgbClr val="212121"/>
                </a:solidFill>
                <a:effectLst/>
                <a:latin typeface="inherit"/>
              </a:rPr>
              <a:t>years</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ago</a:t>
            </a:r>
            <a:r>
              <a:rPr kumimoji="0" lang="fr-FR" altLang="fr-FR" sz="1800" b="0" i="0" u="none" strike="noStrike" cap="none" normalizeH="0" baseline="0" dirty="0">
                <a:ln>
                  <a:noFill/>
                </a:ln>
                <a:solidFill>
                  <a:srgbClr val="212121"/>
                </a:solidFill>
                <a:effectLst/>
                <a:latin typeface="inherit"/>
              </a:rPr>
              <a:t>, men, </a:t>
            </a:r>
            <a:r>
              <a:rPr kumimoji="0" lang="fr-FR" altLang="fr-FR" sz="1800" b="0" i="0" u="none" strike="noStrike" cap="none" normalizeH="0" baseline="0" dirty="0" err="1">
                <a:ln>
                  <a:noFill/>
                </a:ln>
                <a:solidFill>
                  <a:srgbClr val="212121"/>
                </a:solidFill>
                <a:effectLst/>
                <a:latin typeface="inherit"/>
              </a:rPr>
              <a:t>separated</a:t>
            </a:r>
            <a:r>
              <a:rPr kumimoji="0" lang="fr-FR" altLang="fr-FR" sz="1800" b="0" i="0" u="none" strike="noStrike" cap="none" normalizeH="0" baseline="0" dirty="0">
                <a:ln>
                  <a:noFill/>
                </a:ln>
                <a:solidFill>
                  <a:srgbClr val="212121"/>
                </a:solidFill>
                <a:effectLst/>
                <a:latin typeface="inherit"/>
              </a:rPr>
              <a:t> by </a:t>
            </a:r>
            <a:r>
              <a:rPr kumimoji="0" lang="fr-FR" altLang="fr-FR" sz="1800" b="0" i="0" u="none" strike="noStrike" cap="none" normalizeH="0" baseline="0" dirty="0" err="1">
                <a:ln>
                  <a:noFill/>
                </a:ln>
                <a:solidFill>
                  <a:srgbClr val="212121"/>
                </a:solidFill>
                <a:effectLst/>
                <a:latin typeface="inherit"/>
              </a:rPr>
              <a:t>geographical</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barriers</a:t>
            </a:r>
            <a:r>
              <a:rPr kumimoji="0" lang="fr-FR" altLang="fr-FR" sz="1800" b="0" i="0" u="none" strike="noStrike" cap="none" normalizeH="0" baseline="0" dirty="0">
                <a:ln>
                  <a:noFill/>
                </a:ln>
                <a:solidFill>
                  <a:srgbClr val="212121"/>
                </a:solidFill>
                <a:effectLst/>
                <a:latin typeface="inherit"/>
              </a:rPr>
              <a:t> in </a:t>
            </a:r>
            <a:r>
              <a:rPr kumimoji="0" lang="fr-FR" altLang="fr-FR" sz="1800" b="0" i="0" u="none" strike="noStrike" cap="none" normalizeH="0" baseline="0" dirty="0" err="1">
                <a:ln>
                  <a:noFill/>
                </a:ln>
                <a:solidFill>
                  <a:srgbClr val="212121"/>
                </a:solidFill>
                <a:effectLst/>
                <a:latin typeface="inherit"/>
              </a:rPr>
              <a:t>different</a:t>
            </a:r>
            <a:r>
              <a:rPr kumimoji="0" lang="fr-FR" altLang="fr-FR" sz="1800" b="0" i="0" u="none" strike="noStrike" cap="none" normalizeH="0" baseline="0" dirty="0">
                <a:ln>
                  <a:noFill/>
                </a:ln>
                <a:solidFill>
                  <a:srgbClr val="212121"/>
                </a:solidFill>
                <a:effectLst/>
                <a:latin typeface="inherit"/>
              </a:rPr>
              <a:t> parts of the world and </a:t>
            </a:r>
            <a:r>
              <a:rPr kumimoji="0" lang="fr-FR" altLang="fr-FR" sz="1800" b="0" i="0" u="none" strike="noStrike" cap="none" normalizeH="0" baseline="0" dirty="0" err="1">
                <a:ln>
                  <a:noFill/>
                </a:ln>
                <a:solidFill>
                  <a:srgbClr val="212121"/>
                </a:solidFill>
                <a:effectLst/>
                <a:latin typeface="inherit"/>
              </a:rPr>
              <a:t>having</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evolved</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into</a:t>
            </a:r>
            <a:r>
              <a:rPr kumimoji="0" lang="fr-FR" altLang="fr-FR" sz="1800" b="0" i="0" u="none" strike="noStrike" cap="none" normalizeH="0" baseline="0" dirty="0">
                <a:ln>
                  <a:noFill/>
                </a:ln>
                <a:solidFill>
                  <a:srgbClr val="212121"/>
                </a:solidFill>
                <a:effectLst/>
                <a:latin typeface="inherit"/>
              </a:rPr>
              <a:t> a </a:t>
            </a:r>
            <a:r>
              <a:rPr kumimoji="0" lang="fr-FR" altLang="fr-FR" sz="1800" b="0" i="0" u="none" strike="noStrike" cap="none" normalizeH="0" baseline="0" dirty="0" err="1">
                <a:ln>
                  <a:noFill/>
                </a:ln>
                <a:solidFill>
                  <a:srgbClr val="212121"/>
                </a:solidFill>
                <a:effectLst/>
                <a:latin typeface="inherit"/>
              </a:rPr>
              <a:t>dozen</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different</a:t>
            </a:r>
            <a:r>
              <a:rPr kumimoji="0" lang="fr-FR" altLang="fr-FR" sz="1800" b="0" i="0" u="none" strike="noStrike" cap="none" normalizeH="0" baseline="0" dirty="0">
                <a:ln>
                  <a:noFill/>
                </a:ln>
                <a:solidFill>
                  <a:srgbClr val="212121"/>
                </a:solidFill>
                <a:effectLst/>
                <a:latin typeface="inherit"/>
              </a:rPr>
              <a:t> races </a:t>
            </a:r>
            <a:r>
              <a:rPr kumimoji="0" lang="fr-FR" altLang="fr-FR" sz="1800" b="0" i="0" u="none" strike="noStrike" cap="none" normalizeH="0" baseline="0" dirty="0" err="1">
                <a:ln>
                  <a:noFill/>
                </a:ln>
                <a:solidFill>
                  <a:srgbClr val="212121"/>
                </a:solidFill>
                <a:effectLst/>
                <a:latin typeface="inherit"/>
              </a:rPr>
              <a:t>with</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marked</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differences</a:t>
            </a:r>
            <a:r>
              <a:rPr kumimoji="0" lang="fr-FR" altLang="fr-FR" sz="1800" b="0" i="0" u="none" strike="noStrike" cap="none" normalizeH="0" baseline="0" dirty="0">
                <a:ln>
                  <a:noFill/>
                </a:ln>
                <a:solidFill>
                  <a:srgbClr val="212121"/>
                </a:solidFill>
                <a:effectLst/>
                <a:latin typeface="inherit"/>
              </a:rPr>
              <a:t> in </a:t>
            </a:r>
            <a:r>
              <a:rPr kumimoji="0" lang="fr-FR" altLang="fr-FR" sz="1800" b="0" i="0" u="none" strike="noStrike" cap="none" normalizeH="0" baseline="0" dirty="0" err="1">
                <a:ln>
                  <a:noFill/>
                </a:ln>
                <a:solidFill>
                  <a:srgbClr val="212121"/>
                </a:solidFill>
                <a:effectLst/>
                <a:latin typeface="inherit"/>
              </a:rPr>
              <a:t>genetic</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morphology</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blood</a:t>
            </a:r>
            <a:r>
              <a:rPr kumimoji="0" lang="fr-FR" altLang="fr-FR" sz="1800" b="0" i="0" u="none" strike="noStrike" cap="none" normalizeH="0" baseline="0" dirty="0">
                <a:ln>
                  <a:noFill/>
                </a:ln>
                <a:solidFill>
                  <a:srgbClr val="212121"/>
                </a:solidFill>
                <a:effectLst/>
                <a:latin typeface="inherit"/>
              </a:rPr>
              <a:t> groups and the incidence of </a:t>
            </a:r>
            <a:r>
              <a:rPr kumimoji="0" lang="fr-FR" altLang="fr-FR" sz="1800" b="0" i="0" u="none" strike="noStrike" cap="none" normalizeH="0" baseline="0" dirty="0" err="1">
                <a:ln>
                  <a:noFill/>
                </a:ln>
                <a:solidFill>
                  <a:srgbClr val="212121"/>
                </a:solidFill>
                <a:effectLst/>
                <a:latin typeface="inherit"/>
              </a:rPr>
              <a:t>genetic</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diseases</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yet</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would</a:t>
            </a:r>
            <a:r>
              <a:rPr kumimoji="0" lang="fr-FR" altLang="fr-FR" sz="1800" b="0" i="0" u="none" strike="noStrike" cap="none" normalizeH="0" baseline="0" dirty="0">
                <a:ln>
                  <a:noFill/>
                </a:ln>
                <a:solidFill>
                  <a:srgbClr val="212121"/>
                </a:solidFill>
                <a:effectLst/>
                <a:latin typeface="inherit"/>
              </a:rPr>
              <a:t> have the </a:t>
            </a:r>
            <a:r>
              <a:rPr kumimoji="0" lang="fr-FR" altLang="fr-FR" sz="1800" b="0" i="0" u="none" strike="noStrike" cap="none" normalizeH="0" baseline="0" dirty="0" err="1">
                <a:ln>
                  <a:noFill/>
                </a:ln>
                <a:solidFill>
                  <a:srgbClr val="212121"/>
                </a:solidFill>
                <a:effectLst/>
                <a:latin typeface="inherit"/>
              </a:rPr>
              <a:t>same</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genotypes</a:t>
            </a:r>
            <a:r>
              <a:rPr kumimoji="0" lang="fr-FR" altLang="fr-FR" sz="1800" b="0" i="0" u="none" strike="noStrike" cap="none" normalizeH="0" baseline="0" dirty="0">
                <a:ln>
                  <a:noFill/>
                </a:ln>
                <a:solidFill>
                  <a:srgbClr val="212121"/>
                </a:solidFill>
                <a:effectLst/>
                <a:latin typeface="inherit"/>
              </a:rPr>
              <a:t> for intelligence, </a:t>
            </a:r>
            <a:r>
              <a:rPr kumimoji="0" lang="fr-FR" altLang="fr-FR" sz="1800" b="0" i="0" u="none" strike="noStrike" cap="none" normalizeH="0" baseline="0" dirty="0" err="1">
                <a:ln>
                  <a:noFill/>
                </a:ln>
                <a:solidFill>
                  <a:srgbClr val="212121"/>
                </a:solidFill>
                <a:effectLst/>
                <a:latin typeface="inherit"/>
              </a:rPr>
              <a:t>is</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so</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unlikely</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that</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those</a:t>
            </a:r>
            <a:r>
              <a:rPr lang="fr-FR" altLang="fr-FR" sz="1800" dirty="0">
                <a:solidFill>
                  <a:srgbClr val="212121"/>
                </a:solidFill>
                <a:latin typeface="inherit"/>
              </a:rPr>
              <a:t> </a:t>
            </a:r>
            <a:r>
              <a:rPr kumimoji="0" lang="fr-FR" altLang="fr-FR" sz="1800" b="0" i="0" u="none" strike="noStrike" cap="none" normalizeH="0" baseline="0" dirty="0" err="1">
                <a:ln>
                  <a:noFill/>
                </a:ln>
                <a:solidFill>
                  <a:srgbClr val="212121"/>
                </a:solidFill>
                <a:effectLst/>
                <a:latin typeface="inherit"/>
              </a:rPr>
              <a:t>who</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advance</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it</a:t>
            </a:r>
            <a:r>
              <a:rPr kumimoji="0" lang="fr-FR" altLang="fr-FR" sz="1800" b="0" i="0" u="none" strike="noStrike" cap="none" normalizeH="0" baseline="0" dirty="0">
                <a:ln>
                  <a:noFill/>
                </a:ln>
                <a:solidFill>
                  <a:srgbClr val="212121"/>
                </a:solidFill>
                <a:effectLst/>
                <a:latin typeface="inherit"/>
              </a:rPr>
              <a:t> must </a:t>
            </a:r>
            <a:r>
              <a:rPr kumimoji="0" lang="fr-FR" altLang="fr-FR" sz="1800" b="0" i="0" u="none" strike="noStrike" cap="none" normalizeH="0" baseline="0" dirty="0" err="1">
                <a:ln>
                  <a:noFill/>
                </a:ln>
                <a:solidFill>
                  <a:srgbClr val="212121"/>
                </a:solidFill>
                <a:effectLst/>
                <a:latin typeface="inherit"/>
              </a:rPr>
              <a:t>be</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totally</a:t>
            </a:r>
            <a:r>
              <a:rPr kumimoji="0" lang="fr-FR" altLang="fr-FR" sz="1800" b="0" i="0" u="none" strike="noStrike" cap="none" normalizeH="0" baseline="0" dirty="0">
                <a:ln>
                  <a:noFill/>
                </a:ln>
                <a:solidFill>
                  <a:srgbClr val="212121"/>
                </a:solidFill>
                <a:effectLst/>
                <a:latin typeface="inherit"/>
              </a:rPr>
              <a:t> ignorant of the </a:t>
            </a:r>
            <a:r>
              <a:rPr kumimoji="0" lang="fr-FR" altLang="fr-FR" sz="1800" b="0" i="0" u="none" strike="noStrike" cap="none" normalizeH="0" baseline="0" dirty="0" err="1">
                <a:ln>
                  <a:noFill/>
                </a:ln>
                <a:solidFill>
                  <a:srgbClr val="212121"/>
                </a:solidFill>
                <a:effectLst/>
                <a:latin typeface="inherit"/>
              </a:rPr>
              <a:t>fundamental</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principles</a:t>
            </a:r>
            <a:r>
              <a:rPr kumimoji="0" lang="fr-FR" altLang="fr-FR" sz="1800" b="0" i="0" u="none" strike="noStrike" cap="none" normalizeH="0" baseline="0" dirty="0">
                <a:ln>
                  <a:noFill/>
                </a:ln>
                <a:solidFill>
                  <a:srgbClr val="212121"/>
                </a:solidFill>
                <a:effectLst/>
                <a:latin typeface="inherit"/>
              </a:rPr>
              <a:t> of </a:t>
            </a:r>
            <a:r>
              <a:rPr kumimoji="0" lang="fr-FR" altLang="fr-FR" sz="1800" b="0" i="0" u="none" strike="noStrike" cap="none" normalizeH="0" baseline="0" dirty="0" err="1">
                <a:ln>
                  <a:noFill/>
                </a:ln>
                <a:solidFill>
                  <a:srgbClr val="212121"/>
                </a:solidFill>
                <a:effectLst/>
                <a:latin typeface="inherit"/>
              </a:rPr>
              <a:t>evolutionary</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biology</a:t>
            </a:r>
            <a:r>
              <a:rPr kumimoji="0" lang="fr-FR" altLang="fr-FR" sz="1800" b="0" i="0" u="none" strike="noStrike" cap="none" normalizeH="0" baseline="0" dirty="0">
                <a:ln>
                  <a:noFill/>
                </a:ln>
                <a:solidFill>
                  <a:srgbClr val="212121"/>
                </a:solidFill>
                <a:effectLst/>
                <a:latin typeface="inherit"/>
              </a:rPr>
              <a:t> or have a </a:t>
            </a:r>
            <a:r>
              <a:rPr kumimoji="0" lang="fr-FR" altLang="fr-FR" sz="1800" b="0" i="0" u="none" strike="noStrike" cap="none" normalizeH="0" baseline="0" dirty="0" err="1">
                <a:ln>
                  <a:noFill/>
                </a:ln>
                <a:solidFill>
                  <a:srgbClr val="212121"/>
                </a:solidFill>
                <a:effectLst/>
                <a:latin typeface="inherit"/>
              </a:rPr>
              <a:t>political</a:t>
            </a:r>
            <a:r>
              <a:rPr kumimoji="0" lang="fr-FR" altLang="fr-FR" sz="1800" b="0" i="0" u="none" strike="noStrike" cap="none" normalizeH="0" baseline="0" dirty="0">
                <a:ln>
                  <a:noFill/>
                </a:ln>
                <a:solidFill>
                  <a:srgbClr val="212121"/>
                </a:solidFill>
                <a:effectLst/>
                <a:latin typeface="inherit"/>
              </a:rPr>
              <a:t> agenda to </a:t>
            </a:r>
            <a:r>
              <a:rPr kumimoji="0" lang="fr-FR" altLang="fr-FR" sz="1800" b="0" i="0" u="none" strike="noStrike" cap="none" normalizeH="0" baseline="0" dirty="0" err="1">
                <a:ln>
                  <a:noFill/>
                </a:ln>
                <a:solidFill>
                  <a:srgbClr val="212121"/>
                </a:solidFill>
                <a:effectLst/>
                <a:latin typeface="inherit"/>
              </a:rPr>
              <a:t>deny</a:t>
            </a:r>
            <a:r>
              <a:rPr kumimoji="0" lang="fr-FR" altLang="fr-FR" sz="1800" b="0" i="0" u="none" strike="noStrike" cap="none" normalizeH="0" baseline="0" dirty="0">
                <a:ln>
                  <a:noFill/>
                </a:ln>
                <a:solidFill>
                  <a:srgbClr val="212121"/>
                </a:solidFill>
                <a:effectLst/>
                <a:latin typeface="inherit"/>
              </a:rPr>
              <a:t> in </a:t>
            </a:r>
            <a:r>
              <a:rPr kumimoji="0" lang="fr-FR" altLang="fr-FR" sz="1800" b="0" i="0" u="none" strike="noStrike" cap="none" normalizeH="0" baseline="0" dirty="0" err="1">
                <a:ln>
                  <a:noFill/>
                </a:ln>
                <a:solidFill>
                  <a:srgbClr val="212121"/>
                </a:solidFill>
                <a:effectLst/>
                <a:latin typeface="inherit"/>
              </a:rPr>
              <a:t>this</a:t>
            </a:r>
            <a:r>
              <a:rPr kumimoji="0" lang="fr-FR" altLang="fr-FR" sz="1800" b="0" i="0" u="none" strike="noStrike" cap="none" normalizeH="0" baseline="0" dirty="0">
                <a:ln>
                  <a:noFill/>
                </a:ln>
                <a:solidFill>
                  <a:srgbClr val="212121"/>
                </a:solidFill>
                <a:effectLst/>
                <a:latin typeface="inherit"/>
              </a:rPr>
              <a:t> </a:t>
            </a:r>
            <a:r>
              <a:rPr kumimoji="0" lang="fr-FR" altLang="fr-FR" sz="1800" b="0" i="0" u="none" strike="noStrike" cap="none" normalizeH="0" baseline="0" dirty="0" err="1">
                <a:ln>
                  <a:noFill/>
                </a:ln>
                <a:solidFill>
                  <a:srgbClr val="212121"/>
                </a:solidFill>
                <a:effectLst/>
                <a:latin typeface="inherit"/>
              </a:rPr>
              <a:t>way</a:t>
            </a:r>
            <a:r>
              <a:rPr kumimoji="0" lang="fr-FR" altLang="fr-FR" sz="1800" b="0" i="0" u="none" strike="noStrike" cap="none" normalizeH="0" baseline="0" dirty="0">
                <a:ln>
                  <a:noFill/>
                </a:ln>
                <a:solidFill>
                  <a:srgbClr val="212121"/>
                </a:solidFill>
                <a:effectLst/>
                <a:latin typeface="inherit"/>
              </a:rPr>
              <a:t> the importance of </a:t>
            </a:r>
            <a:r>
              <a:rPr kumimoji="0" lang="fr-FR" altLang="fr-FR" sz="1800" b="0" i="0" u="none" strike="noStrike" cap="none" normalizeH="0" baseline="0" dirty="0" smtClean="0">
                <a:ln>
                  <a:noFill/>
                </a:ln>
                <a:solidFill>
                  <a:srgbClr val="212121"/>
                </a:solidFill>
                <a:effectLst/>
                <a:latin typeface="inherit"/>
              </a:rPr>
              <a:t>race—or </a:t>
            </a:r>
            <a:r>
              <a:rPr kumimoji="0" lang="fr-FR" altLang="fr-FR" sz="1800" b="0" i="0" u="none" strike="noStrike" cap="none" normalizeH="0" baseline="0" dirty="0" err="1">
                <a:ln>
                  <a:noFill/>
                </a:ln>
                <a:solidFill>
                  <a:srgbClr val="212121"/>
                </a:solidFill>
                <a:effectLst/>
                <a:latin typeface="inherit"/>
              </a:rPr>
              <a:t>both</a:t>
            </a:r>
            <a:r>
              <a:rPr kumimoji="0" lang="fr-FR" altLang="fr-FR" sz="1800" b="0" i="0" u="none" strike="noStrike" cap="none" normalizeH="0" baseline="0" dirty="0">
                <a:ln>
                  <a:noFill/>
                </a:ln>
                <a:solidFill>
                  <a:srgbClr val="212121"/>
                </a:solidFill>
                <a:effectLst/>
                <a:latin typeface="inherit"/>
              </a:rPr>
              <a:t>.</a:t>
            </a:r>
            <a:r>
              <a:rPr kumimoji="0" lang="fr-FR" altLang="fr-FR" sz="1800" b="0" i="0" u="none" strike="noStrike" cap="none" normalizeH="0" baseline="0" dirty="0">
                <a:ln>
                  <a:noFill/>
                </a:ln>
                <a:solidFill>
                  <a:schemeClr val="tx1"/>
                </a:solidFill>
                <a:effectLst/>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transition spd="slow" advTm="90118"/>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395288" y="0"/>
            <a:ext cx="8229600" cy="1143000"/>
          </a:xfrm>
        </p:spPr>
        <p:txBody>
          <a:bodyPr/>
          <a:lstStyle/>
          <a:p>
            <a:pPr eaLnBrk="1" hangingPunct="1"/>
            <a:r>
              <a:rPr lang="fr-BE" dirty="0"/>
              <a:t>Contents</a:t>
            </a:r>
          </a:p>
        </p:txBody>
      </p:sp>
      <p:sp>
        <p:nvSpPr>
          <p:cNvPr id="3" name="Espace réservé du contenu 2"/>
          <p:cNvSpPr>
            <a:spLocks noGrp="1"/>
          </p:cNvSpPr>
          <p:nvPr>
            <p:ph idx="1"/>
          </p:nvPr>
        </p:nvSpPr>
        <p:spPr>
          <a:xfrm>
            <a:off x="323850" y="1125538"/>
            <a:ext cx="8640763" cy="5588000"/>
          </a:xfrm>
        </p:spPr>
        <p:txBody>
          <a:bodyPr rtlCol="0">
            <a:normAutofit fontScale="92500" lnSpcReduction="10000"/>
          </a:bodyPr>
          <a:lstStyle/>
          <a:p>
            <a:pPr marL="0" indent="0" eaLnBrk="1" fontAlgn="auto" hangingPunct="1">
              <a:spcAft>
                <a:spcPts val="0"/>
              </a:spcAft>
              <a:buFont typeface="Arial" pitchFamily="34" charset="0"/>
              <a:buNone/>
              <a:defRPr/>
            </a:pPr>
            <a:r>
              <a:rPr lang="fr-BE" dirty="0"/>
              <a:t>1. The Main Human Populations/Races</a:t>
            </a:r>
          </a:p>
          <a:p>
            <a:pPr marL="0" indent="0" eaLnBrk="1" fontAlgn="auto" hangingPunct="1">
              <a:spcAft>
                <a:spcPts val="0"/>
              </a:spcAft>
              <a:buFont typeface="Arial" pitchFamily="34" charset="0"/>
              <a:buNone/>
              <a:defRPr/>
            </a:pPr>
            <a:r>
              <a:rPr lang="fr-BE" dirty="0"/>
              <a:t>2. </a:t>
            </a:r>
            <a:r>
              <a:rPr lang="fr-BE" dirty="0" err="1"/>
              <a:t>What’s</a:t>
            </a:r>
            <a:r>
              <a:rPr lang="fr-BE" dirty="0"/>
              <a:t> Intelligence? </a:t>
            </a:r>
          </a:p>
          <a:p>
            <a:pPr marL="0" indent="0" eaLnBrk="1" fontAlgn="auto" hangingPunct="1">
              <a:spcAft>
                <a:spcPts val="0"/>
              </a:spcAft>
              <a:buFont typeface="Arial" pitchFamily="34" charset="0"/>
              <a:buNone/>
              <a:defRPr/>
            </a:pPr>
            <a:r>
              <a:rPr lang="fr-BE" dirty="0"/>
              <a:t>3. </a:t>
            </a:r>
            <a:r>
              <a:rPr lang="fr-BE" dirty="0" smtClean="0"/>
              <a:t>IQ </a:t>
            </a:r>
            <a:r>
              <a:rPr lang="en-US" dirty="0"/>
              <a:t>Validity</a:t>
            </a:r>
          </a:p>
          <a:p>
            <a:pPr marL="0" indent="0" eaLnBrk="1" fontAlgn="auto" hangingPunct="1">
              <a:spcAft>
                <a:spcPts val="0"/>
              </a:spcAft>
              <a:buFont typeface="Arial" pitchFamily="34" charset="0"/>
              <a:buNone/>
              <a:defRPr/>
            </a:pPr>
            <a:r>
              <a:rPr lang="fr-BE" dirty="0"/>
              <a:t>4. </a:t>
            </a:r>
            <a:r>
              <a:rPr lang="en-US" dirty="0"/>
              <a:t>Mean</a:t>
            </a:r>
            <a:r>
              <a:rPr lang="fr-BE" dirty="0"/>
              <a:t> IQ </a:t>
            </a:r>
            <a:r>
              <a:rPr lang="fr-BE" dirty="0" err="1" smtClean="0"/>
              <a:t>Across</a:t>
            </a:r>
            <a:r>
              <a:rPr lang="fr-BE" dirty="0" smtClean="0"/>
              <a:t> </a:t>
            </a:r>
            <a:r>
              <a:rPr lang="fr-BE" dirty="0"/>
              <a:t>the World</a:t>
            </a:r>
          </a:p>
          <a:p>
            <a:pPr marL="0" indent="0" eaLnBrk="1" fontAlgn="auto" hangingPunct="1">
              <a:spcAft>
                <a:spcPts val="0"/>
              </a:spcAft>
              <a:buFont typeface="Arial" pitchFamily="34" charset="0"/>
              <a:buNone/>
              <a:defRPr/>
            </a:pPr>
            <a:r>
              <a:rPr lang="fr-BE" dirty="0"/>
              <a:t>5. Intelligence, </a:t>
            </a:r>
            <a:r>
              <a:rPr lang="fr-BE" dirty="0" err="1"/>
              <a:t>Highly</a:t>
            </a:r>
            <a:r>
              <a:rPr lang="fr-BE" dirty="0"/>
              <a:t> </a:t>
            </a:r>
            <a:r>
              <a:rPr lang="fr-BE" dirty="0" err="1"/>
              <a:t>Genetic</a:t>
            </a:r>
            <a:endParaRPr lang="fr-BE" dirty="0"/>
          </a:p>
          <a:p>
            <a:pPr marL="0" indent="0" eaLnBrk="1" fontAlgn="auto" hangingPunct="1">
              <a:spcAft>
                <a:spcPts val="0"/>
              </a:spcAft>
              <a:buFont typeface="Arial" pitchFamily="34" charset="0"/>
              <a:buNone/>
              <a:defRPr/>
            </a:pPr>
            <a:r>
              <a:rPr lang="fr-BE" dirty="0"/>
              <a:t>6. Cause of Racial </a:t>
            </a:r>
            <a:r>
              <a:rPr lang="fr-BE" dirty="0" err="1"/>
              <a:t>Differences</a:t>
            </a:r>
            <a:endParaRPr lang="fr-BE" dirty="0"/>
          </a:p>
          <a:p>
            <a:pPr marL="0" indent="0" eaLnBrk="1" fontAlgn="auto" hangingPunct="1">
              <a:spcAft>
                <a:spcPts val="0"/>
              </a:spcAft>
              <a:buFont typeface="Arial" pitchFamily="34" charset="0"/>
              <a:buNone/>
              <a:defRPr/>
            </a:pPr>
            <a:r>
              <a:rPr lang="fr-BE" dirty="0">
                <a:solidFill>
                  <a:srgbClr val="FF0000"/>
                </a:solidFill>
              </a:rPr>
              <a:t>7. </a:t>
            </a:r>
            <a:r>
              <a:rPr lang="en-US" dirty="0">
                <a:solidFill>
                  <a:srgbClr val="FF0000"/>
                </a:solidFill>
              </a:rPr>
              <a:t>Why is the Whole World not Developed?</a:t>
            </a:r>
          </a:p>
          <a:p>
            <a:pPr marL="0" indent="0" eaLnBrk="1" fontAlgn="auto" hangingPunct="1">
              <a:spcAft>
                <a:spcPts val="0"/>
              </a:spcAft>
              <a:buFont typeface="Arial" pitchFamily="34" charset="0"/>
              <a:buNone/>
              <a:defRPr/>
            </a:pPr>
            <a:r>
              <a:rPr lang="fr-BE" dirty="0" smtClean="0"/>
              <a:t>8</a:t>
            </a:r>
            <a:r>
              <a:rPr lang="fr-BE" dirty="0"/>
              <a:t>. The Worldwide </a:t>
            </a:r>
            <a:r>
              <a:rPr lang="fr-BE" dirty="0" err="1"/>
              <a:t>Hierarchy</a:t>
            </a:r>
            <a:endParaRPr lang="fr-BE" dirty="0"/>
          </a:p>
          <a:p>
            <a:pPr marL="0" indent="0" eaLnBrk="1" fontAlgn="auto" hangingPunct="1">
              <a:spcAft>
                <a:spcPts val="0"/>
              </a:spcAft>
              <a:buFont typeface="Arial" pitchFamily="34" charset="0"/>
              <a:buNone/>
              <a:defRPr/>
            </a:pPr>
            <a:r>
              <a:rPr lang="fr-BE" dirty="0"/>
              <a:t>9. Scientific </a:t>
            </a:r>
            <a:r>
              <a:rPr lang="fr-BE" dirty="0" err="1"/>
              <a:t>Accreditation</a:t>
            </a:r>
            <a:endParaRPr lang="fr-BE" dirty="0"/>
          </a:p>
          <a:p>
            <a:pPr marL="0" indent="0" eaLnBrk="1" fontAlgn="auto" hangingPunct="1">
              <a:spcAft>
                <a:spcPts val="0"/>
              </a:spcAft>
              <a:buFont typeface="Arial" pitchFamily="34" charset="0"/>
              <a:buNone/>
              <a:defRPr/>
            </a:pPr>
            <a:r>
              <a:rPr lang="fr-BE" dirty="0"/>
              <a:t>10. Western Twilight and General Conclusion</a:t>
            </a:r>
            <a:br>
              <a:rPr lang="fr-BE" dirty="0"/>
            </a:br>
            <a:endParaRPr lang="fr-BE" dirty="0"/>
          </a:p>
          <a:p>
            <a:pPr marL="0" indent="0" eaLnBrk="1" fontAlgn="auto" hangingPunct="1">
              <a:spcAft>
                <a:spcPts val="0"/>
              </a:spcAft>
              <a:buFont typeface="Arial" pitchFamily="34" charset="0"/>
              <a:buNone/>
              <a:defRPr/>
            </a:pPr>
            <a:endParaRPr lang="fr-BE" dirty="0"/>
          </a:p>
        </p:txBody>
      </p:sp>
      <p:sp>
        <p:nvSpPr>
          <p:cNvPr id="4" name="Espace réservé du numéro de diapositive 3"/>
          <p:cNvSpPr>
            <a:spLocks noGrp="1"/>
          </p:cNvSpPr>
          <p:nvPr>
            <p:ph type="sldNum" sz="quarter" idx="12"/>
          </p:nvPr>
        </p:nvSpPr>
        <p:spPr/>
        <p:txBody>
          <a:bodyPr/>
          <a:lstStyle/>
          <a:p>
            <a:pPr>
              <a:defRPr/>
            </a:pPr>
            <a:fld id="{9280920D-8C01-40DA-BB3C-D999F543CD2D}" type="slidenum">
              <a:rPr lang="fr-BE"/>
              <a:pPr>
                <a:defRPr/>
              </a:pPr>
              <a:t>149</a:t>
            </a:fld>
            <a:endParaRPr lang="fr-BE" dirty="0"/>
          </a:p>
        </p:txBody>
      </p:sp>
    </p:spTree>
    <p:extLst>
      <p:ext uri="{BB962C8B-B14F-4D97-AF65-F5344CB8AC3E}">
        <p14:creationId xmlns:p14="http://schemas.microsoft.com/office/powerpoint/2010/main" val="3255384018"/>
      </p:ext>
    </p:extLst>
  </p:cSld>
  <p:clrMapOvr>
    <a:masterClrMapping/>
  </p:clrMapOvr>
  <p:transition spd="slow" advTm="17345"/>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34940" y="469751"/>
            <a:ext cx="8281045" cy="6069161"/>
          </a:xfrm>
        </p:spPr>
        <p:txBody>
          <a:bodyPr rtlCol="0">
            <a:normAutofit fontScale="70000" lnSpcReduction="20000"/>
          </a:bodyPr>
          <a:lstStyle/>
          <a:p>
            <a:pPr marL="0" indent="0">
              <a:buNone/>
            </a:pPr>
            <a:r>
              <a:rPr lang="en-US" dirty="0"/>
              <a:t>These racial differences in intelligence are one of the most important reasons for the differences in the wealth and poverty of nations that are present throughout the world (the other main reason being the presence of a market economy or </a:t>
            </a:r>
            <a:r>
              <a:rPr lang="en-US" dirty="0" smtClean="0"/>
              <a:t>some </a:t>
            </a:r>
            <a:r>
              <a:rPr lang="en-US" dirty="0"/>
              <a:t>form of socialism or communism). Intelligence is a major determinant of competence and earning capacity, so </a:t>
            </a:r>
            <a:r>
              <a:rPr lang="en-US" dirty="0" smtClean="0"/>
              <a:t>inevitably</a:t>
            </a:r>
            <a:r>
              <a:rPr lang="en-AU" dirty="0"/>
              <a:t>, the European and </a:t>
            </a:r>
            <a:r>
              <a:rPr lang="en-AU" dirty="0" smtClean="0"/>
              <a:t>East-Asians nations, </a:t>
            </a:r>
            <a:r>
              <a:rPr lang="en-AU" dirty="0"/>
              <a:t>whose populations are intelligent,</a:t>
            </a:r>
            <a:r>
              <a:rPr lang="en-US" dirty="0" smtClean="0"/>
              <a:t> </a:t>
            </a:r>
            <a:r>
              <a:rPr lang="en-US" dirty="0"/>
              <a:t>achieve higher standards of living than other peoples who are less intelligent.</a:t>
            </a:r>
          </a:p>
          <a:p>
            <a:pPr marL="0" indent="0">
              <a:buNone/>
            </a:pPr>
            <a:endParaRPr lang="en-US" dirty="0"/>
          </a:p>
          <a:p>
            <a:pPr marL="0" indent="0">
              <a:buNone/>
            </a:pPr>
            <a:r>
              <a:rPr lang="en-US" dirty="0"/>
              <a:t>This is often called the North-South divide, consisting of the </a:t>
            </a:r>
            <a:r>
              <a:rPr lang="en-US" dirty="0" smtClean="0"/>
              <a:t>affluent </a:t>
            </a:r>
            <a:r>
              <a:rPr lang="en-US" dirty="0"/>
              <a:t>north of Europe, North America and Korea, Japan and Singapore, and the poor south consisting of South Asian, Africa and Latin America, but this is just a euphemism for the </a:t>
            </a:r>
            <a:r>
              <a:rPr lang="en-US" dirty="0" smtClean="0"/>
              <a:t>wealthy </a:t>
            </a:r>
            <a:r>
              <a:rPr lang="en-US" dirty="0"/>
              <a:t>European and </a:t>
            </a:r>
            <a:r>
              <a:rPr lang="en-US" dirty="0" smtClean="0"/>
              <a:t>East Asians peoples </a:t>
            </a:r>
            <a:r>
              <a:rPr lang="en-US" dirty="0"/>
              <a:t>who happen to live mainly in the northern hemisphere and the poor South Asians, Africans and Latin Americans who live in the south. </a:t>
            </a:r>
            <a:r>
              <a:rPr lang="en-AU" dirty="0"/>
              <a:t>Racial differences in intelligence largely cause these differences in wealth</a:t>
            </a:r>
            <a:r>
              <a:rPr lang="en-US" dirty="0" smtClean="0"/>
              <a:t>.</a:t>
            </a:r>
            <a:endParaRPr lang="en-US" dirty="0"/>
          </a:p>
          <a:p>
            <a:pPr marL="0" indent="0">
              <a:buNone/>
            </a:pPr>
            <a:endParaRPr lang="en-US" dirty="0"/>
          </a:p>
          <a:p>
            <a:pPr marL="0" indent="0">
              <a:buNone/>
            </a:pPr>
            <a:r>
              <a:rPr lang="en-US" dirty="0"/>
              <a:t>Because of </a:t>
            </a:r>
            <a:r>
              <a:rPr lang="en-US" dirty="0" smtClean="0"/>
              <a:t>this, </a:t>
            </a:r>
            <a:r>
              <a:rPr lang="en-US" dirty="0"/>
              <a:t>the idea that they can be eliminated and that we can "make poverty history" by writing off debts and providing more aid is doomed to fail. </a:t>
            </a:r>
          </a:p>
        </p:txBody>
      </p:sp>
      <p:sp>
        <p:nvSpPr>
          <p:cNvPr id="4" name="Espace réservé du numéro de diapositive 3"/>
          <p:cNvSpPr>
            <a:spLocks noGrp="1"/>
          </p:cNvSpPr>
          <p:nvPr>
            <p:ph type="sldNum" sz="quarter" idx="12"/>
          </p:nvPr>
        </p:nvSpPr>
        <p:spPr/>
        <p:txBody>
          <a:bodyPr/>
          <a:lstStyle/>
          <a:p>
            <a:pPr>
              <a:defRPr/>
            </a:pPr>
            <a:fld id="{837C7CAE-5376-4E39-B75E-23FF728CE185}" type="slidenum">
              <a:rPr lang="fr-BE"/>
              <a:pPr>
                <a:defRPr/>
              </a:pPr>
              <a:t>150</a:t>
            </a:fld>
            <a:endParaRPr lang="fr-BE" dirty="0"/>
          </a:p>
        </p:txBody>
      </p:sp>
    </p:spTree>
  </p:cSld>
  <p:clrMapOvr>
    <a:masterClrMapping/>
  </p:clrMapOvr>
  <p:transition spd="slow" advTm="79068"/>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2438" y="116632"/>
            <a:ext cx="8229600" cy="1143000"/>
          </a:xfrm>
        </p:spPr>
        <p:txBody>
          <a:bodyPr rtlCol="0">
            <a:normAutofit fontScale="90000"/>
          </a:bodyPr>
          <a:lstStyle/>
          <a:p>
            <a:pPr eaLnBrk="1" fontAlgn="auto" hangingPunct="1">
              <a:spcAft>
                <a:spcPts val="0"/>
              </a:spcAft>
              <a:defRPr/>
            </a:pPr>
            <a:r>
              <a:rPr lang="en-US" dirty="0"/>
              <a:t>Why is not the whole world developed?</a:t>
            </a:r>
            <a:endParaRPr lang="fr-BE" dirty="0"/>
          </a:p>
        </p:txBody>
      </p:sp>
      <p:sp>
        <p:nvSpPr>
          <p:cNvPr id="4" name="Espace réservé du numéro de diapositive 3"/>
          <p:cNvSpPr>
            <a:spLocks noGrp="1"/>
          </p:cNvSpPr>
          <p:nvPr>
            <p:ph type="sldNum" sz="quarter" idx="12"/>
          </p:nvPr>
        </p:nvSpPr>
        <p:spPr/>
        <p:txBody>
          <a:bodyPr/>
          <a:lstStyle/>
          <a:p>
            <a:pPr>
              <a:defRPr/>
            </a:pPr>
            <a:fld id="{18A9441A-CE83-403B-A8CC-7A1B0CE6EAC0}" type="slidenum">
              <a:rPr lang="fr-BE"/>
              <a:pPr>
                <a:defRPr/>
              </a:pPr>
              <a:t>151</a:t>
            </a:fld>
            <a:endParaRPr lang="fr-BE" dirty="0"/>
          </a:p>
        </p:txBody>
      </p:sp>
      <p:sp>
        <p:nvSpPr>
          <p:cNvPr id="76806" name="ZoneTexte 2"/>
          <p:cNvSpPr txBox="1">
            <a:spLocks noChangeArrowheads="1"/>
          </p:cNvSpPr>
          <p:nvPr/>
        </p:nvSpPr>
        <p:spPr bwMode="auto">
          <a:xfrm>
            <a:off x="2483768" y="1366521"/>
            <a:ext cx="7200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b="1" dirty="0"/>
              <a:t>GDP/capita as a </a:t>
            </a:r>
            <a:r>
              <a:rPr lang="fr-BE" b="1" dirty="0" err="1"/>
              <a:t>function</a:t>
            </a:r>
            <a:r>
              <a:rPr lang="fr-BE" b="1" dirty="0"/>
              <a:t> of National IQ</a:t>
            </a:r>
          </a:p>
        </p:txBody>
      </p:sp>
      <p:sp>
        <p:nvSpPr>
          <p:cNvPr id="3" name="ZoneTexte 2"/>
          <p:cNvSpPr txBox="1"/>
          <p:nvPr/>
        </p:nvSpPr>
        <p:spPr>
          <a:xfrm>
            <a:off x="0" y="6449758"/>
            <a:ext cx="4233851" cy="261610"/>
          </a:xfrm>
          <a:prstGeom prst="rect">
            <a:avLst/>
          </a:prstGeom>
          <a:noFill/>
        </p:spPr>
        <p:txBody>
          <a:bodyPr wrap="none" rtlCol="0">
            <a:spAutoFit/>
          </a:bodyPr>
          <a:lstStyle/>
          <a:p>
            <a:r>
              <a:rPr lang="en-AU" sz="1100" dirty="0"/>
              <a:t>From </a:t>
            </a:r>
            <a:r>
              <a:rPr lang="en-AU" sz="1100" i="1" dirty="0"/>
              <a:t>IQ and Global Inequality</a:t>
            </a:r>
            <a:r>
              <a:rPr lang="en-AU" sz="1100" dirty="0"/>
              <a:t>, Richard Lynn and </a:t>
            </a:r>
            <a:r>
              <a:rPr lang="en-AU" sz="1100" dirty="0" err="1"/>
              <a:t>Tatu</a:t>
            </a:r>
            <a:r>
              <a:rPr lang="en-AU" sz="1100" dirty="0"/>
              <a:t> </a:t>
            </a:r>
            <a:r>
              <a:rPr lang="en-AU" sz="1100" dirty="0" err="1"/>
              <a:t>Vanhanen</a:t>
            </a:r>
            <a:r>
              <a:rPr lang="en-AU" sz="1100" dirty="0"/>
              <a:t>, 2006.</a:t>
            </a:r>
            <a:endParaRPr lang="fr-BE" sz="1100"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844824"/>
            <a:ext cx="5472608" cy="4313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advTm="77861"/>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152</a:t>
            </a:fld>
            <a:endParaRPr lang="fr-BE"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88640"/>
            <a:ext cx="7776864" cy="6168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7759" y="6550223"/>
            <a:ext cx="7437742" cy="276999"/>
          </a:xfrm>
          <a:prstGeom prst="rect">
            <a:avLst/>
          </a:prstGeom>
          <a:noFill/>
        </p:spPr>
        <p:txBody>
          <a:bodyPr wrap="none" rtlCol="0">
            <a:spAutoFit/>
          </a:bodyPr>
          <a:lstStyle/>
          <a:p>
            <a:r>
              <a:rPr lang="en-AU" sz="1200" dirty="0"/>
              <a:t>“Exponential Correlation of IQ and the Wealth of Nations,” E. Dickerson, 2006, </a:t>
            </a:r>
            <a:r>
              <a:rPr lang="en-AU" sz="1200" i="1" dirty="0"/>
              <a:t>Intelligence</a:t>
            </a:r>
            <a:r>
              <a:rPr lang="en-AU" sz="1200" dirty="0"/>
              <a:t>, Volume 34, pp. 291–295.</a:t>
            </a:r>
            <a:endParaRPr lang="fr-BE" sz="1200" dirty="0"/>
          </a:p>
        </p:txBody>
      </p:sp>
    </p:spTree>
    <p:extLst>
      <p:ext uri="{BB962C8B-B14F-4D97-AF65-F5344CB8AC3E}">
        <p14:creationId xmlns:p14="http://schemas.microsoft.com/office/powerpoint/2010/main" val="1966191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6C3EBD6-A3BA-42DC-81C3-621B6D13C45E}"/>
              </a:ext>
            </a:extLst>
          </p:cNvPr>
          <p:cNvSpPr>
            <a:spLocks noGrp="1"/>
          </p:cNvSpPr>
          <p:nvPr>
            <p:ph idx="1"/>
          </p:nvPr>
        </p:nvSpPr>
        <p:spPr>
          <a:xfrm>
            <a:off x="457200" y="548680"/>
            <a:ext cx="8229600" cy="4525963"/>
          </a:xfrm>
        </p:spPr>
        <p:txBody>
          <a:bodyPr/>
          <a:lstStyle/>
          <a:p>
            <a:pPr marL="0" indent="0" algn="ctr">
              <a:buNone/>
            </a:pPr>
            <a:r>
              <a:rPr lang="en-US" dirty="0"/>
              <a:t>-&gt; An increase </a:t>
            </a:r>
            <a:r>
              <a:rPr lang="en-US" dirty="0" smtClean="0"/>
              <a:t>of </a:t>
            </a:r>
            <a:r>
              <a:rPr lang="en-US" dirty="0"/>
              <a:t>10 IQ points doubles the GDP per capita</a:t>
            </a:r>
          </a:p>
          <a:p>
            <a:endParaRPr lang="en-US" dirty="0"/>
          </a:p>
          <a:p>
            <a:pPr marL="0" indent="0">
              <a:buNone/>
            </a:pPr>
            <a:r>
              <a:rPr lang="en-US" sz="2400" dirty="0"/>
              <a:t>Example: Cameroon has an average IQ of 70 and a salary of $ 1474.</a:t>
            </a:r>
          </a:p>
          <a:p>
            <a:pPr marL="0" indent="0">
              <a:buNone/>
            </a:pPr>
            <a:r>
              <a:rPr lang="en-US" sz="2400" dirty="0"/>
              <a:t>Ecuador has an average IQ of 80 and an average salary of $ 3003 (about double)</a:t>
            </a:r>
          </a:p>
          <a:p>
            <a:pPr marL="0" indent="0">
              <a:buNone/>
            </a:pPr>
            <a:r>
              <a:rPr lang="en-US" sz="2400" dirty="0"/>
              <a:t>Turkey has an average IQ of 90 and an average salary of $ 6422 (about double)</a:t>
            </a:r>
          </a:p>
          <a:p>
            <a:pPr marL="0" indent="0">
              <a:buNone/>
            </a:pPr>
            <a:r>
              <a:rPr lang="en-US" sz="2400" dirty="0"/>
              <a:t>Hong </a:t>
            </a:r>
            <a:r>
              <a:rPr lang="en-AU" sz="2400" dirty="0"/>
              <a:t>Kong's average IQ is 107, almost 20 points higher than Turkey's, and its salary is $20,763, </a:t>
            </a:r>
            <a:r>
              <a:rPr lang="en-AU" sz="2400" dirty="0" smtClean="0"/>
              <a:t>nearly 2x2 = 4 </a:t>
            </a:r>
            <a:r>
              <a:rPr lang="en-US" sz="2400" dirty="0" smtClean="0"/>
              <a:t>times </a:t>
            </a:r>
            <a:r>
              <a:rPr lang="en-US" sz="2400" dirty="0"/>
              <a:t>the </a:t>
            </a:r>
            <a:r>
              <a:rPr lang="en-US" sz="2400" dirty="0" smtClean="0"/>
              <a:t>Turkish average wage.</a:t>
            </a:r>
            <a:r>
              <a:rPr lang="en-US" sz="2400" dirty="0"/>
              <a:t/>
            </a:r>
            <a:br>
              <a:rPr lang="en-US" sz="2400" dirty="0"/>
            </a:br>
            <a:r>
              <a:rPr lang="en-US" sz="2400" dirty="0"/>
              <a:t/>
            </a:r>
            <a:br>
              <a:rPr lang="en-US" sz="2400" dirty="0"/>
            </a:br>
            <a:r>
              <a:rPr lang="en-US" sz="2400" dirty="0"/>
              <a:t>A gain of 5 points of Q.I multiplies the average salary by 1.45.</a:t>
            </a:r>
          </a:p>
          <a:p>
            <a:endParaRPr lang="fr-BE" dirty="0"/>
          </a:p>
        </p:txBody>
      </p:sp>
      <p:sp>
        <p:nvSpPr>
          <p:cNvPr id="4" name="Espace réservé du numéro de diapositive 3">
            <a:extLst>
              <a:ext uri="{FF2B5EF4-FFF2-40B4-BE49-F238E27FC236}">
                <a16:creationId xmlns:a16="http://schemas.microsoft.com/office/drawing/2014/main" id="{F49DE3AC-88D2-4779-8EF3-2F3D6DACBF90}"/>
              </a:ext>
            </a:extLst>
          </p:cNvPr>
          <p:cNvSpPr>
            <a:spLocks noGrp="1"/>
          </p:cNvSpPr>
          <p:nvPr>
            <p:ph type="sldNum" sz="quarter" idx="12"/>
          </p:nvPr>
        </p:nvSpPr>
        <p:spPr/>
        <p:txBody>
          <a:bodyPr/>
          <a:lstStyle/>
          <a:p>
            <a:pPr>
              <a:defRPr/>
            </a:pPr>
            <a:fld id="{C961D413-C80E-4040-8C95-0A8BAAE2541B}" type="slidenum">
              <a:rPr lang="fr-BE" smtClean="0"/>
              <a:pPr>
                <a:defRPr/>
              </a:pPr>
              <a:t>153</a:t>
            </a:fld>
            <a:endParaRPr lang="fr-BE" dirty="0"/>
          </a:p>
        </p:txBody>
      </p:sp>
    </p:spTree>
    <p:extLst>
      <p:ext uri="{BB962C8B-B14F-4D97-AF65-F5344CB8AC3E}">
        <p14:creationId xmlns:p14="http://schemas.microsoft.com/office/powerpoint/2010/main" val="5813398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154</a:t>
            </a:fld>
            <a:endParaRPr lang="fr-BE"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480" y="105811"/>
            <a:ext cx="3796456" cy="6464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3375" y="908720"/>
            <a:ext cx="4819650" cy="421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4218394" y="5445224"/>
            <a:ext cx="4752528" cy="707886"/>
          </a:xfrm>
          <a:prstGeom prst="rect">
            <a:avLst/>
          </a:prstGeom>
          <a:noFill/>
        </p:spPr>
        <p:txBody>
          <a:bodyPr wrap="square" rtlCol="0">
            <a:spAutoFit/>
          </a:bodyPr>
          <a:lstStyle/>
          <a:p>
            <a:r>
              <a:rPr lang="fr-BE" sz="1100" dirty="0"/>
              <a:t> </a:t>
            </a:r>
          </a:p>
          <a:p>
            <a:endParaRPr lang="fr-BE" sz="1100" dirty="0"/>
          </a:p>
          <a:p>
            <a:endParaRPr lang="fr-BE" dirty="0"/>
          </a:p>
        </p:txBody>
      </p:sp>
      <p:sp>
        <p:nvSpPr>
          <p:cNvPr id="7" name="Rectangle 1"/>
          <p:cNvSpPr>
            <a:spLocks noChangeArrowheads="1"/>
          </p:cNvSpPr>
          <p:nvPr/>
        </p:nvSpPr>
        <p:spPr bwMode="auto">
          <a:xfrm>
            <a:off x="3995936" y="5638891"/>
            <a:ext cx="5393150"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smtClean="0">
                <a:ln>
                  <a:noFill/>
                </a:ln>
                <a:solidFill>
                  <a:schemeClr val="tx1"/>
                </a:solidFill>
                <a:effectLst/>
                <a:latin typeface="Arial" panose="020B0604020202020204" pitchFamily="34" charset="0"/>
              </a:rPr>
              <a:t>“National IQs: A Review of Their Educational, Cognitive, Economic, Political, Demographic, Sociological, Epidemiological, Geographic, and Climatic Correlates,” </a:t>
            </a:r>
            <a:br>
              <a:rPr kumimoji="0" lang="en-US" altLang="en-US" sz="900" b="0" i="0" u="none" strike="noStrike" cap="none" normalizeH="0" baseline="0" dirty="0" smtClean="0">
                <a:ln>
                  <a:noFill/>
                </a:ln>
                <a:solidFill>
                  <a:schemeClr val="tx1"/>
                </a:solidFill>
                <a:effectLst/>
                <a:latin typeface="Arial" panose="020B0604020202020204" pitchFamily="34" charset="0"/>
              </a:rPr>
            </a:br>
            <a:r>
              <a:rPr kumimoji="0" lang="en-US" altLang="en-US" sz="900" b="0" i="0" u="none" strike="noStrike" cap="none" normalizeH="0" baseline="0" dirty="0" smtClean="0">
                <a:ln>
                  <a:noFill/>
                </a:ln>
                <a:solidFill>
                  <a:schemeClr val="tx1"/>
                </a:solidFill>
                <a:effectLst/>
                <a:latin typeface="Arial" panose="020B0604020202020204" pitchFamily="34" charset="0"/>
              </a:rPr>
              <a:t>Richard Lynn and </a:t>
            </a:r>
            <a:r>
              <a:rPr kumimoji="0" lang="en-US" altLang="en-US" sz="900" b="0" i="0" u="none" strike="noStrike" cap="none" normalizeH="0" baseline="0" dirty="0" err="1" smtClean="0">
                <a:ln>
                  <a:noFill/>
                </a:ln>
                <a:solidFill>
                  <a:schemeClr val="tx1"/>
                </a:solidFill>
                <a:effectLst/>
                <a:latin typeface="Arial" panose="020B0604020202020204" pitchFamily="34" charset="0"/>
              </a:rPr>
              <a:t>Tatu</a:t>
            </a:r>
            <a:r>
              <a:rPr kumimoji="0" lang="en-US" altLang="en-US" sz="900" b="0" i="0" u="none" strike="noStrike" cap="none" normalizeH="0" baseline="0" dirty="0" smtClean="0">
                <a:ln>
                  <a:noFill/>
                </a:ln>
                <a:solidFill>
                  <a:schemeClr val="tx1"/>
                </a:solidFill>
                <a:effectLst/>
                <a:latin typeface="Arial" panose="020B0604020202020204" pitchFamily="34" charset="0"/>
              </a:rPr>
              <a:t> </a:t>
            </a:r>
            <a:r>
              <a:rPr kumimoji="0" lang="en-US" altLang="en-US" sz="900" b="0" i="0" u="none" strike="noStrike" cap="none" normalizeH="0" baseline="0" dirty="0" err="1" smtClean="0">
                <a:ln>
                  <a:noFill/>
                </a:ln>
                <a:solidFill>
                  <a:schemeClr val="tx1"/>
                </a:solidFill>
                <a:effectLst/>
                <a:latin typeface="Arial" panose="020B0604020202020204" pitchFamily="34" charset="0"/>
              </a:rPr>
              <a:t>Vanhanen</a:t>
            </a:r>
            <a:r>
              <a:rPr kumimoji="0" lang="en-US" altLang="en-US" sz="900" b="0" i="0" u="none" strike="noStrike" cap="none" normalizeH="0" baseline="0" dirty="0" smtClean="0">
                <a:ln>
                  <a:noFill/>
                </a:ln>
                <a:solidFill>
                  <a:schemeClr val="tx1"/>
                </a:solidFill>
                <a:effectLst/>
                <a:latin typeface="Arial" panose="020B0604020202020204" pitchFamily="34" charset="0"/>
              </a:rPr>
              <a:t>, </a:t>
            </a:r>
            <a:r>
              <a:rPr kumimoji="0" lang="en-US" altLang="en-US" sz="900" b="0" i="1" u="none" strike="noStrike" cap="none" normalizeH="0" baseline="0" dirty="0" smtClean="0">
                <a:ln>
                  <a:noFill/>
                </a:ln>
                <a:solidFill>
                  <a:schemeClr val="tx1"/>
                </a:solidFill>
                <a:effectLst/>
                <a:latin typeface="Arial" panose="020B0604020202020204" pitchFamily="34" charset="0"/>
              </a:rPr>
              <a:t>Intelligence</a:t>
            </a:r>
            <a:r>
              <a:rPr kumimoji="0" lang="en-US" altLang="en-US" sz="900" b="0" i="0" u="none" strike="noStrike" cap="none" normalizeH="0" baseline="0" dirty="0" smtClean="0">
                <a:ln>
                  <a:noFill/>
                </a:ln>
                <a:solidFill>
                  <a:schemeClr val="tx1"/>
                </a:solidFill>
                <a:effectLst/>
                <a:latin typeface="Arial" panose="020B0604020202020204" pitchFamily="34" charset="0"/>
              </a:rPr>
              <a:t>, Volume 40, March–April 2012, pp. 226–234.</a:t>
            </a:r>
          </a:p>
        </p:txBody>
      </p:sp>
    </p:spTree>
    <p:extLst>
      <p:ext uri="{BB962C8B-B14F-4D97-AF65-F5344CB8AC3E}">
        <p14:creationId xmlns:p14="http://schemas.microsoft.com/office/powerpoint/2010/main" val="284039394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28E2814-C882-4230-9505-46F84E76F799}"/>
              </a:ext>
            </a:extLst>
          </p:cNvPr>
          <p:cNvSpPr>
            <a:spLocks noGrp="1"/>
          </p:cNvSpPr>
          <p:nvPr>
            <p:ph idx="1"/>
          </p:nvPr>
        </p:nvSpPr>
        <p:spPr>
          <a:xfrm>
            <a:off x="457200" y="548680"/>
            <a:ext cx="8229600" cy="4525963"/>
          </a:xfrm>
        </p:spPr>
        <p:txBody>
          <a:bodyPr/>
          <a:lstStyle/>
          <a:p>
            <a:pPr marL="0" indent="0">
              <a:buNone/>
            </a:pPr>
            <a:r>
              <a:rPr lang="fr-BE" dirty="0"/>
              <a:t>About 75% of the variations in GDP per capita </a:t>
            </a:r>
            <a:r>
              <a:rPr lang="en-AU" dirty="0"/>
              <a:t>worldwide can be explained by intelligence differences between nations, which are underpinned</a:t>
            </a:r>
            <a:r>
              <a:rPr lang="fr-BE" dirty="0" smtClean="0"/>
              <a:t> </a:t>
            </a:r>
            <a:r>
              <a:rPr lang="fr-BE" dirty="0"/>
              <a:t>by racial </a:t>
            </a:r>
            <a:r>
              <a:rPr lang="fr-BE" dirty="0" err="1"/>
              <a:t>differences</a:t>
            </a:r>
            <a:r>
              <a:rPr lang="fr-BE" dirty="0"/>
              <a:t> in intelligence.</a:t>
            </a:r>
            <a:br>
              <a:rPr lang="fr-BE" dirty="0"/>
            </a:br>
            <a:r>
              <a:rPr lang="fr-BE" dirty="0"/>
              <a:t>-&gt; High IQ countries (</a:t>
            </a:r>
            <a:r>
              <a:rPr lang="fr-BE" dirty="0" err="1"/>
              <a:t>populated</a:t>
            </a:r>
            <a:r>
              <a:rPr lang="fr-BE" dirty="0"/>
              <a:t> by </a:t>
            </a:r>
            <a:r>
              <a:rPr lang="fr-BE" dirty="0" err="1"/>
              <a:t>Europeans</a:t>
            </a:r>
            <a:r>
              <a:rPr lang="fr-BE" dirty="0"/>
              <a:t>, East </a:t>
            </a:r>
            <a:r>
              <a:rPr lang="fr-BE" dirty="0" err="1"/>
              <a:t>Asians</a:t>
            </a:r>
            <a:r>
              <a:rPr lang="fr-BE" dirty="0"/>
              <a:t>) are </a:t>
            </a:r>
            <a:r>
              <a:rPr lang="fr-BE" dirty="0" err="1"/>
              <a:t>always</a:t>
            </a:r>
            <a:r>
              <a:rPr lang="fr-BE" dirty="0"/>
              <a:t> </a:t>
            </a:r>
            <a:r>
              <a:rPr lang="fr-BE" dirty="0" err="1"/>
              <a:t>highly</a:t>
            </a:r>
            <a:r>
              <a:rPr lang="fr-BE" dirty="0"/>
              <a:t> </a:t>
            </a:r>
            <a:r>
              <a:rPr lang="en-AU" dirty="0"/>
              <a:t>developed unless they are communist (difference between North and South Korea, for example</a:t>
            </a:r>
            <a:r>
              <a:rPr lang="fr-BE" dirty="0" smtClean="0"/>
              <a:t>…)</a:t>
            </a:r>
            <a:endParaRPr lang="fr-BE" dirty="0"/>
          </a:p>
          <a:p>
            <a:pPr marL="0" indent="0">
              <a:buNone/>
            </a:pPr>
            <a:r>
              <a:rPr lang="fr-BE" dirty="0"/>
              <a:t>-&gt; </a:t>
            </a:r>
            <a:r>
              <a:rPr lang="fr-BE" dirty="0" err="1"/>
              <a:t>Lower</a:t>
            </a:r>
            <a:r>
              <a:rPr lang="fr-BE" dirty="0"/>
              <a:t> IQ countries (</a:t>
            </a:r>
            <a:r>
              <a:rPr lang="fr-BE" dirty="0" err="1"/>
              <a:t>populated</a:t>
            </a:r>
            <a:r>
              <a:rPr lang="fr-BE" dirty="0"/>
              <a:t> by North </a:t>
            </a:r>
            <a:r>
              <a:rPr lang="fr-BE" dirty="0" err="1"/>
              <a:t>Africans</a:t>
            </a:r>
            <a:r>
              <a:rPr lang="fr-BE" dirty="0"/>
              <a:t>, Middle </a:t>
            </a:r>
            <a:r>
              <a:rPr lang="fr-BE" dirty="0" err="1" smtClean="0"/>
              <a:t>Easterners</a:t>
            </a:r>
            <a:r>
              <a:rPr lang="fr-BE" dirty="0" smtClean="0"/>
              <a:t>, </a:t>
            </a:r>
            <a:r>
              <a:rPr lang="fr-BE" dirty="0" err="1" smtClean="0"/>
              <a:t>Africans</a:t>
            </a:r>
            <a:r>
              <a:rPr lang="en-AU" dirty="0" smtClean="0"/>
              <a:t>, </a:t>
            </a:r>
            <a:r>
              <a:rPr lang="en-AU" dirty="0"/>
              <a:t>or South Asians) are always </a:t>
            </a:r>
            <a:r>
              <a:rPr lang="en-AU" dirty="0" err="1" smtClean="0"/>
              <a:t>underdevelope</a:t>
            </a:r>
            <a:r>
              <a:rPr lang="fr-BE" dirty="0" smtClean="0"/>
              <a:t>d</a:t>
            </a:r>
            <a:r>
              <a:rPr lang="fr-BE" dirty="0"/>
              <a:t>, </a:t>
            </a:r>
            <a:r>
              <a:rPr lang="fr-BE" dirty="0" err="1"/>
              <a:t>unless</a:t>
            </a:r>
            <a:r>
              <a:rPr lang="fr-BE" dirty="0"/>
              <a:t> </a:t>
            </a:r>
            <a:r>
              <a:rPr lang="fr-BE" dirty="0" err="1"/>
              <a:t>they</a:t>
            </a:r>
            <a:r>
              <a:rPr lang="fr-BE" dirty="0"/>
              <a:t> have large </a:t>
            </a:r>
            <a:r>
              <a:rPr lang="fr-BE" dirty="0" err="1"/>
              <a:t>oil</a:t>
            </a:r>
            <a:r>
              <a:rPr lang="fr-BE" dirty="0"/>
              <a:t> </a:t>
            </a:r>
            <a:r>
              <a:rPr lang="fr-BE" dirty="0" err="1"/>
              <a:t>wealth</a:t>
            </a:r>
            <a:r>
              <a:rPr lang="fr-BE" dirty="0"/>
              <a:t>.  </a:t>
            </a:r>
          </a:p>
        </p:txBody>
      </p:sp>
      <p:sp>
        <p:nvSpPr>
          <p:cNvPr id="4" name="Espace réservé du numéro de diapositive 3">
            <a:extLst>
              <a:ext uri="{FF2B5EF4-FFF2-40B4-BE49-F238E27FC236}">
                <a16:creationId xmlns:a16="http://schemas.microsoft.com/office/drawing/2014/main" id="{E427F913-CF39-4747-AF39-82231912678E}"/>
              </a:ext>
            </a:extLst>
          </p:cNvPr>
          <p:cNvSpPr>
            <a:spLocks noGrp="1"/>
          </p:cNvSpPr>
          <p:nvPr>
            <p:ph type="sldNum" sz="quarter" idx="12"/>
          </p:nvPr>
        </p:nvSpPr>
        <p:spPr/>
        <p:txBody>
          <a:bodyPr/>
          <a:lstStyle/>
          <a:p>
            <a:pPr>
              <a:defRPr/>
            </a:pPr>
            <a:fld id="{C961D413-C80E-4040-8C95-0A8BAAE2541B}" type="slidenum">
              <a:rPr lang="fr-BE" smtClean="0"/>
              <a:pPr>
                <a:defRPr/>
              </a:pPr>
              <a:t>155</a:t>
            </a:fld>
            <a:endParaRPr lang="fr-BE" dirty="0"/>
          </a:p>
        </p:txBody>
      </p:sp>
    </p:spTree>
    <p:extLst>
      <p:ext uri="{BB962C8B-B14F-4D97-AF65-F5344CB8AC3E}">
        <p14:creationId xmlns:p14="http://schemas.microsoft.com/office/powerpoint/2010/main" val="314817578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156</a:t>
            </a:fld>
            <a:endParaRPr lang="fr-BE"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1368" y="692696"/>
            <a:ext cx="5340221" cy="5453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1931368" y="136525"/>
            <a:ext cx="5688632" cy="400110"/>
          </a:xfrm>
          <a:prstGeom prst="rect">
            <a:avLst/>
          </a:prstGeom>
          <a:noFill/>
        </p:spPr>
        <p:txBody>
          <a:bodyPr wrap="square" rtlCol="0">
            <a:spAutoFit/>
          </a:bodyPr>
          <a:lstStyle/>
          <a:p>
            <a:r>
              <a:rPr lang="en-US" sz="2000" dirty="0"/>
              <a:t>Human Development Index (2009) by National IQ</a:t>
            </a:r>
            <a:endParaRPr lang="fr-BE" sz="2000" dirty="0"/>
          </a:p>
        </p:txBody>
      </p:sp>
      <p:sp>
        <p:nvSpPr>
          <p:cNvPr id="2" name="Rectangle 1"/>
          <p:cNvSpPr>
            <a:spLocks noChangeArrowheads="1"/>
          </p:cNvSpPr>
          <p:nvPr/>
        </p:nvSpPr>
        <p:spPr bwMode="auto">
          <a:xfrm>
            <a:off x="179512" y="6400412"/>
            <a:ext cx="863986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anose="020B0604020202020204" pitchFamily="34" charset="0"/>
              </a:rPr>
              <a:t>From </a:t>
            </a:r>
            <a:r>
              <a:rPr kumimoji="0" lang="en-US" altLang="en-US" sz="1200" b="0" i="1" u="none" strike="noStrike" cap="none" normalizeH="0" baseline="0" dirty="0" smtClean="0">
                <a:ln>
                  <a:noFill/>
                </a:ln>
                <a:solidFill>
                  <a:schemeClr val="tx1"/>
                </a:solidFill>
                <a:effectLst/>
                <a:latin typeface="Arial" panose="020B0604020202020204" pitchFamily="34" charset="0"/>
              </a:rPr>
              <a:t>Intelligence: A Unifying Construct for the Social Sciences</a:t>
            </a:r>
            <a:r>
              <a:rPr kumimoji="0" lang="en-US" altLang="en-US" sz="1200" b="0" i="0" u="none" strike="noStrike" cap="none" normalizeH="0" baseline="0" dirty="0" smtClean="0">
                <a:ln>
                  <a:noFill/>
                </a:ln>
                <a:solidFill>
                  <a:schemeClr val="tx1"/>
                </a:solidFill>
                <a:effectLst/>
                <a:latin typeface="Arial" panose="020B0604020202020204" pitchFamily="34" charset="0"/>
              </a:rPr>
              <a:t>, Richard Lynn and </a:t>
            </a:r>
            <a:r>
              <a:rPr kumimoji="0" lang="en-US" altLang="en-US" sz="1200" b="0" i="0" u="none" strike="noStrike" cap="none" normalizeH="0" baseline="0" dirty="0" err="1" smtClean="0">
                <a:ln>
                  <a:noFill/>
                </a:ln>
                <a:solidFill>
                  <a:schemeClr val="tx1"/>
                </a:solidFill>
                <a:effectLst/>
                <a:latin typeface="Arial" panose="020B0604020202020204" pitchFamily="34" charset="0"/>
              </a:rPr>
              <a:t>Tatu</a:t>
            </a:r>
            <a:r>
              <a:rPr kumimoji="0" lang="en-US" altLang="en-US" sz="1200" b="0" i="0" u="none" strike="noStrike" cap="none" normalizeH="0" baseline="0" dirty="0" smtClean="0">
                <a:ln>
                  <a:noFill/>
                </a:ln>
                <a:solidFill>
                  <a:schemeClr val="tx1"/>
                </a:solidFill>
                <a:effectLst/>
                <a:latin typeface="Arial" panose="020B0604020202020204" pitchFamily="34" charset="0"/>
              </a:rPr>
              <a:t> </a:t>
            </a:r>
            <a:r>
              <a:rPr kumimoji="0" lang="en-US" altLang="en-US" sz="1200" b="0" i="0" u="none" strike="noStrike" cap="none" normalizeH="0" baseline="0" dirty="0" err="1" smtClean="0">
                <a:ln>
                  <a:noFill/>
                </a:ln>
                <a:solidFill>
                  <a:schemeClr val="tx1"/>
                </a:solidFill>
                <a:effectLst/>
                <a:latin typeface="Arial" panose="020B0604020202020204" pitchFamily="34" charset="0"/>
              </a:rPr>
              <a:t>Vanhanen</a:t>
            </a:r>
            <a:r>
              <a:rPr kumimoji="0" lang="en-US" altLang="en-US" sz="1200" b="0" i="0" u="none" strike="noStrike" cap="none" normalizeH="0" baseline="0" dirty="0" smtClean="0">
                <a:ln>
                  <a:noFill/>
                </a:ln>
                <a:solidFill>
                  <a:schemeClr val="tx1"/>
                </a:solidFill>
                <a:effectLst/>
                <a:latin typeface="Arial" panose="020B0604020202020204" pitchFamily="34" charset="0"/>
              </a:rPr>
              <a:t>, 2012.</a:t>
            </a:r>
          </a:p>
        </p:txBody>
      </p:sp>
    </p:spTree>
    <p:extLst>
      <p:ext uri="{BB962C8B-B14F-4D97-AF65-F5344CB8AC3E}">
        <p14:creationId xmlns:p14="http://schemas.microsoft.com/office/powerpoint/2010/main" val="159119033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664C369-5BAC-4BF3-8FE7-0BF821F91085}"/>
              </a:ext>
            </a:extLst>
          </p:cNvPr>
          <p:cNvSpPr>
            <a:spLocks noGrp="1"/>
          </p:cNvSpPr>
          <p:nvPr>
            <p:ph idx="1"/>
          </p:nvPr>
        </p:nvSpPr>
        <p:spPr>
          <a:xfrm>
            <a:off x="971600" y="2204864"/>
            <a:ext cx="7421996" cy="1684784"/>
          </a:xfrm>
        </p:spPr>
        <p:txBody>
          <a:bodyPr/>
          <a:lstStyle/>
          <a:p>
            <a:pPr marL="0" indent="0" fontAlgn="t">
              <a:buNone/>
            </a:pPr>
            <a:r>
              <a:rPr lang="en-US" dirty="0" smtClean="0"/>
              <a:t>The level </a:t>
            </a:r>
            <a:r>
              <a:rPr lang="en-US" dirty="0"/>
              <a:t>of development of a geographical area mainly depends on the average IQ of the population </a:t>
            </a:r>
            <a:r>
              <a:rPr lang="en-US" dirty="0" smtClean="0"/>
              <a:t>in </a:t>
            </a:r>
            <a:r>
              <a:rPr lang="en-US" dirty="0"/>
              <a:t>this </a:t>
            </a:r>
            <a:r>
              <a:rPr lang="en-US" dirty="0" smtClean="0"/>
              <a:t>area.</a:t>
            </a:r>
            <a:endParaRPr lang="en-US" dirty="0"/>
          </a:p>
          <a:p>
            <a:endParaRPr lang="fr-BE" dirty="0"/>
          </a:p>
        </p:txBody>
      </p:sp>
      <p:sp>
        <p:nvSpPr>
          <p:cNvPr id="4" name="Espace réservé du numéro de diapositive 3">
            <a:extLst>
              <a:ext uri="{FF2B5EF4-FFF2-40B4-BE49-F238E27FC236}">
                <a16:creationId xmlns:a16="http://schemas.microsoft.com/office/drawing/2014/main" id="{C7CEDD84-0A7E-449B-A1EE-B314BD29E467}"/>
              </a:ext>
            </a:extLst>
          </p:cNvPr>
          <p:cNvSpPr>
            <a:spLocks noGrp="1"/>
          </p:cNvSpPr>
          <p:nvPr>
            <p:ph type="sldNum" sz="quarter" idx="12"/>
          </p:nvPr>
        </p:nvSpPr>
        <p:spPr/>
        <p:txBody>
          <a:bodyPr/>
          <a:lstStyle/>
          <a:p>
            <a:pPr>
              <a:defRPr/>
            </a:pPr>
            <a:fld id="{C961D413-C80E-4040-8C95-0A8BAAE2541B}" type="slidenum">
              <a:rPr lang="fr-BE" smtClean="0"/>
              <a:pPr>
                <a:defRPr/>
              </a:pPr>
              <a:t>157</a:t>
            </a:fld>
            <a:endParaRPr lang="fr-BE" dirty="0"/>
          </a:p>
        </p:txBody>
      </p:sp>
    </p:spTree>
    <p:extLst>
      <p:ext uri="{BB962C8B-B14F-4D97-AF65-F5344CB8AC3E}">
        <p14:creationId xmlns:p14="http://schemas.microsoft.com/office/powerpoint/2010/main" val="2007587325"/>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FB858BCE-EC13-4C41-8DBD-ED5A2917FB0B}" type="slidenum">
              <a:rPr lang="fr-BE" smtClean="0"/>
              <a:pPr>
                <a:defRPr/>
              </a:pPr>
              <a:t>158</a:t>
            </a:fld>
            <a:endParaRPr lang="fr-BE" dirty="0"/>
          </a:p>
        </p:txBody>
      </p:sp>
      <p:pic>
        <p:nvPicPr>
          <p:cNvPr id="788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471810"/>
            <a:ext cx="5975350" cy="554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8852" name="ZoneTexte 4"/>
          <p:cNvSpPr txBox="1">
            <a:spLocks noChangeArrowheads="1"/>
          </p:cNvSpPr>
          <p:nvPr/>
        </p:nvSpPr>
        <p:spPr bwMode="auto">
          <a:xfrm>
            <a:off x="2267744" y="37351"/>
            <a:ext cx="36869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dirty="0" err="1"/>
              <a:t>Democratization</a:t>
            </a:r>
            <a:r>
              <a:rPr lang="fr-BE" dirty="0"/>
              <a:t> Index by National IQ</a:t>
            </a:r>
          </a:p>
        </p:txBody>
      </p:sp>
      <p:sp>
        <p:nvSpPr>
          <p:cNvPr id="78853" name="ZoneTexte 5"/>
          <p:cNvSpPr txBox="1">
            <a:spLocks noChangeArrowheads="1"/>
          </p:cNvSpPr>
          <p:nvPr/>
        </p:nvSpPr>
        <p:spPr bwMode="auto">
          <a:xfrm>
            <a:off x="1300163" y="6155531"/>
            <a:ext cx="50866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dirty="0"/>
              <a:t>-&gt; An high </a:t>
            </a:r>
            <a:r>
              <a:rPr lang="fr-BE" dirty="0" err="1"/>
              <a:t>intellectual</a:t>
            </a:r>
            <a:r>
              <a:rPr lang="fr-BE" dirty="0"/>
              <a:t> </a:t>
            </a:r>
            <a:r>
              <a:rPr lang="fr-BE" dirty="0" err="1"/>
              <a:t>level</a:t>
            </a:r>
            <a:r>
              <a:rPr lang="fr-BE" dirty="0"/>
              <a:t> </a:t>
            </a:r>
            <a:r>
              <a:rPr lang="fr-BE" dirty="0" err="1"/>
              <a:t>is</a:t>
            </a:r>
            <a:r>
              <a:rPr lang="fr-BE" dirty="0"/>
              <a:t> </a:t>
            </a:r>
            <a:r>
              <a:rPr lang="fr-BE" dirty="0" err="1"/>
              <a:t>needed</a:t>
            </a:r>
            <a:r>
              <a:rPr lang="fr-BE" dirty="0"/>
              <a:t> for </a:t>
            </a:r>
            <a:r>
              <a:rPr lang="fr-BE" dirty="0" err="1"/>
              <a:t>democracy</a:t>
            </a:r>
            <a:endParaRPr lang="fr-BE" dirty="0"/>
          </a:p>
        </p:txBody>
      </p:sp>
      <p:sp>
        <p:nvSpPr>
          <p:cNvPr id="2" name="ZoneTexte 1"/>
          <p:cNvSpPr txBox="1"/>
          <p:nvPr/>
        </p:nvSpPr>
        <p:spPr>
          <a:xfrm>
            <a:off x="0" y="6589990"/>
            <a:ext cx="3547766" cy="261610"/>
          </a:xfrm>
          <a:prstGeom prst="rect">
            <a:avLst/>
          </a:prstGeom>
          <a:noFill/>
        </p:spPr>
        <p:txBody>
          <a:bodyPr wrap="none" rtlCol="0">
            <a:spAutoFit/>
          </a:bodyPr>
          <a:lstStyle/>
          <a:p>
            <a:r>
              <a:rPr lang="en-AU" sz="1100" dirty="0"/>
              <a:t>From </a:t>
            </a:r>
            <a:r>
              <a:rPr lang="en-AU" sz="1100" i="1" dirty="0"/>
              <a:t>The Limits of Democratization</a:t>
            </a:r>
            <a:r>
              <a:rPr lang="en-AU" sz="1100" dirty="0"/>
              <a:t>, </a:t>
            </a:r>
            <a:r>
              <a:rPr lang="en-AU" sz="1100" dirty="0" err="1"/>
              <a:t>Tatu</a:t>
            </a:r>
            <a:r>
              <a:rPr lang="en-AU" sz="1100" dirty="0"/>
              <a:t> </a:t>
            </a:r>
            <a:r>
              <a:rPr lang="en-AU" sz="1100" dirty="0" err="1"/>
              <a:t>Vanhanen</a:t>
            </a:r>
            <a:r>
              <a:rPr lang="en-AU" sz="1100" dirty="0"/>
              <a:t>, 2009.</a:t>
            </a:r>
            <a:endParaRPr lang="fr-BE" sz="1100" dirty="0"/>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476672"/>
            <a:ext cx="8784976" cy="4525963"/>
          </a:xfrm>
        </p:spPr>
        <p:txBody>
          <a:bodyPr/>
          <a:lstStyle/>
          <a:p>
            <a:pPr marL="0" indent="0">
              <a:buNone/>
            </a:pPr>
            <a:r>
              <a:rPr lang="en-US" sz="2800" dirty="0"/>
              <a:t>From the racial composition of a population -&gt; prediction of the average IQ -&gt; prediction of a considerable number of social parameters</a:t>
            </a:r>
          </a:p>
          <a:p>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159</a:t>
            </a:fld>
            <a:endParaRPr lang="fr-BE"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7" y="2060848"/>
            <a:ext cx="4392488" cy="4034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5676039" y="3893584"/>
            <a:ext cx="3010761" cy="369332"/>
          </a:xfrm>
          <a:prstGeom prst="rect">
            <a:avLst/>
          </a:prstGeom>
          <a:noFill/>
        </p:spPr>
        <p:txBody>
          <a:bodyPr wrap="none" rtlCol="0">
            <a:spAutoFit/>
          </a:bodyPr>
          <a:lstStyle/>
          <a:p>
            <a:r>
              <a:rPr lang="fr-BE" dirty="0"/>
              <a:t>GDP per Capita by </a:t>
            </a:r>
            <a:r>
              <a:rPr lang="fr-BE" dirty="0" err="1"/>
              <a:t>Regional</a:t>
            </a:r>
            <a:r>
              <a:rPr lang="fr-BE" dirty="0"/>
              <a:t> IQ</a:t>
            </a:r>
          </a:p>
        </p:txBody>
      </p:sp>
      <p:sp>
        <p:nvSpPr>
          <p:cNvPr id="6" name="ZoneTexte 5"/>
          <p:cNvSpPr txBox="1"/>
          <p:nvPr/>
        </p:nvSpPr>
        <p:spPr>
          <a:xfrm>
            <a:off x="-153" y="6596390"/>
            <a:ext cx="4942379" cy="261610"/>
          </a:xfrm>
          <a:prstGeom prst="rect">
            <a:avLst/>
          </a:prstGeom>
          <a:noFill/>
        </p:spPr>
        <p:txBody>
          <a:bodyPr wrap="none" rtlCol="0">
            <a:spAutoFit/>
          </a:bodyPr>
          <a:lstStyle/>
          <a:p>
            <a:r>
              <a:rPr lang="en-AU" sz="1100" dirty="0"/>
              <a:t>From </a:t>
            </a:r>
            <a:r>
              <a:rPr lang="en-AU" sz="1100" i="1" dirty="0"/>
              <a:t>IQ and the Wealth of Nations</a:t>
            </a:r>
            <a:r>
              <a:rPr lang="en-AU" sz="1100" dirty="0"/>
              <a:t>, Richard Lynn and </a:t>
            </a:r>
            <a:r>
              <a:rPr lang="en-AU" sz="1100" dirty="0" err="1"/>
              <a:t>Tatu</a:t>
            </a:r>
            <a:r>
              <a:rPr lang="en-AU" sz="1100" dirty="0"/>
              <a:t> </a:t>
            </a:r>
            <a:r>
              <a:rPr lang="en-AU" sz="1100" dirty="0" err="1"/>
              <a:t>Vanhanen</a:t>
            </a:r>
            <a:r>
              <a:rPr lang="en-AU" sz="1100" dirty="0"/>
              <a:t>, 2001, p. 171.</a:t>
            </a:r>
            <a:endParaRPr lang="fr-BE" sz="1100" dirty="0"/>
          </a:p>
        </p:txBody>
      </p:sp>
    </p:spTree>
    <p:extLst>
      <p:ext uri="{BB962C8B-B14F-4D97-AF65-F5344CB8AC3E}">
        <p14:creationId xmlns:p14="http://schemas.microsoft.com/office/powerpoint/2010/main" val="2622856742"/>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4161" y="692696"/>
            <a:ext cx="8244916" cy="5256584"/>
          </a:xfrm>
        </p:spPr>
        <p:txBody>
          <a:bodyPr/>
          <a:lstStyle/>
          <a:p>
            <a:pPr marL="0" indent="0">
              <a:buNone/>
            </a:pPr>
            <a:r>
              <a:rPr lang="fr-BE" dirty="0"/>
              <a:t/>
            </a:r>
            <a:br>
              <a:rPr lang="fr-BE" dirty="0"/>
            </a:br>
            <a:r>
              <a:rPr lang="en-US" dirty="0"/>
              <a:t>The differences in National IQ </a:t>
            </a:r>
            <a:r>
              <a:rPr lang="en-US" dirty="0" smtClean="0"/>
              <a:t>(</a:t>
            </a:r>
            <a:r>
              <a:rPr lang="en-AU" dirty="0"/>
              <a:t>the mean IQ of a population) </a:t>
            </a:r>
            <a:r>
              <a:rPr lang="en-AU" dirty="0" smtClean="0"/>
              <a:t>considerably impact </a:t>
            </a:r>
            <a:r>
              <a:rPr lang="en-AU" dirty="0"/>
              <a:t>the frequencies of intelligent or less intelligent individuals. </a:t>
            </a:r>
            <a:endParaRPr lang="en-AU" dirty="0" smtClean="0"/>
          </a:p>
          <a:p>
            <a:pPr marL="0" indent="0">
              <a:buNone/>
            </a:pPr>
            <a:endParaRPr lang="en-AU" dirty="0"/>
          </a:p>
          <a:p>
            <a:pPr marL="0" indent="0">
              <a:buNone/>
            </a:pPr>
            <a:r>
              <a:rPr lang="en-AU" dirty="0" smtClean="0"/>
              <a:t>A </a:t>
            </a:r>
            <a:r>
              <a:rPr lang="en-AU" dirty="0"/>
              <a:t>high-IQ population (mainly in Eurasia) will produce a significantly higher proportion of gifted individuals </a:t>
            </a:r>
            <a:r>
              <a:rPr lang="en-US" dirty="0" smtClean="0"/>
              <a:t>and </a:t>
            </a:r>
            <a:r>
              <a:rPr lang="en-US" dirty="0"/>
              <a:t>a considerably lower proportion of individuals with low intelligence.</a:t>
            </a: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160</a:t>
            </a:fld>
            <a:endParaRPr lang="fr-BE" dirty="0"/>
          </a:p>
        </p:txBody>
      </p:sp>
    </p:spTree>
    <p:extLst>
      <p:ext uri="{BB962C8B-B14F-4D97-AF65-F5344CB8AC3E}">
        <p14:creationId xmlns:p14="http://schemas.microsoft.com/office/powerpoint/2010/main" val="2835587787"/>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14E3657E-D497-4887-BCEB-05482FB6EA67}" type="slidenum">
              <a:rPr lang="fr-BE" smtClean="0"/>
              <a:pPr>
                <a:defRPr/>
              </a:pPr>
              <a:t>161</a:t>
            </a:fld>
            <a:endParaRPr lang="fr-BE" dirty="0"/>
          </a:p>
        </p:txBody>
      </p:sp>
      <p:graphicFrame>
        <p:nvGraphicFramePr>
          <p:cNvPr id="5" name="Tableau 4"/>
          <p:cNvGraphicFramePr>
            <a:graphicFrameLocks noGrp="1"/>
          </p:cNvGraphicFramePr>
          <p:nvPr>
            <p:extLst>
              <p:ext uri="{D42A27DB-BD31-4B8C-83A1-F6EECF244321}">
                <p14:modId xmlns:p14="http://schemas.microsoft.com/office/powerpoint/2010/main" val="1235875526"/>
              </p:ext>
            </p:extLst>
          </p:nvPr>
        </p:nvGraphicFramePr>
        <p:xfrm>
          <a:off x="1258888" y="14288"/>
          <a:ext cx="6697661" cy="6864354"/>
        </p:xfrm>
        <a:graphic>
          <a:graphicData uri="http://schemas.openxmlformats.org/drawingml/2006/table">
            <a:tbl>
              <a:tblPr firstRow="1" firstCol="1" bandRow="1">
                <a:tableStyleId>{5C22544A-7EE6-4342-B048-85BDC9FD1C3A}</a:tableStyleId>
              </a:tblPr>
              <a:tblGrid>
                <a:gridCol w="698090">
                  <a:extLst>
                    <a:ext uri="{9D8B030D-6E8A-4147-A177-3AD203B41FA5}">
                      <a16:colId xmlns:a16="http://schemas.microsoft.com/office/drawing/2014/main" val="20000"/>
                    </a:ext>
                  </a:extLst>
                </a:gridCol>
                <a:gridCol w="1244555">
                  <a:extLst>
                    <a:ext uri="{9D8B030D-6E8A-4147-A177-3AD203B41FA5}">
                      <a16:colId xmlns:a16="http://schemas.microsoft.com/office/drawing/2014/main" val="20001"/>
                    </a:ext>
                  </a:extLst>
                </a:gridCol>
                <a:gridCol w="1162970">
                  <a:extLst>
                    <a:ext uri="{9D8B030D-6E8A-4147-A177-3AD203B41FA5}">
                      <a16:colId xmlns:a16="http://schemas.microsoft.com/office/drawing/2014/main" val="20002"/>
                    </a:ext>
                  </a:extLst>
                </a:gridCol>
                <a:gridCol w="1162970">
                  <a:extLst>
                    <a:ext uri="{9D8B030D-6E8A-4147-A177-3AD203B41FA5}">
                      <a16:colId xmlns:a16="http://schemas.microsoft.com/office/drawing/2014/main" val="20003"/>
                    </a:ext>
                  </a:extLst>
                </a:gridCol>
                <a:gridCol w="1214538">
                  <a:extLst>
                    <a:ext uri="{9D8B030D-6E8A-4147-A177-3AD203B41FA5}">
                      <a16:colId xmlns:a16="http://schemas.microsoft.com/office/drawing/2014/main" val="20004"/>
                    </a:ext>
                  </a:extLst>
                </a:gridCol>
                <a:gridCol w="1214538">
                  <a:extLst>
                    <a:ext uri="{9D8B030D-6E8A-4147-A177-3AD203B41FA5}">
                      <a16:colId xmlns:a16="http://schemas.microsoft.com/office/drawing/2014/main" val="20005"/>
                    </a:ext>
                  </a:extLst>
                </a:gridCol>
              </a:tblGrid>
              <a:tr h="1927859">
                <a:tc>
                  <a:txBody>
                    <a:bodyPr/>
                    <a:lstStyle/>
                    <a:p>
                      <a:pPr algn="l">
                        <a:lnSpc>
                          <a:spcPct val="115000"/>
                        </a:lnSpc>
                        <a:spcAft>
                          <a:spcPts val="0"/>
                        </a:spcAft>
                      </a:pPr>
                      <a:r>
                        <a:rPr lang="fr-BE" sz="1400" dirty="0">
                          <a:effectLst/>
                        </a:rPr>
                        <a:t>Race :</a:t>
                      </a:r>
                      <a:endParaRPr lang="fr-BE" sz="14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400" dirty="0" err="1">
                          <a:effectLst/>
                        </a:rPr>
                        <a:t>Africans</a:t>
                      </a:r>
                      <a:r>
                        <a:rPr lang="fr-BE" sz="1400" dirty="0">
                          <a:effectLst/>
                        </a:rPr>
                        <a:t> in the West</a:t>
                      </a:r>
                    </a:p>
                    <a:p>
                      <a:pPr algn="l">
                        <a:lnSpc>
                          <a:spcPct val="115000"/>
                        </a:lnSpc>
                        <a:spcAft>
                          <a:spcPts val="0"/>
                        </a:spcAft>
                      </a:pPr>
                      <a:r>
                        <a:rPr lang="fr-BE" sz="1000" dirty="0">
                          <a:effectLst/>
                        </a:rPr>
                        <a:t> </a:t>
                      </a:r>
                      <a:r>
                        <a:rPr lang="fr-BE" sz="1400" dirty="0">
                          <a:effectLst/>
                        </a:rPr>
                        <a:t>(</a:t>
                      </a:r>
                      <a:r>
                        <a:rPr lang="fr-BE" sz="1400" dirty="0" err="1">
                          <a:effectLst/>
                        </a:rPr>
                        <a:t>otherwise</a:t>
                      </a:r>
                      <a:r>
                        <a:rPr lang="fr-BE" sz="1400" dirty="0">
                          <a:effectLst/>
                        </a:rPr>
                        <a:t> 71</a:t>
                      </a:r>
                      <a:r>
                        <a:rPr lang="fr-BE" sz="1400" baseline="0" dirty="0">
                          <a:effectLst/>
                        </a:rPr>
                        <a:t>)</a:t>
                      </a:r>
                      <a:endParaRPr lang="fr-BE" sz="1400" dirty="0">
                        <a:effectLst/>
                      </a:endParaRPr>
                    </a:p>
                    <a:p>
                      <a:pPr algn="l">
                        <a:lnSpc>
                          <a:spcPct val="115000"/>
                        </a:lnSpc>
                        <a:spcAft>
                          <a:spcPts val="0"/>
                        </a:spcAft>
                      </a:pPr>
                      <a:r>
                        <a:rPr lang="fr-BE" sz="1000" dirty="0">
                          <a:effectLst/>
                        </a:rPr>
                        <a:t> </a:t>
                      </a:r>
                    </a:p>
                    <a:p>
                      <a:pPr algn="l">
                        <a:lnSpc>
                          <a:spcPct val="115000"/>
                        </a:lnSpc>
                        <a:spcAft>
                          <a:spcPts val="0"/>
                        </a:spcAft>
                      </a:pPr>
                      <a:r>
                        <a:rPr lang="fr-BE" sz="1000" dirty="0">
                          <a:effectLst/>
                        </a:rPr>
                        <a:t> </a:t>
                      </a:r>
                    </a:p>
                    <a:p>
                      <a:pPr algn="l">
                        <a:lnSpc>
                          <a:spcPct val="115000"/>
                        </a:lnSpc>
                        <a:spcAft>
                          <a:spcPts val="0"/>
                        </a:spcAft>
                      </a:pPr>
                      <a:r>
                        <a:rPr lang="fr-BE" sz="1000" dirty="0">
                          <a:effectLst/>
                        </a:rPr>
                        <a:t> </a:t>
                      </a:r>
                    </a:p>
                    <a:p>
                      <a:pPr algn="l">
                        <a:lnSpc>
                          <a:spcPct val="115000"/>
                        </a:lnSpc>
                        <a:spcAft>
                          <a:spcPts val="0"/>
                        </a:spcAft>
                      </a:pPr>
                      <a:r>
                        <a:rPr lang="fr-BE" sz="1400" dirty="0">
                          <a:effectLst/>
                        </a:rPr>
                        <a:t>IQ : 80</a:t>
                      </a:r>
                    </a:p>
                    <a:p>
                      <a:pPr algn="l">
                        <a:lnSpc>
                          <a:spcPct val="115000"/>
                        </a:lnSpc>
                        <a:spcAft>
                          <a:spcPts val="0"/>
                        </a:spcAft>
                      </a:pPr>
                      <a:r>
                        <a:rPr lang="fr-BE" sz="1400" dirty="0">
                          <a:effectLst/>
                        </a:rPr>
                        <a:t>S.D : 12,5</a:t>
                      </a:r>
                    </a:p>
                    <a:p>
                      <a:pPr algn="l">
                        <a:lnSpc>
                          <a:spcPct val="115000"/>
                        </a:lnSpc>
                        <a:spcAft>
                          <a:spcPts val="0"/>
                        </a:spcAft>
                      </a:pPr>
                      <a:r>
                        <a:rPr lang="fr-BE" sz="1000" dirty="0">
                          <a:effectLst/>
                        </a:rPr>
                        <a:t> </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400" dirty="0">
                          <a:effectLst/>
                        </a:rPr>
                        <a:t>North </a:t>
                      </a:r>
                      <a:r>
                        <a:rPr lang="fr-BE" sz="1400" dirty="0" err="1">
                          <a:effectLst/>
                        </a:rPr>
                        <a:t>Africans</a:t>
                      </a:r>
                      <a:r>
                        <a:rPr lang="fr-BE" sz="1400" dirty="0">
                          <a:effectLst/>
                        </a:rPr>
                        <a:t> and Middle </a:t>
                      </a:r>
                      <a:r>
                        <a:rPr lang="fr-BE" sz="1400" dirty="0" err="1">
                          <a:effectLst/>
                        </a:rPr>
                        <a:t>Easterners</a:t>
                      </a:r>
                      <a:r>
                        <a:rPr lang="fr-BE" sz="1400" dirty="0">
                          <a:effectLst/>
                        </a:rPr>
                        <a:t> in the West (</a:t>
                      </a:r>
                      <a:r>
                        <a:rPr lang="fr-BE" sz="1400" dirty="0" err="1">
                          <a:effectLst/>
                        </a:rPr>
                        <a:t>otherwise</a:t>
                      </a:r>
                      <a:r>
                        <a:rPr lang="fr-BE" sz="1400" dirty="0">
                          <a:effectLst/>
                        </a:rPr>
                        <a:t> 84)</a:t>
                      </a:r>
                    </a:p>
                    <a:p>
                      <a:pPr algn="l">
                        <a:lnSpc>
                          <a:spcPct val="115000"/>
                        </a:lnSpc>
                        <a:spcAft>
                          <a:spcPts val="0"/>
                        </a:spcAft>
                      </a:pPr>
                      <a:r>
                        <a:rPr lang="fr-BE" sz="1400" dirty="0">
                          <a:effectLst/>
                        </a:rPr>
                        <a:t>IQ : 88</a:t>
                      </a:r>
                    </a:p>
                    <a:p>
                      <a:pPr algn="l">
                        <a:lnSpc>
                          <a:spcPct val="115000"/>
                        </a:lnSpc>
                        <a:spcAft>
                          <a:spcPts val="0"/>
                        </a:spcAft>
                      </a:pPr>
                      <a:r>
                        <a:rPr lang="fr-BE" sz="1400" dirty="0">
                          <a:effectLst/>
                        </a:rPr>
                        <a:t>S.D : 15</a:t>
                      </a:r>
                    </a:p>
                    <a:p>
                      <a:pPr algn="l">
                        <a:lnSpc>
                          <a:spcPct val="115000"/>
                        </a:lnSpc>
                        <a:spcAft>
                          <a:spcPts val="0"/>
                        </a:spcAft>
                      </a:pPr>
                      <a:r>
                        <a:rPr lang="fr-BE" sz="1000" dirty="0">
                          <a:effectLst/>
                        </a:rPr>
                        <a:t> </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400">
                          <a:effectLst/>
                        </a:rPr>
                        <a:t>Europeans</a:t>
                      </a:r>
                      <a:endParaRPr lang="fr-BE" sz="1400" dirty="0">
                        <a:effectLst/>
                      </a:endParaRPr>
                    </a:p>
                    <a:p>
                      <a:pPr algn="l">
                        <a:lnSpc>
                          <a:spcPct val="115000"/>
                        </a:lnSpc>
                        <a:spcAft>
                          <a:spcPts val="0"/>
                        </a:spcAft>
                      </a:pPr>
                      <a:r>
                        <a:rPr lang="fr-BE" sz="1000" dirty="0">
                          <a:effectLst/>
                        </a:rPr>
                        <a:t> </a:t>
                      </a:r>
                    </a:p>
                    <a:p>
                      <a:pPr algn="l">
                        <a:lnSpc>
                          <a:spcPct val="115000"/>
                        </a:lnSpc>
                        <a:spcAft>
                          <a:spcPts val="0"/>
                        </a:spcAft>
                      </a:pPr>
                      <a:r>
                        <a:rPr lang="fr-BE" sz="1000" dirty="0">
                          <a:effectLst/>
                        </a:rPr>
                        <a:t> </a:t>
                      </a:r>
                    </a:p>
                    <a:p>
                      <a:pPr algn="l">
                        <a:lnSpc>
                          <a:spcPct val="115000"/>
                        </a:lnSpc>
                        <a:spcAft>
                          <a:spcPts val="0"/>
                        </a:spcAft>
                      </a:pPr>
                      <a:r>
                        <a:rPr lang="fr-BE" sz="1000" dirty="0">
                          <a:effectLst/>
                        </a:rPr>
                        <a:t> </a:t>
                      </a:r>
                    </a:p>
                    <a:p>
                      <a:pPr algn="l">
                        <a:lnSpc>
                          <a:spcPct val="115000"/>
                        </a:lnSpc>
                        <a:spcAft>
                          <a:spcPts val="0"/>
                        </a:spcAft>
                      </a:pPr>
                      <a:r>
                        <a:rPr lang="fr-BE" sz="1000" dirty="0">
                          <a:effectLst/>
                        </a:rPr>
                        <a:t> </a:t>
                      </a:r>
                    </a:p>
                    <a:p>
                      <a:pPr algn="l">
                        <a:lnSpc>
                          <a:spcPct val="115000"/>
                        </a:lnSpc>
                        <a:spcAft>
                          <a:spcPts val="0"/>
                        </a:spcAft>
                      </a:pPr>
                      <a:r>
                        <a:rPr lang="fr-BE" sz="1000" dirty="0">
                          <a:effectLst/>
                        </a:rPr>
                        <a:t> </a:t>
                      </a:r>
                    </a:p>
                    <a:p>
                      <a:pPr algn="l">
                        <a:lnSpc>
                          <a:spcPct val="115000"/>
                        </a:lnSpc>
                        <a:spcAft>
                          <a:spcPts val="0"/>
                        </a:spcAft>
                      </a:pPr>
                      <a:r>
                        <a:rPr lang="fr-BE" sz="1400" dirty="0">
                          <a:effectLst/>
                        </a:rPr>
                        <a:t>IQ : 100</a:t>
                      </a:r>
                    </a:p>
                    <a:p>
                      <a:pPr algn="l">
                        <a:lnSpc>
                          <a:spcPct val="115000"/>
                        </a:lnSpc>
                        <a:spcAft>
                          <a:spcPts val="0"/>
                        </a:spcAft>
                      </a:pPr>
                      <a:r>
                        <a:rPr lang="fr-BE" sz="1400" dirty="0">
                          <a:effectLst/>
                        </a:rPr>
                        <a:t>S.D : 15</a:t>
                      </a:r>
                      <a:endParaRPr lang="fr-BE" sz="14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 </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 </a:t>
                      </a:r>
                      <a:endParaRPr lang="fr-BE" sz="1000" dirty="0">
                        <a:effectLst/>
                        <a:latin typeface="Calibri"/>
                        <a:ea typeface="Calibri"/>
                        <a:cs typeface="Times New Roman"/>
                      </a:endParaRPr>
                    </a:p>
                  </a:txBody>
                  <a:tcPr marL="41902" marR="41902" marT="0" marB="0"/>
                </a:tc>
                <a:extLst>
                  <a:ext uri="{0D108BD9-81ED-4DB2-BD59-A6C34878D82A}">
                    <a16:rowId xmlns:a16="http://schemas.microsoft.com/office/drawing/2014/main" val="10000"/>
                  </a:ext>
                </a:extLst>
              </a:tr>
              <a:tr h="1296923">
                <a:tc>
                  <a:txBody>
                    <a:bodyPr/>
                    <a:lstStyle/>
                    <a:p>
                      <a:pPr algn="l">
                        <a:lnSpc>
                          <a:spcPct val="115000"/>
                        </a:lnSpc>
                        <a:spcAft>
                          <a:spcPts val="0"/>
                        </a:spcAft>
                      </a:pPr>
                      <a:r>
                        <a:rPr lang="fr-BE" sz="1000" dirty="0">
                          <a:effectLst/>
                        </a:rPr>
                        <a:t> </a:t>
                      </a:r>
                    </a:p>
                    <a:p>
                      <a:pPr algn="l">
                        <a:lnSpc>
                          <a:spcPct val="115000"/>
                        </a:lnSpc>
                        <a:spcAft>
                          <a:spcPts val="0"/>
                        </a:spcAft>
                      </a:pPr>
                      <a:r>
                        <a:rPr lang="fr-BE" sz="1000" dirty="0">
                          <a:effectLst/>
                        </a:rPr>
                        <a:t> </a:t>
                      </a:r>
                    </a:p>
                    <a:p>
                      <a:pPr algn="l">
                        <a:lnSpc>
                          <a:spcPct val="115000"/>
                        </a:lnSpc>
                        <a:spcAft>
                          <a:spcPts val="0"/>
                        </a:spcAft>
                      </a:pPr>
                      <a:r>
                        <a:rPr lang="fr-BE" sz="1000" dirty="0">
                          <a:effectLst/>
                        </a:rPr>
                        <a:t> </a:t>
                      </a:r>
                    </a:p>
                    <a:p>
                      <a:pPr algn="l">
                        <a:lnSpc>
                          <a:spcPct val="115000"/>
                        </a:lnSpc>
                        <a:spcAft>
                          <a:spcPts val="0"/>
                        </a:spcAft>
                      </a:pPr>
                      <a:r>
                        <a:rPr lang="fr-BE" sz="1000" dirty="0">
                          <a:effectLst/>
                        </a:rPr>
                        <a:t> </a:t>
                      </a:r>
                    </a:p>
                    <a:p>
                      <a:pPr algn="l">
                        <a:lnSpc>
                          <a:spcPct val="115000"/>
                        </a:lnSpc>
                        <a:spcAft>
                          <a:spcPts val="0"/>
                        </a:spcAft>
                      </a:pPr>
                      <a:r>
                        <a:rPr lang="fr-BE" sz="1000" dirty="0">
                          <a:effectLst/>
                        </a:rPr>
                        <a:t> </a:t>
                      </a:r>
                    </a:p>
                    <a:p>
                      <a:pPr algn="l">
                        <a:lnSpc>
                          <a:spcPct val="115000"/>
                        </a:lnSpc>
                        <a:spcAft>
                          <a:spcPts val="0"/>
                        </a:spcAft>
                      </a:pPr>
                      <a:r>
                        <a:rPr lang="fr-BE" sz="1000" dirty="0">
                          <a:effectLst/>
                        </a:rPr>
                        <a:t> </a:t>
                      </a:r>
                    </a:p>
                    <a:p>
                      <a:pPr algn="l">
                        <a:lnSpc>
                          <a:spcPct val="115000"/>
                        </a:lnSpc>
                        <a:spcAft>
                          <a:spcPts val="0"/>
                        </a:spcAft>
                      </a:pPr>
                      <a:r>
                        <a:rPr lang="fr-BE" sz="1400" dirty="0">
                          <a:effectLst/>
                        </a:rPr>
                        <a:t>IQ :</a:t>
                      </a:r>
                      <a:endParaRPr lang="fr-BE" sz="1400" dirty="0">
                        <a:effectLst/>
                        <a:latin typeface="Calibri"/>
                        <a:ea typeface="Calibri"/>
                        <a:cs typeface="Times New Roman"/>
                      </a:endParaRPr>
                    </a:p>
                  </a:txBody>
                  <a:tcPr marL="41902" marR="41902" marT="0" marB="0"/>
                </a:tc>
                <a:tc>
                  <a:txBody>
                    <a:bodyPr/>
                    <a:lstStyle/>
                    <a:p>
                      <a:pPr algn="l">
                        <a:lnSpc>
                          <a:spcPct val="115000"/>
                        </a:lnSpc>
                        <a:spcAft>
                          <a:spcPts val="0"/>
                        </a:spcAft>
                      </a:pPr>
                      <a:r>
                        <a:rPr lang="en-US" sz="1000" dirty="0">
                          <a:effectLst/>
                        </a:rPr>
                        <a:t/>
                      </a:r>
                      <a:br>
                        <a:rPr lang="en-US" sz="1000" dirty="0">
                          <a:effectLst/>
                        </a:rPr>
                      </a:br>
                      <a:r>
                        <a:rPr lang="en-US" sz="1000" dirty="0">
                          <a:effectLst/>
                        </a:rPr>
                        <a:t>Percentage in the population with IQ &gt; to the number indicated left</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en-US" sz="1000" dirty="0">
                          <a:effectLst/>
                        </a:rPr>
                        <a:t/>
                      </a:r>
                      <a:br>
                        <a:rPr lang="en-US" sz="1000" dirty="0">
                          <a:effectLst/>
                        </a:rPr>
                      </a:br>
                      <a:r>
                        <a:rPr lang="en-US" sz="1000" dirty="0">
                          <a:effectLst/>
                        </a:rPr>
                        <a:t>Percentage in the population with IQ &gt; to the number indicated left</a:t>
                      </a:r>
                      <a:r>
                        <a:rPr lang="fr-BE" sz="1000" dirty="0">
                          <a:effectLst/>
                        </a:rPr>
                        <a:t> </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
                      </a:r>
                      <a:br>
                        <a:rPr lang="fr-BE" sz="1000" dirty="0">
                          <a:effectLst/>
                        </a:rPr>
                      </a:br>
                      <a:r>
                        <a:rPr lang="en-US" sz="1000" dirty="0">
                          <a:effectLst/>
                        </a:rPr>
                        <a:t>Percentage in the population with IQ &gt; to the number indicated left</a:t>
                      </a:r>
                      <a:r>
                        <a:rPr lang="fr-BE" sz="1000" dirty="0">
                          <a:effectLst/>
                        </a:rPr>
                        <a:t> </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 </a:t>
                      </a:r>
                    </a:p>
                    <a:p>
                      <a:pPr algn="l">
                        <a:lnSpc>
                          <a:spcPct val="115000"/>
                        </a:lnSpc>
                        <a:spcAft>
                          <a:spcPts val="0"/>
                        </a:spcAft>
                      </a:pPr>
                      <a:r>
                        <a:rPr lang="fr-BE" sz="1000" dirty="0">
                          <a:effectLst/>
                        </a:rPr>
                        <a:t> </a:t>
                      </a:r>
                    </a:p>
                    <a:p>
                      <a:pPr algn="l">
                        <a:lnSpc>
                          <a:spcPct val="115000"/>
                        </a:lnSpc>
                        <a:spcAft>
                          <a:spcPts val="0"/>
                        </a:spcAft>
                      </a:pPr>
                      <a:r>
                        <a:rPr lang="en-US" sz="1000" dirty="0">
                          <a:effectLst/>
                        </a:rPr>
                        <a:t>European on Africans ratio for an IQ &gt; to the number indicated left:</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 </a:t>
                      </a:r>
                    </a:p>
                    <a:p>
                      <a:pPr algn="l">
                        <a:lnSpc>
                          <a:spcPct val="115000"/>
                        </a:lnSpc>
                        <a:spcAft>
                          <a:spcPts val="0"/>
                        </a:spcAft>
                      </a:pPr>
                      <a:r>
                        <a:rPr lang="fr-BE" sz="1000" dirty="0">
                          <a:effectLst/>
                        </a:rPr>
                        <a:t> </a:t>
                      </a:r>
                    </a:p>
                    <a:p>
                      <a:pPr algn="l">
                        <a:lnSpc>
                          <a:spcPct val="115000"/>
                        </a:lnSpc>
                        <a:spcAft>
                          <a:spcPts val="0"/>
                        </a:spcAft>
                      </a:pPr>
                      <a:r>
                        <a:rPr lang="fr-BE" sz="1000" dirty="0">
                          <a:effectLst/>
                        </a:rPr>
                        <a:t> </a:t>
                      </a:r>
                      <a:r>
                        <a:rPr lang="en-US" sz="1000" dirty="0">
                          <a:effectLst/>
                        </a:rPr>
                        <a:t>European on North Africans ratio for an IQ &gt; to the number indicated left:</a:t>
                      </a:r>
                      <a:endParaRPr lang="fr-BE" sz="1000" dirty="0">
                        <a:effectLst/>
                        <a:latin typeface="+mn-lt"/>
                        <a:ea typeface="Calibri"/>
                        <a:cs typeface="Times New Roman"/>
                      </a:endParaRPr>
                    </a:p>
                  </a:txBody>
                  <a:tcPr marL="41902" marR="41902" marT="0" marB="0"/>
                </a:tc>
                <a:extLst>
                  <a:ext uri="{0D108BD9-81ED-4DB2-BD59-A6C34878D82A}">
                    <a16:rowId xmlns:a16="http://schemas.microsoft.com/office/drawing/2014/main" val="10001"/>
                  </a:ext>
                </a:extLst>
              </a:tr>
              <a:tr h="175260">
                <a:tc>
                  <a:txBody>
                    <a:bodyPr/>
                    <a:lstStyle/>
                    <a:p>
                      <a:pPr algn="l">
                        <a:lnSpc>
                          <a:spcPct val="115000"/>
                        </a:lnSpc>
                        <a:spcAft>
                          <a:spcPts val="0"/>
                        </a:spcAft>
                      </a:pPr>
                      <a:r>
                        <a:rPr lang="fr-BE" sz="1000" dirty="0">
                          <a:effectLst/>
                        </a:rPr>
                        <a:t>70</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79</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88,49</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97,72</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a:t>
                      </a:r>
                      <a:endParaRPr lang="fr-BE" sz="1000" dirty="0">
                        <a:effectLst/>
                        <a:latin typeface="Calibri"/>
                        <a:ea typeface="Calibri"/>
                        <a:cs typeface="Times New Roman"/>
                      </a:endParaRPr>
                    </a:p>
                  </a:txBody>
                  <a:tcPr marL="41902" marR="41902" marT="0" marB="0"/>
                </a:tc>
                <a:extLst>
                  <a:ext uri="{0D108BD9-81ED-4DB2-BD59-A6C34878D82A}">
                    <a16:rowId xmlns:a16="http://schemas.microsoft.com/office/drawing/2014/main" val="10002"/>
                  </a:ext>
                </a:extLst>
              </a:tr>
              <a:tr h="175260">
                <a:tc>
                  <a:txBody>
                    <a:bodyPr/>
                    <a:lstStyle/>
                    <a:p>
                      <a:pPr algn="l">
                        <a:lnSpc>
                          <a:spcPct val="115000"/>
                        </a:lnSpc>
                        <a:spcAft>
                          <a:spcPts val="0"/>
                        </a:spcAft>
                      </a:pPr>
                      <a:r>
                        <a:rPr lang="fr-BE" sz="1000" dirty="0">
                          <a:effectLst/>
                        </a:rPr>
                        <a:t>80</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50</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69,31</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90,9</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a:t>
                      </a:r>
                      <a:endParaRPr lang="fr-BE" sz="1000" dirty="0">
                        <a:effectLst/>
                        <a:latin typeface="Calibri"/>
                        <a:ea typeface="Calibri"/>
                        <a:cs typeface="Times New Roman"/>
                      </a:endParaRPr>
                    </a:p>
                  </a:txBody>
                  <a:tcPr marL="41902" marR="41902" marT="0" marB="0"/>
                </a:tc>
                <a:extLst>
                  <a:ext uri="{0D108BD9-81ED-4DB2-BD59-A6C34878D82A}">
                    <a16:rowId xmlns:a16="http://schemas.microsoft.com/office/drawing/2014/main" val="10003"/>
                  </a:ext>
                </a:extLst>
              </a:tr>
              <a:tr h="175260">
                <a:tc>
                  <a:txBody>
                    <a:bodyPr/>
                    <a:lstStyle/>
                    <a:p>
                      <a:pPr algn="l">
                        <a:lnSpc>
                          <a:spcPct val="115000"/>
                        </a:lnSpc>
                        <a:spcAft>
                          <a:spcPts val="0"/>
                        </a:spcAft>
                      </a:pPr>
                      <a:r>
                        <a:rPr lang="fr-BE" sz="1000" dirty="0">
                          <a:effectLst/>
                        </a:rPr>
                        <a:t>90</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21</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45,45</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74,8</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a:t>
                      </a:r>
                      <a:endParaRPr lang="fr-BE" sz="1000" dirty="0">
                        <a:effectLst/>
                        <a:latin typeface="Calibri"/>
                        <a:ea typeface="Calibri"/>
                        <a:cs typeface="Times New Roman"/>
                      </a:endParaRPr>
                    </a:p>
                  </a:txBody>
                  <a:tcPr marL="41902" marR="41902" marT="0" marB="0"/>
                </a:tc>
                <a:extLst>
                  <a:ext uri="{0D108BD9-81ED-4DB2-BD59-A6C34878D82A}">
                    <a16:rowId xmlns:a16="http://schemas.microsoft.com/office/drawing/2014/main" val="10004"/>
                  </a:ext>
                </a:extLst>
              </a:tr>
              <a:tr h="292748">
                <a:tc>
                  <a:txBody>
                    <a:bodyPr/>
                    <a:lstStyle/>
                    <a:p>
                      <a:pPr algn="l">
                        <a:lnSpc>
                          <a:spcPct val="115000"/>
                        </a:lnSpc>
                        <a:spcAft>
                          <a:spcPts val="0"/>
                        </a:spcAft>
                      </a:pPr>
                      <a:r>
                        <a:rPr lang="fr-BE" sz="1000" dirty="0">
                          <a:effectLst/>
                        </a:rPr>
                        <a:t>100</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5,5</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21,19</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50</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9,09</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2,36</a:t>
                      </a:r>
                      <a:endParaRPr lang="fr-BE" sz="1000" dirty="0">
                        <a:effectLst/>
                        <a:latin typeface="Calibri"/>
                        <a:ea typeface="Calibri"/>
                        <a:cs typeface="Times New Roman"/>
                      </a:endParaRPr>
                    </a:p>
                  </a:txBody>
                  <a:tcPr marL="41902" marR="41902" marT="0" marB="0"/>
                </a:tc>
                <a:extLst>
                  <a:ext uri="{0D108BD9-81ED-4DB2-BD59-A6C34878D82A}">
                    <a16:rowId xmlns:a16="http://schemas.microsoft.com/office/drawing/2014/main" val="10005"/>
                  </a:ext>
                </a:extLst>
              </a:tr>
              <a:tr h="292748">
                <a:tc>
                  <a:txBody>
                    <a:bodyPr/>
                    <a:lstStyle/>
                    <a:p>
                      <a:pPr algn="l">
                        <a:lnSpc>
                          <a:spcPct val="115000"/>
                        </a:lnSpc>
                        <a:spcAft>
                          <a:spcPts val="0"/>
                        </a:spcAft>
                      </a:pPr>
                      <a:r>
                        <a:rPr lang="fr-BE" sz="1000" dirty="0">
                          <a:solidFill>
                            <a:srgbClr val="FF0000"/>
                          </a:solidFill>
                          <a:effectLst/>
                        </a:rPr>
                        <a:t>110</a:t>
                      </a:r>
                      <a:endParaRPr lang="fr-BE" sz="1000" dirty="0">
                        <a:solidFill>
                          <a:srgbClr val="FF0000"/>
                        </a:solidFill>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solidFill>
                            <a:srgbClr val="FF0000"/>
                          </a:solidFill>
                          <a:effectLst/>
                        </a:rPr>
                        <a:t>0,82 %</a:t>
                      </a:r>
                      <a:endParaRPr lang="fr-BE" sz="1000" dirty="0">
                        <a:solidFill>
                          <a:srgbClr val="FF0000"/>
                        </a:solidFill>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solidFill>
                            <a:srgbClr val="FF0000"/>
                          </a:solidFill>
                          <a:effectLst/>
                        </a:rPr>
                        <a:t>7,12 %</a:t>
                      </a:r>
                      <a:endParaRPr lang="fr-BE" sz="1000" dirty="0">
                        <a:solidFill>
                          <a:srgbClr val="FF0000"/>
                        </a:solidFill>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solidFill>
                            <a:srgbClr val="FF0000"/>
                          </a:solidFill>
                          <a:effectLst/>
                        </a:rPr>
                        <a:t>25,2 %</a:t>
                      </a:r>
                      <a:endParaRPr lang="fr-BE" sz="1000" dirty="0">
                        <a:solidFill>
                          <a:srgbClr val="FF0000"/>
                        </a:solidFill>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solidFill>
                            <a:srgbClr val="FF0000"/>
                          </a:solidFill>
                          <a:effectLst/>
                        </a:rPr>
                        <a:t>30,7</a:t>
                      </a:r>
                      <a:endParaRPr lang="fr-BE" sz="1000" dirty="0">
                        <a:solidFill>
                          <a:srgbClr val="FF0000"/>
                        </a:solidFill>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solidFill>
                            <a:srgbClr val="FF0000"/>
                          </a:solidFill>
                          <a:effectLst/>
                        </a:rPr>
                        <a:t>3,54</a:t>
                      </a:r>
                      <a:endParaRPr lang="fr-BE" sz="1000" dirty="0">
                        <a:solidFill>
                          <a:srgbClr val="FF0000"/>
                        </a:solidFill>
                        <a:effectLst/>
                        <a:latin typeface="Calibri"/>
                        <a:ea typeface="Calibri"/>
                        <a:cs typeface="Times New Roman"/>
                      </a:endParaRPr>
                    </a:p>
                  </a:txBody>
                  <a:tcPr marL="41902" marR="41902" marT="0" marB="0"/>
                </a:tc>
                <a:extLst>
                  <a:ext uri="{0D108BD9-81ED-4DB2-BD59-A6C34878D82A}">
                    <a16:rowId xmlns:a16="http://schemas.microsoft.com/office/drawing/2014/main" val="10006"/>
                  </a:ext>
                </a:extLst>
              </a:tr>
              <a:tr h="438610">
                <a:tc>
                  <a:txBody>
                    <a:bodyPr/>
                    <a:lstStyle/>
                    <a:p>
                      <a:pPr algn="l">
                        <a:lnSpc>
                          <a:spcPct val="115000"/>
                        </a:lnSpc>
                        <a:spcAft>
                          <a:spcPts val="0"/>
                        </a:spcAft>
                      </a:pPr>
                      <a:r>
                        <a:rPr lang="fr-BE" sz="1000" dirty="0">
                          <a:effectLst/>
                        </a:rPr>
                        <a:t>120</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0,069 (Un sur 1455)</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1,645</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9,1</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131,88</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5,56</a:t>
                      </a:r>
                      <a:endParaRPr lang="fr-BE" sz="1000" dirty="0">
                        <a:effectLst/>
                        <a:latin typeface="Calibri"/>
                        <a:ea typeface="Calibri"/>
                        <a:cs typeface="Times New Roman"/>
                      </a:endParaRPr>
                    </a:p>
                  </a:txBody>
                  <a:tcPr marL="41902" marR="41902" marT="0" marB="0"/>
                </a:tc>
                <a:extLst>
                  <a:ext uri="{0D108BD9-81ED-4DB2-BD59-A6C34878D82A}">
                    <a16:rowId xmlns:a16="http://schemas.microsoft.com/office/drawing/2014/main" val="10007"/>
                  </a:ext>
                </a:extLst>
              </a:tr>
              <a:tr h="584981">
                <a:tc>
                  <a:txBody>
                    <a:bodyPr/>
                    <a:lstStyle/>
                    <a:p>
                      <a:pPr algn="l">
                        <a:lnSpc>
                          <a:spcPct val="115000"/>
                        </a:lnSpc>
                        <a:spcAft>
                          <a:spcPts val="0"/>
                        </a:spcAft>
                      </a:pPr>
                      <a:r>
                        <a:rPr lang="fr-BE" sz="1000" dirty="0">
                          <a:effectLst/>
                        </a:rPr>
                        <a:t>130</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0,0032 (Un sur 31500)</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0,26 (Un sur 391)</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2,28</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712,5</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8,77</a:t>
                      </a:r>
                      <a:endParaRPr lang="fr-BE" sz="1000" dirty="0">
                        <a:effectLst/>
                        <a:latin typeface="Calibri"/>
                        <a:ea typeface="Calibri"/>
                        <a:cs typeface="Times New Roman"/>
                      </a:endParaRPr>
                    </a:p>
                  </a:txBody>
                  <a:tcPr marL="41902" marR="41902" marT="0" marB="0"/>
                </a:tc>
                <a:extLst>
                  <a:ext uri="{0D108BD9-81ED-4DB2-BD59-A6C34878D82A}">
                    <a16:rowId xmlns:a16="http://schemas.microsoft.com/office/drawing/2014/main" val="10008"/>
                  </a:ext>
                </a:extLst>
              </a:tr>
              <a:tr h="803663">
                <a:tc>
                  <a:txBody>
                    <a:bodyPr/>
                    <a:lstStyle/>
                    <a:p>
                      <a:pPr algn="l">
                        <a:lnSpc>
                          <a:spcPct val="115000"/>
                        </a:lnSpc>
                        <a:spcAft>
                          <a:spcPts val="0"/>
                        </a:spcAft>
                      </a:pPr>
                      <a:r>
                        <a:rPr lang="fr-BE" sz="1000" dirty="0">
                          <a:effectLst/>
                        </a:rPr>
                        <a:t>140</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0,00008 (Un sur un million deux cent cinquante-huit mille)</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0,026 (Un sur 3794,7)</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0,38</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4750</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14,62</a:t>
                      </a:r>
                      <a:endParaRPr lang="fr-BE" sz="1000" dirty="0">
                        <a:effectLst/>
                        <a:latin typeface="Calibri"/>
                        <a:ea typeface="Calibri"/>
                        <a:cs typeface="Times New Roman"/>
                      </a:endParaRPr>
                    </a:p>
                  </a:txBody>
                  <a:tcPr marL="41902" marR="41902" marT="0" marB="0"/>
                </a:tc>
                <a:extLst>
                  <a:ext uri="{0D108BD9-81ED-4DB2-BD59-A6C34878D82A}">
                    <a16:rowId xmlns:a16="http://schemas.microsoft.com/office/drawing/2014/main" val="10009"/>
                  </a:ext>
                </a:extLst>
              </a:tr>
              <a:tr h="350520">
                <a:tc>
                  <a:txBody>
                    <a:bodyPr/>
                    <a:lstStyle/>
                    <a:p>
                      <a:pPr algn="l">
                        <a:lnSpc>
                          <a:spcPct val="115000"/>
                        </a:lnSpc>
                        <a:spcAft>
                          <a:spcPts val="0"/>
                        </a:spcAft>
                      </a:pPr>
                      <a:r>
                        <a:rPr lang="fr-BE" sz="1000" dirty="0">
                          <a:effectLst/>
                        </a:rPr>
                        <a:t>150</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0,0018 (Un sur 55906)</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0,043 (Un sur 2330)</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23,89</a:t>
                      </a:r>
                      <a:endParaRPr lang="fr-BE" sz="1000" dirty="0">
                        <a:effectLst/>
                        <a:latin typeface="Calibri"/>
                        <a:ea typeface="Calibri"/>
                        <a:cs typeface="Times New Roman"/>
                      </a:endParaRPr>
                    </a:p>
                  </a:txBody>
                  <a:tcPr marL="41902" marR="41902" marT="0" marB="0"/>
                </a:tc>
                <a:extLst>
                  <a:ext uri="{0D108BD9-81ED-4DB2-BD59-A6C34878D82A}">
                    <a16:rowId xmlns:a16="http://schemas.microsoft.com/office/drawing/2014/main" val="10010"/>
                  </a:ext>
                </a:extLst>
              </a:tr>
              <a:tr h="350520">
                <a:tc>
                  <a:txBody>
                    <a:bodyPr/>
                    <a:lstStyle/>
                    <a:p>
                      <a:pPr algn="l">
                        <a:lnSpc>
                          <a:spcPct val="115000"/>
                        </a:lnSpc>
                        <a:spcAft>
                          <a:spcPts val="0"/>
                        </a:spcAft>
                      </a:pPr>
                      <a:r>
                        <a:rPr lang="fr-BE" sz="1000" dirty="0">
                          <a:effectLst/>
                        </a:rPr>
                        <a:t>160</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0,0032 (Un sur 31560)</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a:t>
                      </a:r>
                      <a:endParaRPr lang="fr-BE" sz="1000" dirty="0">
                        <a:effectLst/>
                        <a:latin typeface="Calibri"/>
                        <a:ea typeface="Calibri"/>
                        <a:cs typeface="Times New Roman"/>
                      </a:endParaRPr>
                    </a:p>
                  </a:txBody>
                  <a:tcPr marL="41902" marR="41902" marT="0" marB="0"/>
                </a:tc>
                <a:tc>
                  <a:txBody>
                    <a:bodyPr/>
                    <a:lstStyle/>
                    <a:p>
                      <a:pPr algn="l">
                        <a:lnSpc>
                          <a:spcPct val="115000"/>
                        </a:lnSpc>
                        <a:spcAft>
                          <a:spcPts val="0"/>
                        </a:spcAft>
                      </a:pPr>
                      <a:r>
                        <a:rPr lang="fr-BE" sz="1000" dirty="0">
                          <a:effectLst/>
                        </a:rPr>
                        <a:t>-</a:t>
                      </a:r>
                      <a:endParaRPr lang="fr-BE" sz="1000" dirty="0">
                        <a:effectLst/>
                        <a:latin typeface="Calibri"/>
                        <a:ea typeface="Calibri"/>
                        <a:cs typeface="Times New Roman"/>
                      </a:endParaRPr>
                    </a:p>
                  </a:txBody>
                  <a:tcPr marL="41902" marR="41902" marT="0" marB="0"/>
                </a:tc>
                <a:extLst>
                  <a:ext uri="{0D108BD9-81ED-4DB2-BD59-A6C34878D82A}">
                    <a16:rowId xmlns:a16="http://schemas.microsoft.com/office/drawing/2014/main" val="10011"/>
                  </a:ext>
                </a:extLst>
              </a:tr>
            </a:tbl>
          </a:graphicData>
        </a:graphic>
      </p:graphicFrame>
    </p:spTree>
  </p:cSld>
  <p:clrMapOvr>
    <a:masterClrMapping/>
  </p:clrMapOvr>
  <p:transition spd="slow" advTm="178229"/>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162</a:t>
            </a:fld>
            <a:endParaRPr lang="fr-BE" dirty="0"/>
          </a:p>
        </p:txBody>
      </p:sp>
      <p:sp>
        <p:nvSpPr>
          <p:cNvPr id="3" name="Espace réservé du contenu 2">
            <a:extLst>
              <a:ext uri="{FF2B5EF4-FFF2-40B4-BE49-F238E27FC236}">
                <a16:creationId xmlns:a16="http://schemas.microsoft.com/office/drawing/2014/main" id="{5FDCF36B-0288-48C2-8712-294633E3C7ED}"/>
              </a:ext>
            </a:extLst>
          </p:cNvPr>
          <p:cNvSpPr>
            <a:spLocks noGrp="1"/>
          </p:cNvSpPr>
          <p:nvPr>
            <p:ph idx="1"/>
          </p:nvPr>
        </p:nvSpPr>
        <p:spPr/>
        <p:txBody>
          <a:bodyPr/>
          <a:lstStyle/>
          <a:p>
            <a:endParaRPr lang="fr-BE"/>
          </a:p>
        </p:txBody>
      </p:sp>
      <p:pic>
        <p:nvPicPr>
          <p:cNvPr id="5" name="Image 4">
            <a:extLst>
              <a:ext uri="{FF2B5EF4-FFF2-40B4-BE49-F238E27FC236}">
                <a16:creationId xmlns:a16="http://schemas.microsoft.com/office/drawing/2014/main" id="{4BD142C9-BC7F-4D35-9644-6F7C172F85F3}"/>
              </a:ext>
            </a:extLst>
          </p:cNvPr>
          <p:cNvPicPr>
            <a:picLocks noChangeAspect="1"/>
          </p:cNvPicPr>
          <p:nvPr/>
        </p:nvPicPr>
        <p:blipFill>
          <a:blip r:embed="rId3"/>
          <a:stretch>
            <a:fillRect/>
          </a:stretch>
        </p:blipFill>
        <p:spPr>
          <a:xfrm>
            <a:off x="138112" y="314325"/>
            <a:ext cx="8867775" cy="6229350"/>
          </a:xfrm>
          <a:prstGeom prst="rect">
            <a:avLst/>
          </a:prstGeom>
        </p:spPr>
      </p:pic>
    </p:spTree>
    <p:extLst>
      <p:ext uri="{BB962C8B-B14F-4D97-AF65-F5344CB8AC3E}">
        <p14:creationId xmlns:p14="http://schemas.microsoft.com/office/powerpoint/2010/main" val="2574919238"/>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6553200" y="6356350"/>
            <a:ext cx="2133600" cy="365125"/>
          </a:xfrm>
        </p:spPr>
        <p:txBody>
          <a:bodyPr/>
          <a:lstStyle/>
          <a:p>
            <a:pPr>
              <a:defRPr/>
            </a:pPr>
            <a:fld id="{C961D413-C80E-4040-8C95-0A8BAAE2541B}" type="slidenum">
              <a:rPr lang="fr-BE" smtClean="0"/>
              <a:pPr>
                <a:defRPr/>
              </a:pPr>
              <a:t>163</a:t>
            </a:fld>
            <a:endParaRPr lang="fr-BE" dirty="0"/>
          </a:p>
        </p:txBody>
      </p:sp>
      <p:sp>
        <p:nvSpPr>
          <p:cNvPr id="2" name="ZoneTexte 1"/>
          <p:cNvSpPr txBox="1"/>
          <p:nvPr/>
        </p:nvSpPr>
        <p:spPr>
          <a:xfrm>
            <a:off x="1979712" y="226451"/>
            <a:ext cx="7416824" cy="400110"/>
          </a:xfrm>
          <a:prstGeom prst="rect">
            <a:avLst/>
          </a:prstGeom>
          <a:noFill/>
        </p:spPr>
        <p:txBody>
          <a:bodyPr wrap="square" rtlCol="0">
            <a:spAutoFit/>
          </a:bodyPr>
          <a:lstStyle/>
          <a:p>
            <a:r>
              <a:rPr lang="en-US" sz="2000" b="1" dirty="0"/>
              <a:t>Threshold n°1: Q.I &lt;75: Mental Disability</a:t>
            </a:r>
            <a:endParaRPr lang="fr-BE" sz="2000" b="1" dirty="0"/>
          </a:p>
        </p:txBody>
      </p:sp>
      <p:pic>
        <p:nvPicPr>
          <p:cNvPr id="5" name="Image 4">
            <a:extLst>
              <a:ext uri="{FF2B5EF4-FFF2-40B4-BE49-F238E27FC236}">
                <a16:creationId xmlns:a16="http://schemas.microsoft.com/office/drawing/2014/main" id="{2D79EBA1-0419-43BB-BC21-6A0E41B8BA44}"/>
              </a:ext>
            </a:extLst>
          </p:cNvPr>
          <p:cNvPicPr>
            <a:picLocks noChangeAspect="1"/>
          </p:cNvPicPr>
          <p:nvPr/>
        </p:nvPicPr>
        <p:blipFill>
          <a:blip r:embed="rId3"/>
          <a:stretch>
            <a:fillRect/>
          </a:stretch>
        </p:blipFill>
        <p:spPr>
          <a:xfrm>
            <a:off x="0" y="1040821"/>
            <a:ext cx="9144000" cy="4776358"/>
          </a:xfrm>
          <a:prstGeom prst="rect">
            <a:avLst/>
          </a:prstGeom>
        </p:spPr>
      </p:pic>
    </p:spTree>
    <p:extLst>
      <p:ext uri="{BB962C8B-B14F-4D97-AF65-F5344CB8AC3E}">
        <p14:creationId xmlns:p14="http://schemas.microsoft.com/office/powerpoint/2010/main" val="2502514808"/>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164</a:t>
            </a:fld>
            <a:endParaRPr lang="fr-BE" dirty="0"/>
          </a:p>
        </p:txBody>
      </p:sp>
      <p:sp>
        <p:nvSpPr>
          <p:cNvPr id="5" name="ZoneTexte 4"/>
          <p:cNvSpPr txBox="1"/>
          <p:nvPr/>
        </p:nvSpPr>
        <p:spPr>
          <a:xfrm>
            <a:off x="1115616" y="266772"/>
            <a:ext cx="7272808" cy="400110"/>
          </a:xfrm>
          <a:prstGeom prst="rect">
            <a:avLst/>
          </a:prstGeom>
          <a:noFill/>
        </p:spPr>
        <p:txBody>
          <a:bodyPr wrap="square" rtlCol="0">
            <a:spAutoFit/>
          </a:bodyPr>
          <a:lstStyle/>
          <a:p>
            <a:r>
              <a:rPr lang="fr-BE" sz="2000" b="1" dirty="0" err="1"/>
              <a:t>Threshold</a:t>
            </a:r>
            <a:r>
              <a:rPr lang="fr-BE" sz="2000" b="1" dirty="0"/>
              <a:t> n°2: IQ &gt; 105: </a:t>
            </a:r>
            <a:r>
              <a:rPr lang="en-US" sz="2000" b="1" dirty="0"/>
              <a:t>Access to university, good intelligence</a:t>
            </a:r>
            <a:endParaRPr lang="fr-BE" sz="2000" b="1" dirty="0"/>
          </a:p>
        </p:txBody>
      </p:sp>
      <p:pic>
        <p:nvPicPr>
          <p:cNvPr id="2" name="Image 1">
            <a:extLst>
              <a:ext uri="{FF2B5EF4-FFF2-40B4-BE49-F238E27FC236}">
                <a16:creationId xmlns:a16="http://schemas.microsoft.com/office/drawing/2014/main" id="{B83AE519-C8A5-415C-9517-427BC6BEF93D}"/>
              </a:ext>
            </a:extLst>
          </p:cNvPr>
          <p:cNvPicPr>
            <a:picLocks noChangeAspect="1"/>
          </p:cNvPicPr>
          <p:nvPr/>
        </p:nvPicPr>
        <p:blipFill>
          <a:blip r:embed="rId3"/>
          <a:stretch>
            <a:fillRect/>
          </a:stretch>
        </p:blipFill>
        <p:spPr>
          <a:xfrm>
            <a:off x="265968" y="971792"/>
            <a:ext cx="8612063" cy="5629829"/>
          </a:xfrm>
          <a:prstGeom prst="rect">
            <a:avLst/>
          </a:prstGeom>
        </p:spPr>
      </p:pic>
    </p:spTree>
    <p:extLst>
      <p:ext uri="{BB962C8B-B14F-4D97-AF65-F5344CB8AC3E}">
        <p14:creationId xmlns:p14="http://schemas.microsoft.com/office/powerpoint/2010/main" val="1579708492"/>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165</a:t>
            </a:fld>
            <a:endParaRPr lang="fr-BE" dirty="0"/>
          </a:p>
        </p:txBody>
      </p:sp>
      <p:sp>
        <p:nvSpPr>
          <p:cNvPr id="6" name="ZoneTexte 5"/>
          <p:cNvSpPr txBox="1"/>
          <p:nvPr/>
        </p:nvSpPr>
        <p:spPr>
          <a:xfrm>
            <a:off x="1043608" y="332656"/>
            <a:ext cx="7085658" cy="707886"/>
          </a:xfrm>
          <a:prstGeom prst="rect">
            <a:avLst/>
          </a:prstGeom>
          <a:noFill/>
        </p:spPr>
        <p:txBody>
          <a:bodyPr wrap="none" rtlCol="0">
            <a:spAutoFit/>
          </a:bodyPr>
          <a:lstStyle/>
          <a:p>
            <a:pPr fontAlgn="t"/>
            <a:r>
              <a:rPr lang="fr-BE" sz="2000" b="1" dirty="0"/>
              <a:t>Q.I &gt; </a:t>
            </a:r>
            <a:r>
              <a:rPr lang="fr-BE" sz="2000" b="1" dirty="0" smtClean="0"/>
              <a:t>115: </a:t>
            </a:r>
            <a:r>
              <a:rPr lang="fr-BE" sz="2000" b="1" dirty="0"/>
              <a:t>Superior </a:t>
            </a:r>
            <a:r>
              <a:rPr lang="fr-BE" sz="2000" b="1" dirty="0" err="1"/>
              <a:t>socio-economic</a:t>
            </a:r>
            <a:r>
              <a:rPr lang="fr-BE" sz="2000" b="1" dirty="0"/>
              <a:t> </a:t>
            </a:r>
            <a:r>
              <a:rPr lang="fr-BE" sz="2000" b="1" dirty="0" err="1"/>
              <a:t>success</a:t>
            </a:r>
            <a:r>
              <a:rPr lang="fr-BE" sz="2000" b="1" dirty="0"/>
              <a:t>, </a:t>
            </a:r>
            <a:r>
              <a:rPr lang="fr-BE" sz="2000" b="1" dirty="0" err="1"/>
              <a:t>superior</a:t>
            </a:r>
            <a:r>
              <a:rPr lang="fr-BE" sz="2000" b="1" dirty="0"/>
              <a:t> intelligence</a:t>
            </a:r>
          </a:p>
          <a:p>
            <a:endParaRPr lang="fr-BE" sz="2000" b="1" dirty="0"/>
          </a:p>
        </p:txBody>
      </p:sp>
      <p:pic>
        <p:nvPicPr>
          <p:cNvPr id="2" name="Image 1">
            <a:extLst>
              <a:ext uri="{FF2B5EF4-FFF2-40B4-BE49-F238E27FC236}">
                <a16:creationId xmlns:a16="http://schemas.microsoft.com/office/drawing/2014/main" id="{B5738040-9BA1-4A85-A204-F6A091E2CF80}"/>
              </a:ext>
            </a:extLst>
          </p:cNvPr>
          <p:cNvPicPr>
            <a:picLocks noChangeAspect="1"/>
          </p:cNvPicPr>
          <p:nvPr/>
        </p:nvPicPr>
        <p:blipFill>
          <a:blip r:embed="rId3"/>
          <a:stretch>
            <a:fillRect/>
          </a:stretch>
        </p:blipFill>
        <p:spPr>
          <a:xfrm>
            <a:off x="9525" y="1069961"/>
            <a:ext cx="9124950" cy="5629275"/>
          </a:xfrm>
          <a:prstGeom prst="rect">
            <a:avLst/>
          </a:prstGeom>
        </p:spPr>
      </p:pic>
    </p:spTree>
    <p:extLst>
      <p:ext uri="{BB962C8B-B14F-4D97-AF65-F5344CB8AC3E}">
        <p14:creationId xmlns:p14="http://schemas.microsoft.com/office/powerpoint/2010/main" val="1443391176"/>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166</a:t>
            </a:fld>
            <a:endParaRPr lang="fr-BE" dirty="0"/>
          </a:p>
        </p:txBody>
      </p:sp>
      <p:graphicFrame>
        <p:nvGraphicFramePr>
          <p:cNvPr id="5" name="Tableau 4"/>
          <p:cNvGraphicFramePr>
            <a:graphicFrameLocks noGrp="1"/>
          </p:cNvGraphicFramePr>
          <p:nvPr>
            <p:extLst>
              <p:ext uri="{D42A27DB-BD31-4B8C-83A1-F6EECF244321}">
                <p14:modId xmlns:p14="http://schemas.microsoft.com/office/powerpoint/2010/main" val="2981833340"/>
              </p:ext>
            </p:extLst>
          </p:nvPr>
        </p:nvGraphicFramePr>
        <p:xfrm>
          <a:off x="467544" y="476672"/>
          <a:ext cx="7632848" cy="5424642"/>
        </p:xfrm>
        <a:graphic>
          <a:graphicData uri="http://schemas.openxmlformats.org/drawingml/2006/table">
            <a:tbl>
              <a:tblPr firstRow="1" firstCol="1" bandRow="1">
                <a:tableStyleId>{5C22544A-7EE6-4342-B048-85BDC9FD1C3A}</a:tableStyleId>
              </a:tblPr>
              <a:tblGrid>
                <a:gridCol w="1766393">
                  <a:extLst>
                    <a:ext uri="{9D8B030D-6E8A-4147-A177-3AD203B41FA5}">
                      <a16:colId xmlns:a16="http://schemas.microsoft.com/office/drawing/2014/main" val="20000"/>
                    </a:ext>
                  </a:extLst>
                </a:gridCol>
                <a:gridCol w="676810">
                  <a:extLst>
                    <a:ext uri="{9D8B030D-6E8A-4147-A177-3AD203B41FA5}">
                      <a16:colId xmlns:a16="http://schemas.microsoft.com/office/drawing/2014/main" val="20001"/>
                    </a:ext>
                  </a:extLst>
                </a:gridCol>
                <a:gridCol w="1074594">
                  <a:extLst>
                    <a:ext uri="{9D8B030D-6E8A-4147-A177-3AD203B41FA5}">
                      <a16:colId xmlns:a16="http://schemas.microsoft.com/office/drawing/2014/main" val="20002"/>
                    </a:ext>
                  </a:extLst>
                </a:gridCol>
                <a:gridCol w="933928">
                  <a:extLst>
                    <a:ext uri="{9D8B030D-6E8A-4147-A177-3AD203B41FA5}">
                      <a16:colId xmlns:a16="http://schemas.microsoft.com/office/drawing/2014/main" val="20003"/>
                    </a:ext>
                  </a:extLst>
                </a:gridCol>
                <a:gridCol w="921246">
                  <a:extLst>
                    <a:ext uri="{9D8B030D-6E8A-4147-A177-3AD203B41FA5}">
                      <a16:colId xmlns:a16="http://schemas.microsoft.com/office/drawing/2014/main" val="20004"/>
                    </a:ext>
                  </a:extLst>
                </a:gridCol>
                <a:gridCol w="1042311">
                  <a:extLst>
                    <a:ext uri="{9D8B030D-6E8A-4147-A177-3AD203B41FA5}">
                      <a16:colId xmlns:a16="http://schemas.microsoft.com/office/drawing/2014/main" val="20005"/>
                    </a:ext>
                  </a:extLst>
                </a:gridCol>
                <a:gridCol w="1217566">
                  <a:extLst>
                    <a:ext uri="{9D8B030D-6E8A-4147-A177-3AD203B41FA5}">
                      <a16:colId xmlns:a16="http://schemas.microsoft.com/office/drawing/2014/main" val="20006"/>
                    </a:ext>
                  </a:extLst>
                </a:gridCol>
              </a:tblGrid>
              <a:tr h="456990">
                <a:tc>
                  <a:txBody>
                    <a:bodyPr/>
                    <a:lstStyle/>
                    <a:p>
                      <a:pPr>
                        <a:lnSpc>
                          <a:spcPct val="115000"/>
                        </a:lnSpc>
                        <a:spcAft>
                          <a:spcPts val="0"/>
                        </a:spcAft>
                      </a:pPr>
                      <a:r>
                        <a:rPr lang="fr-BE" sz="1100" spc="-30" dirty="0">
                          <a:effectLst/>
                        </a:rPr>
                        <a:t>Nations</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30" dirty="0" err="1">
                          <a:effectLst/>
                          <a:latin typeface="+mn-lt"/>
                          <a:ea typeface="+mn-ea"/>
                          <a:cs typeface="+mn-cs"/>
                        </a:rPr>
                        <a:t>Mean</a:t>
                      </a:r>
                      <a:r>
                        <a:rPr lang="fr-BE" sz="1100" spc="-30" baseline="0" dirty="0">
                          <a:effectLst/>
                          <a:latin typeface="+mn-lt"/>
                          <a:ea typeface="+mn-ea"/>
                          <a:cs typeface="+mn-cs"/>
                        </a:rPr>
                        <a:t> I.Q</a:t>
                      </a:r>
                      <a:endParaRPr lang="fr-BE" sz="1100" dirty="0">
                        <a:effectLst/>
                        <a:latin typeface="Calibri"/>
                        <a:ea typeface="Calibri"/>
                        <a:cs typeface="Times New Roman"/>
                      </a:endParaRPr>
                    </a:p>
                  </a:txBody>
                  <a:tcPr marL="0" marR="0" marT="0" marB="0" anchor="b"/>
                </a:tc>
                <a:tc>
                  <a:txBody>
                    <a:bodyPr/>
                    <a:lstStyle/>
                    <a:p>
                      <a:pPr algn="r">
                        <a:lnSpc>
                          <a:spcPts val="975"/>
                        </a:lnSpc>
                        <a:spcAft>
                          <a:spcPts val="0"/>
                        </a:spcAft>
                      </a:pPr>
                      <a:r>
                        <a:rPr lang="fr-BE" sz="1100" spc="-30" dirty="0">
                          <a:effectLst/>
                        </a:rPr>
                        <a:t>Math &amp;</a:t>
                      </a:r>
                      <a:endParaRPr lang="fr-BE" sz="1100" dirty="0">
                        <a:effectLst/>
                      </a:endParaRPr>
                    </a:p>
                    <a:p>
                      <a:pPr algn="r">
                        <a:lnSpc>
                          <a:spcPct val="115000"/>
                        </a:lnSpc>
                        <a:spcAft>
                          <a:spcPts val="0"/>
                        </a:spcAft>
                      </a:pPr>
                      <a:r>
                        <a:rPr lang="fr-BE" sz="1100" spc="-30" dirty="0">
                          <a:effectLst/>
                        </a:rPr>
                        <a:t>Science</a:t>
                      </a:r>
                      <a:endParaRPr lang="fr-BE" sz="1100" dirty="0">
                        <a:effectLst/>
                      </a:endParaRPr>
                    </a:p>
                    <a:p>
                      <a:pPr algn="r">
                        <a:lnSpc>
                          <a:spcPts val="900"/>
                        </a:lnSpc>
                        <a:spcAft>
                          <a:spcPts val="0"/>
                        </a:spcAft>
                      </a:pPr>
                      <a:r>
                        <a:rPr lang="fr-BE" sz="1100" spc="-30" dirty="0">
                          <a:effectLst/>
                        </a:rPr>
                        <a:t>1964-86</a:t>
                      </a:r>
                      <a:endParaRPr lang="fr-BE" sz="1100" dirty="0">
                        <a:effectLst/>
                        <a:latin typeface="Calibri"/>
                        <a:ea typeface="Calibri"/>
                        <a:cs typeface="Times New Roman"/>
                      </a:endParaRPr>
                    </a:p>
                  </a:txBody>
                  <a:tcPr marL="0" marR="0" marT="0" marB="0" anchor="b"/>
                </a:tc>
                <a:tc>
                  <a:txBody>
                    <a:bodyPr/>
                    <a:lstStyle/>
                    <a:p>
                      <a:pPr algn="r">
                        <a:lnSpc>
                          <a:spcPts val="975"/>
                        </a:lnSpc>
                        <a:spcAft>
                          <a:spcPts val="0"/>
                        </a:spcAft>
                      </a:pPr>
                      <a:r>
                        <a:rPr lang="fr-BE" sz="1100" spc="-30" dirty="0">
                          <a:effectLst/>
                        </a:rPr>
                        <a:t>Math</a:t>
                      </a:r>
                      <a:endParaRPr lang="fr-BE" sz="1100" dirty="0">
                        <a:effectLst/>
                      </a:endParaRPr>
                    </a:p>
                    <a:p>
                      <a:pPr algn="r">
                        <a:lnSpc>
                          <a:spcPts val="900"/>
                        </a:lnSpc>
                        <a:spcAft>
                          <a:spcPts val="0"/>
                        </a:spcAft>
                      </a:pPr>
                      <a:r>
                        <a:rPr lang="fr-BE" sz="1100" spc="-30" dirty="0">
                          <a:effectLst/>
                        </a:rPr>
                        <a:t>1994</a:t>
                      </a:r>
                      <a:endParaRPr lang="fr-BE" sz="1100" dirty="0">
                        <a:effectLst/>
                      </a:endParaRPr>
                    </a:p>
                    <a:p>
                      <a:pPr algn="r">
                        <a:lnSpc>
                          <a:spcPts val="975"/>
                        </a:lnSpc>
                        <a:spcAft>
                          <a:spcPts val="0"/>
                        </a:spcAft>
                      </a:pPr>
                      <a:r>
                        <a:rPr lang="fr-BE" sz="1100" spc="-30" dirty="0">
                          <a:effectLst/>
                        </a:rPr>
                        <a:t>Age 10</a:t>
                      </a:r>
                      <a:endParaRPr lang="fr-BE" sz="1100" dirty="0">
                        <a:effectLst/>
                        <a:latin typeface="Calibri"/>
                        <a:ea typeface="Calibri"/>
                        <a:cs typeface="Times New Roman"/>
                      </a:endParaRPr>
                    </a:p>
                  </a:txBody>
                  <a:tcPr marL="0" marR="0" marT="0" marB="0" anchor="b"/>
                </a:tc>
                <a:tc>
                  <a:txBody>
                    <a:bodyPr/>
                    <a:lstStyle/>
                    <a:p>
                      <a:pPr algn="r">
                        <a:lnSpc>
                          <a:spcPts val="975"/>
                        </a:lnSpc>
                        <a:spcAft>
                          <a:spcPts val="0"/>
                        </a:spcAft>
                      </a:pPr>
                      <a:r>
                        <a:rPr lang="fr-BE" sz="1100" spc="-30" dirty="0">
                          <a:effectLst/>
                        </a:rPr>
                        <a:t>Math</a:t>
                      </a:r>
                      <a:endParaRPr lang="fr-BE" sz="1100" dirty="0">
                        <a:effectLst/>
                      </a:endParaRPr>
                    </a:p>
                    <a:p>
                      <a:pPr algn="r">
                        <a:lnSpc>
                          <a:spcPts val="900"/>
                        </a:lnSpc>
                        <a:spcAft>
                          <a:spcPts val="0"/>
                        </a:spcAft>
                      </a:pPr>
                      <a:r>
                        <a:rPr lang="fr-BE" sz="1100" spc="-30" dirty="0">
                          <a:effectLst/>
                        </a:rPr>
                        <a:t>1994</a:t>
                      </a:r>
                      <a:endParaRPr lang="fr-BE" sz="1100" dirty="0">
                        <a:effectLst/>
                      </a:endParaRPr>
                    </a:p>
                    <a:p>
                      <a:pPr algn="r">
                        <a:lnSpc>
                          <a:spcPts val="975"/>
                        </a:lnSpc>
                        <a:spcAft>
                          <a:spcPts val="0"/>
                        </a:spcAft>
                      </a:pPr>
                      <a:r>
                        <a:rPr lang="fr-BE" sz="1100" spc="-30" dirty="0">
                          <a:effectLst/>
                        </a:rPr>
                        <a:t>Age 14</a:t>
                      </a:r>
                      <a:endParaRPr lang="fr-BE" sz="1100" dirty="0">
                        <a:effectLst/>
                        <a:latin typeface="Calibri"/>
                        <a:ea typeface="Calibri"/>
                        <a:cs typeface="Times New Roman"/>
                      </a:endParaRPr>
                    </a:p>
                  </a:txBody>
                  <a:tcPr marL="0" marR="0" marT="0" marB="0" anchor="b"/>
                </a:tc>
                <a:tc>
                  <a:txBody>
                    <a:bodyPr/>
                    <a:lstStyle/>
                    <a:p>
                      <a:pPr algn="r">
                        <a:lnSpc>
                          <a:spcPts val="975"/>
                        </a:lnSpc>
                        <a:spcAft>
                          <a:spcPts val="0"/>
                        </a:spcAft>
                      </a:pPr>
                      <a:r>
                        <a:rPr lang="fr-BE" sz="1100" spc="-30" dirty="0">
                          <a:effectLst/>
                        </a:rPr>
                        <a:t>Science</a:t>
                      </a:r>
                      <a:endParaRPr lang="fr-BE" sz="1100" dirty="0">
                        <a:effectLst/>
                      </a:endParaRPr>
                    </a:p>
                    <a:p>
                      <a:pPr algn="r">
                        <a:lnSpc>
                          <a:spcPts val="900"/>
                        </a:lnSpc>
                        <a:spcAft>
                          <a:spcPts val="0"/>
                        </a:spcAft>
                      </a:pPr>
                      <a:r>
                        <a:rPr lang="fr-BE" sz="1100" spc="-30" dirty="0">
                          <a:effectLst/>
                        </a:rPr>
                        <a:t>1994</a:t>
                      </a:r>
                      <a:endParaRPr lang="fr-BE" sz="1100" dirty="0">
                        <a:effectLst/>
                      </a:endParaRPr>
                    </a:p>
                    <a:p>
                      <a:pPr algn="r">
                        <a:lnSpc>
                          <a:spcPct val="115000"/>
                        </a:lnSpc>
                        <a:spcAft>
                          <a:spcPts val="0"/>
                        </a:spcAft>
                      </a:pPr>
                      <a:r>
                        <a:rPr lang="fr-BE" sz="1100" spc="-30" dirty="0">
                          <a:effectLst/>
                        </a:rPr>
                        <a:t>Age 10</a:t>
                      </a:r>
                      <a:endParaRPr lang="fr-BE" sz="1100" dirty="0">
                        <a:effectLst/>
                        <a:latin typeface="Calibri"/>
                        <a:ea typeface="Calibri"/>
                        <a:cs typeface="Times New Roman"/>
                      </a:endParaRPr>
                    </a:p>
                  </a:txBody>
                  <a:tcPr marL="0" marR="0" marT="0" marB="0" anchor="b"/>
                </a:tc>
                <a:tc>
                  <a:txBody>
                    <a:bodyPr/>
                    <a:lstStyle/>
                    <a:p>
                      <a:pPr algn="r">
                        <a:lnSpc>
                          <a:spcPts val="975"/>
                        </a:lnSpc>
                        <a:spcAft>
                          <a:spcPts val="0"/>
                        </a:spcAft>
                      </a:pPr>
                      <a:r>
                        <a:rPr lang="fr-BE" sz="1100" spc="-30" dirty="0">
                          <a:effectLst/>
                        </a:rPr>
                        <a:t>Science</a:t>
                      </a:r>
                      <a:endParaRPr lang="fr-BE" sz="1100" dirty="0">
                        <a:effectLst/>
                      </a:endParaRPr>
                    </a:p>
                    <a:p>
                      <a:pPr algn="r">
                        <a:lnSpc>
                          <a:spcPts val="900"/>
                        </a:lnSpc>
                        <a:spcAft>
                          <a:spcPts val="0"/>
                        </a:spcAft>
                      </a:pPr>
                      <a:r>
                        <a:rPr lang="fr-BE" sz="1100" spc="-30" dirty="0">
                          <a:effectLst/>
                        </a:rPr>
                        <a:t>1994</a:t>
                      </a:r>
                      <a:endParaRPr lang="fr-BE" sz="1100" dirty="0">
                        <a:effectLst/>
                      </a:endParaRPr>
                    </a:p>
                    <a:p>
                      <a:pPr algn="r">
                        <a:lnSpc>
                          <a:spcPct val="115000"/>
                        </a:lnSpc>
                        <a:spcAft>
                          <a:spcPts val="0"/>
                        </a:spcAft>
                      </a:pPr>
                      <a:r>
                        <a:rPr lang="fr-BE" sz="1100" dirty="0">
                          <a:effectLst/>
                        </a:rPr>
                        <a:t>Age 14</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00"/>
                  </a:ext>
                </a:extLst>
              </a:tr>
              <a:tr h="207018">
                <a:tc>
                  <a:txBody>
                    <a:bodyPr/>
                    <a:lstStyle/>
                    <a:p>
                      <a:pPr>
                        <a:lnSpc>
                          <a:spcPct val="115000"/>
                        </a:lnSpc>
                        <a:spcAft>
                          <a:spcPts val="0"/>
                        </a:spcAft>
                      </a:pPr>
                      <a:r>
                        <a:rPr lang="fr-BE" sz="1400" b="1" dirty="0">
                          <a:effectLst/>
                        </a:rPr>
                        <a:t>East </a:t>
                      </a:r>
                      <a:r>
                        <a:rPr lang="fr-BE" sz="1400" b="1" spc="-30" dirty="0" err="1">
                          <a:effectLst/>
                        </a:rPr>
                        <a:t>Asia</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105</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spc="-30" dirty="0">
                          <a:effectLst/>
                        </a:rPr>
                        <a:t>56.60</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604</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606</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561</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568</a:t>
                      </a:r>
                      <a:endParaRPr lang="fr-BE" sz="1400" b="1" dirty="0">
                        <a:effectLst/>
                        <a:latin typeface="Calibri"/>
                        <a:ea typeface="Calibri"/>
                        <a:cs typeface="Times New Roman"/>
                      </a:endParaRPr>
                    </a:p>
                  </a:txBody>
                  <a:tcPr marL="0" marR="0" marT="0" marB="0" anchor="b"/>
                </a:tc>
                <a:extLst>
                  <a:ext uri="{0D108BD9-81ED-4DB2-BD59-A6C34878D82A}">
                    <a16:rowId xmlns:a16="http://schemas.microsoft.com/office/drawing/2014/main" val="10001"/>
                  </a:ext>
                </a:extLst>
              </a:tr>
              <a:tr h="193341">
                <a:tc>
                  <a:txBody>
                    <a:bodyPr/>
                    <a:lstStyle/>
                    <a:p>
                      <a:pPr>
                        <a:lnSpc>
                          <a:spcPct val="115000"/>
                        </a:lnSpc>
                        <a:spcAft>
                          <a:spcPts val="0"/>
                        </a:spcAft>
                      </a:pPr>
                      <a:r>
                        <a:rPr lang="fr-BE" sz="1100" dirty="0">
                          <a:effectLst/>
                        </a:rPr>
                        <a:t>China</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103</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59.28</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02"/>
                  </a:ext>
                </a:extLst>
              </a:tr>
              <a:tr h="195601">
                <a:tc>
                  <a:txBody>
                    <a:bodyPr/>
                    <a:lstStyle/>
                    <a:p>
                      <a:pPr>
                        <a:lnSpc>
                          <a:spcPct val="115000"/>
                        </a:lnSpc>
                        <a:spcAft>
                          <a:spcPts val="0"/>
                        </a:spcAft>
                      </a:pPr>
                      <a:r>
                        <a:rPr lang="fr-BE" sz="1100" dirty="0">
                          <a:effectLst/>
                        </a:rPr>
                        <a:t>Hong Kong</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107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56.93</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587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588</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533</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522</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3"/>
                  </a:ext>
                </a:extLst>
              </a:tr>
              <a:tr h="191079">
                <a:tc>
                  <a:txBody>
                    <a:bodyPr/>
                    <a:lstStyle/>
                    <a:p>
                      <a:pPr>
                        <a:lnSpc>
                          <a:spcPct val="115000"/>
                        </a:lnSpc>
                        <a:spcAft>
                          <a:spcPts val="0"/>
                        </a:spcAft>
                      </a:pPr>
                      <a:r>
                        <a:rPr lang="fr-BE" sz="1100" dirty="0" err="1">
                          <a:effectLst/>
                        </a:rPr>
                        <a:t>Japan</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105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60.65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597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605</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574</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571</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4"/>
                  </a:ext>
                </a:extLst>
              </a:tr>
              <a:tr h="189384">
                <a:tc>
                  <a:txBody>
                    <a:bodyPr/>
                    <a:lstStyle/>
                    <a:p>
                      <a:pPr>
                        <a:lnSpc>
                          <a:spcPct val="115000"/>
                        </a:lnSpc>
                        <a:spcAft>
                          <a:spcPts val="0"/>
                        </a:spcAft>
                      </a:pPr>
                      <a:r>
                        <a:rPr lang="fr-BE" sz="1100" dirty="0">
                          <a:effectLst/>
                        </a:rPr>
                        <a:t>Singapore</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103</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56.51</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625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643</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547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607</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5"/>
                  </a:ext>
                </a:extLst>
              </a:tr>
              <a:tr h="193341">
                <a:tc>
                  <a:txBody>
                    <a:bodyPr/>
                    <a:lstStyle/>
                    <a:p>
                      <a:pPr>
                        <a:lnSpc>
                          <a:spcPct val="115000"/>
                        </a:lnSpc>
                        <a:spcAft>
                          <a:spcPts val="0"/>
                        </a:spcAft>
                      </a:pPr>
                      <a:r>
                        <a:rPr lang="fr-BE" sz="1100">
                          <a:effectLst/>
                        </a:rPr>
                        <a:t>South Korea</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109</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56.21</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611</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607</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597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565</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6"/>
                  </a:ext>
                </a:extLst>
              </a:tr>
              <a:tr h="195601">
                <a:tc>
                  <a:txBody>
                    <a:bodyPr/>
                    <a:lstStyle/>
                    <a:p>
                      <a:pPr>
                        <a:lnSpc>
                          <a:spcPct val="115000"/>
                        </a:lnSpc>
                        <a:spcAft>
                          <a:spcPts val="0"/>
                        </a:spcAft>
                      </a:pPr>
                      <a:r>
                        <a:rPr lang="fr-BE" sz="1100">
                          <a:effectLst/>
                        </a:rPr>
                        <a:t>Taiwan</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105</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56.28</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7"/>
                  </a:ext>
                </a:extLst>
              </a:tr>
              <a:tr h="207018">
                <a:tc>
                  <a:txBody>
                    <a:bodyPr/>
                    <a:lstStyle/>
                    <a:p>
                      <a:pPr>
                        <a:lnSpc>
                          <a:spcPct val="115000"/>
                        </a:lnSpc>
                        <a:spcAft>
                          <a:spcPts val="0"/>
                        </a:spcAft>
                      </a:pPr>
                      <a:r>
                        <a:rPr lang="fr-BE" sz="1400" b="1" dirty="0">
                          <a:effectLst/>
                        </a:rPr>
                        <a:t>Europe</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98</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52.84</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545</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530</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549</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532</a:t>
                      </a:r>
                      <a:endParaRPr lang="fr-BE" sz="1400" b="1" dirty="0">
                        <a:effectLst/>
                        <a:latin typeface="Calibri"/>
                        <a:ea typeface="Calibri"/>
                        <a:cs typeface="Times New Roman"/>
                      </a:endParaRPr>
                    </a:p>
                  </a:txBody>
                  <a:tcPr marL="0" marR="0" marT="0" marB="0" anchor="b"/>
                </a:tc>
                <a:extLst>
                  <a:ext uri="{0D108BD9-81ED-4DB2-BD59-A6C34878D82A}">
                    <a16:rowId xmlns:a16="http://schemas.microsoft.com/office/drawing/2014/main" val="10008"/>
                  </a:ext>
                </a:extLst>
              </a:tr>
              <a:tr h="191644">
                <a:tc>
                  <a:txBody>
                    <a:bodyPr/>
                    <a:lstStyle/>
                    <a:p>
                      <a:pPr>
                        <a:lnSpc>
                          <a:spcPct val="115000"/>
                        </a:lnSpc>
                        <a:spcAft>
                          <a:spcPts val="0"/>
                        </a:spcAft>
                      </a:pPr>
                      <a:r>
                        <a:rPr lang="fr-BE" sz="1100">
                          <a:effectLst/>
                        </a:rPr>
                        <a:t>Australie</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48.13</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546</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530</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562</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545</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09"/>
                  </a:ext>
                </a:extLst>
              </a:tr>
              <a:tr h="191079">
                <a:tc>
                  <a:txBody>
                    <a:bodyPr/>
                    <a:lstStyle/>
                    <a:p>
                      <a:pPr>
                        <a:lnSpc>
                          <a:spcPct val="115000"/>
                        </a:lnSpc>
                        <a:spcAft>
                          <a:spcPts val="0"/>
                        </a:spcAft>
                      </a:pPr>
                      <a:r>
                        <a:rPr lang="fr-BE" sz="1100">
                          <a:effectLst/>
                        </a:rPr>
                        <a:t>Austria</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100</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559</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539</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565</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558</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10"/>
                  </a:ext>
                </a:extLst>
              </a:tr>
              <a:tr h="195601">
                <a:tc>
                  <a:txBody>
                    <a:bodyPr/>
                    <a:lstStyle/>
                    <a:p>
                      <a:pPr>
                        <a:lnSpc>
                          <a:spcPct val="115000"/>
                        </a:lnSpc>
                        <a:spcAft>
                          <a:spcPts val="0"/>
                        </a:spcAft>
                      </a:pPr>
                      <a:r>
                        <a:rPr lang="fr-BE" sz="1100">
                          <a:effectLst/>
                        </a:rPr>
                        <a:t>Belgium</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99</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53.25</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546</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     511</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11"/>
                  </a:ext>
                </a:extLst>
              </a:tr>
              <a:tr h="193341">
                <a:tc>
                  <a:txBody>
                    <a:bodyPr/>
                    <a:lstStyle/>
                    <a:p>
                      <a:pPr>
                        <a:lnSpc>
                          <a:spcPct val="115000"/>
                        </a:lnSpc>
                        <a:spcAft>
                          <a:spcPts val="0"/>
                        </a:spcAft>
                      </a:pPr>
                      <a:r>
                        <a:rPr lang="fr-BE" sz="1100">
                          <a:effectLst/>
                        </a:rPr>
                        <a:t>Britain</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100</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53.98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513</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506</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551</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552</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12"/>
                  </a:ext>
                </a:extLst>
              </a:tr>
              <a:tr h="191079">
                <a:tc>
                  <a:txBody>
                    <a:bodyPr/>
                    <a:lstStyle/>
                    <a:p>
                      <a:pPr>
                        <a:lnSpc>
                          <a:spcPct val="115000"/>
                        </a:lnSpc>
                        <a:spcAft>
                          <a:spcPts val="0"/>
                        </a:spcAft>
                      </a:pPr>
                      <a:r>
                        <a:rPr lang="fr-BE" sz="1100">
                          <a:effectLst/>
                        </a:rPr>
                        <a:t>Bulgarie</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93</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59.28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565</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13"/>
                  </a:ext>
                </a:extLst>
              </a:tr>
              <a:tr h="191079">
                <a:tc>
                  <a:txBody>
                    <a:bodyPr/>
                    <a:lstStyle/>
                    <a:p>
                      <a:pPr>
                        <a:lnSpc>
                          <a:spcPct val="115000"/>
                        </a:lnSpc>
                        <a:spcAft>
                          <a:spcPts val="0"/>
                        </a:spcAft>
                      </a:pPr>
                      <a:r>
                        <a:rPr lang="fr-BE" sz="1100">
                          <a:effectLst/>
                        </a:rPr>
                        <a:t>Canada</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99</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47.57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532</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527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549</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531</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14"/>
                  </a:ext>
                </a:extLst>
              </a:tr>
              <a:tr h="191644">
                <a:tc>
                  <a:txBody>
                    <a:bodyPr/>
                    <a:lstStyle/>
                    <a:p>
                      <a:pPr>
                        <a:lnSpc>
                          <a:spcPct val="115000"/>
                        </a:lnSpc>
                        <a:spcAft>
                          <a:spcPts val="0"/>
                        </a:spcAft>
                      </a:pPr>
                      <a:r>
                        <a:rPr lang="fr-BE" sz="1100">
                          <a:effectLst/>
                        </a:rPr>
                        <a:t>Czech Rep</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567</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564</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557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574</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15"/>
                  </a:ext>
                </a:extLst>
              </a:tr>
              <a:tr h="195037">
                <a:tc>
                  <a:txBody>
                    <a:bodyPr/>
                    <a:lstStyle/>
                    <a:p>
                      <a:pPr>
                        <a:lnSpc>
                          <a:spcPct val="115000"/>
                        </a:lnSpc>
                        <a:spcAft>
                          <a:spcPts val="0"/>
                        </a:spcAft>
                      </a:pPr>
                      <a:r>
                        <a:rPr lang="fr-BE" sz="1100">
                          <a:effectLst/>
                        </a:rPr>
                        <a:t>Denmark</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53.48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478</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16"/>
                  </a:ext>
                </a:extLst>
              </a:tr>
              <a:tr h="193341">
                <a:tc>
                  <a:txBody>
                    <a:bodyPr/>
                    <a:lstStyle/>
                    <a:p>
                      <a:pPr>
                        <a:lnSpc>
                          <a:spcPct val="115000"/>
                        </a:lnSpc>
                        <a:spcAft>
                          <a:spcPts val="0"/>
                        </a:spcAft>
                      </a:pPr>
                      <a:r>
                        <a:rPr lang="fr-BE" sz="1100">
                          <a:effectLst/>
                        </a:rPr>
                        <a:t>Finland</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99</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48.76</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17"/>
                  </a:ext>
                </a:extLst>
              </a:tr>
              <a:tr h="191644">
                <a:tc>
                  <a:txBody>
                    <a:bodyPr/>
                    <a:lstStyle/>
                    <a:p>
                      <a:pPr>
                        <a:lnSpc>
                          <a:spcPct val="115000"/>
                        </a:lnSpc>
                        <a:spcAft>
                          <a:spcPts val="0"/>
                        </a:spcAft>
                      </a:pPr>
                      <a:r>
                        <a:rPr lang="fr-BE" sz="1100">
                          <a:effectLst/>
                        </a:rPr>
                        <a:t>France</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54.15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538</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498</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18"/>
                  </a:ext>
                </a:extLst>
              </a:tr>
              <a:tr h="191079">
                <a:tc>
                  <a:txBody>
                    <a:bodyPr/>
                    <a:lstStyle/>
                    <a:p>
                      <a:pPr>
                        <a:lnSpc>
                          <a:spcPct val="115000"/>
                        </a:lnSpc>
                        <a:spcAft>
                          <a:spcPts val="0"/>
                        </a:spcAft>
                      </a:pPr>
                      <a:r>
                        <a:rPr lang="fr-BE" sz="1100" dirty="0">
                          <a:effectLst/>
                        </a:rPr>
                        <a:t>Germany</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59.03</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531</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19"/>
                  </a:ext>
                </a:extLst>
              </a:tr>
              <a:tr h="191644">
                <a:tc>
                  <a:txBody>
                    <a:bodyPr/>
                    <a:lstStyle/>
                    <a:p>
                      <a:pPr>
                        <a:lnSpc>
                          <a:spcPct val="115000"/>
                        </a:lnSpc>
                        <a:spcAft>
                          <a:spcPts val="0"/>
                        </a:spcAft>
                      </a:pPr>
                      <a:r>
                        <a:rPr lang="fr-BE" sz="1100">
                          <a:effectLst/>
                        </a:rPr>
                        <a:t>Greece</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92</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492</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484</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497</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20"/>
                  </a:ext>
                </a:extLst>
              </a:tr>
              <a:tr h="195037">
                <a:tc>
                  <a:txBody>
                    <a:bodyPr/>
                    <a:lstStyle/>
                    <a:p>
                      <a:pPr>
                        <a:lnSpc>
                          <a:spcPct val="115000"/>
                        </a:lnSpc>
                        <a:spcAft>
                          <a:spcPts val="0"/>
                        </a:spcAft>
                      </a:pPr>
                      <a:r>
                        <a:rPr lang="fr-BE" sz="1100">
                          <a:effectLst/>
                        </a:rPr>
                        <a:t>Hungary</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53.85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548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537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532</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554</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21"/>
                  </a:ext>
                </a:extLst>
              </a:tr>
              <a:tr h="193341">
                <a:tc>
                  <a:txBody>
                    <a:bodyPr/>
                    <a:lstStyle/>
                    <a:p>
                      <a:pPr>
                        <a:lnSpc>
                          <a:spcPct val="115000"/>
                        </a:lnSpc>
                        <a:spcAft>
                          <a:spcPts val="0"/>
                        </a:spcAft>
                      </a:pPr>
                      <a:r>
                        <a:rPr lang="fr-BE" sz="1100">
                          <a:effectLst/>
                        </a:rPr>
                        <a:t>Iceland</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101</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474</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487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505</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494</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22"/>
                  </a:ext>
                </a:extLst>
              </a:tr>
              <a:tr h="191644">
                <a:tc>
                  <a:txBody>
                    <a:bodyPr/>
                    <a:lstStyle/>
                    <a:p>
                      <a:pPr>
                        <a:lnSpc>
                          <a:spcPct val="115000"/>
                        </a:lnSpc>
                        <a:spcAft>
                          <a:spcPts val="0"/>
                        </a:spcAft>
                      </a:pPr>
                      <a:r>
                        <a:rPr lang="fr-BE" sz="1100">
                          <a:effectLst/>
                        </a:rPr>
                        <a:t>Ireland</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93</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47.59</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550</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527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539</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538</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23"/>
                  </a:ext>
                </a:extLst>
              </a:tr>
              <a:tr h="191079">
                <a:tc>
                  <a:txBody>
                    <a:bodyPr/>
                    <a:lstStyle/>
                    <a:p>
                      <a:pPr>
                        <a:lnSpc>
                          <a:spcPct val="115000"/>
                        </a:lnSpc>
                        <a:spcAft>
                          <a:spcPts val="0"/>
                        </a:spcAft>
                      </a:pPr>
                      <a:r>
                        <a:rPr lang="fr-BE" sz="1100">
                          <a:effectLst/>
                        </a:rPr>
                        <a:t>Italy</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102</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44.59</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24"/>
                  </a:ext>
                </a:extLst>
              </a:tr>
              <a:tr h="219910">
                <a:tc>
                  <a:txBody>
                    <a:bodyPr/>
                    <a:lstStyle/>
                    <a:p>
                      <a:pPr>
                        <a:lnSpc>
                          <a:spcPct val="115000"/>
                        </a:lnSpc>
                        <a:spcAft>
                          <a:spcPts val="0"/>
                        </a:spcAft>
                      </a:pPr>
                      <a:r>
                        <a:rPr lang="fr-BE" sz="1100" dirty="0" err="1">
                          <a:effectLst/>
                        </a:rPr>
                        <a:t>Latvia</a:t>
                      </a:r>
                      <a:endParaRPr lang="fr-BE" sz="1100" dirty="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97</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525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493</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512</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485</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432459128"/>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167</a:t>
            </a:fld>
            <a:endParaRPr lang="fr-BE" dirty="0"/>
          </a:p>
        </p:txBody>
      </p:sp>
      <p:graphicFrame>
        <p:nvGraphicFramePr>
          <p:cNvPr id="6" name="Tableau 5"/>
          <p:cNvGraphicFramePr>
            <a:graphicFrameLocks noGrp="1"/>
          </p:cNvGraphicFramePr>
          <p:nvPr>
            <p:extLst>
              <p:ext uri="{D42A27DB-BD31-4B8C-83A1-F6EECF244321}">
                <p14:modId xmlns:p14="http://schemas.microsoft.com/office/powerpoint/2010/main" val="2230965595"/>
              </p:ext>
            </p:extLst>
          </p:nvPr>
        </p:nvGraphicFramePr>
        <p:xfrm>
          <a:off x="251520" y="548680"/>
          <a:ext cx="8280920" cy="6115690"/>
        </p:xfrm>
        <a:graphic>
          <a:graphicData uri="http://schemas.openxmlformats.org/drawingml/2006/table">
            <a:tbl>
              <a:tblPr firstRow="1" firstCol="1" bandRow="1">
                <a:tableStyleId>{5C22544A-7EE6-4342-B048-85BDC9FD1C3A}</a:tableStyleId>
              </a:tblPr>
              <a:tblGrid>
                <a:gridCol w="1928485">
                  <a:extLst>
                    <a:ext uri="{9D8B030D-6E8A-4147-A177-3AD203B41FA5}">
                      <a16:colId xmlns:a16="http://schemas.microsoft.com/office/drawing/2014/main" val="20000"/>
                    </a:ext>
                  </a:extLst>
                </a:gridCol>
                <a:gridCol w="727379">
                  <a:extLst>
                    <a:ext uri="{9D8B030D-6E8A-4147-A177-3AD203B41FA5}">
                      <a16:colId xmlns:a16="http://schemas.microsoft.com/office/drawing/2014/main" val="20001"/>
                    </a:ext>
                  </a:extLst>
                </a:gridCol>
                <a:gridCol w="1163805">
                  <a:extLst>
                    <a:ext uri="{9D8B030D-6E8A-4147-A177-3AD203B41FA5}">
                      <a16:colId xmlns:a16="http://schemas.microsoft.com/office/drawing/2014/main" val="20002"/>
                    </a:ext>
                  </a:extLst>
                </a:gridCol>
                <a:gridCol w="1014598">
                  <a:extLst>
                    <a:ext uri="{9D8B030D-6E8A-4147-A177-3AD203B41FA5}">
                      <a16:colId xmlns:a16="http://schemas.microsoft.com/office/drawing/2014/main" val="20003"/>
                    </a:ext>
                  </a:extLst>
                </a:gridCol>
                <a:gridCol w="997192">
                  <a:extLst>
                    <a:ext uri="{9D8B030D-6E8A-4147-A177-3AD203B41FA5}">
                      <a16:colId xmlns:a16="http://schemas.microsoft.com/office/drawing/2014/main" val="20004"/>
                    </a:ext>
                  </a:extLst>
                </a:gridCol>
                <a:gridCol w="1127747">
                  <a:extLst>
                    <a:ext uri="{9D8B030D-6E8A-4147-A177-3AD203B41FA5}">
                      <a16:colId xmlns:a16="http://schemas.microsoft.com/office/drawing/2014/main" val="20005"/>
                    </a:ext>
                  </a:extLst>
                </a:gridCol>
                <a:gridCol w="1321714">
                  <a:extLst>
                    <a:ext uri="{9D8B030D-6E8A-4147-A177-3AD203B41FA5}">
                      <a16:colId xmlns:a16="http://schemas.microsoft.com/office/drawing/2014/main" val="20006"/>
                    </a:ext>
                  </a:extLst>
                </a:gridCol>
              </a:tblGrid>
              <a:tr h="615569">
                <a:tc>
                  <a:txBody>
                    <a:bodyPr/>
                    <a:lstStyle/>
                    <a:p>
                      <a:pPr>
                        <a:lnSpc>
                          <a:spcPct val="115000"/>
                        </a:lnSpc>
                        <a:spcAft>
                          <a:spcPts val="0"/>
                        </a:spcAft>
                      </a:pP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err="1">
                          <a:effectLst/>
                          <a:latin typeface="Calibri"/>
                          <a:ea typeface="Calibri"/>
                          <a:cs typeface="Times New Roman"/>
                        </a:rPr>
                        <a:t>Mean</a:t>
                      </a:r>
                      <a:r>
                        <a:rPr lang="fr-BE" sz="1100" dirty="0">
                          <a:effectLst/>
                          <a:latin typeface="Calibri"/>
                          <a:ea typeface="Calibri"/>
                          <a:cs typeface="Times New Roman"/>
                        </a:rPr>
                        <a:t> I.Q</a:t>
                      </a:r>
                    </a:p>
                  </a:txBody>
                  <a:tcPr marL="0" marR="0" marT="0" marB="0" anchor="b"/>
                </a:tc>
                <a:tc>
                  <a:txBody>
                    <a:bodyPr/>
                    <a:lstStyle/>
                    <a:p>
                      <a:pPr algn="r">
                        <a:lnSpc>
                          <a:spcPts val="975"/>
                        </a:lnSpc>
                        <a:spcAft>
                          <a:spcPts val="0"/>
                        </a:spcAft>
                      </a:pPr>
                      <a:r>
                        <a:rPr lang="fr-BE" sz="1100" spc="-30" dirty="0">
                          <a:effectLst/>
                        </a:rPr>
                        <a:t>Math &amp;</a:t>
                      </a:r>
                      <a:endParaRPr lang="fr-BE" sz="1100" dirty="0">
                        <a:effectLst/>
                      </a:endParaRPr>
                    </a:p>
                    <a:p>
                      <a:pPr algn="r">
                        <a:lnSpc>
                          <a:spcPct val="115000"/>
                        </a:lnSpc>
                        <a:spcAft>
                          <a:spcPts val="0"/>
                        </a:spcAft>
                      </a:pPr>
                      <a:r>
                        <a:rPr lang="fr-BE" sz="1100" spc="-30" dirty="0">
                          <a:effectLst/>
                        </a:rPr>
                        <a:t>Science</a:t>
                      </a:r>
                      <a:endParaRPr lang="fr-BE" sz="1100" dirty="0">
                        <a:effectLst/>
                      </a:endParaRPr>
                    </a:p>
                    <a:p>
                      <a:pPr algn="r">
                        <a:lnSpc>
                          <a:spcPts val="900"/>
                        </a:lnSpc>
                        <a:spcAft>
                          <a:spcPts val="0"/>
                        </a:spcAft>
                      </a:pPr>
                      <a:r>
                        <a:rPr lang="fr-BE" sz="1100" spc="-30" dirty="0">
                          <a:effectLst/>
                        </a:rPr>
                        <a:t>1964-86</a:t>
                      </a:r>
                      <a:endParaRPr lang="fr-BE" sz="1100" dirty="0">
                        <a:effectLst/>
                        <a:latin typeface="+mn-lt"/>
                        <a:ea typeface="Calibri"/>
                        <a:cs typeface="Times New Roman"/>
                      </a:endParaRPr>
                    </a:p>
                  </a:txBody>
                  <a:tcPr marL="0" marR="0" marT="0" marB="0" anchor="b"/>
                </a:tc>
                <a:tc>
                  <a:txBody>
                    <a:bodyPr/>
                    <a:lstStyle/>
                    <a:p>
                      <a:pPr algn="r">
                        <a:lnSpc>
                          <a:spcPts val="975"/>
                        </a:lnSpc>
                        <a:spcAft>
                          <a:spcPts val="0"/>
                        </a:spcAft>
                      </a:pPr>
                      <a:r>
                        <a:rPr lang="fr-BE" sz="1100" spc="-30" dirty="0">
                          <a:effectLst/>
                        </a:rPr>
                        <a:t>Math</a:t>
                      </a:r>
                      <a:endParaRPr lang="fr-BE" sz="1100" dirty="0">
                        <a:effectLst/>
                      </a:endParaRPr>
                    </a:p>
                    <a:p>
                      <a:pPr algn="r">
                        <a:lnSpc>
                          <a:spcPts val="900"/>
                        </a:lnSpc>
                        <a:spcAft>
                          <a:spcPts val="0"/>
                        </a:spcAft>
                      </a:pPr>
                      <a:r>
                        <a:rPr lang="fr-BE" sz="1100" spc="-30" dirty="0">
                          <a:effectLst/>
                        </a:rPr>
                        <a:t>1994</a:t>
                      </a:r>
                      <a:endParaRPr lang="fr-BE" sz="1100" dirty="0">
                        <a:effectLst/>
                      </a:endParaRPr>
                    </a:p>
                    <a:p>
                      <a:pPr algn="r">
                        <a:lnSpc>
                          <a:spcPts val="975"/>
                        </a:lnSpc>
                        <a:spcAft>
                          <a:spcPts val="0"/>
                        </a:spcAft>
                      </a:pPr>
                      <a:r>
                        <a:rPr lang="fr-BE" sz="1100" spc="-30" dirty="0">
                          <a:effectLst/>
                        </a:rPr>
                        <a:t>Age 10</a:t>
                      </a:r>
                      <a:endParaRPr lang="fr-BE" sz="1100" dirty="0">
                        <a:effectLst/>
                        <a:latin typeface="+mn-lt"/>
                        <a:ea typeface="Calibri"/>
                        <a:cs typeface="Times New Roman"/>
                      </a:endParaRPr>
                    </a:p>
                  </a:txBody>
                  <a:tcPr marL="0" marR="0" marT="0" marB="0" anchor="b"/>
                </a:tc>
                <a:tc>
                  <a:txBody>
                    <a:bodyPr/>
                    <a:lstStyle/>
                    <a:p>
                      <a:pPr algn="r">
                        <a:lnSpc>
                          <a:spcPts val="975"/>
                        </a:lnSpc>
                        <a:spcAft>
                          <a:spcPts val="0"/>
                        </a:spcAft>
                      </a:pPr>
                      <a:r>
                        <a:rPr lang="fr-BE" sz="1100" spc="-30" dirty="0">
                          <a:effectLst/>
                        </a:rPr>
                        <a:t>Math</a:t>
                      </a:r>
                      <a:endParaRPr lang="fr-BE" sz="1100" dirty="0">
                        <a:effectLst/>
                      </a:endParaRPr>
                    </a:p>
                    <a:p>
                      <a:pPr algn="r">
                        <a:lnSpc>
                          <a:spcPts val="900"/>
                        </a:lnSpc>
                        <a:spcAft>
                          <a:spcPts val="0"/>
                        </a:spcAft>
                      </a:pPr>
                      <a:r>
                        <a:rPr lang="fr-BE" sz="1100" spc="-30" dirty="0">
                          <a:effectLst/>
                        </a:rPr>
                        <a:t>1994</a:t>
                      </a:r>
                      <a:endParaRPr lang="fr-BE" sz="1100" dirty="0">
                        <a:effectLst/>
                      </a:endParaRPr>
                    </a:p>
                    <a:p>
                      <a:pPr algn="r">
                        <a:lnSpc>
                          <a:spcPts val="975"/>
                        </a:lnSpc>
                        <a:spcAft>
                          <a:spcPts val="0"/>
                        </a:spcAft>
                      </a:pPr>
                      <a:r>
                        <a:rPr lang="fr-BE" sz="1100" spc="-30" dirty="0">
                          <a:effectLst/>
                        </a:rPr>
                        <a:t>Age 14</a:t>
                      </a:r>
                      <a:endParaRPr lang="fr-BE" sz="1100" dirty="0">
                        <a:effectLst/>
                        <a:latin typeface="+mn-lt"/>
                        <a:ea typeface="Calibri"/>
                        <a:cs typeface="Times New Roman"/>
                      </a:endParaRPr>
                    </a:p>
                  </a:txBody>
                  <a:tcPr marL="0" marR="0" marT="0" marB="0" anchor="b"/>
                </a:tc>
                <a:tc>
                  <a:txBody>
                    <a:bodyPr/>
                    <a:lstStyle/>
                    <a:p>
                      <a:pPr algn="r">
                        <a:lnSpc>
                          <a:spcPts val="975"/>
                        </a:lnSpc>
                        <a:spcAft>
                          <a:spcPts val="0"/>
                        </a:spcAft>
                      </a:pPr>
                      <a:r>
                        <a:rPr lang="fr-BE" sz="1100" spc="-30" dirty="0">
                          <a:effectLst/>
                        </a:rPr>
                        <a:t>Science</a:t>
                      </a:r>
                      <a:endParaRPr lang="fr-BE" sz="1100" dirty="0">
                        <a:effectLst/>
                      </a:endParaRPr>
                    </a:p>
                    <a:p>
                      <a:pPr algn="r">
                        <a:lnSpc>
                          <a:spcPts val="900"/>
                        </a:lnSpc>
                        <a:spcAft>
                          <a:spcPts val="0"/>
                        </a:spcAft>
                      </a:pPr>
                      <a:r>
                        <a:rPr lang="fr-BE" sz="1100" spc="-30" dirty="0">
                          <a:effectLst/>
                        </a:rPr>
                        <a:t>1994</a:t>
                      </a:r>
                      <a:endParaRPr lang="fr-BE" sz="1100" dirty="0">
                        <a:effectLst/>
                      </a:endParaRPr>
                    </a:p>
                    <a:p>
                      <a:pPr algn="r">
                        <a:lnSpc>
                          <a:spcPct val="115000"/>
                        </a:lnSpc>
                        <a:spcAft>
                          <a:spcPts val="0"/>
                        </a:spcAft>
                      </a:pPr>
                      <a:r>
                        <a:rPr lang="fr-BE" sz="1100" spc="-30" dirty="0">
                          <a:effectLst/>
                        </a:rPr>
                        <a:t>Age 10</a:t>
                      </a:r>
                      <a:endParaRPr lang="fr-BE" sz="1100" dirty="0">
                        <a:effectLst/>
                        <a:latin typeface="+mn-lt"/>
                        <a:ea typeface="Calibri"/>
                        <a:cs typeface="Times New Roman"/>
                      </a:endParaRPr>
                    </a:p>
                  </a:txBody>
                  <a:tcPr marL="0" marR="0" marT="0" marB="0" anchor="b"/>
                </a:tc>
                <a:tc>
                  <a:txBody>
                    <a:bodyPr/>
                    <a:lstStyle/>
                    <a:p>
                      <a:pPr algn="r">
                        <a:lnSpc>
                          <a:spcPts val="975"/>
                        </a:lnSpc>
                        <a:spcAft>
                          <a:spcPts val="0"/>
                        </a:spcAft>
                      </a:pPr>
                      <a:r>
                        <a:rPr lang="fr-BE" sz="1100" spc="-30" dirty="0">
                          <a:effectLst/>
                        </a:rPr>
                        <a:t>Science</a:t>
                      </a:r>
                      <a:endParaRPr lang="fr-BE" sz="1100" dirty="0">
                        <a:effectLst/>
                      </a:endParaRPr>
                    </a:p>
                    <a:p>
                      <a:pPr algn="r">
                        <a:lnSpc>
                          <a:spcPts val="900"/>
                        </a:lnSpc>
                        <a:spcAft>
                          <a:spcPts val="0"/>
                        </a:spcAft>
                      </a:pPr>
                      <a:r>
                        <a:rPr lang="fr-BE" sz="1100" spc="-30" dirty="0">
                          <a:effectLst/>
                        </a:rPr>
                        <a:t>1994</a:t>
                      </a:r>
                      <a:endParaRPr lang="fr-BE" sz="1100" dirty="0">
                        <a:effectLst/>
                      </a:endParaRPr>
                    </a:p>
                    <a:p>
                      <a:pPr algn="r">
                        <a:lnSpc>
                          <a:spcPct val="115000"/>
                        </a:lnSpc>
                        <a:spcAft>
                          <a:spcPts val="0"/>
                        </a:spcAft>
                      </a:pPr>
                      <a:r>
                        <a:rPr lang="fr-BE" sz="1100" dirty="0">
                          <a:effectLst/>
                        </a:rPr>
                        <a:t>Age 14</a:t>
                      </a:r>
                      <a:endParaRPr lang="fr-BE" sz="1100" dirty="0">
                        <a:effectLst/>
                        <a:latin typeface="+mn-lt"/>
                        <a:ea typeface="Calibri"/>
                        <a:cs typeface="Times New Roman"/>
                      </a:endParaRPr>
                    </a:p>
                  </a:txBody>
                  <a:tcPr marL="0" marR="0" marT="0" marB="0" anchor="b"/>
                </a:tc>
                <a:extLst>
                  <a:ext uri="{0D108BD9-81ED-4DB2-BD59-A6C34878D82A}">
                    <a16:rowId xmlns:a16="http://schemas.microsoft.com/office/drawing/2014/main" val="10000"/>
                  </a:ext>
                </a:extLst>
              </a:tr>
              <a:tr h="221105">
                <a:tc>
                  <a:txBody>
                    <a:bodyPr/>
                    <a:lstStyle/>
                    <a:p>
                      <a:pPr>
                        <a:lnSpc>
                          <a:spcPct val="115000"/>
                        </a:lnSpc>
                        <a:spcAft>
                          <a:spcPts val="0"/>
                        </a:spcAft>
                      </a:pPr>
                      <a:r>
                        <a:rPr lang="fr-BE" sz="1100" dirty="0" err="1">
                          <a:effectLst/>
                        </a:rPr>
                        <a:t>Lithuanie</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90</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477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476</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1"/>
                  </a:ext>
                </a:extLst>
              </a:tr>
              <a:tr h="217910">
                <a:tc>
                  <a:txBody>
                    <a:bodyPr/>
                    <a:lstStyle/>
                    <a:p>
                      <a:pPr>
                        <a:lnSpc>
                          <a:spcPct val="115000"/>
                        </a:lnSpc>
                        <a:spcAft>
                          <a:spcPts val="0"/>
                        </a:spcAft>
                      </a:pPr>
                      <a:r>
                        <a:rPr lang="fr-BE" sz="1100">
                          <a:effectLst/>
                        </a:rPr>
                        <a:t>Netherlands</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101</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56.84</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577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541</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557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560</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2"/>
                  </a:ext>
                </a:extLst>
              </a:tr>
              <a:tr h="217910">
                <a:tc>
                  <a:txBody>
                    <a:bodyPr/>
                    <a:lstStyle/>
                    <a:p>
                      <a:pPr>
                        <a:lnSpc>
                          <a:spcPct val="115000"/>
                        </a:lnSpc>
                        <a:spcAft>
                          <a:spcPts val="0"/>
                        </a:spcAft>
                      </a:pPr>
                      <a:r>
                        <a:rPr lang="fr-BE" sz="1100">
                          <a:effectLst/>
                        </a:rPr>
                        <a:t>New Zeeland</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99</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52.44</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499</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508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531</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525</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3"/>
                  </a:ext>
                </a:extLst>
              </a:tr>
              <a:tr h="214714">
                <a:tc>
                  <a:txBody>
                    <a:bodyPr/>
                    <a:lstStyle/>
                    <a:p>
                      <a:pPr>
                        <a:lnSpc>
                          <a:spcPct val="115000"/>
                        </a:lnSpc>
                        <a:spcAft>
                          <a:spcPts val="0"/>
                        </a:spcAft>
                      </a:pPr>
                      <a:r>
                        <a:rPr lang="fr-BE" sz="1100">
                          <a:effectLst/>
                        </a:rPr>
                        <a:t>Norway</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100</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49.60</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502</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503</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530</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527</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4"/>
                  </a:ext>
                </a:extLst>
              </a:tr>
              <a:tr h="217271">
                <a:tc>
                  <a:txBody>
                    <a:bodyPr/>
                    <a:lstStyle/>
                    <a:p>
                      <a:pPr>
                        <a:lnSpc>
                          <a:spcPct val="115000"/>
                        </a:lnSpc>
                        <a:spcAft>
                          <a:spcPts val="0"/>
                        </a:spcAft>
                      </a:pPr>
                      <a:r>
                        <a:rPr lang="fr-BE" sz="1100">
                          <a:effectLst/>
                        </a:rPr>
                        <a:t>Portugal</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50.28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475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454</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480</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480</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5"/>
                  </a:ext>
                </a:extLst>
              </a:tr>
              <a:tr h="221105">
                <a:tc>
                  <a:txBody>
                    <a:bodyPr/>
                    <a:lstStyle/>
                    <a:p>
                      <a:pPr>
                        <a:lnSpc>
                          <a:spcPct val="115000"/>
                        </a:lnSpc>
                        <a:spcAft>
                          <a:spcPts val="0"/>
                        </a:spcAft>
                      </a:pPr>
                      <a:r>
                        <a:rPr lang="fr-BE" sz="1100">
                          <a:effectLst/>
                        </a:rPr>
                        <a:t>Romania</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94</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486</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6"/>
                  </a:ext>
                </a:extLst>
              </a:tr>
              <a:tr h="217910">
                <a:tc>
                  <a:txBody>
                    <a:bodyPr/>
                    <a:lstStyle/>
                    <a:p>
                      <a:pPr>
                        <a:lnSpc>
                          <a:spcPct val="115000"/>
                        </a:lnSpc>
                        <a:spcAft>
                          <a:spcPts val="0"/>
                        </a:spcAft>
                      </a:pPr>
                      <a:r>
                        <a:rPr lang="fr-BE" sz="1100">
                          <a:effectLst/>
                        </a:rPr>
                        <a:t>Russie</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 </a:t>
                      </a:r>
                      <a:endParaRPr lang="fr-BE" sz="1100" dirty="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538</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7"/>
                  </a:ext>
                </a:extLst>
              </a:tr>
              <a:tr h="214714">
                <a:tc>
                  <a:txBody>
                    <a:bodyPr/>
                    <a:lstStyle/>
                    <a:p>
                      <a:pPr>
                        <a:lnSpc>
                          <a:spcPct val="115000"/>
                        </a:lnSpc>
                        <a:spcAft>
                          <a:spcPts val="0"/>
                        </a:spcAft>
                      </a:pPr>
                      <a:r>
                        <a:rPr lang="fr-BE" sz="1100">
                          <a:effectLst/>
                        </a:rPr>
                        <a:t>Spain</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49.40</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487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517</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8"/>
                  </a:ext>
                </a:extLst>
              </a:tr>
              <a:tr h="217910">
                <a:tc>
                  <a:txBody>
                    <a:bodyPr/>
                    <a:lstStyle/>
                    <a:p>
                      <a:pPr>
                        <a:lnSpc>
                          <a:spcPct val="115000"/>
                        </a:lnSpc>
                        <a:spcAft>
                          <a:spcPts val="0"/>
                        </a:spcAft>
                      </a:pPr>
                      <a:r>
                        <a:rPr lang="fr-BE" sz="1100">
                          <a:effectLst/>
                        </a:rPr>
                        <a:t>Slovakia</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96</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547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544</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tc>
                <a:extLst>
                  <a:ext uri="{0D108BD9-81ED-4DB2-BD59-A6C34878D82A}">
                    <a16:rowId xmlns:a16="http://schemas.microsoft.com/office/drawing/2014/main" val="10009"/>
                  </a:ext>
                </a:extLst>
              </a:tr>
              <a:tr h="217271">
                <a:tc>
                  <a:txBody>
                    <a:bodyPr/>
                    <a:lstStyle/>
                    <a:p>
                      <a:pPr>
                        <a:lnSpc>
                          <a:spcPct val="115000"/>
                        </a:lnSpc>
                        <a:spcAft>
                          <a:spcPts val="0"/>
                        </a:spcAft>
                      </a:pPr>
                      <a:r>
                        <a:rPr lang="fr-BE" sz="1100">
                          <a:effectLst/>
                        </a:rPr>
                        <a:t>Slovenia</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96</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552</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541</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546</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560</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10"/>
                  </a:ext>
                </a:extLst>
              </a:tr>
              <a:tr h="221105">
                <a:tc>
                  <a:txBody>
                    <a:bodyPr/>
                    <a:lstStyle/>
                    <a:p>
                      <a:pPr>
                        <a:lnSpc>
                          <a:spcPct val="115000"/>
                        </a:lnSpc>
                        <a:spcAft>
                          <a:spcPts val="0"/>
                        </a:spcAft>
                      </a:pPr>
                      <a:r>
                        <a:rPr lang="fr-BE" sz="1100">
                          <a:effectLst/>
                        </a:rPr>
                        <a:t>Sweden</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100</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47.41</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535</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11"/>
                  </a:ext>
                </a:extLst>
              </a:tr>
              <a:tr h="217910">
                <a:tc>
                  <a:txBody>
                    <a:bodyPr/>
                    <a:lstStyle/>
                    <a:p>
                      <a:pPr>
                        <a:lnSpc>
                          <a:spcPct val="115000"/>
                        </a:lnSpc>
                        <a:spcAft>
                          <a:spcPts val="0"/>
                        </a:spcAft>
                      </a:pPr>
                      <a:r>
                        <a:rPr lang="fr-BE" sz="1100">
                          <a:effectLst/>
                        </a:rPr>
                        <a:t>Switzerland</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101</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57.17</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545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ctr"/>
                </a:tc>
                <a:extLst>
                  <a:ext uri="{0D108BD9-81ED-4DB2-BD59-A6C34878D82A}">
                    <a16:rowId xmlns:a16="http://schemas.microsoft.com/office/drawing/2014/main" val="10012"/>
                  </a:ext>
                </a:extLst>
              </a:tr>
              <a:tr h="214714">
                <a:tc>
                  <a:txBody>
                    <a:bodyPr/>
                    <a:lstStyle/>
                    <a:p>
                      <a:pPr>
                        <a:lnSpc>
                          <a:spcPct val="115000"/>
                        </a:lnSpc>
                        <a:spcAft>
                          <a:spcPts val="0"/>
                        </a:spcAft>
                      </a:pPr>
                      <a:r>
                        <a:rPr lang="fr-BE" sz="1100">
                          <a:effectLst/>
                        </a:rPr>
                        <a:t>United States</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43.43</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545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500</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534</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13"/>
                  </a:ext>
                </a:extLst>
              </a:tr>
              <a:tr h="220466">
                <a:tc>
                  <a:txBody>
                    <a:bodyPr/>
                    <a:lstStyle/>
                    <a:p>
                      <a:pPr>
                        <a:lnSpc>
                          <a:spcPct val="115000"/>
                        </a:lnSpc>
                        <a:spcAft>
                          <a:spcPts val="0"/>
                        </a:spcAft>
                      </a:pPr>
                      <a:r>
                        <a:rPr lang="fr-BE" sz="1400" b="1" dirty="0">
                          <a:effectLst/>
                        </a:rPr>
                        <a:t>South </a:t>
                      </a:r>
                      <a:r>
                        <a:rPr lang="fr-BE" sz="1400" b="1" dirty="0" err="1">
                          <a:effectLst/>
                        </a:rPr>
                        <a:t>America</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86</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30.10</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385</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 </a:t>
                      </a:r>
                      <a:endParaRPr lang="fr-BE" sz="1400" b="1" dirty="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400" b="1" dirty="0">
                          <a:effectLst/>
                        </a:rPr>
                        <a:t>411</a:t>
                      </a:r>
                      <a:endParaRPr lang="fr-BE" sz="1400" b="1" dirty="0">
                        <a:effectLst/>
                        <a:latin typeface="Calibri"/>
                        <a:ea typeface="Calibri"/>
                        <a:cs typeface="Times New Roman"/>
                      </a:endParaRPr>
                    </a:p>
                  </a:txBody>
                  <a:tcPr marL="0" marR="0" marT="0" marB="0" anchor="b"/>
                </a:tc>
                <a:extLst>
                  <a:ext uri="{0D108BD9-81ED-4DB2-BD59-A6C34878D82A}">
                    <a16:rowId xmlns:a16="http://schemas.microsoft.com/office/drawing/2014/main" val="10014"/>
                  </a:ext>
                </a:extLst>
              </a:tr>
              <a:tr h="217910">
                <a:tc>
                  <a:txBody>
                    <a:bodyPr/>
                    <a:lstStyle/>
                    <a:p>
                      <a:pPr>
                        <a:lnSpc>
                          <a:spcPct val="115000"/>
                        </a:lnSpc>
                        <a:spcAft>
                          <a:spcPts val="0"/>
                        </a:spcAft>
                      </a:pPr>
                      <a:r>
                        <a:rPr lang="fr-BE" sz="1100">
                          <a:effectLst/>
                        </a:rPr>
                        <a:t>Brazil</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86</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33.91</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tc>
                <a:extLst>
                  <a:ext uri="{0D108BD9-81ED-4DB2-BD59-A6C34878D82A}">
                    <a16:rowId xmlns:a16="http://schemas.microsoft.com/office/drawing/2014/main" val="10015"/>
                  </a:ext>
                </a:extLst>
              </a:tr>
              <a:tr h="221105">
                <a:tc>
                  <a:txBody>
                    <a:bodyPr/>
                    <a:lstStyle/>
                    <a:p>
                      <a:pPr>
                        <a:lnSpc>
                          <a:spcPct val="115000"/>
                        </a:lnSpc>
                        <a:spcAft>
                          <a:spcPts val="0"/>
                        </a:spcAft>
                      </a:pPr>
                      <a:r>
                        <a:rPr lang="fr-BE" sz="1100">
                          <a:effectLst/>
                        </a:rPr>
                        <a:t>Chile</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89</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26.30</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a:effectLst/>
                        </a:rPr>
                        <a:t>-</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tc>
                <a:extLst>
                  <a:ext uri="{0D108BD9-81ED-4DB2-BD59-A6C34878D82A}">
                    <a16:rowId xmlns:a16="http://schemas.microsoft.com/office/drawing/2014/main" val="10016"/>
                  </a:ext>
                </a:extLst>
              </a:tr>
              <a:tr h="214714">
                <a:tc>
                  <a:txBody>
                    <a:bodyPr/>
                    <a:lstStyle/>
                    <a:p>
                      <a:pPr>
                        <a:lnSpc>
                          <a:spcPct val="115000"/>
                        </a:lnSpc>
                        <a:spcAft>
                          <a:spcPts val="0"/>
                        </a:spcAft>
                      </a:pPr>
                      <a:r>
                        <a:rPr lang="fr-BE" sz="1100">
                          <a:effectLst/>
                        </a:rPr>
                        <a:t>Colombia</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84</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385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tc>
                <a:tc>
                  <a:txBody>
                    <a:bodyPr/>
                    <a:lstStyle/>
                    <a:p>
                      <a:pPr algn="r">
                        <a:lnSpc>
                          <a:spcPct val="115000"/>
                        </a:lnSpc>
                        <a:spcAft>
                          <a:spcPts val="0"/>
                        </a:spcAft>
                      </a:pPr>
                      <a:r>
                        <a:rPr lang="fr-BE" sz="1100">
                          <a:effectLst/>
                        </a:rPr>
                        <a:t>411</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17"/>
                  </a:ext>
                </a:extLst>
              </a:tr>
              <a:tr h="220466">
                <a:tc>
                  <a:txBody>
                    <a:bodyPr/>
                    <a:lstStyle/>
                    <a:p>
                      <a:pPr>
                        <a:lnSpc>
                          <a:spcPct val="115000"/>
                        </a:lnSpc>
                        <a:spcAft>
                          <a:spcPts val="0"/>
                        </a:spcAft>
                      </a:pPr>
                      <a:r>
                        <a:rPr lang="fr-BE" sz="1100" b="1" dirty="0">
                          <a:effectLst/>
                        </a:rPr>
                        <a:t>South &amp; SE </a:t>
                      </a:r>
                      <a:r>
                        <a:rPr lang="fr-BE" sz="1100" b="1" dirty="0" err="1">
                          <a:effectLst/>
                        </a:rPr>
                        <a:t>Asia</a:t>
                      </a:r>
                      <a:endParaRPr lang="fr-BE" sz="11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b="1">
                          <a:effectLst/>
                        </a:rPr>
                        <a:t>86</a:t>
                      </a:r>
                      <a:endParaRPr lang="fr-BE" sz="1100" b="1">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b="1" dirty="0">
                          <a:effectLst/>
                        </a:rPr>
                        <a:t>39.83</a:t>
                      </a:r>
                      <a:endParaRPr lang="fr-BE" sz="11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b="1">
                          <a:effectLst/>
                        </a:rPr>
                        <a:t>490</a:t>
                      </a:r>
                      <a:endParaRPr lang="fr-BE" sz="1100" b="1">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b="1">
                          <a:effectLst/>
                        </a:rPr>
                        <a:t>474</a:t>
                      </a:r>
                      <a:endParaRPr lang="fr-BE" sz="1100" b="1">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b="1">
                          <a:effectLst/>
                        </a:rPr>
                        <a:t>473</a:t>
                      </a:r>
                      <a:endParaRPr lang="fr-BE" sz="1100" b="1">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b="1" dirty="0">
                          <a:effectLst/>
                        </a:rPr>
                        <a:t>470</a:t>
                      </a:r>
                      <a:endParaRPr lang="fr-BE" sz="1100" b="1" dirty="0">
                        <a:effectLst/>
                        <a:latin typeface="Calibri"/>
                        <a:ea typeface="Calibri"/>
                        <a:cs typeface="Times New Roman"/>
                      </a:endParaRPr>
                    </a:p>
                  </a:txBody>
                  <a:tcPr marL="0" marR="0" marT="0" marB="0" anchor="b"/>
                </a:tc>
                <a:extLst>
                  <a:ext uri="{0D108BD9-81ED-4DB2-BD59-A6C34878D82A}">
                    <a16:rowId xmlns:a16="http://schemas.microsoft.com/office/drawing/2014/main" val="10018"/>
                  </a:ext>
                </a:extLst>
              </a:tr>
              <a:tr h="217910">
                <a:tc>
                  <a:txBody>
                    <a:bodyPr/>
                    <a:lstStyle/>
                    <a:p>
                      <a:pPr>
                        <a:lnSpc>
                          <a:spcPct val="115000"/>
                        </a:lnSpc>
                        <a:spcAft>
                          <a:spcPts val="0"/>
                        </a:spcAft>
                      </a:pPr>
                      <a:r>
                        <a:rPr lang="fr-BE" sz="1100">
                          <a:effectLst/>
                        </a:rPr>
                        <a:t>Cyprus</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85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502</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474</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475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463</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19"/>
                  </a:ext>
                </a:extLst>
              </a:tr>
              <a:tr h="217910">
                <a:tc>
                  <a:txBody>
                    <a:bodyPr/>
                    <a:lstStyle/>
                    <a:p>
                      <a:pPr>
                        <a:lnSpc>
                          <a:spcPct val="115000"/>
                        </a:lnSpc>
                        <a:spcAft>
                          <a:spcPts val="0"/>
                        </a:spcAft>
                      </a:pPr>
                      <a:r>
                        <a:rPr lang="fr-BE" sz="1100">
                          <a:effectLst/>
                        </a:rPr>
                        <a:t>Indic</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82</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21.63</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tc>
                <a:extLst>
                  <a:ext uri="{0D108BD9-81ED-4DB2-BD59-A6C34878D82A}">
                    <a16:rowId xmlns:a16="http://schemas.microsoft.com/office/drawing/2014/main" val="10020"/>
                  </a:ext>
                </a:extLst>
              </a:tr>
              <a:tr h="214714">
                <a:tc>
                  <a:txBody>
                    <a:bodyPr/>
                    <a:lstStyle/>
                    <a:p>
                      <a:pPr>
                        <a:lnSpc>
                          <a:spcPct val="115000"/>
                        </a:lnSpc>
                        <a:spcAft>
                          <a:spcPts val="0"/>
                        </a:spcAft>
                      </a:pPr>
                      <a:r>
                        <a:rPr lang="fr-BE" sz="1100">
                          <a:effectLst/>
                        </a:rPr>
                        <a:t>Iran</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84</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20.75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429</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428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416</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470</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21"/>
                  </a:ext>
                </a:extLst>
              </a:tr>
              <a:tr h="217910">
                <a:tc>
                  <a:txBody>
                    <a:bodyPr/>
                    <a:lstStyle/>
                    <a:p>
                      <a:pPr>
                        <a:lnSpc>
                          <a:spcPct val="115000"/>
                        </a:lnSpc>
                        <a:spcAft>
                          <a:spcPts val="0"/>
                        </a:spcAft>
                      </a:pPr>
                      <a:r>
                        <a:rPr lang="fr-BE" sz="1100">
                          <a:effectLst/>
                        </a:rPr>
                        <a:t>Israel</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95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51.29</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531</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522</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505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524</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22"/>
                  </a:ext>
                </a:extLst>
              </a:tr>
              <a:tr h="217910">
                <a:tc>
                  <a:txBody>
                    <a:bodyPr/>
                    <a:lstStyle/>
                    <a:p>
                      <a:pPr>
                        <a:lnSpc>
                          <a:spcPct val="115000"/>
                        </a:lnSpc>
                        <a:spcAft>
                          <a:spcPts val="0"/>
                        </a:spcAft>
                      </a:pPr>
                      <a:r>
                        <a:rPr lang="fr-BE" sz="1100">
                          <a:effectLst/>
                        </a:rPr>
                        <a:t>Jordan</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84</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39.38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tc>
                <a:extLst>
                  <a:ext uri="{0D108BD9-81ED-4DB2-BD59-A6C34878D82A}">
                    <a16:rowId xmlns:a16="http://schemas.microsoft.com/office/drawing/2014/main" val="10023"/>
                  </a:ext>
                </a:extLst>
              </a:tr>
              <a:tr h="220466">
                <a:tc>
                  <a:txBody>
                    <a:bodyPr/>
                    <a:lstStyle/>
                    <a:p>
                      <a:pPr>
                        <a:lnSpc>
                          <a:spcPct val="115000"/>
                        </a:lnSpc>
                        <a:spcAft>
                          <a:spcPts val="0"/>
                        </a:spcAft>
                      </a:pPr>
                      <a:r>
                        <a:rPr lang="fr-BE" sz="1100">
                          <a:effectLst/>
                        </a:rPr>
                        <a:t>Kuwait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86</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400</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392</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401</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430</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24"/>
                  </a:ext>
                </a:extLst>
              </a:tr>
              <a:tr h="242193">
                <a:tc>
                  <a:txBody>
                    <a:bodyPr/>
                    <a:lstStyle/>
                    <a:p>
                      <a:pPr>
                        <a:lnSpc>
                          <a:spcPct val="115000"/>
                        </a:lnSpc>
                        <a:spcAft>
                          <a:spcPts val="0"/>
                        </a:spcAft>
                      </a:pPr>
                      <a:r>
                        <a:rPr lang="fr-BE" sz="1100">
                          <a:effectLst/>
                        </a:rPr>
                        <a:t>Philippines</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86</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34.35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dirty="0">
                          <a:effectLst/>
                        </a:rPr>
                        <a:t>-</a:t>
                      </a:r>
                      <a:endParaRPr lang="fr-BE" sz="1100" dirty="0">
                        <a:effectLst/>
                        <a:latin typeface="Calibri"/>
                        <a:ea typeface="Calibri"/>
                        <a:cs typeface="Times New Roman"/>
                      </a:endParaRPr>
                    </a:p>
                  </a:txBody>
                  <a:tcPr marL="0" marR="0" marT="0" marB="0"/>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146280420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idx="1"/>
            <p:extLst>
              <p:ext uri="{D42A27DB-BD31-4B8C-83A1-F6EECF244321}">
                <p14:modId xmlns:p14="http://schemas.microsoft.com/office/powerpoint/2010/main" val="2975423310"/>
              </p:ext>
            </p:extLst>
          </p:nvPr>
        </p:nvGraphicFramePr>
        <p:xfrm>
          <a:off x="251520" y="1700808"/>
          <a:ext cx="8424936" cy="3026373"/>
        </p:xfrm>
        <a:graphic>
          <a:graphicData uri="http://schemas.openxmlformats.org/drawingml/2006/table">
            <a:tbl>
              <a:tblPr firstRow="1" firstCol="1" bandRow="1">
                <a:tableStyleId>{5C22544A-7EE6-4342-B048-85BDC9FD1C3A}</a:tableStyleId>
              </a:tblPr>
              <a:tblGrid>
                <a:gridCol w="1978621">
                  <a:extLst>
                    <a:ext uri="{9D8B030D-6E8A-4147-A177-3AD203B41FA5}">
                      <a16:colId xmlns:a16="http://schemas.microsoft.com/office/drawing/2014/main" val="20000"/>
                    </a:ext>
                  </a:extLst>
                </a:gridCol>
                <a:gridCol w="726031">
                  <a:extLst>
                    <a:ext uri="{9D8B030D-6E8A-4147-A177-3AD203B41FA5}">
                      <a16:colId xmlns:a16="http://schemas.microsoft.com/office/drawing/2014/main" val="20001"/>
                    </a:ext>
                  </a:extLst>
                </a:gridCol>
                <a:gridCol w="1153473">
                  <a:extLst>
                    <a:ext uri="{9D8B030D-6E8A-4147-A177-3AD203B41FA5}">
                      <a16:colId xmlns:a16="http://schemas.microsoft.com/office/drawing/2014/main" val="20002"/>
                    </a:ext>
                  </a:extLst>
                </a:gridCol>
                <a:gridCol w="1004798">
                  <a:extLst>
                    <a:ext uri="{9D8B030D-6E8A-4147-A177-3AD203B41FA5}">
                      <a16:colId xmlns:a16="http://schemas.microsoft.com/office/drawing/2014/main" val="20003"/>
                    </a:ext>
                  </a:extLst>
                </a:gridCol>
                <a:gridCol w="999842">
                  <a:extLst>
                    <a:ext uri="{9D8B030D-6E8A-4147-A177-3AD203B41FA5}">
                      <a16:colId xmlns:a16="http://schemas.microsoft.com/office/drawing/2014/main" val="20004"/>
                    </a:ext>
                  </a:extLst>
                </a:gridCol>
                <a:gridCol w="1123737">
                  <a:extLst>
                    <a:ext uri="{9D8B030D-6E8A-4147-A177-3AD203B41FA5}">
                      <a16:colId xmlns:a16="http://schemas.microsoft.com/office/drawing/2014/main" val="20005"/>
                    </a:ext>
                  </a:extLst>
                </a:gridCol>
                <a:gridCol w="1438434">
                  <a:extLst>
                    <a:ext uri="{9D8B030D-6E8A-4147-A177-3AD203B41FA5}">
                      <a16:colId xmlns:a16="http://schemas.microsoft.com/office/drawing/2014/main" val="20006"/>
                    </a:ext>
                  </a:extLst>
                </a:gridCol>
              </a:tblGrid>
              <a:tr h="274014">
                <a:tc>
                  <a:txBody>
                    <a:bodyPr/>
                    <a:lstStyle/>
                    <a:p>
                      <a:pPr>
                        <a:lnSpc>
                          <a:spcPct val="115000"/>
                        </a:lnSpc>
                        <a:spcAft>
                          <a:spcPts val="0"/>
                        </a:spcAft>
                      </a:pP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dirty="0" err="1">
                          <a:effectLst/>
                          <a:latin typeface="Calibri"/>
                          <a:ea typeface="Calibri"/>
                          <a:cs typeface="Times New Roman"/>
                        </a:rPr>
                        <a:t>Mean</a:t>
                      </a:r>
                      <a:r>
                        <a:rPr lang="fr-BE" sz="1100" dirty="0">
                          <a:effectLst/>
                          <a:latin typeface="Calibri"/>
                          <a:ea typeface="Calibri"/>
                          <a:cs typeface="Times New Roman"/>
                        </a:rPr>
                        <a:t> I.Q</a:t>
                      </a:r>
                    </a:p>
                  </a:txBody>
                  <a:tcPr marL="0" marR="0" marT="0" marB="0" anchor="b"/>
                </a:tc>
                <a:tc>
                  <a:txBody>
                    <a:bodyPr/>
                    <a:lstStyle/>
                    <a:p>
                      <a:pPr algn="r">
                        <a:lnSpc>
                          <a:spcPts val="975"/>
                        </a:lnSpc>
                        <a:spcAft>
                          <a:spcPts val="0"/>
                        </a:spcAft>
                      </a:pPr>
                      <a:r>
                        <a:rPr lang="fr-BE" sz="1100" spc="-30" dirty="0">
                          <a:effectLst/>
                        </a:rPr>
                        <a:t>Math &amp;</a:t>
                      </a:r>
                      <a:endParaRPr lang="fr-BE" sz="1100" dirty="0">
                        <a:effectLst/>
                      </a:endParaRPr>
                    </a:p>
                    <a:p>
                      <a:pPr algn="r">
                        <a:lnSpc>
                          <a:spcPct val="115000"/>
                        </a:lnSpc>
                        <a:spcAft>
                          <a:spcPts val="0"/>
                        </a:spcAft>
                      </a:pPr>
                      <a:r>
                        <a:rPr lang="fr-BE" sz="1100" spc="-30" dirty="0">
                          <a:effectLst/>
                        </a:rPr>
                        <a:t>Science</a:t>
                      </a:r>
                      <a:endParaRPr lang="fr-BE" sz="1100" dirty="0">
                        <a:effectLst/>
                      </a:endParaRPr>
                    </a:p>
                    <a:p>
                      <a:pPr algn="r">
                        <a:lnSpc>
                          <a:spcPts val="900"/>
                        </a:lnSpc>
                        <a:spcAft>
                          <a:spcPts val="0"/>
                        </a:spcAft>
                      </a:pPr>
                      <a:r>
                        <a:rPr lang="fr-BE" sz="1100" spc="-30" dirty="0">
                          <a:effectLst/>
                        </a:rPr>
                        <a:t>1964-86</a:t>
                      </a:r>
                      <a:endParaRPr lang="fr-BE" sz="1100" dirty="0">
                        <a:effectLst/>
                        <a:latin typeface="+mn-lt"/>
                        <a:ea typeface="Calibri"/>
                        <a:cs typeface="Times New Roman"/>
                      </a:endParaRPr>
                    </a:p>
                  </a:txBody>
                  <a:tcPr marL="0" marR="0" marT="0" marB="0" anchor="b"/>
                </a:tc>
                <a:tc>
                  <a:txBody>
                    <a:bodyPr/>
                    <a:lstStyle/>
                    <a:p>
                      <a:pPr algn="r">
                        <a:lnSpc>
                          <a:spcPts val="975"/>
                        </a:lnSpc>
                        <a:spcAft>
                          <a:spcPts val="0"/>
                        </a:spcAft>
                      </a:pPr>
                      <a:r>
                        <a:rPr lang="fr-BE" sz="1100" spc="-30" dirty="0">
                          <a:effectLst/>
                        </a:rPr>
                        <a:t>Math</a:t>
                      </a:r>
                      <a:endParaRPr lang="fr-BE" sz="1100" dirty="0">
                        <a:effectLst/>
                      </a:endParaRPr>
                    </a:p>
                    <a:p>
                      <a:pPr algn="r">
                        <a:lnSpc>
                          <a:spcPts val="900"/>
                        </a:lnSpc>
                        <a:spcAft>
                          <a:spcPts val="0"/>
                        </a:spcAft>
                      </a:pPr>
                      <a:r>
                        <a:rPr lang="fr-BE" sz="1100" spc="-30" dirty="0">
                          <a:effectLst/>
                        </a:rPr>
                        <a:t>1994</a:t>
                      </a:r>
                      <a:endParaRPr lang="fr-BE" sz="1100" dirty="0">
                        <a:effectLst/>
                      </a:endParaRPr>
                    </a:p>
                    <a:p>
                      <a:pPr algn="r">
                        <a:lnSpc>
                          <a:spcPts val="975"/>
                        </a:lnSpc>
                        <a:spcAft>
                          <a:spcPts val="0"/>
                        </a:spcAft>
                      </a:pPr>
                      <a:r>
                        <a:rPr lang="fr-BE" sz="1100" spc="-30" dirty="0">
                          <a:effectLst/>
                        </a:rPr>
                        <a:t>Age 10</a:t>
                      </a:r>
                      <a:endParaRPr lang="fr-BE" sz="1100" dirty="0">
                        <a:effectLst/>
                        <a:latin typeface="+mn-lt"/>
                        <a:ea typeface="Calibri"/>
                        <a:cs typeface="Times New Roman"/>
                      </a:endParaRPr>
                    </a:p>
                  </a:txBody>
                  <a:tcPr marL="0" marR="0" marT="0" marB="0" anchor="b"/>
                </a:tc>
                <a:tc>
                  <a:txBody>
                    <a:bodyPr/>
                    <a:lstStyle/>
                    <a:p>
                      <a:pPr algn="r">
                        <a:lnSpc>
                          <a:spcPts val="975"/>
                        </a:lnSpc>
                        <a:spcAft>
                          <a:spcPts val="0"/>
                        </a:spcAft>
                      </a:pPr>
                      <a:r>
                        <a:rPr lang="fr-BE" sz="1100" spc="-30" dirty="0">
                          <a:effectLst/>
                        </a:rPr>
                        <a:t>Math</a:t>
                      </a:r>
                      <a:endParaRPr lang="fr-BE" sz="1100" dirty="0">
                        <a:effectLst/>
                      </a:endParaRPr>
                    </a:p>
                    <a:p>
                      <a:pPr algn="r">
                        <a:lnSpc>
                          <a:spcPts val="900"/>
                        </a:lnSpc>
                        <a:spcAft>
                          <a:spcPts val="0"/>
                        </a:spcAft>
                      </a:pPr>
                      <a:r>
                        <a:rPr lang="fr-BE" sz="1100" spc="-30" dirty="0">
                          <a:effectLst/>
                        </a:rPr>
                        <a:t>1994</a:t>
                      </a:r>
                      <a:endParaRPr lang="fr-BE" sz="1100" dirty="0">
                        <a:effectLst/>
                      </a:endParaRPr>
                    </a:p>
                    <a:p>
                      <a:pPr algn="r">
                        <a:lnSpc>
                          <a:spcPts val="975"/>
                        </a:lnSpc>
                        <a:spcAft>
                          <a:spcPts val="0"/>
                        </a:spcAft>
                      </a:pPr>
                      <a:r>
                        <a:rPr lang="fr-BE" sz="1100" spc="-30" dirty="0">
                          <a:effectLst/>
                        </a:rPr>
                        <a:t>Age 14</a:t>
                      </a:r>
                      <a:endParaRPr lang="fr-BE" sz="1100" dirty="0">
                        <a:effectLst/>
                        <a:latin typeface="+mn-lt"/>
                        <a:ea typeface="Calibri"/>
                        <a:cs typeface="Times New Roman"/>
                      </a:endParaRPr>
                    </a:p>
                  </a:txBody>
                  <a:tcPr marL="0" marR="0" marT="0" marB="0" anchor="b"/>
                </a:tc>
                <a:tc>
                  <a:txBody>
                    <a:bodyPr/>
                    <a:lstStyle/>
                    <a:p>
                      <a:pPr algn="r">
                        <a:lnSpc>
                          <a:spcPts val="975"/>
                        </a:lnSpc>
                        <a:spcAft>
                          <a:spcPts val="0"/>
                        </a:spcAft>
                      </a:pPr>
                      <a:r>
                        <a:rPr lang="fr-BE" sz="1100" spc="-30" dirty="0">
                          <a:effectLst/>
                        </a:rPr>
                        <a:t>Science</a:t>
                      </a:r>
                      <a:endParaRPr lang="fr-BE" sz="1100" dirty="0">
                        <a:effectLst/>
                      </a:endParaRPr>
                    </a:p>
                    <a:p>
                      <a:pPr algn="r">
                        <a:lnSpc>
                          <a:spcPts val="900"/>
                        </a:lnSpc>
                        <a:spcAft>
                          <a:spcPts val="0"/>
                        </a:spcAft>
                      </a:pPr>
                      <a:r>
                        <a:rPr lang="fr-BE" sz="1100" spc="-30" dirty="0">
                          <a:effectLst/>
                        </a:rPr>
                        <a:t>1994</a:t>
                      </a:r>
                      <a:endParaRPr lang="fr-BE" sz="1100" dirty="0">
                        <a:effectLst/>
                      </a:endParaRPr>
                    </a:p>
                    <a:p>
                      <a:pPr algn="r">
                        <a:lnSpc>
                          <a:spcPct val="115000"/>
                        </a:lnSpc>
                        <a:spcAft>
                          <a:spcPts val="0"/>
                        </a:spcAft>
                      </a:pPr>
                      <a:r>
                        <a:rPr lang="fr-BE" sz="1100" spc="-30" dirty="0">
                          <a:effectLst/>
                        </a:rPr>
                        <a:t>Age 10</a:t>
                      </a:r>
                      <a:endParaRPr lang="fr-BE" sz="1100" dirty="0">
                        <a:effectLst/>
                        <a:latin typeface="+mn-lt"/>
                        <a:ea typeface="Calibri"/>
                        <a:cs typeface="Times New Roman"/>
                      </a:endParaRPr>
                    </a:p>
                  </a:txBody>
                  <a:tcPr marL="0" marR="0" marT="0" marB="0" anchor="b"/>
                </a:tc>
                <a:tc>
                  <a:txBody>
                    <a:bodyPr/>
                    <a:lstStyle/>
                    <a:p>
                      <a:pPr algn="r">
                        <a:lnSpc>
                          <a:spcPts val="975"/>
                        </a:lnSpc>
                        <a:spcAft>
                          <a:spcPts val="0"/>
                        </a:spcAft>
                      </a:pPr>
                      <a:r>
                        <a:rPr lang="fr-BE" sz="1100" spc="-30" dirty="0">
                          <a:effectLst/>
                        </a:rPr>
                        <a:t>Science</a:t>
                      </a:r>
                      <a:endParaRPr lang="fr-BE" sz="1100" dirty="0">
                        <a:effectLst/>
                      </a:endParaRPr>
                    </a:p>
                    <a:p>
                      <a:pPr algn="r">
                        <a:lnSpc>
                          <a:spcPts val="900"/>
                        </a:lnSpc>
                        <a:spcAft>
                          <a:spcPts val="0"/>
                        </a:spcAft>
                      </a:pPr>
                      <a:r>
                        <a:rPr lang="fr-BE" sz="1100" spc="-30" dirty="0">
                          <a:effectLst/>
                        </a:rPr>
                        <a:t>1994</a:t>
                      </a:r>
                      <a:endParaRPr lang="fr-BE" sz="1100" dirty="0">
                        <a:effectLst/>
                      </a:endParaRPr>
                    </a:p>
                    <a:p>
                      <a:pPr algn="r">
                        <a:lnSpc>
                          <a:spcPct val="115000"/>
                        </a:lnSpc>
                        <a:spcAft>
                          <a:spcPts val="0"/>
                        </a:spcAft>
                      </a:pPr>
                      <a:r>
                        <a:rPr lang="fr-BE" sz="1100" dirty="0">
                          <a:effectLst/>
                        </a:rPr>
                        <a:t>Age 14</a:t>
                      </a:r>
                      <a:endParaRPr lang="fr-BE" sz="1100" dirty="0">
                        <a:effectLst/>
                        <a:latin typeface="+mn-lt"/>
                        <a:ea typeface="Calibri"/>
                        <a:cs typeface="Times New Roman"/>
                      </a:endParaRPr>
                    </a:p>
                  </a:txBody>
                  <a:tcPr marL="0" marR="0" marT="0" marB="0" anchor="b"/>
                </a:tc>
                <a:extLst>
                  <a:ext uri="{0D108BD9-81ED-4DB2-BD59-A6C34878D82A}">
                    <a16:rowId xmlns:a16="http://schemas.microsoft.com/office/drawing/2014/main" val="10000"/>
                  </a:ext>
                </a:extLst>
              </a:tr>
              <a:tr h="274014">
                <a:tc>
                  <a:txBody>
                    <a:bodyPr/>
                    <a:lstStyle/>
                    <a:p>
                      <a:pPr>
                        <a:lnSpc>
                          <a:spcPct val="115000"/>
                        </a:lnSpc>
                        <a:spcAft>
                          <a:spcPts val="0"/>
                        </a:spcAft>
                      </a:pPr>
                      <a:r>
                        <a:rPr lang="fr-BE" sz="1100" spc="10" dirty="0" err="1">
                          <a:effectLst/>
                        </a:rPr>
                        <a:t>Thailand</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91</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dirty="0">
                          <a:effectLst/>
                        </a:rPr>
                        <a:t>39.83</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490</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522</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473</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525</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1"/>
                  </a:ext>
                </a:extLst>
              </a:tr>
              <a:tr h="274014">
                <a:tc>
                  <a:txBody>
                    <a:bodyPr/>
                    <a:lstStyle/>
                    <a:p>
                      <a:pPr>
                        <a:lnSpc>
                          <a:spcPct val="115000"/>
                        </a:lnSpc>
                        <a:spcAft>
                          <a:spcPts val="0"/>
                        </a:spcAft>
                      </a:pPr>
                      <a:r>
                        <a:rPr lang="fr-BE" sz="1100" spc="10" dirty="0" err="1">
                          <a:effectLst/>
                        </a:rPr>
                        <a:t>Turkey</a:t>
                      </a:r>
                      <a:endParaRPr lang="fr-BE" sz="1100"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90</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41.52</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2"/>
                  </a:ext>
                </a:extLst>
              </a:tr>
              <a:tr h="274014">
                <a:tc>
                  <a:txBody>
                    <a:bodyPr/>
                    <a:lstStyle/>
                    <a:p>
                      <a:pP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extLst>
                  <a:ext uri="{0D108BD9-81ED-4DB2-BD59-A6C34878D82A}">
                    <a16:rowId xmlns:a16="http://schemas.microsoft.com/office/drawing/2014/main" val="10003"/>
                  </a:ext>
                </a:extLst>
              </a:tr>
              <a:tr h="277229">
                <a:tc>
                  <a:txBody>
                    <a:bodyPr/>
                    <a:lstStyle/>
                    <a:p>
                      <a:pPr>
                        <a:lnSpc>
                          <a:spcPct val="115000"/>
                        </a:lnSpc>
                        <a:spcAft>
                          <a:spcPts val="0"/>
                        </a:spcAft>
                      </a:pPr>
                      <a:r>
                        <a:rPr lang="fr-BE" sz="1400" b="1" spc="10" dirty="0" err="1">
                          <a:effectLst/>
                        </a:rPr>
                        <a:t>Africa</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spc="10" dirty="0">
                          <a:effectLst/>
                        </a:rPr>
                        <a:t>69</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spc="10" dirty="0">
                          <a:effectLst/>
                        </a:rPr>
                        <a:t>32.00</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spc="10" dirty="0">
                          <a:effectLst/>
                        </a:rPr>
                        <a:t>354</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spc="10" dirty="0">
                          <a:effectLst/>
                        </a:rPr>
                        <a:t>326</a:t>
                      </a:r>
                      <a:endParaRPr lang="fr-BE" sz="14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400" b="1" dirty="0">
                          <a:effectLst/>
                        </a:rPr>
                        <a:t> </a:t>
                      </a:r>
                      <a:endParaRPr lang="fr-BE" sz="1400" b="1" dirty="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400" b="1" spc="10" dirty="0">
                          <a:effectLst/>
                        </a:rPr>
                        <a:t>326</a:t>
                      </a:r>
                      <a:endParaRPr lang="fr-BE" sz="1400" b="1" dirty="0">
                        <a:effectLst/>
                        <a:latin typeface="Calibri"/>
                        <a:ea typeface="Calibri"/>
                        <a:cs typeface="Times New Roman"/>
                      </a:endParaRPr>
                    </a:p>
                  </a:txBody>
                  <a:tcPr marL="0" marR="0" marT="0" marB="0" anchor="b"/>
                </a:tc>
                <a:extLst>
                  <a:ext uri="{0D108BD9-81ED-4DB2-BD59-A6C34878D82A}">
                    <a16:rowId xmlns:a16="http://schemas.microsoft.com/office/drawing/2014/main" val="10004"/>
                  </a:ext>
                </a:extLst>
              </a:tr>
              <a:tr h="274014">
                <a:tc>
                  <a:txBody>
                    <a:bodyPr/>
                    <a:lstStyle/>
                    <a:p>
                      <a:pPr>
                        <a:lnSpc>
                          <a:spcPct val="115000"/>
                        </a:lnSpc>
                        <a:spcAft>
                          <a:spcPts val="0"/>
                        </a:spcAft>
                      </a:pPr>
                      <a:r>
                        <a:rPr lang="fr-BE" sz="1100" spc="10">
                          <a:effectLst/>
                        </a:rPr>
                        <a:t>Mozambique</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64</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24.26</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spc="10">
                          <a:effectLst/>
                        </a:rPr>
                        <a:t>?</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5"/>
                  </a:ext>
                </a:extLst>
              </a:tr>
              <a:tr h="274014">
                <a:tc>
                  <a:txBody>
                    <a:bodyPr/>
                    <a:lstStyle/>
                    <a:p>
                      <a:pPr>
                        <a:lnSpc>
                          <a:spcPct val="115000"/>
                        </a:lnSpc>
                        <a:spcAft>
                          <a:spcPts val="0"/>
                        </a:spcAft>
                      </a:pPr>
                      <a:r>
                        <a:rPr lang="fr-BE" sz="1100" spc="10">
                          <a:effectLst/>
                        </a:rPr>
                        <a:t>Nigeria</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69</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34.15</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spc="10">
                          <a:effectLst/>
                        </a:rPr>
                        <a:t>?</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6"/>
                  </a:ext>
                </a:extLst>
              </a:tr>
              <a:tr h="269997">
                <a:tc>
                  <a:txBody>
                    <a:bodyPr/>
                    <a:lstStyle/>
                    <a:p>
                      <a:pPr>
                        <a:lnSpc>
                          <a:spcPct val="115000"/>
                        </a:lnSpc>
                        <a:spcAft>
                          <a:spcPts val="0"/>
                        </a:spcAft>
                      </a:pPr>
                      <a:r>
                        <a:rPr lang="fr-BE" sz="1100" spc="10">
                          <a:effectLst/>
                        </a:rPr>
                        <a:t>South Africa</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72</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354</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326</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326</a:t>
                      </a:r>
                      <a:endParaRPr lang="fr-BE" sz="1100">
                        <a:effectLst/>
                        <a:latin typeface="Calibri"/>
                        <a:ea typeface="Calibri"/>
                        <a:cs typeface="Times New Roman"/>
                      </a:endParaRPr>
                    </a:p>
                  </a:txBody>
                  <a:tcPr marL="0" marR="0" marT="0" marB="0" anchor="b"/>
                </a:tc>
                <a:extLst>
                  <a:ext uri="{0D108BD9-81ED-4DB2-BD59-A6C34878D82A}">
                    <a16:rowId xmlns:a16="http://schemas.microsoft.com/office/drawing/2014/main" val="10007"/>
                  </a:ext>
                </a:extLst>
              </a:tr>
              <a:tr h="278032">
                <a:tc>
                  <a:txBody>
                    <a:bodyPr/>
                    <a:lstStyle/>
                    <a:p>
                      <a:pPr>
                        <a:lnSpc>
                          <a:spcPct val="115000"/>
                        </a:lnSpc>
                        <a:spcAft>
                          <a:spcPts val="0"/>
                        </a:spcAft>
                      </a:pPr>
                      <a:r>
                        <a:rPr lang="fr-BE" sz="1100" spc="10">
                          <a:effectLst/>
                        </a:rPr>
                        <a:t>Swaziland</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68</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spc="10">
                          <a:effectLst/>
                        </a:rPr>
                        <a:t>32.00</a:t>
                      </a:r>
                      <a:endParaRPr lang="fr-BE" sz="110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dirty="0">
                          <a:effectLst/>
                        </a:rPr>
                        <a:t> </a:t>
                      </a:r>
                      <a:endParaRPr lang="fr-BE" sz="1100" dirty="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a:effectLst/>
                        </a:rPr>
                        <a:t> </a:t>
                      </a:r>
                      <a:endParaRPr lang="fr-BE" sz="1100">
                        <a:effectLst/>
                        <a:latin typeface="Calibri"/>
                        <a:ea typeface="Calibri"/>
                        <a:cs typeface="Times New Roman"/>
                      </a:endParaRPr>
                    </a:p>
                  </a:txBody>
                  <a:tcPr marL="0" marR="0" marT="0" marB="0" anchor="ctr"/>
                </a:tc>
                <a:extLst>
                  <a:ext uri="{0D108BD9-81ED-4DB2-BD59-A6C34878D82A}">
                    <a16:rowId xmlns:a16="http://schemas.microsoft.com/office/drawing/2014/main" val="10008"/>
                  </a:ext>
                </a:extLst>
              </a:tr>
              <a:tr h="396959">
                <a:tc>
                  <a:txBody>
                    <a:bodyPr/>
                    <a:lstStyle/>
                    <a:p>
                      <a:pPr>
                        <a:lnSpc>
                          <a:spcPts val="975"/>
                        </a:lnSpc>
                        <a:spcAft>
                          <a:spcPts val="0"/>
                        </a:spcAft>
                      </a:pPr>
                      <a:r>
                        <a:rPr lang="fr-BE" sz="1100" b="1" spc="10" dirty="0" err="1">
                          <a:effectLst/>
                        </a:rPr>
                        <a:t>Correlations</a:t>
                      </a:r>
                      <a:endParaRPr lang="fr-BE" sz="1100" b="1" dirty="0">
                        <a:effectLst/>
                      </a:endParaRPr>
                    </a:p>
                    <a:p>
                      <a:pPr>
                        <a:lnSpc>
                          <a:spcPts val="1125"/>
                        </a:lnSpc>
                        <a:spcAft>
                          <a:spcPts val="0"/>
                        </a:spcAft>
                      </a:pPr>
                      <a:r>
                        <a:rPr lang="fr-BE" sz="1100" b="1" spc="10" dirty="0" err="1">
                          <a:effectLst/>
                        </a:rPr>
                        <a:t>with</a:t>
                      </a:r>
                      <a:r>
                        <a:rPr lang="fr-BE" sz="1100" b="1" spc="10" dirty="0">
                          <a:effectLst/>
                        </a:rPr>
                        <a:t> IQ</a:t>
                      </a:r>
                      <a:endParaRPr lang="fr-BE" sz="1100" b="1" dirty="0">
                        <a:effectLst/>
                        <a:latin typeface="Calibri"/>
                        <a:ea typeface="Calibri"/>
                        <a:cs typeface="Times New Roman"/>
                      </a:endParaRPr>
                    </a:p>
                  </a:txBody>
                  <a:tcPr marL="0" marR="0" marT="0" marB="0" anchor="ctr"/>
                </a:tc>
                <a:tc>
                  <a:txBody>
                    <a:bodyPr/>
                    <a:lstStyle/>
                    <a:p>
                      <a:pPr algn="r">
                        <a:lnSpc>
                          <a:spcPct val="115000"/>
                        </a:lnSpc>
                        <a:spcAft>
                          <a:spcPts val="0"/>
                        </a:spcAft>
                      </a:pPr>
                      <a:r>
                        <a:rPr lang="fr-BE" sz="1100" b="1" spc="10" dirty="0">
                          <a:effectLst/>
                        </a:rPr>
                        <a:t>-</a:t>
                      </a:r>
                      <a:endParaRPr lang="fr-BE" sz="11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b="1" spc="10" dirty="0">
                          <a:effectLst/>
                        </a:rPr>
                        <a:t>0.81</a:t>
                      </a:r>
                      <a:endParaRPr lang="fr-BE" sz="11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b="1" spc="10" dirty="0">
                          <a:effectLst/>
                        </a:rPr>
                        <a:t>0.85</a:t>
                      </a:r>
                      <a:endParaRPr lang="fr-BE" sz="11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b="1" spc="10" dirty="0">
                          <a:effectLst/>
                        </a:rPr>
                        <a:t>0.89</a:t>
                      </a:r>
                      <a:endParaRPr lang="fr-BE" sz="11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b="1" spc="10" dirty="0">
                          <a:effectLst/>
                        </a:rPr>
                        <a:t>0.81</a:t>
                      </a:r>
                      <a:endParaRPr lang="fr-BE" sz="1100" b="1" dirty="0">
                        <a:effectLst/>
                        <a:latin typeface="Calibri"/>
                        <a:ea typeface="Calibri"/>
                        <a:cs typeface="Times New Roman"/>
                      </a:endParaRPr>
                    </a:p>
                  </a:txBody>
                  <a:tcPr marL="0" marR="0" marT="0" marB="0" anchor="b"/>
                </a:tc>
                <a:tc>
                  <a:txBody>
                    <a:bodyPr/>
                    <a:lstStyle/>
                    <a:p>
                      <a:pPr algn="r">
                        <a:lnSpc>
                          <a:spcPct val="115000"/>
                        </a:lnSpc>
                        <a:spcAft>
                          <a:spcPts val="0"/>
                        </a:spcAft>
                      </a:pPr>
                      <a:r>
                        <a:rPr lang="fr-BE" sz="1100" b="1" spc="10" dirty="0">
                          <a:effectLst/>
                        </a:rPr>
                        <a:t>0.82</a:t>
                      </a:r>
                      <a:endParaRPr lang="fr-BE" sz="1100" b="1" dirty="0">
                        <a:effectLst/>
                        <a:latin typeface="Calibri"/>
                        <a:ea typeface="Calibri"/>
                        <a:cs typeface="Times New Roman"/>
                      </a:endParaRPr>
                    </a:p>
                  </a:txBody>
                  <a:tcPr marL="0" marR="0" marT="0" marB="0" anchor="b"/>
                </a:tc>
                <a:extLst>
                  <a:ext uri="{0D108BD9-81ED-4DB2-BD59-A6C34878D82A}">
                    <a16:rowId xmlns:a16="http://schemas.microsoft.com/office/drawing/2014/main" val="10009"/>
                  </a:ext>
                </a:extLst>
              </a:tr>
            </a:tbl>
          </a:graphicData>
        </a:graphic>
      </p:graphicFrame>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168</a:t>
            </a:fld>
            <a:endParaRPr lang="fr-BE" dirty="0"/>
          </a:p>
        </p:txBody>
      </p:sp>
      <p:sp>
        <p:nvSpPr>
          <p:cNvPr id="2" name="ZoneTexte 1"/>
          <p:cNvSpPr txBox="1"/>
          <p:nvPr/>
        </p:nvSpPr>
        <p:spPr>
          <a:xfrm>
            <a:off x="0" y="6550223"/>
            <a:ext cx="8221343" cy="307777"/>
          </a:xfrm>
          <a:prstGeom prst="rect">
            <a:avLst/>
          </a:prstGeom>
          <a:noFill/>
        </p:spPr>
        <p:txBody>
          <a:bodyPr wrap="square" rtlCol="0">
            <a:spAutoFit/>
          </a:bodyPr>
          <a:lstStyle/>
          <a:p>
            <a:r>
              <a:rPr lang="fr-BE" sz="1400" dirty="0" err="1" smtClean="0"/>
              <a:t>See</a:t>
            </a:r>
            <a:r>
              <a:rPr lang="fr-BE" sz="1400" dirty="0" smtClean="0"/>
              <a:t> </a:t>
            </a:r>
            <a:r>
              <a:rPr lang="fr-BE" sz="1400" dirty="0" err="1" smtClean="0"/>
              <a:t>Appendix</a:t>
            </a:r>
            <a:r>
              <a:rPr lang="fr-BE" sz="1400" dirty="0" smtClean="0"/>
              <a:t> A for the National IQ </a:t>
            </a:r>
            <a:r>
              <a:rPr lang="fr-BE" sz="1400" dirty="0" err="1" smtClean="0"/>
              <a:t>ranking</a:t>
            </a:r>
            <a:endParaRPr lang="fr-BE" sz="1400" dirty="0"/>
          </a:p>
        </p:txBody>
      </p:sp>
    </p:spTree>
    <p:extLst>
      <p:ext uri="{BB962C8B-B14F-4D97-AF65-F5344CB8AC3E}">
        <p14:creationId xmlns:p14="http://schemas.microsoft.com/office/powerpoint/2010/main" val="55934987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7583" y="404664"/>
            <a:ext cx="7920880" cy="1143000"/>
          </a:xfrm>
        </p:spPr>
        <p:txBody>
          <a:bodyPr/>
          <a:lstStyle/>
          <a:p>
            <a:r>
              <a:rPr lang="fr-BE" sz="2800" dirty="0" err="1"/>
              <a:t>Some</a:t>
            </a:r>
            <a:r>
              <a:rPr lang="fr-BE" sz="2800" dirty="0"/>
              <a:t> </a:t>
            </a:r>
            <a:r>
              <a:rPr lang="fr-BE" sz="2800" dirty="0" err="1"/>
              <a:t>Other</a:t>
            </a:r>
            <a:r>
              <a:rPr lang="fr-BE" sz="2800" dirty="0"/>
              <a:t> Variables </a:t>
            </a:r>
            <a:r>
              <a:rPr lang="fr-BE" sz="2800" dirty="0" err="1"/>
              <a:t>Correlated</a:t>
            </a:r>
            <a:r>
              <a:rPr lang="fr-BE" sz="2800" dirty="0"/>
              <a:t> to National IQ</a:t>
            </a:r>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169</a:t>
            </a:fld>
            <a:endParaRPr lang="fr-BE"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53" y="2132856"/>
            <a:ext cx="9069941" cy="2664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23053" y="6350169"/>
            <a:ext cx="5796136" cy="507831"/>
          </a:xfrm>
          <a:prstGeom prst="rect">
            <a:avLst/>
          </a:prstGeom>
          <a:noFill/>
        </p:spPr>
        <p:txBody>
          <a:bodyPr wrap="square" rtlCol="0">
            <a:spAutoFit/>
          </a:bodyPr>
          <a:lstStyle/>
          <a:p>
            <a:r>
              <a:rPr lang="en-AU" sz="900" i="1" dirty="0"/>
              <a:t>National IQs: A Review of Their Educational, Cognitive, Economic, Political, Demographic, Sociological, Epidemiological, Geographic, and Climatic Correlates</a:t>
            </a:r>
            <a:r>
              <a:rPr lang="en-AU" sz="900" dirty="0"/>
              <a:t>, Richard Lynn (University of Ulster, Coleraine, Northern Ireland, United Kingdom) and </a:t>
            </a:r>
            <a:r>
              <a:rPr lang="en-AU" sz="900" dirty="0" err="1"/>
              <a:t>Tatu</a:t>
            </a:r>
            <a:r>
              <a:rPr lang="en-AU" sz="900" dirty="0"/>
              <a:t> </a:t>
            </a:r>
            <a:r>
              <a:rPr lang="en-AU" sz="900" dirty="0" err="1"/>
              <a:t>Vanhanen</a:t>
            </a:r>
            <a:r>
              <a:rPr lang="en-AU" sz="900" dirty="0"/>
              <a:t> (University of Helsinki, Finland).</a:t>
            </a:r>
            <a:endParaRPr lang="en-US" sz="900" dirty="0"/>
          </a:p>
        </p:txBody>
      </p:sp>
    </p:spTree>
    <p:extLst>
      <p:ext uri="{BB962C8B-B14F-4D97-AF65-F5344CB8AC3E}">
        <p14:creationId xmlns:p14="http://schemas.microsoft.com/office/powerpoint/2010/main" val="2856391921"/>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170</a:t>
            </a:fld>
            <a:endParaRPr lang="fr-BE" dirty="0"/>
          </a:p>
        </p:txBody>
      </p:sp>
      <p:sp>
        <p:nvSpPr>
          <p:cNvPr id="6" name="ZoneTexte 5"/>
          <p:cNvSpPr txBox="1"/>
          <p:nvPr/>
        </p:nvSpPr>
        <p:spPr>
          <a:xfrm>
            <a:off x="23053" y="6350169"/>
            <a:ext cx="5796136" cy="507831"/>
          </a:xfrm>
          <a:prstGeom prst="rect">
            <a:avLst/>
          </a:prstGeom>
          <a:noFill/>
        </p:spPr>
        <p:txBody>
          <a:bodyPr wrap="square" rtlCol="0">
            <a:spAutoFit/>
          </a:bodyPr>
          <a:lstStyle/>
          <a:p>
            <a:r>
              <a:rPr lang="en-AU" sz="900" i="1" dirty="0"/>
              <a:t>National IQs: A Review of Their Educational, Cognitive, Economic, Political, Demographic, Sociological, Epidemiological, Geographic, and Climatic Correlates</a:t>
            </a:r>
            <a:r>
              <a:rPr lang="en-AU" sz="900" dirty="0"/>
              <a:t>, Richard Lynn (University of Ulster, Coleraine, Northern Ireland, United Kingdom) and </a:t>
            </a:r>
            <a:r>
              <a:rPr lang="en-AU" sz="900" dirty="0" err="1"/>
              <a:t>Tatu</a:t>
            </a:r>
            <a:r>
              <a:rPr lang="en-AU" sz="900" dirty="0"/>
              <a:t> </a:t>
            </a:r>
            <a:r>
              <a:rPr lang="en-AU" sz="900" dirty="0" err="1"/>
              <a:t>Vanhanen</a:t>
            </a:r>
            <a:r>
              <a:rPr lang="en-AU" sz="900" dirty="0"/>
              <a:t> (University of Helsinki, Finland).</a:t>
            </a:r>
            <a:endParaRPr lang="en-US" sz="900"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633729"/>
            <a:ext cx="4558482" cy="4437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re 1">
            <a:extLst>
              <a:ext uri="{FF2B5EF4-FFF2-40B4-BE49-F238E27FC236}">
                <a16:creationId xmlns:a16="http://schemas.microsoft.com/office/drawing/2014/main" id="{D58AACAB-6EEA-474D-ADDA-B3943F590265}"/>
              </a:ext>
            </a:extLst>
          </p:cNvPr>
          <p:cNvSpPr>
            <a:spLocks noGrp="1"/>
          </p:cNvSpPr>
          <p:nvPr>
            <p:ph type="title"/>
          </p:nvPr>
        </p:nvSpPr>
        <p:spPr>
          <a:xfrm>
            <a:off x="457200" y="274638"/>
            <a:ext cx="8229600" cy="1143000"/>
          </a:xfrm>
        </p:spPr>
        <p:txBody>
          <a:bodyPr/>
          <a:lstStyle/>
          <a:p>
            <a:r>
              <a:rPr lang="fr-BE" sz="2800" dirty="0" err="1"/>
              <a:t>Some</a:t>
            </a:r>
            <a:r>
              <a:rPr lang="fr-BE" sz="2800" dirty="0"/>
              <a:t> </a:t>
            </a:r>
            <a:r>
              <a:rPr lang="fr-BE" sz="2800" dirty="0" err="1"/>
              <a:t>Other</a:t>
            </a:r>
            <a:r>
              <a:rPr lang="fr-BE" sz="2800" dirty="0"/>
              <a:t> Variables </a:t>
            </a:r>
            <a:r>
              <a:rPr lang="fr-BE" sz="2800" dirty="0" err="1"/>
              <a:t>Correlated</a:t>
            </a:r>
            <a:r>
              <a:rPr lang="fr-BE" sz="2800" dirty="0"/>
              <a:t> to National IQ</a:t>
            </a:r>
          </a:p>
        </p:txBody>
      </p:sp>
    </p:spTree>
    <p:extLst>
      <p:ext uri="{BB962C8B-B14F-4D97-AF65-F5344CB8AC3E}">
        <p14:creationId xmlns:p14="http://schemas.microsoft.com/office/powerpoint/2010/main" val="414500197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171</a:t>
            </a:fld>
            <a:endParaRPr lang="fr-BE" dirty="0"/>
          </a:p>
        </p:txBody>
      </p:sp>
      <p:sp>
        <p:nvSpPr>
          <p:cNvPr id="6" name="ZoneTexte 5"/>
          <p:cNvSpPr txBox="1"/>
          <p:nvPr/>
        </p:nvSpPr>
        <p:spPr>
          <a:xfrm>
            <a:off x="23053" y="6350169"/>
            <a:ext cx="5796136" cy="507831"/>
          </a:xfrm>
          <a:prstGeom prst="rect">
            <a:avLst/>
          </a:prstGeom>
          <a:noFill/>
        </p:spPr>
        <p:txBody>
          <a:bodyPr wrap="square" rtlCol="0">
            <a:spAutoFit/>
          </a:bodyPr>
          <a:lstStyle/>
          <a:p>
            <a:r>
              <a:rPr lang="en-AU" sz="900" i="1" dirty="0"/>
              <a:t>National IQs: A Review of Their Educational, Cognitive, Economic, Political, Demographic, Sociological, Epidemiological, Geographic, and Climatic Correlates</a:t>
            </a:r>
            <a:r>
              <a:rPr lang="en-AU" sz="900" dirty="0"/>
              <a:t>, Richard Lynn (University of Ulster, Coleraine, Northern Ireland, United Kingdom) and </a:t>
            </a:r>
            <a:r>
              <a:rPr lang="en-AU" sz="900" dirty="0" err="1"/>
              <a:t>Tatu</a:t>
            </a:r>
            <a:r>
              <a:rPr lang="en-AU" sz="900" dirty="0"/>
              <a:t> </a:t>
            </a:r>
            <a:r>
              <a:rPr lang="en-AU" sz="900" dirty="0" err="1"/>
              <a:t>Vanhanen</a:t>
            </a:r>
            <a:r>
              <a:rPr lang="en-AU" sz="900" dirty="0"/>
              <a:t> (University of Helsinki, Finland).</a:t>
            </a:r>
            <a:endParaRPr lang="en-US" sz="9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2816" y="1196752"/>
            <a:ext cx="4933950" cy="229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2816" y="3469718"/>
            <a:ext cx="4981575" cy="284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re 1">
            <a:extLst>
              <a:ext uri="{FF2B5EF4-FFF2-40B4-BE49-F238E27FC236}">
                <a16:creationId xmlns:a16="http://schemas.microsoft.com/office/drawing/2014/main" id="{3568CEE3-6669-4A05-A20E-115C31ACD176}"/>
              </a:ext>
            </a:extLst>
          </p:cNvPr>
          <p:cNvSpPr>
            <a:spLocks noGrp="1"/>
          </p:cNvSpPr>
          <p:nvPr>
            <p:ph type="title"/>
          </p:nvPr>
        </p:nvSpPr>
        <p:spPr>
          <a:xfrm>
            <a:off x="455613" y="12700"/>
            <a:ext cx="8229600" cy="1143000"/>
          </a:xfrm>
        </p:spPr>
        <p:txBody>
          <a:bodyPr/>
          <a:lstStyle/>
          <a:p>
            <a:r>
              <a:rPr lang="fr-BE" sz="2800" dirty="0" err="1"/>
              <a:t>Some</a:t>
            </a:r>
            <a:r>
              <a:rPr lang="fr-BE" sz="2800" dirty="0"/>
              <a:t> </a:t>
            </a:r>
            <a:r>
              <a:rPr lang="fr-BE" sz="2800" dirty="0" err="1"/>
              <a:t>Other</a:t>
            </a:r>
            <a:r>
              <a:rPr lang="fr-BE" sz="2800" dirty="0"/>
              <a:t> Variables </a:t>
            </a:r>
            <a:r>
              <a:rPr lang="fr-BE" sz="2800" dirty="0" err="1"/>
              <a:t>Correlated</a:t>
            </a:r>
            <a:r>
              <a:rPr lang="fr-BE" sz="2800" dirty="0"/>
              <a:t> to National IQ</a:t>
            </a:r>
          </a:p>
        </p:txBody>
      </p:sp>
    </p:spTree>
    <p:extLst>
      <p:ext uri="{BB962C8B-B14F-4D97-AF65-F5344CB8AC3E}">
        <p14:creationId xmlns:p14="http://schemas.microsoft.com/office/powerpoint/2010/main" val="345194270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172</a:t>
            </a:fld>
            <a:endParaRPr lang="fr-BE" dirty="0"/>
          </a:p>
        </p:txBody>
      </p:sp>
      <p:sp>
        <p:nvSpPr>
          <p:cNvPr id="6" name="ZoneTexte 5"/>
          <p:cNvSpPr txBox="1"/>
          <p:nvPr/>
        </p:nvSpPr>
        <p:spPr>
          <a:xfrm>
            <a:off x="23053" y="6350169"/>
            <a:ext cx="5796136" cy="507831"/>
          </a:xfrm>
          <a:prstGeom prst="rect">
            <a:avLst/>
          </a:prstGeom>
          <a:noFill/>
        </p:spPr>
        <p:txBody>
          <a:bodyPr wrap="square" rtlCol="0">
            <a:spAutoFit/>
          </a:bodyPr>
          <a:lstStyle/>
          <a:p>
            <a:r>
              <a:rPr lang="en-AU" sz="900" i="1" dirty="0"/>
              <a:t>National IQs: A Review of Their Educational, Cognitive, Economic, Political, Demographic, Sociological, Epidemiological, Geographic, and Climatic Correlates</a:t>
            </a:r>
            <a:r>
              <a:rPr lang="en-AU" sz="900" dirty="0"/>
              <a:t>, Richard Lynn (University of Ulster, Coleraine, Northern Ireland, United Kingdom) and </a:t>
            </a:r>
            <a:r>
              <a:rPr lang="en-AU" sz="900" dirty="0" err="1"/>
              <a:t>Tatu</a:t>
            </a:r>
            <a:r>
              <a:rPr lang="en-AU" sz="900" dirty="0"/>
              <a:t> </a:t>
            </a:r>
            <a:r>
              <a:rPr lang="en-AU" sz="900" dirty="0" err="1"/>
              <a:t>Vanhanen</a:t>
            </a:r>
            <a:r>
              <a:rPr lang="en-AU" sz="900" dirty="0"/>
              <a:t> (University of Helsinki, Finland).</a:t>
            </a:r>
            <a:endParaRPr lang="en-US" sz="9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4036" y="2348880"/>
            <a:ext cx="4972050" cy="209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re 1">
            <a:extLst>
              <a:ext uri="{FF2B5EF4-FFF2-40B4-BE49-F238E27FC236}">
                <a16:creationId xmlns:a16="http://schemas.microsoft.com/office/drawing/2014/main" id="{E1726362-3C5D-4CD4-A7AE-75F64141E655}"/>
              </a:ext>
            </a:extLst>
          </p:cNvPr>
          <p:cNvSpPr>
            <a:spLocks noGrp="1"/>
          </p:cNvSpPr>
          <p:nvPr>
            <p:ph type="title"/>
          </p:nvPr>
        </p:nvSpPr>
        <p:spPr>
          <a:xfrm>
            <a:off x="457200" y="249895"/>
            <a:ext cx="8229600" cy="1143000"/>
          </a:xfrm>
        </p:spPr>
        <p:txBody>
          <a:bodyPr/>
          <a:lstStyle/>
          <a:p>
            <a:r>
              <a:rPr lang="fr-BE" sz="2800" dirty="0" err="1"/>
              <a:t>Some</a:t>
            </a:r>
            <a:r>
              <a:rPr lang="fr-BE" sz="2800" dirty="0"/>
              <a:t> </a:t>
            </a:r>
            <a:r>
              <a:rPr lang="fr-BE" sz="2800" dirty="0" err="1"/>
              <a:t>Other</a:t>
            </a:r>
            <a:r>
              <a:rPr lang="fr-BE" sz="2800" dirty="0"/>
              <a:t> Variables </a:t>
            </a:r>
            <a:r>
              <a:rPr lang="fr-BE" sz="2800" dirty="0" err="1"/>
              <a:t>Correlated</a:t>
            </a:r>
            <a:r>
              <a:rPr lang="fr-BE" sz="2800" dirty="0"/>
              <a:t> to National IQ</a:t>
            </a:r>
          </a:p>
        </p:txBody>
      </p:sp>
    </p:spTree>
    <p:extLst>
      <p:ext uri="{BB962C8B-B14F-4D97-AF65-F5344CB8AC3E}">
        <p14:creationId xmlns:p14="http://schemas.microsoft.com/office/powerpoint/2010/main" val="150200187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173</a:t>
            </a:fld>
            <a:endParaRPr lang="fr-BE" dirty="0"/>
          </a:p>
        </p:txBody>
      </p:sp>
      <p:sp>
        <p:nvSpPr>
          <p:cNvPr id="6" name="ZoneTexte 5"/>
          <p:cNvSpPr txBox="1"/>
          <p:nvPr/>
        </p:nvSpPr>
        <p:spPr>
          <a:xfrm>
            <a:off x="23053" y="6350169"/>
            <a:ext cx="5796136" cy="507831"/>
          </a:xfrm>
          <a:prstGeom prst="rect">
            <a:avLst/>
          </a:prstGeom>
          <a:noFill/>
        </p:spPr>
        <p:txBody>
          <a:bodyPr wrap="square" rtlCol="0">
            <a:spAutoFit/>
          </a:bodyPr>
          <a:lstStyle/>
          <a:p>
            <a:r>
              <a:rPr lang="en-AU" sz="900" i="1" dirty="0"/>
              <a:t>National IQs: A Review of Their Educational, Cognitive, Economic, Political, Demographic, Sociological, Epidemiological, Geographic, and Climatic Correlates</a:t>
            </a:r>
            <a:r>
              <a:rPr lang="en-AU" sz="900" dirty="0"/>
              <a:t>, Richard Lynn (University of Ulster, Coleraine, Northern Ireland, United Kingdom) and </a:t>
            </a:r>
            <a:r>
              <a:rPr lang="en-AU" sz="900" dirty="0" err="1"/>
              <a:t>Tatu</a:t>
            </a:r>
            <a:r>
              <a:rPr lang="en-AU" sz="900" dirty="0"/>
              <a:t> </a:t>
            </a:r>
            <a:r>
              <a:rPr lang="en-AU" sz="900" dirty="0" err="1"/>
              <a:t>Vanhanen</a:t>
            </a:r>
            <a:r>
              <a:rPr lang="en-AU" sz="900" dirty="0"/>
              <a:t> (University of Helsinki, Finland).</a:t>
            </a:r>
            <a:endParaRPr lang="en-US" sz="9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6051" y="188640"/>
            <a:ext cx="4071802" cy="6011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347152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395288" y="0"/>
            <a:ext cx="8229600" cy="1143000"/>
          </a:xfrm>
        </p:spPr>
        <p:txBody>
          <a:bodyPr/>
          <a:lstStyle/>
          <a:p>
            <a:pPr eaLnBrk="1" hangingPunct="1"/>
            <a:r>
              <a:rPr lang="fr-BE" dirty="0"/>
              <a:t>Contents</a:t>
            </a:r>
          </a:p>
        </p:txBody>
      </p:sp>
      <p:sp>
        <p:nvSpPr>
          <p:cNvPr id="3" name="Espace réservé du contenu 2"/>
          <p:cNvSpPr>
            <a:spLocks noGrp="1"/>
          </p:cNvSpPr>
          <p:nvPr>
            <p:ph idx="1"/>
          </p:nvPr>
        </p:nvSpPr>
        <p:spPr>
          <a:xfrm>
            <a:off x="395288" y="1052736"/>
            <a:ext cx="8640763" cy="5588000"/>
          </a:xfrm>
        </p:spPr>
        <p:txBody>
          <a:bodyPr rtlCol="0">
            <a:normAutofit fontScale="92500" lnSpcReduction="20000"/>
          </a:bodyPr>
          <a:lstStyle/>
          <a:p>
            <a:pPr marL="0" indent="0" eaLnBrk="1" fontAlgn="auto" hangingPunct="1">
              <a:spcAft>
                <a:spcPts val="0"/>
              </a:spcAft>
              <a:buFont typeface="Arial" pitchFamily="34" charset="0"/>
              <a:buNone/>
              <a:defRPr/>
            </a:pPr>
            <a:r>
              <a:rPr lang="fr-BE" dirty="0"/>
              <a:t>1. The Main Human Populations/Races</a:t>
            </a:r>
          </a:p>
          <a:p>
            <a:pPr marL="0" indent="0" eaLnBrk="1" fontAlgn="auto" hangingPunct="1">
              <a:spcAft>
                <a:spcPts val="0"/>
              </a:spcAft>
              <a:buFont typeface="Arial" pitchFamily="34" charset="0"/>
              <a:buNone/>
              <a:defRPr/>
            </a:pPr>
            <a:r>
              <a:rPr lang="fr-BE" dirty="0"/>
              <a:t>2. </a:t>
            </a:r>
            <a:r>
              <a:rPr lang="fr-BE" dirty="0" err="1"/>
              <a:t>What’s</a:t>
            </a:r>
            <a:r>
              <a:rPr lang="fr-BE" dirty="0"/>
              <a:t> Intelligence? </a:t>
            </a:r>
          </a:p>
          <a:p>
            <a:pPr marL="0" indent="0" eaLnBrk="1" fontAlgn="auto" hangingPunct="1">
              <a:spcAft>
                <a:spcPts val="0"/>
              </a:spcAft>
              <a:buFont typeface="Arial" pitchFamily="34" charset="0"/>
              <a:buNone/>
              <a:defRPr/>
            </a:pPr>
            <a:r>
              <a:rPr lang="fr-BE" dirty="0"/>
              <a:t>3. </a:t>
            </a:r>
            <a:r>
              <a:rPr lang="fr-BE" dirty="0" smtClean="0"/>
              <a:t>IQ </a:t>
            </a:r>
            <a:r>
              <a:rPr lang="en-US" dirty="0"/>
              <a:t>Validity</a:t>
            </a:r>
          </a:p>
          <a:p>
            <a:pPr marL="0" indent="0" eaLnBrk="1" fontAlgn="auto" hangingPunct="1">
              <a:spcAft>
                <a:spcPts val="0"/>
              </a:spcAft>
              <a:buFont typeface="Arial" pitchFamily="34" charset="0"/>
              <a:buNone/>
              <a:defRPr/>
            </a:pPr>
            <a:r>
              <a:rPr lang="fr-BE" dirty="0"/>
              <a:t>4. </a:t>
            </a:r>
            <a:r>
              <a:rPr lang="en-US" dirty="0"/>
              <a:t>Mean</a:t>
            </a:r>
            <a:r>
              <a:rPr lang="fr-BE" dirty="0"/>
              <a:t> IQ </a:t>
            </a:r>
            <a:r>
              <a:rPr lang="fr-BE" dirty="0" err="1" smtClean="0"/>
              <a:t>Across</a:t>
            </a:r>
            <a:r>
              <a:rPr lang="fr-BE" dirty="0" smtClean="0"/>
              <a:t> </a:t>
            </a:r>
            <a:r>
              <a:rPr lang="fr-BE" dirty="0"/>
              <a:t>the World</a:t>
            </a:r>
          </a:p>
          <a:p>
            <a:pPr marL="0" indent="0" eaLnBrk="1" fontAlgn="auto" hangingPunct="1">
              <a:spcAft>
                <a:spcPts val="0"/>
              </a:spcAft>
              <a:buFont typeface="Arial" pitchFamily="34" charset="0"/>
              <a:buNone/>
              <a:defRPr/>
            </a:pPr>
            <a:r>
              <a:rPr lang="fr-BE" dirty="0"/>
              <a:t>5. Intelligence, </a:t>
            </a:r>
            <a:r>
              <a:rPr lang="fr-BE" dirty="0" err="1"/>
              <a:t>Highly</a:t>
            </a:r>
            <a:r>
              <a:rPr lang="fr-BE" dirty="0"/>
              <a:t> </a:t>
            </a:r>
            <a:r>
              <a:rPr lang="fr-BE" dirty="0" err="1"/>
              <a:t>Genetic</a:t>
            </a:r>
            <a:endParaRPr lang="fr-BE" dirty="0"/>
          </a:p>
          <a:p>
            <a:pPr marL="0" indent="0" eaLnBrk="1" fontAlgn="auto" hangingPunct="1">
              <a:spcAft>
                <a:spcPts val="0"/>
              </a:spcAft>
              <a:buFont typeface="Arial" pitchFamily="34" charset="0"/>
              <a:buNone/>
              <a:defRPr/>
            </a:pPr>
            <a:r>
              <a:rPr lang="fr-BE" dirty="0"/>
              <a:t>6. Cause of Racial </a:t>
            </a:r>
            <a:r>
              <a:rPr lang="fr-BE" dirty="0" err="1"/>
              <a:t>Differences</a:t>
            </a:r>
            <a:endParaRPr lang="fr-BE" dirty="0"/>
          </a:p>
          <a:p>
            <a:pPr marL="0" indent="0" eaLnBrk="1" fontAlgn="auto" hangingPunct="1">
              <a:spcAft>
                <a:spcPts val="0"/>
              </a:spcAft>
              <a:buFont typeface="Arial" pitchFamily="34" charset="0"/>
              <a:buNone/>
              <a:defRPr/>
            </a:pPr>
            <a:r>
              <a:rPr lang="fr-BE" dirty="0"/>
              <a:t>7. </a:t>
            </a:r>
            <a:r>
              <a:rPr lang="en-US" dirty="0"/>
              <a:t>Why is the Whole World not Developed?</a:t>
            </a:r>
          </a:p>
          <a:p>
            <a:pPr marL="0" indent="0" eaLnBrk="1" fontAlgn="auto" hangingPunct="1">
              <a:spcAft>
                <a:spcPts val="0"/>
              </a:spcAft>
              <a:buFont typeface="Arial" pitchFamily="34" charset="0"/>
              <a:buNone/>
              <a:defRPr/>
            </a:pPr>
            <a:r>
              <a:rPr lang="fr-BE" dirty="0" smtClean="0">
                <a:solidFill>
                  <a:srgbClr val="FF0000"/>
                </a:solidFill>
              </a:rPr>
              <a:t>8</a:t>
            </a:r>
            <a:r>
              <a:rPr lang="fr-BE" dirty="0">
                <a:solidFill>
                  <a:srgbClr val="FF0000"/>
                </a:solidFill>
              </a:rPr>
              <a:t>. The Worldwide </a:t>
            </a:r>
            <a:r>
              <a:rPr lang="fr-BE" dirty="0" err="1">
                <a:solidFill>
                  <a:srgbClr val="FF0000"/>
                </a:solidFill>
              </a:rPr>
              <a:t>Hierarchy</a:t>
            </a:r>
            <a:r>
              <a:rPr lang="fr-BE" dirty="0">
                <a:solidFill>
                  <a:srgbClr val="FF0000"/>
                </a:solidFill>
              </a:rPr>
              <a:t/>
            </a:r>
            <a:br>
              <a:rPr lang="fr-BE" dirty="0">
                <a:solidFill>
                  <a:srgbClr val="FF0000"/>
                </a:solidFill>
              </a:rPr>
            </a:br>
            <a:r>
              <a:rPr lang="fr-BE" sz="2600" dirty="0">
                <a:solidFill>
                  <a:srgbClr val="FF0000"/>
                </a:solidFill>
              </a:rPr>
              <a:t>                                      </a:t>
            </a:r>
            <a:r>
              <a:rPr lang="fr-BE" sz="2400" dirty="0">
                <a:solidFill>
                  <a:srgbClr val="FF0000"/>
                </a:solidFill>
              </a:rPr>
              <a:t>1. In the United States</a:t>
            </a:r>
            <a:br>
              <a:rPr lang="fr-BE" sz="2400" dirty="0">
                <a:solidFill>
                  <a:srgbClr val="FF0000"/>
                </a:solidFill>
              </a:rPr>
            </a:br>
            <a:r>
              <a:rPr lang="fr-BE" sz="2400" dirty="0">
                <a:solidFill>
                  <a:srgbClr val="FF0000"/>
                </a:solidFill>
              </a:rPr>
              <a:t>                                         2. In </a:t>
            </a:r>
            <a:r>
              <a:rPr lang="fr-BE" sz="2400" dirty="0" err="1">
                <a:solidFill>
                  <a:srgbClr val="FF0000"/>
                </a:solidFill>
              </a:rPr>
              <a:t>Britain</a:t>
            </a:r>
            <a:r>
              <a:rPr lang="fr-BE" sz="2400" dirty="0">
                <a:solidFill>
                  <a:srgbClr val="FF0000"/>
                </a:solidFill>
              </a:rPr>
              <a:t/>
            </a:r>
            <a:br>
              <a:rPr lang="fr-BE" sz="2400" dirty="0">
                <a:solidFill>
                  <a:srgbClr val="FF0000"/>
                </a:solidFill>
              </a:rPr>
            </a:br>
            <a:r>
              <a:rPr lang="fr-BE" sz="2400" dirty="0">
                <a:solidFill>
                  <a:srgbClr val="FF0000"/>
                </a:solidFill>
              </a:rPr>
              <a:t>                                         3. In Brazil</a:t>
            </a:r>
            <a:br>
              <a:rPr lang="fr-BE" sz="2400" dirty="0">
                <a:solidFill>
                  <a:srgbClr val="FF0000"/>
                </a:solidFill>
              </a:rPr>
            </a:br>
            <a:r>
              <a:rPr lang="fr-BE" sz="2400" dirty="0">
                <a:solidFill>
                  <a:srgbClr val="FF0000"/>
                </a:solidFill>
              </a:rPr>
              <a:t>                                         4. In </a:t>
            </a:r>
            <a:r>
              <a:rPr lang="fr-BE" sz="2400" dirty="0" err="1">
                <a:solidFill>
                  <a:srgbClr val="FF0000"/>
                </a:solidFill>
              </a:rPr>
              <a:t>Africa</a:t>
            </a:r>
            <a:endParaRPr lang="fr-BE" sz="2400" dirty="0">
              <a:solidFill>
                <a:srgbClr val="FF0000"/>
              </a:solidFill>
            </a:endParaRPr>
          </a:p>
          <a:p>
            <a:pPr marL="0" indent="0" eaLnBrk="1" fontAlgn="auto" hangingPunct="1">
              <a:spcAft>
                <a:spcPts val="0"/>
              </a:spcAft>
              <a:buFont typeface="Arial" pitchFamily="34" charset="0"/>
              <a:buNone/>
              <a:defRPr/>
            </a:pPr>
            <a:r>
              <a:rPr lang="fr-BE" dirty="0"/>
              <a:t/>
            </a:r>
            <a:br>
              <a:rPr lang="fr-BE" dirty="0"/>
            </a:br>
            <a:endParaRPr lang="fr-BE" dirty="0"/>
          </a:p>
          <a:p>
            <a:pPr marL="0" indent="0" eaLnBrk="1" fontAlgn="auto" hangingPunct="1">
              <a:spcAft>
                <a:spcPts val="0"/>
              </a:spcAft>
              <a:buFont typeface="Arial" pitchFamily="34" charset="0"/>
              <a:buNone/>
              <a:defRPr/>
            </a:pPr>
            <a:endParaRPr lang="fr-BE" dirty="0"/>
          </a:p>
        </p:txBody>
      </p:sp>
      <p:sp>
        <p:nvSpPr>
          <p:cNvPr id="4" name="Espace réservé du numéro de diapositive 3"/>
          <p:cNvSpPr>
            <a:spLocks noGrp="1"/>
          </p:cNvSpPr>
          <p:nvPr>
            <p:ph type="sldNum" sz="quarter" idx="12"/>
          </p:nvPr>
        </p:nvSpPr>
        <p:spPr/>
        <p:txBody>
          <a:bodyPr/>
          <a:lstStyle/>
          <a:p>
            <a:pPr>
              <a:defRPr/>
            </a:pPr>
            <a:fld id="{9280920D-8C01-40DA-BB3C-D999F543CD2D}" type="slidenum">
              <a:rPr lang="fr-BE"/>
              <a:pPr>
                <a:defRPr/>
              </a:pPr>
              <a:t>174</a:t>
            </a:fld>
            <a:endParaRPr lang="fr-BE" dirty="0"/>
          </a:p>
        </p:txBody>
      </p:sp>
    </p:spTree>
    <p:extLst>
      <p:ext uri="{BB962C8B-B14F-4D97-AF65-F5344CB8AC3E}">
        <p14:creationId xmlns:p14="http://schemas.microsoft.com/office/powerpoint/2010/main" val="644726757"/>
      </p:ext>
    </p:extLst>
  </p:cSld>
  <p:clrMapOvr>
    <a:masterClrMapping/>
  </p:clrMapOvr>
  <p:transition spd="slow" advTm="17345"/>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en-US" dirty="0"/>
              <a:t>Racial Intellectual Hierarchy Around The World = Global </a:t>
            </a:r>
            <a:r>
              <a:rPr lang="en-US" dirty="0" err="1"/>
              <a:t>Biocracy</a:t>
            </a:r>
            <a:endParaRPr lang="fr-BE" dirty="0"/>
          </a:p>
        </p:txBody>
      </p:sp>
      <p:sp>
        <p:nvSpPr>
          <p:cNvPr id="3" name="Espace réservé du contenu 2"/>
          <p:cNvSpPr>
            <a:spLocks noGrp="1"/>
          </p:cNvSpPr>
          <p:nvPr>
            <p:ph idx="1"/>
          </p:nvPr>
        </p:nvSpPr>
        <p:spPr/>
        <p:txBody>
          <a:bodyPr rtlCol="0">
            <a:normAutofit fontScale="70000" lnSpcReduction="20000"/>
          </a:bodyPr>
          <a:lstStyle/>
          <a:p>
            <a:pPr marL="0" indent="0" eaLnBrk="1" fontAlgn="auto" hangingPunct="1">
              <a:spcAft>
                <a:spcPts val="0"/>
              </a:spcAft>
              <a:buNone/>
              <a:defRPr/>
            </a:pPr>
            <a:r>
              <a:rPr lang="en-US" dirty="0"/>
              <a:t/>
            </a:r>
            <a:br>
              <a:rPr lang="en-US" dirty="0"/>
            </a:br>
            <a:r>
              <a:rPr lang="en-US" dirty="0"/>
              <a:t>Whatever the country around the world, the hierarchy remains rigorously identical, with an order dictated by the racial IQ:</a:t>
            </a:r>
          </a:p>
          <a:p>
            <a:pPr eaLnBrk="1" fontAlgn="auto" hangingPunct="1">
              <a:spcAft>
                <a:spcPts val="0"/>
              </a:spcAft>
              <a:buFont typeface="Arial" pitchFamily="34" charset="0"/>
              <a:buChar char="•"/>
              <a:defRPr/>
            </a:pPr>
            <a:r>
              <a:rPr lang="en-US" dirty="0"/>
              <a:t>1. Ashkenazi Jews (110)</a:t>
            </a:r>
          </a:p>
          <a:p>
            <a:pPr eaLnBrk="1" fontAlgn="auto" hangingPunct="1">
              <a:spcAft>
                <a:spcPts val="0"/>
              </a:spcAft>
              <a:buFont typeface="Arial" pitchFamily="34" charset="0"/>
              <a:buChar char="•"/>
              <a:defRPr/>
            </a:pPr>
            <a:r>
              <a:rPr lang="en-US" dirty="0"/>
              <a:t>2. East Asians (105)</a:t>
            </a:r>
          </a:p>
          <a:p>
            <a:pPr eaLnBrk="1" fontAlgn="auto" hangingPunct="1">
              <a:spcAft>
                <a:spcPts val="0"/>
              </a:spcAft>
              <a:buFont typeface="Arial" pitchFamily="34" charset="0"/>
              <a:buChar char="•"/>
              <a:defRPr/>
            </a:pPr>
            <a:r>
              <a:rPr lang="en-US" dirty="0"/>
              <a:t>3. Europeans (100)</a:t>
            </a:r>
          </a:p>
          <a:p>
            <a:pPr eaLnBrk="1" fontAlgn="auto" hangingPunct="1">
              <a:spcAft>
                <a:spcPts val="0"/>
              </a:spcAft>
              <a:buFont typeface="Arial" pitchFamily="34" charset="0"/>
              <a:buChar char="•"/>
              <a:defRPr/>
            </a:pPr>
            <a:r>
              <a:rPr lang="en-US" dirty="0"/>
              <a:t>5. Arctic People (91)</a:t>
            </a:r>
          </a:p>
          <a:p>
            <a:pPr eaLnBrk="1" fontAlgn="auto" hangingPunct="1">
              <a:spcAft>
                <a:spcPts val="0"/>
              </a:spcAft>
              <a:buFont typeface="Arial" pitchFamily="34" charset="0"/>
              <a:buChar char="•"/>
              <a:defRPr/>
            </a:pPr>
            <a:r>
              <a:rPr lang="en-US" dirty="0"/>
              <a:t>6. Southeast Asians (90)</a:t>
            </a:r>
          </a:p>
          <a:p>
            <a:pPr eaLnBrk="1" fontAlgn="auto" hangingPunct="1">
              <a:spcAft>
                <a:spcPts val="0"/>
              </a:spcAft>
              <a:buFont typeface="Arial" pitchFamily="34" charset="0"/>
              <a:buChar char="•"/>
              <a:defRPr/>
            </a:pPr>
            <a:r>
              <a:rPr lang="en-US" dirty="0"/>
              <a:t>7. Caucasian-African Hybrids (81-90)</a:t>
            </a:r>
          </a:p>
          <a:p>
            <a:pPr eaLnBrk="1" fontAlgn="auto" hangingPunct="1">
              <a:spcAft>
                <a:spcPts val="0"/>
              </a:spcAft>
              <a:buFont typeface="Arial" pitchFamily="34" charset="0"/>
              <a:buChar char="•"/>
              <a:defRPr/>
            </a:pPr>
            <a:r>
              <a:rPr lang="en-US" dirty="0"/>
              <a:t>8. Native Americans (86)</a:t>
            </a:r>
          </a:p>
          <a:p>
            <a:pPr eaLnBrk="1" fontAlgn="auto" hangingPunct="1">
              <a:spcAft>
                <a:spcPts val="0"/>
              </a:spcAft>
              <a:buFont typeface="Arial" pitchFamily="34" charset="0"/>
              <a:buChar char="•"/>
              <a:defRPr/>
            </a:pPr>
            <a:r>
              <a:rPr lang="en-US" dirty="0"/>
              <a:t>9. North Africans and Middle Easterners (84-88)</a:t>
            </a:r>
          </a:p>
          <a:p>
            <a:pPr eaLnBrk="1" fontAlgn="auto" hangingPunct="1">
              <a:spcAft>
                <a:spcPts val="0"/>
              </a:spcAft>
              <a:buFont typeface="Arial" pitchFamily="34" charset="0"/>
              <a:buChar char="•"/>
              <a:defRPr/>
            </a:pPr>
            <a:r>
              <a:rPr lang="en-US" dirty="0"/>
              <a:t>10. Africans (67-80)</a:t>
            </a:r>
          </a:p>
          <a:p>
            <a:pPr eaLnBrk="1" fontAlgn="auto" hangingPunct="1">
              <a:spcAft>
                <a:spcPts val="0"/>
              </a:spcAft>
              <a:buFont typeface="Arial" pitchFamily="34" charset="0"/>
              <a:buChar char="•"/>
              <a:defRPr/>
            </a:pPr>
            <a:r>
              <a:rPr lang="en-US" dirty="0"/>
              <a:t>11. Australian Aborigines (62)</a:t>
            </a:r>
            <a:endParaRPr lang="fr-BE" dirty="0"/>
          </a:p>
        </p:txBody>
      </p:sp>
      <p:sp>
        <p:nvSpPr>
          <p:cNvPr id="4" name="Espace réservé du numéro de diapositive 3"/>
          <p:cNvSpPr>
            <a:spLocks noGrp="1"/>
          </p:cNvSpPr>
          <p:nvPr>
            <p:ph type="sldNum" sz="quarter" idx="12"/>
          </p:nvPr>
        </p:nvSpPr>
        <p:spPr/>
        <p:txBody>
          <a:bodyPr/>
          <a:lstStyle/>
          <a:p>
            <a:pPr>
              <a:defRPr/>
            </a:pPr>
            <a:fld id="{67914BB6-1A0A-463B-8659-EB831D045F93}" type="slidenum">
              <a:rPr lang="fr-BE"/>
              <a:pPr>
                <a:defRPr/>
              </a:pPr>
              <a:t>175</a:t>
            </a:fld>
            <a:endParaRPr lang="fr-BE" dirty="0"/>
          </a:p>
        </p:txBody>
      </p:sp>
    </p:spTree>
  </p:cSld>
  <p:clrMapOvr>
    <a:masterClrMapping/>
  </p:clrMapOvr>
  <p:transition spd="slow" advTm="25146"/>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88640"/>
            <a:ext cx="8229600" cy="1143000"/>
          </a:xfrm>
        </p:spPr>
        <p:txBody>
          <a:bodyPr rtlCol="0">
            <a:normAutofit fontScale="90000"/>
          </a:bodyPr>
          <a:lstStyle/>
          <a:p>
            <a:pPr eaLnBrk="1" fontAlgn="auto" hangingPunct="1">
              <a:spcAft>
                <a:spcPts val="0"/>
              </a:spcAft>
              <a:defRPr/>
            </a:pPr>
            <a:r>
              <a:rPr lang="en-US" dirty="0"/>
              <a:t>Racial hierarchy of nearly all social parameters</a:t>
            </a:r>
            <a:endParaRPr lang="fr-BE" dirty="0"/>
          </a:p>
        </p:txBody>
      </p:sp>
      <p:sp>
        <p:nvSpPr>
          <p:cNvPr id="3" name="Espace réservé du contenu 2"/>
          <p:cNvSpPr>
            <a:spLocks noGrp="1"/>
          </p:cNvSpPr>
          <p:nvPr>
            <p:ph idx="1"/>
          </p:nvPr>
        </p:nvSpPr>
        <p:spPr>
          <a:xfrm>
            <a:off x="323528" y="1412776"/>
            <a:ext cx="8820472" cy="5445224"/>
          </a:xfrm>
        </p:spPr>
        <p:txBody>
          <a:bodyPr rtlCol="0">
            <a:normAutofit fontScale="47500" lnSpcReduction="20000"/>
          </a:bodyPr>
          <a:lstStyle/>
          <a:p>
            <a:pPr marL="0" indent="0" eaLnBrk="1" fontAlgn="auto" hangingPunct="1">
              <a:spcAft>
                <a:spcPts val="0"/>
              </a:spcAft>
              <a:buFont typeface="Arial" pitchFamily="34" charset="0"/>
              <a:buNone/>
              <a:defRPr/>
            </a:pPr>
            <a:r>
              <a:rPr lang="en-US" dirty="0"/>
              <a:t>The differences are, of course, more marked between races whose IQ differs appreciably and </a:t>
            </a:r>
            <a:r>
              <a:rPr lang="en-US" dirty="0" smtClean="0"/>
              <a:t>are </a:t>
            </a:r>
            <a:r>
              <a:rPr lang="en-US" dirty="0"/>
              <a:t>more tenuous between races of near intelligence.</a:t>
            </a:r>
          </a:p>
          <a:p>
            <a:pPr marL="0" indent="0" eaLnBrk="1" fontAlgn="auto" hangingPunct="1">
              <a:spcAft>
                <a:spcPts val="0"/>
              </a:spcAft>
              <a:buFont typeface="Arial" pitchFamily="34" charset="0"/>
              <a:buNone/>
              <a:defRPr/>
            </a:pPr>
            <a:r>
              <a:rPr lang="en-US" dirty="0"/>
              <a:t>This hierarchy is inevitable for:</a:t>
            </a:r>
          </a:p>
          <a:p>
            <a:pPr marL="0" indent="0" eaLnBrk="1" fontAlgn="auto" hangingPunct="1">
              <a:spcAft>
                <a:spcPts val="0"/>
              </a:spcAft>
              <a:buFont typeface="Arial" pitchFamily="34" charset="0"/>
              <a:buNone/>
              <a:defRPr/>
            </a:pPr>
            <a:r>
              <a:rPr lang="en-US" dirty="0"/>
              <a:t>1. Education.</a:t>
            </a:r>
          </a:p>
          <a:p>
            <a:pPr marL="0" indent="0" eaLnBrk="1" fontAlgn="auto" hangingPunct="1">
              <a:spcAft>
                <a:spcPts val="0"/>
              </a:spcAft>
              <a:buFont typeface="Arial" pitchFamily="34" charset="0"/>
              <a:buNone/>
              <a:defRPr/>
            </a:pPr>
            <a:r>
              <a:rPr lang="en-US" dirty="0"/>
              <a:t>2. Average wages.</a:t>
            </a:r>
          </a:p>
          <a:p>
            <a:pPr marL="0" indent="0" eaLnBrk="1" fontAlgn="auto" hangingPunct="1">
              <a:spcAft>
                <a:spcPts val="0"/>
              </a:spcAft>
              <a:buFont typeface="Arial" pitchFamily="34" charset="0"/>
              <a:buNone/>
              <a:defRPr/>
            </a:pPr>
            <a:r>
              <a:rPr lang="en-US" dirty="0"/>
              <a:t>3. Crime rate (increases in ascending order while IQ decreases)</a:t>
            </a:r>
          </a:p>
          <a:p>
            <a:pPr marL="0" indent="0" eaLnBrk="1" fontAlgn="auto" hangingPunct="1">
              <a:spcAft>
                <a:spcPts val="0"/>
              </a:spcAft>
              <a:buFont typeface="Arial" pitchFamily="34" charset="0"/>
              <a:buNone/>
              <a:defRPr/>
            </a:pPr>
            <a:r>
              <a:rPr lang="en-US" dirty="0"/>
              <a:t>4. Socio-economic status.</a:t>
            </a:r>
          </a:p>
          <a:p>
            <a:pPr marL="0" indent="0" eaLnBrk="1" fontAlgn="auto" hangingPunct="1">
              <a:spcAft>
                <a:spcPts val="0"/>
              </a:spcAft>
              <a:buFont typeface="Arial" pitchFamily="34" charset="0"/>
              <a:buNone/>
              <a:defRPr/>
            </a:pPr>
            <a:r>
              <a:rPr lang="en-US" dirty="0"/>
              <a:t>5. Fertility (fertility rate increases in increasing order while IQ decreases)</a:t>
            </a:r>
          </a:p>
          <a:p>
            <a:pPr marL="0" indent="0" eaLnBrk="1" fontAlgn="auto" hangingPunct="1">
              <a:spcAft>
                <a:spcPts val="0"/>
              </a:spcAft>
              <a:buFont typeface="Arial" pitchFamily="34" charset="0"/>
              <a:buNone/>
              <a:defRPr/>
            </a:pPr>
            <a:r>
              <a:rPr lang="en-US" dirty="0"/>
              <a:t>(There </a:t>
            </a:r>
            <a:r>
              <a:rPr lang="en-US" dirty="0" smtClean="0"/>
              <a:t>are, however, </a:t>
            </a:r>
            <a:r>
              <a:rPr lang="en-US" dirty="0"/>
              <a:t>exceptions in fertility rate, showing the place of </a:t>
            </a:r>
            <a:r>
              <a:rPr lang="en-US" dirty="0" smtClean="0"/>
              <a:t>specific </a:t>
            </a:r>
            <a:r>
              <a:rPr lang="en-US" dirty="0"/>
              <a:t>cultural factors such as the high fertility rate of Hispanics of </a:t>
            </a:r>
            <a:r>
              <a:rPr lang="en-US" dirty="0" smtClean="0"/>
              <a:t>the Catholic </a:t>
            </a:r>
            <a:r>
              <a:rPr lang="en-US" dirty="0"/>
              <a:t>religion)</a:t>
            </a:r>
          </a:p>
          <a:p>
            <a:pPr marL="0" indent="0" eaLnBrk="1" fontAlgn="auto" hangingPunct="1">
              <a:spcAft>
                <a:spcPts val="0"/>
              </a:spcAft>
              <a:buFont typeface="Arial" pitchFamily="34" charset="0"/>
              <a:buNone/>
              <a:defRPr/>
            </a:pPr>
            <a:r>
              <a:rPr lang="en-US" dirty="0"/>
              <a:t>6. Mental retardation (increases in ascending order while IQ decreases)</a:t>
            </a:r>
          </a:p>
          <a:p>
            <a:pPr marL="0" indent="0" eaLnBrk="1" fontAlgn="auto" hangingPunct="1">
              <a:spcAft>
                <a:spcPts val="0"/>
              </a:spcAft>
              <a:buFont typeface="Arial" pitchFamily="34" charset="0"/>
              <a:buNone/>
              <a:defRPr/>
            </a:pPr>
            <a:r>
              <a:rPr lang="en-US" dirty="0"/>
              <a:t>7. School success.</a:t>
            </a:r>
          </a:p>
          <a:p>
            <a:pPr marL="0" indent="0" eaLnBrk="1" fontAlgn="auto" hangingPunct="1">
              <a:spcAft>
                <a:spcPts val="0"/>
              </a:spcAft>
              <a:buFont typeface="Arial" pitchFamily="34" charset="0"/>
              <a:buNone/>
              <a:defRPr/>
            </a:pPr>
            <a:r>
              <a:rPr lang="en-US" dirty="0"/>
              <a:t>8. Juvenile delinquency (increases in increasing order while IQ decreases)</a:t>
            </a:r>
          </a:p>
          <a:p>
            <a:pPr marL="0" indent="0" eaLnBrk="1" fontAlgn="auto" hangingPunct="1">
              <a:spcAft>
                <a:spcPts val="0"/>
              </a:spcAft>
              <a:buFont typeface="Arial" pitchFamily="34" charset="0"/>
              <a:buNone/>
              <a:defRPr/>
            </a:pPr>
            <a:r>
              <a:rPr lang="en-US" dirty="0"/>
              <a:t>9. Percentage of single mothers (increases in ascending order while IQ decreases)</a:t>
            </a:r>
          </a:p>
          <a:p>
            <a:pPr marL="0" indent="0" eaLnBrk="1" fontAlgn="auto" hangingPunct="1">
              <a:spcAft>
                <a:spcPts val="0"/>
              </a:spcAft>
              <a:buFont typeface="Arial" pitchFamily="34" charset="0"/>
              <a:buNone/>
              <a:defRPr/>
            </a:pPr>
            <a:r>
              <a:rPr lang="en-US" dirty="0"/>
              <a:t>10. Unemployment rate (increases in ascending order while IQ decreases)</a:t>
            </a:r>
          </a:p>
          <a:p>
            <a:pPr marL="0" indent="0" eaLnBrk="1" fontAlgn="auto" hangingPunct="1">
              <a:spcAft>
                <a:spcPts val="0"/>
              </a:spcAft>
              <a:buFont typeface="Arial" pitchFamily="34" charset="0"/>
              <a:buNone/>
              <a:defRPr/>
            </a:pPr>
            <a:r>
              <a:rPr lang="en-US" dirty="0"/>
              <a:t>11. Success at the SAT </a:t>
            </a:r>
            <a:r>
              <a:rPr lang="en-US" dirty="0" smtClean="0"/>
              <a:t>(the entrance </a:t>
            </a:r>
            <a:r>
              <a:rPr lang="en-US" dirty="0"/>
              <a:t>test of most American universities)</a:t>
            </a:r>
          </a:p>
          <a:p>
            <a:pPr marL="0" indent="0" eaLnBrk="1" fontAlgn="auto" hangingPunct="1">
              <a:spcAft>
                <a:spcPts val="0"/>
              </a:spcAft>
              <a:buFont typeface="Arial" pitchFamily="34" charset="0"/>
              <a:buNone/>
              <a:defRPr/>
            </a:pPr>
            <a:r>
              <a:rPr lang="en-US" dirty="0"/>
              <a:t>12. Prevalence of gifted people.</a:t>
            </a:r>
          </a:p>
          <a:p>
            <a:pPr marL="0"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r>
              <a:rPr lang="en-US" dirty="0"/>
              <a:t>The data are available for all multiethnic countries: "The global bell curve", 2009, Lynn.</a:t>
            </a:r>
          </a:p>
          <a:p>
            <a:pPr marL="0" indent="0" eaLnBrk="1" fontAlgn="auto" hangingPunct="1">
              <a:spcAft>
                <a:spcPts val="0"/>
              </a:spcAft>
              <a:buFont typeface="Arial" pitchFamily="34" charset="0"/>
              <a:buNone/>
              <a:defRPr/>
            </a:pPr>
            <a:r>
              <a:rPr lang="en-US" dirty="0"/>
              <a:t>Part of the data is summarized here: </a:t>
            </a:r>
            <a:r>
              <a:rPr lang="en-US" dirty="0">
                <a:hlinkClick r:id="rId3"/>
              </a:rPr>
              <a:t>http://www.human-intelligence.org/worldwide-hierarchy/</a:t>
            </a:r>
            <a:endParaRPr lang="en-US" dirty="0"/>
          </a:p>
          <a:p>
            <a:pPr marL="0"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r>
              <a:rPr lang="en-US" dirty="0"/>
              <a:t> 4 typical countries are developed in this summary, but this social sedimentation based on intelligence is found in all the multiethnic countries. </a:t>
            </a:r>
            <a:endParaRPr lang="fr-BE" dirty="0"/>
          </a:p>
        </p:txBody>
      </p:sp>
      <p:sp>
        <p:nvSpPr>
          <p:cNvPr id="4" name="Espace réservé du numéro de diapositive 3"/>
          <p:cNvSpPr>
            <a:spLocks noGrp="1"/>
          </p:cNvSpPr>
          <p:nvPr>
            <p:ph type="sldNum" sz="quarter" idx="12"/>
          </p:nvPr>
        </p:nvSpPr>
        <p:spPr/>
        <p:txBody>
          <a:bodyPr/>
          <a:lstStyle/>
          <a:p>
            <a:pPr>
              <a:defRPr/>
            </a:pPr>
            <a:fld id="{C97E7862-4E6B-4A01-9EFC-4C7261ADA414}" type="slidenum">
              <a:rPr lang="fr-BE"/>
              <a:pPr>
                <a:defRPr/>
              </a:pPr>
              <a:t>176</a:t>
            </a:fld>
            <a:endParaRPr lang="fr-BE" dirty="0"/>
          </a:p>
        </p:txBody>
      </p:sp>
    </p:spTree>
  </p:cSld>
  <p:clrMapOvr>
    <a:masterClrMapping/>
  </p:clrMapOvr>
  <p:transition spd="slow" advTm="100860"/>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re 1"/>
          <p:cNvSpPr>
            <a:spLocks noGrp="1"/>
          </p:cNvSpPr>
          <p:nvPr>
            <p:ph type="title"/>
          </p:nvPr>
        </p:nvSpPr>
        <p:spPr/>
        <p:txBody>
          <a:bodyPr/>
          <a:lstStyle/>
          <a:p>
            <a:pPr eaLnBrk="1" hangingPunct="1"/>
            <a:r>
              <a:rPr lang="fr-BE" dirty="0"/>
              <a:t>1. </a:t>
            </a:r>
            <a:r>
              <a:rPr lang="fr-BE" dirty="0" err="1"/>
              <a:t>Intellectual</a:t>
            </a:r>
            <a:r>
              <a:rPr lang="fr-BE" dirty="0"/>
              <a:t> </a:t>
            </a:r>
            <a:r>
              <a:rPr lang="fr-BE" dirty="0" err="1"/>
              <a:t>Hierarchy</a:t>
            </a:r>
            <a:r>
              <a:rPr lang="fr-BE" dirty="0"/>
              <a:t> in the United States</a:t>
            </a: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3164437576"/>
              </p:ext>
            </p:extLst>
          </p:nvPr>
        </p:nvGraphicFramePr>
        <p:xfrm>
          <a:off x="1661778" y="2708920"/>
          <a:ext cx="5214478" cy="2736302"/>
        </p:xfrm>
        <a:graphic>
          <a:graphicData uri="http://schemas.openxmlformats.org/drawingml/2006/table">
            <a:tbl>
              <a:tblPr/>
              <a:tblGrid>
                <a:gridCol w="285572">
                  <a:extLst>
                    <a:ext uri="{9D8B030D-6E8A-4147-A177-3AD203B41FA5}">
                      <a16:colId xmlns:a16="http://schemas.microsoft.com/office/drawing/2014/main" val="20000"/>
                    </a:ext>
                  </a:extLst>
                </a:gridCol>
                <a:gridCol w="1487202">
                  <a:extLst>
                    <a:ext uri="{9D8B030D-6E8A-4147-A177-3AD203B41FA5}">
                      <a16:colId xmlns:a16="http://schemas.microsoft.com/office/drawing/2014/main" val="20001"/>
                    </a:ext>
                  </a:extLst>
                </a:gridCol>
                <a:gridCol w="1220173">
                  <a:extLst>
                    <a:ext uri="{9D8B030D-6E8A-4147-A177-3AD203B41FA5}">
                      <a16:colId xmlns:a16="http://schemas.microsoft.com/office/drawing/2014/main" val="20002"/>
                    </a:ext>
                  </a:extLst>
                </a:gridCol>
                <a:gridCol w="680552">
                  <a:extLst>
                    <a:ext uri="{9D8B030D-6E8A-4147-A177-3AD203B41FA5}">
                      <a16:colId xmlns:a16="http://schemas.microsoft.com/office/drawing/2014/main" val="20003"/>
                    </a:ext>
                  </a:extLst>
                </a:gridCol>
                <a:gridCol w="1540979">
                  <a:extLst>
                    <a:ext uri="{9D8B030D-6E8A-4147-A177-3AD203B41FA5}">
                      <a16:colId xmlns:a16="http://schemas.microsoft.com/office/drawing/2014/main" val="20004"/>
                    </a:ext>
                  </a:extLst>
                </a:gridCol>
              </a:tblGrid>
              <a:tr h="371779">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fr-BE" sz="1400" b="1" i="0" u="none" strike="noStrike" cap="none" normalizeH="0" baseline="0" dirty="0">
                        <a:ln>
                          <a:noFill/>
                        </a:ln>
                        <a:solidFill>
                          <a:srgbClr val="FFFFFF"/>
                        </a:solidFill>
                        <a:effectLst/>
                        <a:latin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a:ln>
                            <a:noFill/>
                          </a:ln>
                          <a:solidFill>
                            <a:srgbClr val="FFFFFF"/>
                          </a:solidFill>
                          <a:effectLst/>
                          <a:latin typeface="Calibri" pitchFamily="34" charset="0"/>
                        </a:rPr>
                        <a:t>Race</a:t>
                      </a:r>
                      <a:endParaRPr kumimoji="0" lang="fr-BE" sz="14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a:ln>
                            <a:noFill/>
                          </a:ln>
                          <a:solidFill>
                            <a:srgbClr val="FFFFFF"/>
                          </a:solidFill>
                          <a:effectLst/>
                          <a:latin typeface="Calibri" pitchFamily="34" charset="0"/>
                        </a:rPr>
                        <a:t>N Samples</a:t>
                      </a:r>
                      <a:endParaRPr kumimoji="0" lang="fr-BE" sz="14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a:ln>
                            <a:noFill/>
                          </a:ln>
                          <a:solidFill>
                            <a:srgbClr val="FFFFFF"/>
                          </a:solidFill>
                          <a:effectLst/>
                          <a:latin typeface="Calibri" pitchFamily="34" charset="0"/>
                        </a:rPr>
                        <a:t>IQ</a:t>
                      </a:r>
                      <a:endParaRPr kumimoji="0" lang="fr-BE" sz="14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a:ln>
                            <a:noFill/>
                          </a:ln>
                          <a:solidFill>
                            <a:srgbClr val="FFFFFF"/>
                          </a:solidFill>
                          <a:effectLst/>
                          <a:latin typeface="Calibri" pitchFamily="34" charset="0"/>
                        </a:rPr>
                        <a:t>References</a:t>
                      </a:r>
                      <a:endParaRPr kumimoji="0" lang="fr-BE" sz="14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37789">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a:ln>
                            <a:noFill/>
                          </a:ln>
                          <a:solidFill>
                            <a:srgbClr val="FFFFFF"/>
                          </a:solidFill>
                          <a:effectLst/>
                          <a:latin typeface="Calibri" pitchFamily="34" charset="0"/>
                        </a:rPr>
                        <a:t>1</a:t>
                      </a:r>
                      <a:endParaRPr kumimoji="0" lang="fr-BE" sz="14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Whites</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100</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Lynn, 2006</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37789">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a:ln>
                            <a:noFill/>
                          </a:ln>
                          <a:solidFill>
                            <a:srgbClr val="FFFFFF"/>
                          </a:solidFill>
                          <a:effectLst/>
                          <a:latin typeface="Calibri" pitchFamily="34" charset="0"/>
                        </a:rPr>
                        <a:t>2</a:t>
                      </a:r>
                      <a:endParaRPr kumimoji="0" lang="fr-BE" sz="14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Blacks</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29</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85</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Lynn, 2006</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37789">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a:ln>
                            <a:noFill/>
                          </a:ln>
                          <a:solidFill>
                            <a:srgbClr val="FFFFFF"/>
                          </a:solidFill>
                          <a:effectLst/>
                          <a:latin typeface="Calibri" pitchFamily="34" charset="0"/>
                        </a:rPr>
                        <a:t>3</a:t>
                      </a:r>
                      <a:endParaRPr kumimoji="0" lang="fr-BE" sz="14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East Asians</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10</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104</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Lynn, 2006, 2006a</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337789">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a:ln>
                            <a:noFill/>
                          </a:ln>
                          <a:solidFill>
                            <a:srgbClr val="FFFFFF"/>
                          </a:solidFill>
                          <a:effectLst/>
                          <a:latin typeface="Calibri" pitchFamily="34" charset="0"/>
                        </a:rPr>
                        <a:t>4</a:t>
                      </a:r>
                      <a:endParaRPr kumimoji="0" lang="fr-BE" sz="14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Hispanics</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39</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89</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Roth et al., 2001</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37789">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a:ln>
                            <a:noFill/>
                          </a:ln>
                          <a:solidFill>
                            <a:srgbClr val="FFFFFF"/>
                          </a:solidFill>
                          <a:effectLst/>
                          <a:latin typeface="Calibri" pitchFamily="34" charset="0"/>
                        </a:rPr>
                        <a:t>5</a:t>
                      </a:r>
                      <a:endParaRPr kumimoji="0" lang="fr-BE" sz="14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jews</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17</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110</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Lynn, 2009</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r h="337789">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a:ln>
                            <a:noFill/>
                          </a:ln>
                          <a:solidFill>
                            <a:srgbClr val="FFFFFF"/>
                          </a:solidFill>
                          <a:effectLst/>
                          <a:latin typeface="Calibri" pitchFamily="34" charset="0"/>
                        </a:rPr>
                        <a:t>6</a:t>
                      </a:r>
                      <a:endParaRPr kumimoji="0" lang="fr-BE" sz="14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Native Americans</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17</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86</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Lynn, 2006</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37789">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a:ln>
                            <a:noFill/>
                          </a:ln>
                          <a:solidFill>
                            <a:srgbClr val="FFFFFF"/>
                          </a:solidFill>
                          <a:effectLst/>
                          <a:latin typeface="Calibri" pitchFamily="34" charset="0"/>
                        </a:rPr>
                        <a:t>7</a:t>
                      </a:r>
                      <a:endParaRPr kumimoji="0" lang="fr-BE" sz="14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Southeast Asians</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7</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92</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Calibri" pitchFamily="34" charset="0"/>
                        </a:rPr>
                        <a:t>Lynn, 2006</a:t>
                      </a:r>
                      <a:endParaRPr kumimoji="0" lang="fr-BE" sz="14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7"/>
                  </a:ext>
                </a:extLst>
              </a:tr>
            </a:tbl>
          </a:graphicData>
        </a:graphic>
      </p:graphicFrame>
      <p:sp>
        <p:nvSpPr>
          <p:cNvPr id="4" name="Espace réservé du numéro de diapositive 3"/>
          <p:cNvSpPr>
            <a:spLocks noGrp="1"/>
          </p:cNvSpPr>
          <p:nvPr>
            <p:ph type="sldNum" sz="quarter" idx="12"/>
          </p:nvPr>
        </p:nvSpPr>
        <p:spPr/>
        <p:txBody>
          <a:bodyPr/>
          <a:lstStyle/>
          <a:p>
            <a:pPr>
              <a:defRPr/>
            </a:pPr>
            <a:fld id="{3A9B6D50-2616-478A-A3B5-F89218B4355A}" type="slidenum">
              <a:rPr lang="fr-BE"/>
              <a:pPr>
                <a:defRPr/>
              </a:pPr>
              <a:t>177</a:t>
            </a:fld>
            <a:endParaRPr lang="fr-BE" dirty="0"/>
          </a:p>
        </p:txBody>
      </p:sp>
      <p:sp>
        <p:nvSpPr>
          <p:cNvPr id="84028" name="Rectangle 1"/>
          <p:cNvSpPr>
            <a:spLocks noChangeArrowheads="1"/>
          </p:cNvSpPr>
          <p:nvPr/>
        </p:nvSpPr>
        <p:spPr bwMode="auto">
          <a:xfrm>
            <a:off x="2627784" y="2359892"/>
            <a:ext cx="2803525" cy="55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fr-FR" sz="1200" i="1" dirty="0">
                <a:cs typeface="Times New Roman" pitchFamily="18" charset="0"/>
              </a:rPr>
              <a:t>Table 13.2. Race differences in intelligence</a:t>
            </a:r>
            <a:endParaRPr lang="fr-BE" sz="600" dirty="0">
              <a:latin typeface="Arial" charset="0"/>
            </a:endParaRPr>
          </a:p>
          <a:p>
            <a:pPr eaLnBrk="0" hangingPunct="0"/>
            <a:endParaRPr lang="fr-BE" dirty="0">
              <a:latin typeface="Arial" charset="0"/>
            </a:endParaRPr>
          </a:p>
        </p:txBody>
      </p:sp>
      <p:sp>
        <p:nvSpPr>
          <p:cNvPr id="2" name="ZoneTexte 1"/>
          <p:cNvSpPr txBox="1"/>
          <p:nvPr/>
        </p:nvSpPr>
        <p:spPr>
          <a:xfrm>
            <a:off x="80736" y="6420702"/>
            <a:ext cx="3192221" cy="307777"/>
          </a:xfrm>
          <a:prstGeom prst="rect">
            <a:avLst/>
          </a:prstGeom>
          <a:noFill/>
        </p:spPr>
        <p:txBody>
          <a:bodyPr wrap="none" rtlCol="0">
            <a:spAutoFit/>
          </a:bodyPr>
          <a:lstStyle/>
          <a:p>
            <a:r>
              <a:rPr lang="en-AU" sz="1400" i="1" dirty="0"/>
              <a:t>The Global Bell Curve</a:t>
            </a:r>
            <a:r>
              <a:rPr lang="en-AU" sz="1400" dirty="0"/>
              <a:t>, Richard Lynn, 2009</a:t>
            </a:r>
            <a:endParaRPr lang="fr-BE" sz="1400" dirty="0"/>
          </a:p>
        </p:txBody>
      </p:sp>
    </p:spTree>
  </p:cSld>
  <p:clrMapOvr>
    <a:masterClrMapping/>
  </p:clrMapOvr>
  <p:transition spd="slow" advTm="35698"/>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fr-BE" dirty="0"/>
              <a:t>1.1 </a:t>
            </a:r>
            <a:r>
              <a:rPr lang="fr-BE" dirty="0" err="1"/>
              <a:t>Hierarchy</a:t>
            </a:r>
            <a:r>
              <a:rPr lang="fr-BE" dirty="0"/>
              <a:t> </a:t>
            </a:r>
            <a:r>
              <a:rPr lang="fr-BE" dirty="0" err="1"/>
              <a:t>is</a:t>
            </a:r>
            <a:r>
              <a:rPr lang="fr-BE" dirty="0"/>
              <a:t> </a:t>
            </a:r>
            <a:r>
              <a:rPr lang="fr-BE" dirty="0" err="1"/>
              <a:t>Dictated</a:t>
            </a:r>
            <a:r>
              <a:rPr lang="fr-BE" dirty="0"/>
              <a:t> by IQ for Education</a:t>
            </a:r>
          </a:p>
        </p:txBody>
      </p:sp>
      <p:graphicFrame>
        <p:nvGraphicFramePr>
          <p:cNvPr id="5" name="Espace réservé du contenu 4"/>
          <p:cNvGraphicFramePr>
            <a:graphicFrameLocks noGrp="1"/>
          </p:cNvGraphicFramePr>
          <p:nvPr>
            <p:ph idx="1"/>
          </p:nvPr>
        </p:nvGraphicFramePr>
        <p:xfrm>
          <a:off x="2700338" y="1989138"/>
          <a:ext cx="3821112" cy="1658938"/>
        </p:xfrm>
        <a:graphic>
          <a:graphicData uri="http://schemas.openxmlformats.org/drawingml/2006/table">
            <a:tbl>
              <a:tblPr/>
              <a:tblGrid>
                <a:gridCol w="1641475">
                  <a:extLst>
                    <a:ext uri="{9D8B030D-6E8A-4147-A177-3AD203B41FA5}">
                      <a16:colId xmlns:a16="http://schemas.microsoft.com/office/drawing/2014/main" val="20000"/>
                    </a:ext>
                  </a:extLst>
                </a:gridCol>
                <a:gridCol w="809625">
                  <a:extLst>
                    <a:ext uri="{9D8B030D-6E8A-4147-A177-3AD203B41FA5}">
                      <a16:colId xmlns:a16="http://schemas.microsoft.com/office/drawing/2014/main" val="20001"/>
                    </a:ext>
                  </a:extLst>
                </a:gridCol>
                <a:gridCol w="677862">
                  <a:extLst>
                    <a:ext uri="{9D8B030D-6E8A-4147-A177-3AD203B41FA5}">
                      <a16:colId xmlns:a16="http://schemas.microsoft.com/office/drawing/2014/main" val="20002"/>
                    </a:ext>
                  </a:extLst>
                </a:gridCol>
                <a:gridCol w="692150">
                  <a:extLst>
                    <a:ext uri="{9D8B030D-6E8A-4147-A177-3AD203B41FA5}">
                      <a16:colId xmlns:a16="http://schemas.microsoft.com/office/drawing/2014/main" val="20003"/>
                    </a:ext>
                  </a:extLst>
                </a:gridCol>
              </a:tblGrid>
              <a:tr h="24130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rPr>
                        <a:t>Race</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rPr>
                        <a:t>Verbal</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rPr>
                        <a:t>Math</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rPr>
                        <a:t>Total</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349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rPr>
                        <a:t>Asians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508</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575</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1083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227013">
                <a:tc>
                  <a:txBody>
                    <a:bodyPr/>
                    <a:lstStyle/>
                    <a:p>
                      <a:pPr marL="0" marR="0" lvl="0" indent="0" algn="l" defTabSz="914400" rtl="0" eaLnBrk="1" fontAlgn="base" latinLnBrk="0" hangingPunct="1">
                        <a:lnSpc>
                          <a:spcPts val="1125"/>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rPr>
                        <a:t>Blacks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ts val="1125"/>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431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ts val="1125"/>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426</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ts val="1125"/>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857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4130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rPr>
                        <a:t>Hispanics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457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464</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921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2349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rPr>
                        <a:t>Native Americans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480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482</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962</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3812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rPr>
                        <a:t>Whites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529</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534</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1063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r h="24130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rPr>
                        <a:t>SD</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113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115</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rPr>
                        <a:t>-</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
        <p:nvSpPr>
          <p:cNvPr id="4" name="Espace réservé du numéro de diapositive 3"/>
          <p:cNvSpPr>
            <a:spLocks noGrp="1"/>
          </p:cNvSpPr>
          <p:nvPr>
            <p:ph type="sldNum" sz="quarter" idx="12"/>
          </p:nvPr>
        </p:nvSpPr>
        <p:spPr/>
        <p:txBody>
          <a:bodyPr/>
          <a:lstStyle/>
          <a:p>
            <a:pPr>
              <a:defRPr/>
            </a:pPr>
            <a:fld id="{A0AB9B76-0231-448C-AC4F-CA89E11ECE93}" type="slidenum">
              <a:rPr lang="fr-BE"/>
              <a:pPr>
                <a:defRPr/>
              </a:pPr>
              <a:t>178</a:t>
            </a:fld>
            <a:endParaRPr lang="fr-BE" dirty="0"/>
          </a:p>
        </p:txBody>
      </p:sp>
      <p:sp>
        <p:nvSpPr>
          <p:cNvPr id="85038" name="Rectangle 1"/>
          <p:cNvSpPr>
            <a:spLocks noChangeArrowheads="1"/>
          </p:cNvSpPr>
          <p:nvPr/>
        </p:nvSpPr>
        <p:spPr bwMode="auto">
          <a:xfrm>
            <a:off x="2700338" y="17002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200" i="1" dirty="0">
                <a:solidFill>
                  <a:srgbClr val="000000"/>
                </a:solidFill>
                <a:cs typeface="Times New Roman" pitchFamily="18" charset="0"/>
              </a:rPr>
              <a:t>Table 13.3. Race and ethnic differences on the SAT in 2003</a:t>
            </a:r>
            <a:endParaRPr lang="fr-BE" sz="600" dirty="0">
              <a:latin typeface="Arial" charset="0"/>
            </a:endParaRPr>
          </a:p>
          <a:p>
            <a:pPr eaLnBrk="0" hangingPunct="0"/>
            <a:endParaRPr lang="fr-BE" dirty="0">
              <a:latin typeface="Arial" charset="0"/>
            </a:endParaRPr>
          </a:p>
        </p:txBody>
      </p:sp>
      <p:graphicFrame>
        <p:nvGraphicFramePr>
          <p:cNvPr id="7" name="Tableau 6"/>
          <p:cNvGraphicFramePr>
            <a:graphicFrameLocks noGrp="1"/>
          </p:cNvGraphicFramePr>
          <p:nvPr>
            <p:extLst>
              <p:ext uri="{D42A27DB-BD31-4B8C-83A1-F6EECF244321}">
                <p14:modId xmlns:p14="http://schemas.microsoft.com/office/powerpoint/2010/main" val="934729525"/>
              </p:ext>
            </p:extLst>
          </p:nvPr>
        </p:nvGraphicFramePr>
        <p:xfrm>
          <a:off x="2627784" y="4446959"/>
          <a:ext cx="4343400" cy="1535938"/>
        </p:xfrm>
        <a:graphic>
          <a:graphicData uri="http://schemas.openxmlformats.org/drawingml/2006/table">
            <a:tbl>
              <a:tblPr>
                <a:tableStyleId>{3C2FFA5D-87B4-456A-9821-1D502468CF0F}</a:tableStyleId>
              </a:tblPr>
              <a:tblGrid>
                <a:gridCol w="243205">
                  <a:extLst>
                    <a:ext uri="{9D8B030D-6E8A-4147-A177-3AD203B41FA5}">
                      <a16:colId xmlns:a16="http://schemas.microsoft.com/office/drawing/2014/main" val="20000"/>
                    </a:ext>
                  </a:extLst>
                </a:gridCol>
                <a:gridCol w="1048385">
                  <a:extLst>
                    <a:ext uri="{9D8B030D-6E8A-4147-A177-3AD203B41FA5}">
                      <a16:colId xmlns:a16="http://schemas.microsoft.com/office/drawing/2014/main" val="20001"/>
                    </a:ext>
                  </a:extLst>
                </a:gridCol>
                <a:gridCol w="1090930">
                  <a:extLst>
                    <a:ext uri="{9D8B030D-6E8A-4147-A177-3AD203B41FA5}">
                      <a16:colId xmlns:a16="http://schemas.microsoft.com/office/drawing/2014/main" val="20002"/>
                    </a:ext>
                  </a:extLst>
                </a:gridCol>
                <a:gridCol w="1073150">
                  <a:extLst>
                    <a:ext uri="{9D8B030D-6E8A-4147-A177-3AD203B41FA5}">
                      <a16:colId xmlns:a16="http://schemas.microsoft.com/office/drawing/2014/main" val="20003"/>
                    </a:ext>
                  </a:extLst>
                </a:gridCol>
                <a:gridCol w="887730">
                  <a:extLst>
                    <a:ext uri="{9D8B030D-6E8A-4147-A177-3AD203B41FA5}">
                      <a16:colId xmlns:a16="http://schemas.microsoft.com/office/drawing/2014/main" val="20004"/>
                    </a:ext>
                  </a:extLst>
                </a:gridCol>
              </a:tblGrid>
              <a:tr h="313690">
                <a:tc>
                  <a:txBody>
                    <a:bodyPr/>
                    <a:lstStyle/>
                    <a:p>
                      <a:pPr>
                        <a:spcAft>
                          <a:spcPts val="0"/>
                        </a:spcAft>
                      </a:pPr>
                      <a:endParaRPr lang="en-US" sz="900" dirty="0">
                        <a:solidFill>
                          <a:srgbClr val="000000"/>
                        </a:solidFill>
                        <a:effectLst/>
                        <a:latin typeface="Bookman Old Style"/>
                      </a:endParaRPr>
                    </a:p>
                  </a:txBody>
                  <a:tcPr marL="0" marR="0" marT="0" marB="0" anchor="ctr"/>
                </a:tc>
                <a:tc>
                  <a:txBody>
                    <a:bodyPr/>
                    <a:lstStyle/>
                    <a:p>
                      <a:pPr>
                        <a:spcAft>
                          <a:spcPts val="0"/>
                        </a:spcAft>
                      </a:pPr>
                      <a:r>
                        <a:rPr lang="fr-FR" sz="900" dirty="0">
                          <a:effectLst/>
                        </a:rPr>
                        <a:t>Group</a:t>
                      </a:r>
                      <a:endParaRPr lang="fr-FR" dirty="0">
                        <a:effectLst/>
                      </a:endParaRPr>
                    </a:p>
                  </a:txBody>
                  <a:tcPr marL="0" marR="0" marT="0" marB="0"/>
                </a:tc>
                <a:tc>
                  <a:txBody>
                    <a:bodyPr/>
                    <a:lstStyle/>
                    <a:p>
                      <a:pPr algn="ctr">
                        <a:lnSpc>
                          <a:spcPct val="130000"/>
                        </a:lnSpc>
                        <a:spcAft>
                          <a:spcPts val="0"/>
                        </a:spcAft>
                      </a:pPr>
                      <a:r>
                        <a:rPr lang="fr-FR" sz="900" dirty="0">
                          <a:effectLst/>
                        </a:rPr>
                        <a:t>H.S. Diploma</a:t>
                      </a:r>
                      <a:endParaRPr lang="fr-FR" dirty="0">
                        <a:effectLst/>
                      </a:endParaRPr>
                    </a:p>
                    <a:p>
                      <a:pPr algn="ctr">
                        <a:lnSpc>
                          <a:spcPct val="95000"/>
                        </a:lnSpc>
                        <a:spcAft>
                          <a:spcPts val="0"/>
                        </a:spcAft>
                      </a:pPr>
                      <a:r>
                        <a:rPr lang="fr-FR" sz="1000" spc="10" dirty="0">
                          <a:effectLst/>
                        </a:rPr>
                        <a:t>1980</a:t>
                      </a:r>
                      <a:endParaRPr lang="fr-FR" dirty="0">
                        <a:effectLst/>
                      </a:endParaRPr>
                    </a:p>
                  </a:txBody>
                  <a:tcPr marL="0" marR="0" marT="0" marB="0" anchor="ctr"/>
                </a:tc>
                <a:tc>
                  <a:txBody>
                    <a:bodyPr/>
                    <a:lstStyle/>
                    <a:p>
                      <a:pPr algn="ctr">
                        <a:lnSpc>
                          <a:spcPct val="130000"/>
                        </a:lnSpc>
                        <a:spcAft>
                          <a:spcPts val="0"/>
                        </a:spcAft>
                      </a:pPr>
                      <a:r>
                        <a:rPr lang="fr-FR" sz="900" dirty="0">
                          <a:effectLst/>
                        </a:rPr>
                        <a:t>H.S. Diploma</a:t>
                      </a:r>
                      <a:endParaRPr lang="fr-FR" dirty="0">
                        <a:effectLst/>
                      </a:endParaRPr>
                    </a:p>
                    <a:p>
                      <a:pPr algn="ctr">
                        <a:lnSpc>
                          <a:spcPct val="90000"/>
                        </a:lnSpc>
                        <a:spcAft>
                          <a:spcPts val="0"/>
                        </a:spcAft>
                      </a:pPr>
                      <a:r>
                        <a:rPr lang="fr-FR" sz="1000" spc="10" dirty="0">
                          <a:effectLst/>
                        </a:rPr>
                        <a:t>1990</a:t>
                      </a:r>
                      <a:endParaRPr lang="fr-FR" dirty="0">
                        <a:effectLst/>
                      </a:endParaRPr>
                    </a:p>
                  </a:txBody>
                  <a:tcPr marL="0" marR="0" marT="0" marB="0" anchor="ctr"/>
                </a:tc>
                <a:tc>
                  <a:txBody>
                    <a:bodyPr/>
                    <a:lstStyle/>
                    <a:p>
                      <a:pPr algn="ctr">
                        <a:spcAft>
                          <a:spcPts val="0"/>
                        </a:spcAft>
                      </a:pPr>
                      <a:r>
                        <a:rPr lang="fr-FR" sz="900" dirty="0">
                          <a:effectLst/>
                        </a:rPr>
                        <a:t>Degree </a:t>
                      </a:r>
                      <a:r>
                        <a:rPr lang="fr-FR" sz="1000" spc="10" dirty="0">
                          <a:effectLst/>
                        </a:rPr>
                        <a:t>1990</a:t>
                      </a:r>
                      <a:endParaRPr lang="fr-FR" dirty="0">
                        <a:effectLst/>
                      </a:endParaRPr>
                    </a:p>
                  </a:txBody>
                  <a:tcPr marL="0" marR="0" marT="0" marB="0"/>
                </a:tc>
                <a:extLst>
                  <a:ext uri="{0D108BD9-81ED-4DB2-BD59-A6C34878D82A}">
                    <a16:rowId xmlns:a16="http://schemas.microsoft.com/office/drawing/2014/main" val="10000"/>
                  </a:ext>
                </a:extLst>
              </a:tr>
              <a:tr h="146685">
                <a:tc>
                  <a:txBody>
                    <a:bodyPr/>
                    <a:lstStyle/>
                    <a:p>
                      <a:pPr marL="34925">
                        <a:spcAft>
                          <a:spcPts val="0"/>
                        </a:spcAft>
                      </a:pPr>
                      <a:r>
                        <a:rPr lang="fr-FR" sz="1000" spc="10" dirty="0">
                          <a:effectLst/>
                        </a:rPr>
                        <a:t>1</a:t>
                      </a:r>
                      <a:endParaRPr lang="fr-FR" dirty="0">
                        <a:effectLst/>
                      </a:endParaRPr>
                    </a:p>
                  </a:txBody>
                  <a:tcPr marL="0" marR="0" marT="0" marB="0" anchor="ctr"/>
                </a:tc>
                <a:tc>
                  <a:txBody>
                    <a:bodyPr/>
                    <a:lstStyle/>
                    <a:p>
                      <a:pPr>
                        <a:spcAft>
                          <a:spcPts val="0"/>
                        </a:spcAft>
                      </a:pPr>
                      <a:r>
                        <a:rPr lang="fr-FR" sz="900" dirty="0">
                          <a:effectLst/>
                        </a:rPr>
                        <a:t>Blacks</a:t>
                      </a:r>
                      <a:endParaRPr lang="fr-FR" dirty="0">
                        <a:effectLst/>
                      </a:endParaRPr>
                    </a:p>
                  </a:txBody>
                  <a:tcPr marL="0" marR="0" marT="0" marB="0" anchor="ctr"/>
                </a:tc>
                <a:tc>
                  <a:txBody>
                    <a:bodyPr/>
                    <a:lstStyle/>
                    <a:p>
                      <a:pPr algn="ctr">
                        <a:spcAft>
                          <a:spcPts val="0"/>
                        </a:spcAft>
                      </a:pPr>
                      <a:r>
                        <a:rPr lang="fr-FR" sz="900" dirty="0">
                          <a:effectLst/>
                        </a:rPr>
                        <a:t>62</a:t>
                      </a:r>
                      <a:endParaRPr lang="fr-FR" dirty="0">
                        <a:effectLst/>
                      </a:endParaRPr>
                    </a:p>
                  </a:txBody>
                  <a:tcPr marL="0" marR="0" marT="0" marB="0" anchor="ctr"/>
                </a:tc>
                <a:tc>
                  <a:txBody>
                    <a:bodyPr/>
                    <a:lstStyle/>
                    <a:p>
                      <a:pPr algn="ctr">
                        <a:spcAft>
                          <a:spcPts val="0"/>
                        </a:spcAft>
                      </a:pPr>
                      <a:r>
                        <a:rPr lang="fr-FR" sz="900" dirty="0">
                          <a:effectLst/>
                        </a:rPr>
                        <a:t>75</a:t>
                      </a:r>
                      <a:endParaRPr lang="fr-FR" dirty="0">
                        <a:effectLst/>
                      </a:endParaRPr>
                    </a:p>
                  </a:txBody>
                  <a:tcPr marL="0" marR="0" marT="0" marB="0" anchor="ctr"/>
                </a:tc>
                <a:tc>
                  <a:txBody>
                    <a:bodyPr/>
                    <a:lstStyle/>
                    <a:p>
                      <a:pPr algn="ctr">
                        <a:spcAft>
                          <a:spcPts val="0"/>
                        </a:spcAft>
                      </a:pPr>
                      <a:r>
                        <a:rPr lang="fr-FR" sz="900" dirty="0">
                          <a:effectLst/>
                        </a:rPr>
                        <a:t>13</a:t>
                      </a:r>
                      <a:endParaRPr lang="fr-FR" dirty="0">
                        <a:effectLst/>
                      </a:endParaRPr>
                    </a:p>
                  </a:txBody>
                  <a:tcPr marL="0" marR="0" marT="0" marB="0" anchor="ctr"/>
                </a:tc>
                <a:extLst>
                  <a:ext uri="{0D108BD9-81ED-4DB2-BD59-A6C34878D82A}">
                    <a16:rowId xmlns:a16="http://schemas.microsoft.com/office/drawing/2014/main" val="10001"/>
                  </a:ext>
                </a:extLst>
              </a:tr>
              <a:tr h="149225">
                <a:tc>
                  <a:txBody>
                    <a:bodyPr/>
                    <a:lstStyle/>
                    <a:p>
                      <a:pPr marL="34925">
                        <a:spcAft>
                          <a:spcPts val="0"/>
                        </a:spcAft>
                      </a:pPr>
                      <a:r>
                        <a:rPr lang="fr-FR" sz="900" dirty="0">
                          <a:effectLst/>
                        </a:rPr>
                        <a:t>2</a:t>
                      </a:r>
                      <a:endParaRPr lang="fr-FR" dirty="0">
                        <a:effectLst/>
                      </a:endParaRPr>
                    </a:p>
                  </a:txBody>
                  <a:tcPr marL="0" marR="0" marT="0" marB="0" anchor="ctr"/>
                </a:tc>
                <a:tc>
                  <a:txBody>
                    <a:bodyPr/>
                    <a:lstStyle/>
                    <a:p>
                      <a:pPr>
                        <a:spcAft>
                          <a:spcPts val="0"/>
                        </a:spcAft>
                      </a:pPr>
                      <a:r>
                        <a:rPr lang="fr-FR" sz="900" dirty="0">
                          <a:effectLst/>
                        </a:rPr>
                        <a:t>East Asians</a:t>
                      </a:r>
                      <a:endParaRPr lang="fr-FR" dirty="0">
                        <a:effectLst/>
                      </a:endParaRPr>
                    </a:p>
                  </a:txBody>
                  <a:tcPr marL="0" marR="0" marT="0" marB="0" anchor="ctr"/>
                </a:tc>
                <a:tc>
                  <a:txBody>
                    <a:bodyPr/>
                    <a:lstStyle/>
                    <a:p>
                      <a:pPr algn="ctr">
                        <a:spcAft>
                          <a:spcPts val="0"/>
                        </a:spcAft>
                      </a:pPr>
                      <a:r>
                        <a:rPr lang="fr-FR" sz="900" dirty="0">
                          <a:effectLst/>
                        </a:rPr>
                        <a:t>86</a:t>
                      </a:r>
                      <a:endParaRPr lang="fr-FR" dirty="0">
                        <a:effectLst/>
                      </a:endParaRPr>
                    </a:p>
                  </a:txBody>
                  <a:tcPr marL="0" marR="0" marT="0" marB="0" anchor="ctr"/>
                </a:tc>
                <a:tc>
                  <a:txBody>
                    <a:bodyPr/>
                    <a:lstStyle/>
                    <a:p>
                      <a:pPr algn="ctr">
                        <a:spcAft>
                          <a:spcPts val="0"/>
                        </a:spcAft>
                      </a:pPr>
                      <a:r>
                        <a:rPr lang="fr-FR" sz="900" dirty="0">
                          <a:effectLst/>
                        </a:rPr>
                        <a:t>91</a:t>
                      </a:r>
                      <a:endParaRPr lang="fr-FR" dirty="0">
                        <a:effectLst/>
                      </a:endParaRPr>
                    </a:p>
                  </a:txBody>
                  <a:tcPr marL="0" marR="0" marT="0" marB="0" anchor="ctr"/>
                </a:tc>
                <a:tc>
                  <a:txBody>
                    <a:bodyPr/>
                    <a:lstStyle/>
                    <a:p>
                      <a:pPr algn="ctr">
                        <a:spcAft>
                          <a:spcPts val="0"/>
                        </a:spcAft>
                      </a:pPr>
                      <a:r>
                        <a:rPr lang="fr-FR" sz="900" dirty="0">
                          <a:effectLst/>
                        </a:rPr>
                        <a:t>37</a:t>
                      </a:r>
                      <a:endParaRPr lang="fr-FR" dirty="0">
                        <a:effectLst/>
                      </a:endParaRPr>
                    </a:p>
                  </a:txBody>
                  <a:tcPr marL="0" marR="0" marT="0" marB="0" anchor="ctr"/>
                </a:tc>
                <a:extLst>
                  <a:ext uri="{0D108BD9-81ED-4DB2-BD59-A6C34878D82A}">
                    <a16:rowId xmlns:a16="http://schemas.microsoft.com/office/drawing/2014/main" val="10002"/>
                  </a:ext>
                </a:extLst>
              </a:tr>
              <a:tr h="149225">
                <a:tc>
                  <a:txBody>
                    <a:bodyPr/>
                    <a:lstStyle/>
                    <a:p>
                      <a:pPr marL="34925">
                        <a:spcAft>
                          <a:spcPts val="0"/>
                        </a:spcAft>
                      </a:pPr>
                      <a:r>
                        <a:rPr lang="fr-FR" sz="900" dirty="0">
                          <a:effectLst/>
                        </a:rPr>
                        <a:t>3</a:t>
                      </a:r>
                      <a:endParaRPr lang="fr-FR" dirty="0">
                        <a:effectLst/>
                      </a:endParaRPr>
                    </a:p>
                  </a:txBody>
                  <a:tcPr marL="0" marR="0" marT="0" marB="0" anchor="ctr"/>
                </a:tc>
                <a:tc>
                  <a:txBody>
                    <a:bodyPr/>
                    <a:lstStyle/>
                    <a:p>
                      <a:pPr>
                        <a:spcAft>
                          <a:spcPts val="0"/>
                        </a:spcAft>
                      </a:pPr>
                      <a:r>
                        <a:rPr lang="fr-FR" sz="900" dirty="0">
                          <a:effectLst/>
                        </a:rPr>
                        <a:t>Hispanics</a:t>
                      </a:r>
                      <a:endParaRPr lang="fr-FR" dirty="0">
                        <a:effectLst/>
                      </a:endParaRPr>
                    </a:p>
                  </a:txBody>
                  <a:tcPr marL="0" marR="0" marT="0" marB="0" anchor="ctr"/>
                </a:tc>
                <a:tc>
                  <a:txBody>
                    <a:bodyPr/>
                    <a:lstStyle/>
                    <a:p>
                      <a:pPr algn="ctr">
                        <a:spcAft>
                          <a:spcPts val="0"/>
                        </a:spcAft>
                      </a:pPr>
                      <a:r>
                        <a:rPr lang="fr-FR" sz="900" dirty="0">
                          <a:effectLst/>
                        </a:rPr>
                        <a:t>43</a:t>
                      </a:r>
                      <a:endParaRPr lang="fr-FR" dirty="0">
                        <a:effectLst/>
                      </a:endParaRPr>
                    </a:p>
                  </a:txBody>
                  <a:tcPr marL="0" marR="0" marT="0" marB="0" anchor="ctr"/>
                </a:tc>
                <a:tc>
                  <a:txBody>
                    <a:bodyPr/>
                    <a:lstStyle/>
                    <a:p>
                      <a:pPr algn="ctr">
                        <a:spcAft>
                          <a:spcPts val="0"/>
                        </a:spcAft>
                      </a:pPr>
                      <a:r>
                        <a:rPr lang="fr-FR" sz="900" dirty="0">
                          <a:effectLst/>
                        </a:rPr>
                        <a:t>51</a:t>
                      </a:r>
                      <a:endParaRPr lang="fr-FR" dirty="0">
                        <a:effectLst/>
                      </a:endParaRPr>
                    </a:p>
                  </a:txBody>
                  <a:tcPr marL="0" marR="0" marT="0" marB="0" anchor="ctr"/>
                </a:tc>
                <a:tc>
                  <a:txBody>
                    <a:bodyPr/>
                    <a:lstStyle/>
                    <a:p>
                      <a:pPr algn="ctr">
                        <a:spcAft>
                          <a:spcPts val="0"/>
                        </a:spcAft>
                      </a:pPr>
                      <a:r>
                        <a:rPr lang="fr-FR" sz="900" dirty="0">
                          <a:effectLst/>
                        </a:rPr>
                        <a:t>10</a:t>
                      </a:r>
                      <a:endParaRPr lang="fr-FR" dirty="0">
                        <a:effectLst/>
                      </a:endParaRPr>
                    </a:p>
                  </a:txBody>
                  <a:tcPr marL="0" marR="0" marT="0" marB="0" anchor="ctr"/>
                </a:tc>
                <a:extLst>
                  <a:ext uri="{0D108BD9-81ED-4DB2-BD59-A6C34878D82A}">
                    <a16:rowId xmlns:a16="http://schemas.microsoft.com/office/drawing/2014/main" val="10003"/>
                  </a:ext>
                </a:extLst>
              </a:tr>
              <a:tr h="149225">
                <a:tc>
                  <a:txBody>
                    <a:bodyPr/>
                    <a:lstStyle/>
                    <a:p>
                      <a:pPr marL="34925">
                        <a:spcAft>
                          <a:spcPts val="0"/>
                        </a:spcAft>
                      </a:pPr>
                      <a:r>
                        <a:rPr lang="fr-FR" sz="900" dirty="0">
                          <a:effectLst/>
                        </a:rPr>
                        <a:t>4</a:t>
                      </a:r>
                      <a:endParaRPr lang="fr-FR" dirty="0">
                        <a:effectLst/>
                      </a:endParaRPr>
                    </a:p>
                  </a:txBody>
                  <a:tcPr marL="0" marR="0" marT="0" marB="0" anchor="ctr"/>
                </a:tc>
                <a:tc>
                  <a:txBody>
                    <a:bodyPr/>
                    <a:lstStyle/>
                    <a:p>
                      <a:pPr>
                        <a:spcAft>
                          <a:spcPts val="0"/>
                        </a:spcAft>
                      </a:pPr>
                      <a:r>
                        <a:rPr lang="fr-FR" sz="900" dirty="0">
                          <a:effectLst/>
                        </a:rPr>
                        <a:t>jews</a:t>
                      </a:r>
                      <a:endParaRPr lang="fr-FR" dirty="0">
                        <a:effectLst/>
                      </a:endParaRPr>
                    </a:p>
                  </a:txBody>
                  <a:tcPr marL="0" marR="0" marT="0" marB="0" anchor="ctr"/>
                </a:tc>
                <a:tc>
                  <a:txBody>
                    <a:bodyPr/>
                    <a:lstStyle/>
                    <a:p>
                      <a:pPr algn="ctr">
                        <a:spcAft>
                          <a:spcPts val="0"/>
                        </a:spcAft>
                      </a:pPr>
                      <a:r>
                        <a:rPr lang="fr-FR" sz="900" dirty="0">
                          <a:effectLst/>
                        </a:rPr>
                        <a:t>92</a:t>
                      </a:r>
                      <a:endParaRPr lang="fr-FR" dirty="0">
                        <a:effectLst/>
                      </a:endParaRPr>
                    </a:p>
                  </a:txBody>
                  <a:tcPr marL="0" marR="0" marT="0" marB="0" anchor="ctr"/>
                </a:tc>
                <a:tc>
                  <a:txBody>
                    <a:bodyPr/>
                    <a:lstStyle/>
                    <a:p>
                      <a:pPr algn="ctr">
                        <a:spcAft>
                          <a:spcPts val="0"/>
                        </a:spcAft>
                      </a:pPr>
                      <a:r>
                        <a:rPr lang="fr-FR" sz="900" dirty="0">
                          <a:effectLst/>
                        </a:rPr>
                        <a:t>97</a:t>
                      </a:r>
                      <a:endParaRPr lang="fr-FR" dirty="0">
                        <a:effectLst/>
                      </a:endParaRPr>
                    </a:p>
                  </a:txBody>
                  <a:tcPr marL="0" marR="0" marT="0" marB="0" anchor="ctr"/>
                </a:tc>
                <a:tc>
                  <a:txBody>
                    <a:bodyPr/>
                    <a:lstStyle/>
                    <a:p>
                      <a:pPr algn="ctr">
                        <a:spcAft>
                          <a:spcPts val="0"/>
                        </a:spcAft>
                      </a:pPr>
                      <a:r>
                        <a:rPr lang="fr-FR" sz="900" dirty="0">
                          <a:effectLst/>
                        </a:rPr>
                        <a:t>?</a:t>
                      </a:r>
                      <a:endParaRPr lang="fr-FR" dirty="0">
                        <a:effectLst/>
                      </a:endParaRPr>
                    </a:p>
                  </a:txBody>
                  <a:tcPr marL="0" marR="0" marT="0" marB="0" anchor="ctr"/>
                </a:tc>
                <a:extLst>
                  <a:ext uri="{0D108BD9-81ED-4DB2-BD59-A6C34878D82A}">
                    <a16:rowId xmlns:a16="http://schemas.microsoft.com/office/drawing/2014/main" val="10004"/>
                  </a:ext>
                </a:extLst>
              </a:tr>
              <a:tr h="149860">
                <a:tc>
                  <a:txBody>
                    <a:bodyPr/>
                    <a:lstStyle/>
                    <a:p>
                      <a:pPr marL="34925">
                        <a:spcAft>
                          <a:spcPts val="0"/>
                        </a:spcAft>
                      </a:pPr>
                      <a:r>
                        <a:rPr lang="fr-FR" sz="900" dirty="0">
                          <a:effectLst/>
                        </a:rPr>
                        <a:t>5</a:t>
                      </a:r>
                      <a:endParaRPr lang="fr-FR" dirty="0">
                        <a:effectLst/>
                      </a:endParaRPr>
                    </a:p>
                  </a:txBody>
                  <a:tcPr marL="0" marR="0" marT="0" marB="0" anchor="ctr"/>
                </a:tc>
                <a:tc>
                  <a:txBody>
                    <a:bodyPr/>
                    <a:lstStyle/>
                    <a:p>
                      <a:pPr>
                        <a:spcAft>
                          <a:spcPts val="0"/>
                        </a:spcAft>
                      </a:pPr>
                      <a:r>
                        <a:rPr lang="fr-FR" sz="900" dirty="0">
                          <a:effectLst/>
                        </a:rPr>
                        <a:t>Native Americans</a:t>
                      </a:r>
                      <a:endParaRPr lang="fr-FR" dirty="0">
                        <a:effectLst/>
                      </a:endParaRPr>
                    </a:p>
                  </a:txBody>
                  <a:tcPr marL="0" marR="0" marT="0" marB="0" anchor="ctr"/>
                </a:tc>
                <a:tc>
                  <a:txBody>
                    <a:bodyPr/>
                    <a:lstStyle/>
                    <a:p>
                      <a:pPr algn="ctr">
                        <a:spcAft>
                          <a:spcPts val="0"/>
                        </a:spcAft>
                      </a:pPr>
                      <a:r>
                        <a:rPr lang="fr-FR" sz="900" dirty="0">
                          <a:effectLst/>
                        </a:rPr>
                        <a:t>62</a:t>
                      </a:r>
                      <a:endParaRPr lang="fr-FR" dirty="0">
                        <a:effectLst/>
                      </a:endParaRPr>
                    </a:p>
                  </a:txBody>
                  <a:tcPr marL="0" marR="0" marT="0" marB="0" anchor="ctr"/>
                </a:tc>
                <a:tc>
                  <a:txBody>
                    <a:bodyPr/>
                    <a:lstStyle/>
                    <a:p>
                      <a:pPr algn="ctr">
                        <a:spcAft>
                          <a:spcPts val="0"/>
                        </a:spcAft>
                      </a:pPr>
                      <a:r>
                        <a:rPr lang="fr-FR" sz="900" dirty="0">
                          <a:effectLst/>
                        </a:rPr>
                        <a:t>75</a:t>
                      </a:r>
                      <a:endParaRPr lang="fr-FR" dirty="0">
                        <a:effectLst/>
                      </a:endParaRPr>
                    </a:p>
                  </a:txBody>
                  <a:tcPr marL="0" marR="0" marT="0" marB="0" anchor="ctr"/>
                </a:tc>
                <a:tc>
                  <a:txBody>
                    <a:bodyPr/>
                    <a:lstStyle/>
                    <a:p>
                      <a:pPr algn="ctr">
                        <a:spcAft>
                          <a:spcPts val="0"/>
                        </a:spcAft>
                      </a:pPr>
                      <a:r>
                        <a:rPr lang="fr-FR" sz="900" dirty="0">
                          <a:effectLst/>
                        </a:rPr>
                        <a:t>?</a:t>
                      </a:r>
                      <a:endParaRPr lang="fr-FR" dirty="0">
                        <a:effectLst/>
                      </a:endParaRPr>
                    </a:p>
                  </a:txBody>
                  <a:tcPr marL="0" marR="0" marT="0" marB="0" anchor="ctr"/>
                </a:tc>
                <a:extLst>
                  <a:ext uri="{0D108BD9-81ED-4DB2-BD59-A6C34878D82A}">
                    <a16:rowId xmlns:a16="http://schemas.microsoft.com/office/drawing/2014/main" val="10005"/>
                  </a:ext>
                </a:extLst>
              </a:tr>
              <a:tr h="146050">
                <a:tc>
                  <a:txBody>
                    <a:bodyPr/>
                    <a:lstStyle/>
                    <a:p>
                      <a:pPr marL="34925">
                        <a:spcAft>
                          <a:spcPts val="0"/>
                        </a:spcAft>
                      </a:pPr>
                      <a:r>
                        <a:rPr lang="fr-FR" sz="900" dirty="0">
                          <a:effectLst/>
                        </a:rPr>
                        <a:t>6</a:t>
                      </a:r>
                      <a:endParaRPr lang="fr-FR" dirty="0">
                        <a:effectLst/>
                      </a:endParaRPr>
                    </a:p>
                  </a:txBody>
                  <a:tcPr marL="0" marR="0" marT="0" marB="0" anchor="ctr"/>
                </a:tc>
                <a:tc>
                  <a:txBody>
                    <a:bodyPr/>
                    <a:lstStyle/>
                    <a:p>
                      <a:pPr>
                        <a:spcAft>
                          <a:spcPts val="0"/>
                        </a:spcAft>
                      </a:pPr>
                      <a:r>
                        <a:rPr lang="fr-FR" sz="900" dirty="0">
                          <a:effectLst/>
                        </a:rPr>
                        <a:t>S.E. Asians</a:t>
                      </a:r>
                      <a:endParaRPr lang="fr-FR" dirty="0">
                        <a:effectLst/>
                      </a:endParaRPr>
                    </a:p>
                  </a:txBody>
                  <a:tcPr marL="0" marR="0" marT="0" marB="0" anchor="ctr"/>
                </a:tc>
                <a:tc>
                  <a:txBody>
                    <a:bodyPr/>
                    <a:lstStyle/>
                    <a:p>
                      <a:pPr algn="ctr">
                        <a:spcAft>
                          <a:spcPts val="0"/>
                        </a:spcAft>
                      </a:pPr>
                      <a:r>
                        <a:rPr lang="fr-FR" sz="900" dirty="0">
                          <a:effectLst/>
                        </a:rPr>
                        <a:t>-</a:t>
                      </a:r>
                      <a:endParaRPr lang="fr-FR" dirty="0">
                        <a:effectLst/>
                      </a:endParaRPr>
                    </a:p>
                  </a:txBody>
                  <a:tcPr marL="0" marR="0" marT="0" marB="0" anchor="ctr"/>
                </a:tc>
                <a:tc>
                  <a:txBody>
                    <a:bodyPr/>
                    <a:lstStyle/>
                    <a:p>
                      <a:pPr algn="ctr">
                        <a:spcAft>
                          <a:spcPts val="0"/>
                        </a:spcAft>
                      </a:pPr>
                      <a:r>
                        <a:rPr lang="fr-FR" sz="900" dirty="0">
                          <a:effectLst/>
                        </a:rPr>
                        <a:t>-</a:t>
                      </a:r>
                      <a:endParaRPr lang="fr-FR" dirty="0">
                        <a:effectLst/>
                      </a:endParaRPr>
                    </a:p>
                  </a:txBody>
                  <a:tcPr marL="0" marR="0" marT="0" marB="0" anchor="ctr"/>
                </a:tc>
                <a:tc>
                  <a:txBody>
                    <a:bodyPr/>
                    <a:lstStyle/>
                    <a:p>
                      <a:pPr algn="ctr">
                        <a:spcAft>
                          <a:spcPts val="0"/>
                        </a:spcAft>
                      </a:pPr>
                      <a:r>
                        <a:rPr lang="fr-FR" sz="900" dirty="0">
                          <a:effectLst/>
                        </a:rPr>
                        <a:t>20</a:t>
                      </a:r>
                      <a:endParaRPr lang="fr-FR" dirty="0">
                        <a:effectLst/>
                      </a:endParaRPr>
                    </a:p>
                  </a:txBody>
                  <a:tcPr marL="0" marR="0" marT="0" marB="0" anchor="ctr"/>
                </a:tc>
                <a:extLst>
                  <a:ext uri="{0D108BD9-81ED-4DB2-BD59-A6C34878D82A}">
                    <a16:rowId xmlns:a16="http://schemas.microsoft.com/office/drawing/2014/main" val="10006"/>
                  </a:ext>
                </a:extLst>
              </a:tr>
              <a:tr h="146050">
                <a:tc>
                  <a:txBody>
                    <a:bodyPr/>
                    <a:lstStyle/>
                    <a:p>
                      <a:pPr marL="34925">
                        <a:spcAft>
                          <a:spcPts val="0"/>
                        </a:spcAft>
                      </a:pPr>
                      <a:r>
                        <a:rPr lang="fr-FR" sz="900" dirty="0">
                          <a:effectLst/>
                        </a:rPr>
                        <a:t>7</a:t>
                      </a:r>
                      <a:endParaRPr lang="fr-FR" dirty="0">
                        <a:effectLst/>
                      </a:endParaRPr>
                    </a:p>
                  </a:txBody>
                  <a:tcPr marL="0" marR="0" marT="0" marB="0" anchor="ctr"/>
                </a:tc>
                <a:tc>
                  <a:txBody>
                    <a:bodyPr/>
                    <a:lstStyle/>
                    <a:p>
                      <a:pPr>
                        <a:spcAft>
                          <a:spcPts val="0"/>
                        </a:spcAft>
                      </a:pPr>
                      <a:r>
                        <a:rPr lang="fr-FR" sz="900" dirty="0">
                          <a:effectLst/>
                        </a:rPr>
                        <a:t>Whites</a:t>
                      </a:r>
                      <a:endParaRPr lang="fr-FR" dirty="0">
                        <a:effectLst/>
                      </a:endParaRPr>
                    </a:p>
                  </a:txBody>
                  <a:tcPr marL="0" marR="0" marT="0" marB="0" anchor="ctr"/>
                </a:tc>
                <a:tc>
                  <a:txBody>
                    <a:bodyPr/>
                    <a:lstStyle/>
                    <a:p>
                      <a:pPr algn="ctr">
                        <a:spcAft>
                          <a:spcPts val="0"/>
                        </a:spcAft>
                      </a:pPr>
                      <a:r>
                        <a:rPr lang="fr-FR" sz="900" dirty="0">
                          <a:effectLst/>
                        </a:rPr>
                        <a:t>79</a:t>
                      </a:r>
                      <a:endParaRPr lang="fr-FR" dirty="0">
                        <a:effectLst/>
                      </a:endParaRPr>
                    </a:p>
                  </a:txBody>
                  <a:tcPr marL="0" marR="0" marT="0" marB="0" anchor="ctr"/>
                </a:tc>
                <a:tc>
                  <a:txBody>
                    <a:bodyPr/>
                    <a:lstStyle/>
                    <a:p>
                      <a:pPr algn="ctr">
                        <a:spcAft>
                          <a:spcPts val="0"/>
                        </a:spcAft>
                      </a:pPr>
                      <a:r>
                        <a:rPr lang="fr-FR" sz="900" dirty="0">
                          <a:effectLst/>
                        </a:rPr>
                        <a:t>91</a:t>
                      </a:r>
                      <a:endParaRPr lang="fr-FR" dirty="0">
                        <a:effectLst/>
                      </a:endParaRPr>
                    </a:p>
                  </a:txBody>
                  <a:tcPr marL="0" marR="0" marT="0" marB="0" anchor="ctr"/>
                </a:tc>
                <a:tc>
                  <a:txBody>
                    <a:bodyPr/>
                    <a:lstStyle/>
                    <a:p>
                      <a:pPr algn="ctr">
                        <a:spcAft>
                          <a:spcPts val="0"/>
                        </a:spcAft>
                      </a:pPr>
                      <a:r>
                        <a:rPr lang="fr-FR" sz="900" dirty="0">
                          <a:effectLst/>
                        </a:rPr>
                        <a:t>26</a:t>
                      </a:r>
                      <a:endParaRPr lang="fr-FR" dirty="0">
                        <a:effectLst/>
                      </a:endParaRPr>
                    </a:p>
                  </a:txBody>
                  <a:tcPr marL="0" marR="0" marT="0" marB="0" anchor="ctr"/>
                </a:tc>
                <a:extLst>
                  <a:ext uri="{0D108BD9-81ED-4DB2-BD59-A6C34878D82A}">
                    <a16:rowId xmlns:a16="http://schemas.microsoft.com/office/drawing/2014/main" val="10007"/>
                  </a:ext>
                </a:extLst>
              </a:tr>
              <a:tr h="170815">
                <a:tc gridSpan="5">
                  <a:txBody>
                    <a:bodyPr/>
                    <a:lstStyle/>
                    <a:p>
                      <a:pPr marL="34925">
                        <a:spcAft>
                          <a:spcPts val="0"/>
                        </a:spcAft>
                      </a:pPr>
                      <a:r>
                        <a:rPr lang="en-US" sz="900" dirty="0">
                          <a:effectLst/>
                        </a:rPr>
                        <a:t>Source: Darity, Dietrich, &amp; Guilkey, 1997</a:t>
                      </a:r>
                      <a:endParaRPr lang="en-US" dirty="0">
                        <a:effectLst/>
                      </a:endParaRPr>
                    </a:p>
                  </a:txBody>
                  <a:tcPr marL="0" marR="0" marT="0" marB="0" anchor="ct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0008"/>
                  </a:ext>
                </a:extLst>
              </a:tr>
            </a:tbl>
          </a:graphicData>
        </a:graphic>
      </p:graphicFrame>
      <p:sp>
        <p:nvSpPr>
          <p:cNvPr id="8" name="Rectangle 2"/>
          <p:cNvSpPr>
            <a:spLocks noChangeArrowheads="1"/>
          </p:cNvSpPr>
          <p:nvPr/>
        </p:nvSpPr>
        <p:spPr bwMode="auto">
          <a:xfrm>
            <a:off x="1867618" y="4077072"/>
            <a:ext cx="6900863"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r>
              <a:rPr lang="en-US" sz="1200" i="1" dirty="0">
                <a:solidFill>
                  <a:srgbClr val="000000"/>
                </a:solidFill>
                <a:latin typeface="+mj-lt"/>
                <a:cs typeface="Times New Roman" pitchFamily="18" charset="0"/>
              </a:rPr>
              <a:t>Table 13.6. Race and ethnie differences in high school diploma and college degree, 1980-1990 (percentages)</a:t>
            </a:r>
            <a:endParaRPr lang="en-US" sz="1200" dirty="0">
              <a:latin typeface="+mj-lt"/>
              <a:cs typeface="Arial" pitchFamily="34" charset="0"/>
            </a:endParaRPr>
          </a:p>
          <a:p>
            <a:pPr eaLnBrk="0" hangingPunct="0">
              <a:defRPr/>
            </a:pPr>
            <a:r>
              <a:rPr lang="en-US" sz="1200" dirty="0">
                <a:latin typeface="Times New Roman" pitchFamily="18" charset="0"/>
                <a:cs typeface="Times New Roman" pitchFamily="18" charset="0"/>
              </a:rPr>
              <a:t/>
            </a:r>
            <a:br>
              <a:rPr lang="en-US" sz="1200" dirty="0">
                <a:latin typeface="Times New Roman" pitchFamily="18" charset="0"/>
                <a:cs typeface="Times New Roman" pitchFamily="18" charset="0"/>
              </a:rPr>
            </a:br>
            <a:endParaRPr lang="en-US" dirty="0">
              <a:latin typeface="Arial" pitchFamily="34" charset="0"/>
              <a:cs typeface="Arial" pitchFamily="34" charset="0"/>
            </a:endParaRPr>
          </a:p>
        </p:txBody>
      </p:sp>
      <p:sp>
        <p:nvSpPr>
          <p:cNvPr id="3" name="Rectangle 2"/>
          <p:cNvSpPr/>
          <p:nvPr/>
        </p:nvSpPr>
        <p:spPr>
          <a:xfrm>
            <a:off x="0" y="6519446"/>
            <a:ext cx="4572000" cy="307777"/>
          </a:xfrm>
          <a:prstGeom prst="rect">
            <a:avLst/>
          </a:prstGeom>
        </p:spPr>
        <p:txBody>
          <a:bodyPr>
            <a:spAutoFit/>
          </a:bodyPr>
          <a:lstStyle/>
          <a:p>
            <a:r>
              <a:rPr lang="en-AU" sz="1400" i="1" dirty="0"/>
              <a:t>The Global Bell Curve</a:t>
            </a:r>
            <a:r>
              <a:rPr lang="en-AU" sz="1400" dirty="0"/>
              <a:t>, Richard Lynn, 2009</a:t>
            </a:r>
            <a:endParaRPr lang="fr-BE" sz="1400" dirty="0"/>
          </a:p>
        </p:txBody>
      </p:sp>
    </p:spTree>
  </p:cSld>
  <p:clrMapOvr>
    <a:masterClrMapping/>
  </p:clrMapOvr>
  <p:transition spd="slow" advTm="64954"/>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txBody>
          <a:bodyPr/>
          <a:lstStyle/>
          <a:p>
            <a:pPr marL="0" indent="0">
              <a:buNone/>
            </a:pPr>
            <a:r>
              <a:rPr lang="en-US" sz="1100" dirty="0"/>
              <a:t>The Gaussian distribution, describing the distribution of intelligence, results in overrepresentation of high IQ minorities. The higher the threshold, the higher the overrepresentation.</a:t>
            </a:r>
            <a:endParaRPr lang="fr-BE" sz="1100"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179</a:t>
            </a:fld>
            <a:endParaRPr lang="fr-BE" dirty="0"/>
          </a:p>
        </p:txBody>
      </p:sp>
      <p:pic>
        <p:nvPicPr>
          <p:cNvPr id="2" name="Image 1">
            <a:extLst>
              <a:ext uri="{FF2B5EF4-FFF2-40B4-BE49-F238E27FC236}">
                <a16:creationId xmlns:a16="http://schemas.microsoft.com/office/drawing/2014/main" id="{253397D8-D2F0-477E-92B3-90C97DCF5456}"/>
              </a:ext>
            </a:extLst>
          </p:cNvPr>
          <p:cNvPicPr>
            <a:picLocks noChangeAspect="1"/>
          </p:cNvPicPr>
          <p:nvPr/>
        </p:nvPicPr>
        <p:blipFill>
          <a:blip r:embed="rId2"/>
          <a:stretch>
            <a:fillRect/>
          </a:stretch>
        </p:blipFill>
        <p:spPr>
          <a:xfrm>
            <a:off x="457200" y="552450"/>
            <a:ext cx="8372475" cy="6305550"/>
          </a:xfrm>
          <a:prstGeom prst="rect">
            <a:avLst/>
          </a:prstGeom>
        </p:spPr>
      </p:pic>
    </p:spTree>
    <p:extLst>
      <p:ext uri="{BB962C8B-B14F-4D97-AF65-F5344CB8AC3E}">
        <p14:creationId xmlns:p14="http://schemas.microsoft.com/office/powerpoint/2010/main" val="191888248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180</a:t>
            </a:fld>
            <a:endParaRPr lang="fr-BE" dirty="0"/>
          </a:p>
        </p:txBody>
      </p:sp>
      <p:pic>
        <p:nvPicPr>
          <p:cNvPr id="3" name="Image 2">
            <a:extLst>
              <a:ext uri="{FF2B5EF4-FFF2-40B4-BE49-F238E27FC236}">
                <a16:creationId xmlns:a16="http://schemas.microsoft.com/office/drawing/2014/main" id="{EE402442-92EC-4EB0-A0CD-0823CAA30EA9}"/>
              </a:ext>
            </a:extLst>
          </p:cNvPr>
          <p:cNvPicPr>
            <a:picLocks noChangeAspect="1"/>
          </p:cNvPicPr>
          <p:nvPr/>
        </p:nvPicPr>
        <p:blipFill>
          <a:blip r:embed="rId2"/>
          <a:stretch>
            <a:fillRect/>
          </a:stretch>
        </p:blipFill>
        <p:spPr>
          <a:xfrm>
            <a:off x="152400" y="390525"/>
            <a:ext cx="8839200" cy="6076950"/>
          </a:xfrm>
          <a:prstGeom prst="rect">
            <a:avLst/>
          </a:prstGeom>
        </p:spPr>
      </p:pic>
    </p:spTree>
    <p:extLst>
      <p:ext uri="{BB962C8B-B14F-4D97-AF65-F5344CB8AC3E}">
        <p14:creationId xmlns:p14="http://schemas.microsoft.com/office/powerpoint/2010/main" val="325867946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fr-BE" dirty="0"/>
              <a:t>1.2 </a:t>
            </a:r>
            <a:r>
              <a:rPr lang="en-US" dirty="0"/>
              <a:t>Inverse Relationship Between IQ and Mental Retardation</a:t>
            </a:r>
            <a:endParaRPr lang="fr-BE" dirty="0"/>
          </a:p>
        </p:txBody>
      </p:sp>
      <p:graphicFrame>
        <p:nvGraphicFramePr>
          <p:cNvPr id="5" name="Espace réservé du contenu 4"/>
          <p:cNvGraphicFramePr>
            <a:graphicFrameLocks noGrp="1"/>
          </p:cNvGraphicFramePr>
          <p:nvPr>
            <p:ph idx="1"/>
          </p:nvPr>
        </p:nvGraphicFramePr>
        <p:xfrm>
          <a:off x="1979712" y="2996952"/>
          <a:ext cx="4680519" cy="2088232"/>
        </p:xfrm>
        <a:graphic>
          <a:graphicData uri="http://schemas.openxmlformats.org/drawingml/2006/table">
            <a:tbl>
              <a:tblPr>
                <a:tableStyleId>{3C2FFA5D-87B4-456A-9821-1D502468CF0F}</a:tableStyleId>
              </a:tblPr>
              <a:tblGrid>
                <a:gridCol w="253993">
                  <a:extLst>
                    <a:ext uri="{9D8B030D-6E8A-4147-A177-3AD203B41FA5}">
                      <a16:colId xmlns:a16="http://schemas.microsoft.com/office/drawing/2014/main" val="20000"/>
                    </a:ext>
                  </a:extLst>
                </a:gridCol>
                <a:gridCol w="873560">
                  <a:extLst>
                    <a:ext uri="{9D8B030D-6E8A-4147-A177-3AD203B41FA5}">
                      <a16:colId xmlns:a16="http://schemas.microsoft.com/office/drawing/2014/main" val="20001"/>
                    </a:ext>
                  </a:extLst>
                </a:gridCol>
                <a:gridCol w="556436">
                  <a:extLst>
                    <a:ext uri="{9D8B030D-6E8A-4147-A177-3AD203B41FA5}">
                      <a16:colId xmlns:a16="http://schemas.microsoft.com/office/drawing/2014/main" val="20002"/>
                    </a:ext>
                  </a:extLst>
                </a:gridCol>
                <a:gridCol w="543222">
                  <a:extLst>
                    <a:ext uri="{9D8B030D-6E8A-4147-A177-3AD203B41FA5}">
                      <a16:colId xmlns:a16="http://schemas.microsoft.com/office/drawing/2014/main" val="20003"/>
                    </a:ext>
                  </a:extLst>
                </a:gridCol>
                <a:gridCol w="577724">
                  <a:extLst>
                    <a:ext uri="{9D8B030D-6E8A-4147-A177-3AD203B41FA5}">
                      <a16:colId xmlns:a16="http://schemas.microsoft.com/office/drawing/2014/main" val="20004"/>
                    </a:ext>
                  </a:extLst>
                </a:gridCol>
                <a:gridCol w="711327">
                  <a:extLst>
                    <a:ext uri="{9D8B030D-6E8A-4147-A177-3AD203B41FA5}">
                      <a16:colId xmlns:a16="http://schemas.microsoft.com/office/drawing/2014/main" val="20005"/>
                    </a:ext>
                  </a:extLst>
                </a:gridCol>
                <a:gridCol w="1164257">
                  <a:extLst>
                    <a:ext uri="{9D8B030D-6E8A-4147-A177-3AD203B41FA5}">
                      <a16:colId xmlns:a16="http://schemas.microsoft.com/office/drawing/2014/main" val="20006"/>
                    </a:ext>
                  </a:extLst>
                </a:gridCol>
              </a:tblGrid>
              <a:tr h="261029">
                <a:tc>
                  <a:txBody>
                    <a:bodyPr/>
                    <a:lstStyle/>
                    <a:p>
                      <a:pPr>
                        <a:spcAft>
                          <a:spcPts val="0"/>
                        </a:spcAft>
                      </a:pPr>
                      <a:endParaRPr lang="en-US" sz="900" spc="10" dirty="0">
                        <a:solidFill>
                          <a:srgbClr val="000000"/>
                        </a:solidFill>
                        <a:effectLst/>
                        <a:latin typeface="Bookman Old Style"/>
                      </a:endParaRPr>
                    </a:p>
                  </a:txBody>
                  <a:tcPr marL="0" marR="0" marT="0" marB="0" anchor="ctr"/>
                </a:tc>
                <a:tc>
                  <a:txBody>
                    <a:bodyPr/>
                    <a:lstStyle/>
                    <a:p>
                      <a:pPr algn="ctr">
                        <a:spcAft>
                          <a:spcPts val="0"/>
                        </a:spcAft>
                      </a:pPr>
                      <a:r>
                        <a:rPr lang="fr-FR" sz="900" spc="10" dirty="0">
                          <a:effectLst/>
                        </a:rPr>
                        <a:t>Condition</a:t>
                      </a:r>
                      <a:endParaRPr lang="fr-FR" dirty="0">
                        <a:effectLst/>
                      </a:endParaRPr>
                    </a:p>
                  </a:txBody>
                  <a:tcPr marL="0" marR="0" marT="0" marB="0" anchor="ctr"/>
                </a:tc>
                <a:tc>
                  <a:txBody>
                    <a:bodyPr/>
                    <a:lstStyle/>
                    <a:p>
                      <a:pPr algn="ctr">
                        <a:spcAft>
                          <a:spcPts val="0"/>
                        </a:spcAft>
                      </a:pPr>
                      <a:r>
                        <a:rPr lang="fr-FR" sz="900" spc="10" dirty="0">
                          <a:effectLst/>
                        </a:rPr>
                        <a:t>Asian</a:t>
                      </a:r>
                      <a:endParaRPr lang="fr-FR" dirty="0">
                        <a:effectLst/>
                      </a:endParaRPr>
                    </a:p>
                  </a:txBody>
                  <a:tcPr marL="0" marR="0" marT="0" marB="0" anchor="ctr"/>
                </a:tc>
                <a:tc>
                  <a:txBody>
                    <a:bodyPr/>
                    <a:lstStyle/>
                    <a:p>
                      <a:pPr marR="55245" algn="r">
                        <a:spcAft>
                          <a:spcPts val="0"/>
                        </a:spcAft>
                      </a:pPr>
                      <a:r>
                        <a:rPr lang="fr-FR" sz="900" spc="10" dirty="0">
                          <a:effectLst/>
                        </a:rPr>
                        <a:t>Black</a:t>
                      </a:r>
                      <a:endParaRPr lang="fr-FR" dirty="0">
                        <a:effectLst/>
                      </a:endParaRPr>
                    </a:p>
                  </a:txBody>
                  <a:tcPr marL="0" marR="0" marT="0" marB="0" anchor="ctr"/>
                </a:tc>
                <a:tc>
                  <a:txBody>
                    <a:bodyPr/>
                    <a:lstStyle/>
                    <a:p>
                      <a:pPr marR="55245" algn="r">
                        <a:spcAft>
                          <a:spcPts val="0"/>
                        </a:spcAft>
                      </a:pPr>
                      <a:r>
                        <a:rPr lang="fr-FR" sz="900" spc="10" dirty="0">
                          <a:effectLst/>
                        </a:rPr>
                        <a:t>White</a:t>
                      </a:r>
                      <a:endParaRPr lang="fr-FR" dirty="0">
                        <a:effectLst/>
                      </a:endParaRPr>
                    </a:p>
                  </a:txBody>
                  <a:tcPr marL="0" marR="0" marT="0" marB="0" anchor="ctr"/>
                </a:tc>
                <a:tc>
                  <a:txBody>
                    <a:bodyPr/>
                    <a:lstStyle/>
                    <a:p>
                      <a:pPr marR="33655" algn="r">
                        <a:spcAft>
                          <a:spcPts val="0"/>
                        </a:spcAft>
                      </a:pPr>
                      <a:r>
                        <a:rPr lang="fr-FR" sz="900" spc="10" dirty="0">
                          <a:effectLst/>
                        </a:rPr>
                        <a:t>Hispanic</a:t>
                      </a:r>
                      <a:endParaRPr lang="fr-FR" dirty="0">
                        <a:effectLst/>
                      </a:endParaRPr>
                    </a:p>
                  </a:txBody>
                  <a:tcPr marL="0" marR="0" marT="0" marB="0" anchor="ctr"/>
                </a:tc>
                <a:tc>
                  <a:txBody>
                    <a:bodyPr/>
                    <a:lstStyle/>
                    <a:p>
                      <a:pPr algn="ctr">
                        <a:spcAft>
                          <a:spcPts val="0"/>
                        </a:spcAft>
                      </a:pPr>
                      <a:r>
                        <a:rPr lang="fr-FR" sz="900" spc="10" dirty="0">
                          <a:effectLst/>
                        </a:rPr>
                        <a:t>Native American</a:t>
                      </a:r>
                      <a:endParaRPr lang="fr-FR" dirty="0">
                        <a:effectLst/>
                      </a:endParaRPr>
                    </a:p>
                  </a:txBody>
                  <a:tcPr marL="0" marR="0" marT="0" marB="0" anchor="ctr"/>
                </a:tc>
                <a:extLst>
                  <a:ext uri="{0D108BD9-81ED-4DB2-BD59-A6C34878D82A}">
                    <a16:rowId xmlns:a16="http://schemas.microsoft.com/office/drawing/2014/main" val="10000"/>
                  </a:ext>
                </a:extLst>
              </a:tr>
              <a:tr h="245802">
                <a:tc>
                  <a:txBody>
                    <a:bodyPr/>
                    <a:lstStyle/>
                    <a:p>
                      <a:pPr>
                        <a:spcAft>
                          <a:spcPts val="0"/>
                        </a:spcAft>
                      </a:pPr>
                      <a:r>
                        <a:rPr lang="fr-FR" sz="900" spc="10" dirty="0">
                          <a:effectLst/>
                        </a:rPr>
                        <a:t>1</a:t>
                      </a:r>
                      <a:endParaRPr lang="fr-FR" dirty="0">
                        <a:effectLst/>
                      </a:endParaRPr>
                    </a:p>
                  </a:txBody>
                  <a:tcPr marL="0" marR="0" marT="0" marB="0" anchor="ctr"/>
                </a:tc>
                <a:tc>
                  <a:txBody>
                    <a:bodyPr/>
                    <a:lstStyle/>
                    <a:p>
                      <a:pPr algn="ctr">
                        <a:spcAft>
                          <a:spcPts val="0"/>
                        </a:spcAft>
                      </a:pPr>
                      <a:r>
                        <a:rPr lang="fr-FR" sz="900" spc="10" dirty="0">
                          <a:effectLst/>
                        </a:rPr>
                        <a:t>MR</a:t>
                      </a:r>
                      <a:endParaRPr lang="fr-FR" dirty="0">
                        <a:effectLst/>
                      </a:endParaRPr>
                    </a:p>
                  </a:txBody>
                  <a:tcPr marL="0" marR="0" marT="0" marB="0" anchor="ctr"/>
                </a:tc>
                <a:tc>
                  <a:txBody>
                    <a:bodyPr/>
                    <a:lstStyle/>
                    <a:p>
                      <a:pPr algn="ctr">
                        <a:spcAft>
                          <a:spcPts val="0"/>
                        </a:spcAft>
                      </a:pPr>
                      <a:r>
                        <a:rPr lang="fr-FR" sz="900" spc="10" dirty="0">
                          <a:effectLst/>
                        </a:rPr>
                        <a:t>-</a:t>
                      </a:r>
                      <a:endParaRPr lang="fr-FR" dirty="0">
                        <a:effectLst/>
                      </a:endParaRPr>
                    </a:p>
                  </a:txBody>
                  <a:tcPr marL="0" marR="0" marT="0" marB="0" anchor="ctr"/>
                </a:tc>
                <a:tc>
                  <a:txBody>
                    <a:bodyPr/>
                    <a:lstStyle/>
                    <a:p>
                      <a:pPr marR="55245" algn="r">
                        <a:spcAft>
                          <a:spcPts val="0"/>
                        </a:spcAft>
                      </a:pPr>
                      <a:r>
                        <a:rPr lang="fr-FR" sz="900" spc="10" dirty="0">
                          <a:effectLst/>
                        </a:rPr>
                        <a:t>5.3</a:t>
                      </a:r>
                      <a:endParaRPr lang="fr-FR" dirty="0">
                        <a:effectLst/>
                      </a:endParaRPr>
                    </a:p>
                  </a:txBody>
                  <a:tcPr marL="0" marR="0" marT="0" marB="0" anchor="ctr"/>
                </a:tc>
                <a:tc>
                  <a:txBody>
                    <a:bodyPr/>
                    <a:lstStyle/>
                    <a:p>
                      <a:pPr marR="112395" algn="r">
                        <a:spcAft>
                          <a:spcPts val="0"/>
                        </a:spcAft>
                      </a:pPr>
                      <a:r>
                        <a:rPr lang="fr-FR" sz="900" spc="10" dirty="0">
                          <a:effectLst/>
                        </a:rPr>
                        <a:t>1.7</a:t>
                      </a:r>
                      <a:endParaRPr lang="fr-FR" dirty="0">
                        <a:effectLst/>
                      </a:endParaRPr>
                    </a:p>
                  </a:txBody>
                  <a:tcPr marL="0" marR="0" marT="0" marB="0" anchor="ctr"/>
                </a:tc>
                <a:tc>
                  <a:txBody>
                    <a:bodyPr/>
                    <a:lstStyle/>
                    <a:p>
                      <a:pPr marL="206375">
                        <a:spcAft>
                          <a:spcPts val="0"/>
                        </a:spcAft>
                      </a:pPr>
                      <a:r>
                        <a:rPr lang="fr-FR" sz="900" spc="10" dirty="0">
                          <a:effectLst/>
                        </a:rPr>
                        <a:t>-</a:t>
                      </a:r>
                      <a:endParaRPr lang="fr-FR" dirty="0">
                        <a:effectLst/>
                      </a:endParaRPr>
                    </a:p>
                  </a:txBody>
                  <a:tcPr marL="0" marR="0" marT="0" marB="0" anchor="ctr"/>
                </a:tc>
                <a:tc>
                  <a:txBody>
                    <a:bodyPr/>
                    <a:lstStyle/>
                    <a:p>
                      <a:pPr algn="ctr">
                        <a:spcAft>
                          <a:spcPts val="0"/>
                        </a:spcAft>
                      </a:pPr>
                      <a:r>
                        <a:rPr lang="fr-FR" sz="900" dirty="0">
                          <a:effectLst/>
                        </a:rPr>
                        <a:t>?</a:t>
                      </a:r>
                      <a:endParaRPr lang="fr-FR" dirty="0">
                        <a:effectLst/>
                      </a:endParaRPr>
                    </a:p>
                  </a:txBody>
                  <a:tcPr marL="0" marR="0" marT="0" marB="0" anchor="ctr"/>
                </a:tc>
                <a:extLst>
                  <a:ext uri="{0D108BD9-81ED-4DB2-BD59-A6C34878D82A}">
                    <a16:rowId xmlns:a16="http://schemas.microsoft.com/office/drawing/2014/main" val="10001"/>
                  </a:ext>
                </a:extLst>
              </a:tr>
              <a:tr h="250153">
                <a:tc>
                  <a:txBody>
                    <a:bodyPr/>
                    <a:lstStyle/>
                    <a:p>
                      <a:pPr>
                        <a:spcAft>
                          <a:spcPts val="0"/>
                        </a:spcAft>
                      </a:pPr>
                      <a:r>
                        <a:rPr lang="fr-FR" sz="900" dirty="0">
                          <a:effectLst/>
                        </a:rPr>
                        <a:t>2</a:t>
                      </a:r>
                      <a:endParaRPr lang="fr-FR" dirty="0">
                        <a:effectLst/>
                      </a:endParaRPr>
                    </a:p>
                  </a:txBody>
                  <a:tcPr marL="0" marR="0" marT="0" marB="0" anchor="ctr"/>
                </a:tc>
                <a:tc>
                  <a:txBody>
                    <a:bodyPr/>
                    <a:lstStyle/>
                    <a:p>
                      <a:pPr algn="ctr">
                        <a:spcAft>
                          <a:spcPts val="0"/>
                        </a:spcAft>
                      </a:pPr>
                      <a:r>
                        <a:rPr lang="fr-FR" sz="900" spc="10" dirty="0">
                          <a:effectLst/>
                        </a:rPr>
                        <a:t>MR</a:t>
                      </a:r>
                      <a:endParaRPr lang="fr-FR" dirty="0">
                        <a:effectLst/>
                      </a:endParaRPr>
                    </a:p>
                  </a:txBody>
                  <a:tcPr marL="0" marR="0" marT="0" marB="0" anchor="ctr"/>
                </a:tc>
                <a:tc>
                  <a:txBody>
                    <a:bodyPr/>
                    <a:lstStyle/>
                    <a:p>
                      <a:pPr algn="ctr">
                        <a:spcAft>
                          <a:spcPts val="0"/>
                        </a:spcAft>
                      </a:pPr>
                      <a:r>
                        <a:rPr lang="fr-FR" sz="900" spc="10" dirty="0">
                          <a:effectLst/>
                        </a:rPr>
                        <a:t>0.5</a:t>
                      </a:r>
                      <a:endParaRPr lang="fr-FR" dirty="0">
                        <a:effectLst/>
                      </a:endParaRPr>
                    </a:p>
                  </a:txBody>
                  <a:tcPr marL="0" marR="0" marT="0" marB="0" anchor="ctr"/>
                </a:tc>
                <a:tc>
                  <a:txBody>
                    <a:bodyPr/>
                    <a:lstStyle/>
                    <a:p>
                      <a:pPr marR="55245" algn="r">
                        <a:spcAft>
                          <a:spcPts val="0"/>
                        </a:spcAft>
                      </a:pPr>
                      <a:r>
                        <a:rPr lang="fr-FR" sz="800" spc="40" dirty="0">
                          <a:effectLst/>
                        </a:rPr>
                        <a:t>2.1</a:t>
                      </a:r>
                      <a:endParaRPr lang="fr-FR" dirty="0">
                        <a:effectLst/>
                      </a:endParaRPr>
                    </a:p>
                  </a:txBody>
                  <a:tcPr marL="0" marR="0" marT="0" marB="0" anchor="ctr"/>
                </a:tc>
                <a:tc>
                  <a:txBody>
                    <a:bodyPr/>
                    <a:lstStyle/>
                    <a:p>
                      <a:pPr marR="112395" algn="r">
                        <a:spcAft>
                          <a:spcPts val="0"/>
                        </a:spcAft>
                      </a:pPr>
                      <a:r>
                        <a:rPr lang="fr-FR" sz="800" spc="40" dirty="0">
                          <a:effectLst/>
                        </a:rPr>
                        <a:t>1.0</a:t>
                      </a:r>
                      <a:endParaRPr lang="fr-FR" dirty="0">
                        <a:effectLst/>
                      </a:endParaRPr>
                    </a:p>
                  </a:txBody>
                  <a:tcPr marL="0" marR="0" marT="0" marB="0" anchor="ctr"/>
                </a:tc>
                <a:tc>
                  <a:txBody>
                    <a:bodyPr/>
                    <a:lstStyle/>
                    <a:p>
                      <a:pPr marR="147955" algn="r">
                        <a:spcAft>
                          <a:spcPts val="0"/>
                        </a:spcAft>
                      </a:pPr>
                      <a:r>
                        <a:rPr lang="fr-FR" sz="800" spc="40" dirty="0">
                          <a:effectLst/>
                        </a:rPr>
                        <a:t>1.0</a:t>
                      </a:r>
                      <a:endParaRPr lang="fr-FR" dirty="0">
                        <a:effectLst/>
                      </a:endParaRPr>
                    </a:p>
                  </a:txBody>
                  <a:tcPr marL="0" marR="0" marT="0" marB="0" anchor="ctr"/>
                </a:tc>
                <a:tc>
                  <a:txBody>
                    <a:bodyPr/>
                    <a:lstStyle/>
                    <a:p>
                      <a:pPr algn="ctr">
                        <a:spcAft>
                          <a:spcPts val="0"/>
                        </a:spcAft>
                      </a:pPr>
                      <a:r>
                        <a:rPr lang="fr-FR" sz="800" spc="40" dirty="0">
                          <a:effectLst/>
                        </a:rPr>
                        <a:t>1.2</a:t>
                      </a:r>
                      <a:endParaRPr lang="fr-FR" dirty="0">
                        <a:effectLst/>
                      </a:endParaRPr>
                    </a:p>
                  </a:txBody>
                  <a:tcPr marL="0" marR="0" marT="0" marB="0" anchor="ctr"/>
                </a:tc>
                <a:extLst>
                  <a:ext uri="{0D108BD9-81ED-4DB2-BD59-A6C34878D82A}">
                    <a16:rowId xmlns:a16="http://schemas.microsoft.com/office/drawing/2014/main" val="10002"/>
                  </a:ext>
                </a:extLst>
              </a:tr>
              <a:tr h="255591">
                <a:tc>
                  <a:txBody>
                    <a:bodyPr/>
                    <a:lstStyle/>
                    <a:p>
                      <a:pPr>
                        <a:spcAft>
                          <a:spcPts val="0"/>
                        </a:spcAft>
                      </a:pPr>
                      <a:r>
                        <a:rPr lang="fr-FR" sz="900" spc="10" dirty="0">
                          <a:effectLst/>
                        </a:rPr>
                        <a:t>3</a:t>
                      </a:r>
                      <a:endParaRPr lang="fr-FR" dirty="0">
                        <a:effectLst/>
                      </a:endParaRPr>
                    </a:p>
                  </a:txBody>
                  <a:tcPr marL="0" marR="0" marT="0" marB="0" anchor="ctr"/>
                </a:tc>
                <a:tc>
                  <a:txBody>
                    <a:bodyPr/>
                    <a:lstStyle/>
                    <a:p>
                      <a:pPr algn="ctr">
                        <a:spcAft>
                          <a:spcPts val="0"/>
                        </a:spcAft>
                      </a:pPr>
                      <a:r>
                        <a:rPr lang="fr-FR" sz="900" spc="10" dirty="0">
                          <a:effectLst/>
                        </a:rPr>
                        <a:t>LD</a:t>
                      </a:r>
                      <a:endParaRPr lang="fr-FR" dirty="0">
                        <a:effectLst/>
                      </a:endParaRPr>
                    </a:p>
                  </a:txBody>
                  <a:tcPr marL="0" marR="0" marT="0" marB="0" anchor="ctr"/>
                </a:tc>
                <a:tc>
                  <a:txBody>
                    <a:bodyPr/>
                    <a:lstStyle/>
                    <a:p>
                      <a:pPr algn="ctr">
                        <a:spcAft>
                          <a:spcPts val="0"/>
                        </a:spcAft>
                      </a:pPr>
                      <a:r>
                        <a:rPr lang="fr-FR" sz="800" spc="40" dirty="0">
                          <a:effectLst/>
                        </a:rPr>
                        <a:t>2.0</a:t>
                      </a:r>
                      <a:endParaRPr lang="fr-FR" dirty="0">
                        <a:effectLst/>
                      </a:endParaRPr>
                    </a:p>
                  </a:txBody>
                  <a:tcPr marL="0" marR="0" marT="0" marB="0" anchor="ctr"/>
                </a:tc>
                <a:tc>
                  <a:txBody>
                    <a:bodyPr/>
                    <a:lstStyle/>
                    <a:p>
                      <a:pPr marR="55245" algn="r">
                        <a:spcAft>
                          <a:spcPts val="0"/>
                        </a:spcAft>
                      </a:pPr>
                      <a:r>
                        <a:rPr lang="fr-FR" sz="900" spc="10" dirty="0">
                          <a:effectLst/>
                        </a:rPr>
                        <a:t>7.0</a:t>
                      </a:r>
                      <a:endParaRPr lang="fr-FR" dirty="0">
                        <a:effectLst/>
                      </a:endParaRPr>
                    </a:p>
                  </a:txBody>
                  <a:tcPr marL="0" marR="0" marT="0" marB="0" anchor="ctr"/>
                </a:tc>
                <a:tc>
                  <a:txBody>
                    <a:bodyPr/>
                    <a:lstStyle/>
                    <a:p>
                      <a:pPr marR="112395" algn="r">
                        <a:spcAft>
                          <a:spcPts val="0"/>
                        </a:spcAft>
                      </a:pPr>
                      <a:r>
                        <a:rPr lang="fr-FR" sz="900" spc="10" dirty="0">
                          <a:effectLst/>
                        </a:rPr>
                        <a:t>6.0</a:t>
                      </a:r>
                      <a:endParaRPr lang="fr-FR" dirty="0">
                        <a:effectLst/>
                      </a:endParaRPr>
                    </a:p>
                  </a:txBody>
                  <a:tcPr marL="0" marR="0" marT="0" marB="0" anchor="ctr"/>
                </a:tc>
                <a:tc>
                  <a:txBody>
                    <a:bodyPr/>
                    <a:lstStyle/>
                    <a:p>
                      <a:pPr marR="147955" algn="r">
                        <a:spcAft>
                          <a:spcPts val="0"/>
                        </a:spcAft>
                      </a:pPr>
                      <a:r>
                        <a:rPr lang="fr-FR" sz="900" spc="10" dirty="0">
                          <a:effectLst/>
                        </a:rPr>
                        <a:t>5.4</a:t>
                      </a:r>
                      <a:endParaRPr lang="fr-FR" dirty="0">
                        <a:effectLst/>
                      </a:endParaRPr>
                    </a:p>
                  </a:txBody>
                  <a:tcPr marL="0" marR="0" marT="0" marB="0" anchor="ctr"/>
                </a:tc>
                <a:tc>
                  <a:txBody>
                    <a:bodyPr/>
                    <a:lstStyle/>
                    <a:p>
                      <a:pPr algn="ctr">
                        <a:spcAft>
                          <a:spcPts val="0"/>
                        </a:spcAft>
                      </a:pPr>
                      <a:r>
                        <a:rPr lang="fr-FR" sz="900" spc="10" dirty="0">
                          <a:effectLst/>
                        </a:rPr>
                        <a:t>6.3</a:t>
                      </a:r>
                      <a:endParaRPr lang="fr-FR" dirty="0">
                        <a:effectLst/>
                      </a:endParaRPr>
                    </a:p>
                  </a:txBody>
                  <a:tcPr marL="0" marR="0" marT="0" marB="0" anchor="ctr"/>
                </a:tc>
                <a:extLst>
                  <a:ext uri="{0D108BD9-81ED-4DB2-BD59-A6C34878D82A}">
                    <a16:rowId xmlns:a16="http://schemas.microsoft.com/office/drawing/2014/main" val="10003"/>
                  </a:ext>
                </a:extLst>
              </a:tr>
              <a:tr h="261029">
                <a:tc>
                  <a:txBody>
                    <a:bodyPr/>
                    <a:lstStyle/>
                    <a:p>
                      <a:pPr>
                        <a:spcAft>
                          <a:spcPts val="0"/>
                        </a:spcAft>
                      </a:pPr>
                      <a:r>
                        <a:rPr lang="fr-FR" sz="900" spc="10" dirty="0">
                          <a:effectLst/>
                        </a:rPr>
                        <a:t>4</a:t>
                      </a:r>
                      <a:endParaRPr lang="fr-FR" dirty="0">
                        <a:effectLst/>
                      </a:endParaRPr>
                    </a:p>
                  </a:txBody>
                  <a:tcPr marL="0" marR="0" marT="0" marB="0" anchor="ctr"/>
                </a:tc>
                <a:tc>
                  <a:txBody>
                    <a:bodyPr/>
                    <a:lstStyle/>
                    <a:p>
                      <a:pPr algn="ctr">
                        <a:spcAft>
                          <a:spcPts val="0"/>
                        </a:spcAft>
                      </a:pPr>
                      <a:r>
                        <a:rPr lang="fr-FR" sz="900" spc="10" dirty="0">
                          <a:effectLst/>
                        </a:rPr>
                        <a:t>LD</a:t>
                      </a:r>
                      <a:endParaRPr lang="fr-FR" dirty="0">
                        <a:effectLst/>
                      </a:endParaRPr>
                    </a:p>
                  </a:txBody>
                  <a:tcPr marL="0" marR="0" marT="0" marB="0" anchor="ctr"/>
                </a:tc>
                <a:tc>
                  <a:txBody>
                    <a:bodyPr/>
                    <a:lstStyle/>
                    <a:p>
                      <a:pPr algn="ctr">
                        <a:spcAft>
                          <a:spcPts val="0"/>
                        </a:spcAft>
                      </a:pPr>
                      <a:r>
                        <a:rPr lang="fr-FR" sz="900" spc="10" dirty="0">
                          <a:effectLst/>
                        </a:rPr>
                        <a:t>-</a:t>
                      </a:r>
                      <a:endParaRPr lang="fr-FR" dirty="0">
                        <a:effectLst/>
                      </a:endParaRPr>
                    </a:p>
                  </a:txBody>
                  <a:tcPr marL="0" marR="0" marT="0" marB="0" anchor="ctr"/>
                </a:tc>
                <a:tc>
                  <a:txBody>
                    <a:bodyPr/>
                    <a:lstStyle/>
                    <a:p>
                      <a:pPr marR="55245" algn="r">
                        <a:spcAft>
                          <a:spcPts val="0"/>
                        </a:spcAft>
                      </a:pPr>
                      <a:r>
                        <a:rPr lang="fr-FR" sz="900" spc="10" dirty="0">
                          <a:effectLst/>
                        </a:rPr>
                        <a:t>18.6</a:t>
                      </a:r>
                      <a:endParaRPr lang="fr-FR" dirty="0">
                        <a:effectLst/>
                      </a:endParaRPr>
                    </a:p>
                  </a:txBody>
                  <a:tcPr marL="0" marR="0" marT="0" marB="0" anchor="ctr"/>
                </a:tc>
                <a:tc>
                  <a:txBody>
                    <a:bodyPr/>
                    <a:lstStyle/>
                    <a:p>
                      <a:pPr marR="112395" algn="r">
                        <a:spcAft>
                          <a:spcPts val="0"/>
                        </a:spcAft>
                      </a:pPr>
                      <a:r>
                        <a:rPr lang="fr-FR" sz="900" spc="10" dirty="0">
                          <a:effectLst/>
                        </a:rPr>
                        <a:t>9.7</a:t>
                      </a:r>
                      <a:endParaRPr lang="fr-FR" dirty="0">
                        <a:effectLst/>
                      </a:endParaRPr>
                    </a:p>
                  </a:txBody>
                  <a:tcPr marL="0" marR="0" marT="0" marB="0" anchor="ctr"/>
                </a:tc>
                <a:tc>
                  <a:txBody>
                    <a:bodyPr/>
                    <a:lstStyle/>
                    <a:p>
                      <a:pPr marR="147955" algn="r">
                        <a:spcAft>
                          <a:spcPts val="0"/>
                        </a:spcAft>
                      </a:pPr>
                      <a:r>
                        <a:rPr lang="fr-FR" sz="900" spc="10" dirty="0">
                          <a:effectLst/>
                        </a:rPr>
                        <a:t>15.0</a:t>
                      </a:r>
                      <a:endParaRPr lang="fr-FR" dirty="0">
                        <a:effectLst/>
                      </a:endParaRPr>
                    </a:p>
                  </a:txBody>
                  <a:tcPr marL="0" marR="0" marT="0" marB="0" anchor="ctr"/>
                </a:tc>
                <a:tc>
                  <a:txBody>
                    <a:bodyPr/>
                    <a:lstStyle/>
                    <a:p>
                      <a:pPr algn="ctr">
                        <a:spcAft>
                          <a:spcPts val="0"/>
                        </a:spcAft>
                      </a:pPr>
                      <a:r>
                        <a:rPr lang="fr-FR" sz="900" spc="10" dirty="0">
                          <a:effectLst/>
                        </a:rPr>
                        <a:t>?</a:t>
                      </a:r>
                      <a:endParaRPr lang="fr-FR" dirty="0">
                        <a:effectLst/>
                      </a:endParaRPr>
                    </a:p>
                  </a:txBody>
                  <a:tcPr marL="0" marR="0" marT="0" marB="0" anchor="ctr"/>
                </a:tc>
                <a:extLst>
                  <a:ext uri="{0D108BD9-81ED-4DB2-BD59-A6C34878D82A}">
                    <a16:rowId xmlns:a16="http://schemas.microsoft.com/office/drawing/2014/main" val="10004"/>
                  </a:ext>
                </a:extLst>
              </a:tr>
              <a:tr h="814628">
                <a:tc gridSpan="7">
                  <a:txBody>
                    <a:bodyPr/>
                    <a:lstStyle/>
                    <a:p>
                      <a:pPr>
                        <a:lnSpc>
                          <a:spcPct val="121000"/>
                        </a:lnSpc>
                        <a:spcAft>
                          <a:spcPts val="0"/>
                        </a:spcAft>
                      </a:pPr>
                      <a:r>
                        <a:rPr lang="en-US" sz="900" spc="10" dirty="0">
                          <a:effectLst/>
                        </a:rPr>
                        <a:t>Sources: 1: Broman, Nichols, Shaughnessy &amp; Wallace, 1987; 2-3:</a:t>
                      </a:r>
                      <a:endParaRPr lang="en-US" dirty="0">
                        <a:effectLst/>
                      </a:endParaRPr>
                    </a:p>
                    <a:p>
                      <a:pPr>
                        <a:lnSpc>
                          <a:spcPct val="120000"/>
                        </a:lnSpc>
                        <a:spcAft>
                          <a:spcPts val="0"/>
                        </a:spcAft>
                      </a:pPr>
                      <a:r>
                        <a:rPr lang="en-US" sz="900" spc="10" dirty="0">
                          <a:effectLst/>
                        </a:rPr>
                        <a:t>Zhang and Katsiyannis, 2002; 4: Office of Civil Rights, US Dept of</a:t>
                      </a:r>
                      <a:endParaRPr lang="en-US" dirty="0">
                        <a:effectLst/>
                      </a:endParaRPr>
                    </a:p>
                    <a:p>
                      <a:pPr>
                        <a:spcAft>
                          <a:spcPts val="0"/>
                        </a:spcAft>
                      </a:pPr>
                      <a:r>
                        <a:rPr lang="en-US" sz="900" spc="10" dirty="0">
                          <a:effectLst/>
                        </a:rPr>
                        <a:t>Education.</a:t>
                      </a:r>
                      <a:endParaRPr lang="en-US" dirty="0">
                        <a:effectLst/>
                      </a:endParaRPr>
                    </a:p>
                  </a:txBody>
                  <a:tcPr marL="0" marR="0" marT="0" marB="0" anchor="ct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0005"/>
                  </a:ext>
                </a:extLst>
              </a:tr>
            </a:tbl>
          </a:graphicData>
        </a:graphic>
      </p:graphicFrame>
      <p:sp>
        <p:nvSpPr>
          <p:cNvPr id="4" name="Espace réservé du numéro de diapositive 3"/>
          <p:cNvSpPr>
            <a:spLocks noGrp="1"/>
          </p:cNvSpPr>
          <p:nvPr>
            <p:ph type="sldNum" sz="quarter" idx="12"/>
          </p:nvPr>
        </p:nvSpPr>
        <p:spPr/>
        <p:txBody>
          <a:bodyPr/>
          <a:lstStyle/>
          <a:p>
            <a:pPr>
              <a:defRPr/>
            </a:pPr>
            <a:fld id="{B83A51DE-1E9F-479E-84AB-7AC7900A102D}" type="slidenum">
              <a:rPr lang="fr-BE"/>
              <a:pPr>
                <a:defRPr/>
              </a:pPr>
              <a:t>181</a:t>
            </a:fld>
            <a:endParaRPr lang="fr-BE" dirty="0"/>
          </a:p>
        </p:txBody>
      </p:sp>
      <p:sp>
        <p:nvSpPr>
          <p:cNvPr id="86021" name="Rectangle 1"/>
          <p:cNvSpPr>
            <a:spLocks noChangeArrowheads="1"/>
          </p:cNvSpPr>
          <p:nvPr/>
        </p:nvSpPr>
        <p:spPr bwMode="auto">
          <a:xfrm>
            <a:off x="1259632" y="238000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200" i="1" dirty="0">
                <a:latin typeface="Times New Roman" pitchFamily="18" charset="0"/>
                <a:cs typeface="Times New Roman" pitchFamily="18" charset="0"/>
              </a:rPr>
              <a:t>Table 13.4. Prevalence of mental retardation (MR) and learning disability (LR) (percentages)</a:t>
            </a:r>
            <a:endParaRPr lang="en-US" sz="600" dirty="0">
              <a:latin typeface="Arial" charset="0"/>
            </a:endParaRPr>
          </a:p>
          <a:p>
            <a:pPr eaLnBrk="0" hangingPunct="0"/>
            <a:endParaRPr lang="en-US" dirty="0">
              <a:latin typeface="Arial" charset="0"/>
            </a:endParaRPr>
          </a:p>
        </p:txBody>
      </p:sp>
      <p:sp>
        <p:nvSpPr>
          <p:cNvPr id="3" name="ZoneTexte 2"/>
          <p:cNvSpPr txBox="1"/>
          <p:nvPr/>
        </p:nvSpPr>
        <p:spPr>
          <a:xfrm>
            <a:off x="7688" y="6549276"/>
            <a:ext cx="3192221" cy="307777"/>
          </a:xfrm>
          <a:prstGeom prst="rect">
            <a:avLst/>
          </a:prstGeom>
          <a:noFill/>
        </p:spPr>
        <p:txBody>
          <a:bodyPr wrap="none" rtlCol="0">
            <a:spAutoFit/>
          </a:bodyPr>
          <a:lstStyle/>
          <a:p>
            <a:r>
              <a:rPr lang="en-AU" sz="1400" i="1" dirty="0"/>
              <a:t>The Global Bell Curve</a:t>
            </a:r>
            <a:r>
              <a:rPr lang="en-AU" sz="1400" dirty="0"/>
              <a:t>, Richard Lynn, 2009</a:t>
            </a:r>
            <a:endParaRPr lang="fr-BE" sz="1400" dirty="0"/>
          </a:p>
        </p:txBody>
      </p:sp>
    </p:spTree>
  </p:cSld>
  <p:clrMapOvr>
    <a:masterClrMapping/>
  </p:clrMapOvr>
  <p:transition spd="slow" advTm="23497"/>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288" y="44450"/>
            <a:ext cx="8229600" cy="1143000"/>
          </a:xfrm>
        </p:spPr>
        <p:txBody>
          <a:bodyPr rtlCol="0">
            <a:normAutofit fontScale="90000"/>
          </a:bodyPr>
          <a:lstStyle/>
          <a:p>
            <a:pPr eaLnBrk="1" fontAlgn="auto" hangingPunct="1">
              <a:spcAft>
                <a:spcPts val="0"/>
              </a:spcAft>
              <a:defRPr/>
            </a:pPr>
            <a:r>
              <a:rPr lang="fr-BE" dirty="0"/>
              <a:t>1.3 H</a:t>
            </a:r>
            <a:r>
              <a:rPr lang="en-US" dirty="0" err="1"/>
              <a:t>ierarchy</a:t>
            </a:r>
            <a:r>
              <a:rPr lang="en-US" dirty="0"/>
              <a:t> Remains IQ-</a:t>
            </a:r>
            <a:r>
              <a:rPr lang="en-US" dirty="0" err="1"/>
              <a:t>cratic</a:t>
            </a:r>
            <a:r>
              <a:rPr lang="en-US" dirty="0"/>
              <a:t> for Wages</a:t>
            </a:r>
            <a:endParaRPr lang="fr-BE" dirty="0"/>
          </a:p>
        </p:txBody>
      </p:sp>
      <p:graphicFrame>
        <p:nvGraphicFramePr>
          <p:cNvPr id="5" name="Espace réservé du contenu 4"/>
          <p:cNvGraphicFramePr>
            <a:graphicFrameLocks noGrp="1"/>
          </p:cNvGraphicFramePr>
          <p:nvPr>
            <p:ph idx="1"/>
          </p:nvPr>
        </p:nvGraphicFramePr>
        <p:xfrm>
          <a:off x="899592" y="1687042"/>
          <a:ext cx="2448272" cy="2088233"/>
        </p:xfrm>
        <a:graphic>
          <a:graphicData uri="http://schemas.openxmlformats.org/drawingml/2006/table">
            <a:tbl>
              <a:tblPr>
                <a:tableStyleId>{3C2FFA5D-87B4-456A-9821-1D502468CF0F}</a:tableStyleId>
              </a:tblPr>
              <a:tblGrid>
                <a:gridCol w="1395411">
                  <a:extLst>
                    <a:ext uri="{9D8B030D-6E8A-4147-A177-3AD203B41FA5}">
                      <a16:colId xmlns:a16="http://schemas.microsoft.com/office/drawing/2014/main" val="20000"/>
                    </a:ext>
                  </a:extLst>
                </a:gridCol>
                <a:gridCol w="522723">
                  <a:extLst>
                    <a:ext uri="{9D8B030D-6E8A-4147-A177-3AD203B41FA5}">
                      <a16:colId xmlns:a16="http://schemas.microsoft.com/office/drawing/2014/main" val="20001"/>
                    </a:ext>
                  </a:extLst>
                </a:gridCol>
                <a:gridCol w="530138">
                  <a:extLst>
                    <a:ext uri="{9D8B030D-6E8A-4147-A177-3AD203B41FA5}">
                      <a16:colId xmlns:a16="http://schemas.microsoft.com/office/drawing/2014/main" val="20002"/>
                    </a:ext>
                  </a:extLst>
                </a:gridCol>
              </a:tblGrid>
              <a:tr h="231490">
                <a:tc>
                  <a:txBody>
                    <a:bodyPr/>
                    <a:lstStyle/>
                    <a:p>
                      <a:pPr>
                        <a:spcAft>
                          <a:spcPts val="0"/>
                        </a:spcAft>
                      </a:pPr>
                      <a:r>
                        <a:rPr lang="fr-FR" sz="1000" spc="20" dirty="0">
                          <a:effectLst/>
                        </a:rPr>
                        <a:t>Group</a:t>
                      </a:r>
                      <a:endParaRPr lang="fr-FR" dirty="0">
                        <a:effectLst/>
                      </a:endParaRPr>
                    </a:p>
                  </a:txBody>
                  <a:tcPr marL="0" marR="0" marT="0" marB="0" anchor="ctr"/>
                </a:tc>
                <a:tc>
                  <a:txBody>
                    <a:bodyPr/>
                    <a:lstStyle/>
                    <a:p>
                      <a:pPr marR="60325" algn="r">
                        <a:spcAft>
                          <a:spcPts val="0"/>
                        </a:spcAft>
                      </a:pPr>
                      <a:r>
                        <a:rPr lang="fr-FR" sz="1000" spc="20" dirty="0">
                          <a:effectLst/>
                        </a:rPr>
                        <a:t>1980</a:t>
                      </a:r>
                      <a:endParaRPr lang="fr-FR" dirty="0">
                        <a:effectLst/>
                      </a:endParaRPr>
                    </a:p>
                  </a:txBody>
                  <a:tcPr marL="0" marR="0" marT="0" marB="0" anchor="ctr"/>
                </a:tc>
                <a:tc>
                  <a:txBody>
                    <a:bodyPr/>
                    <a:lstStyle/>
                    <a:p>
                      <a:pPr algn="ctr">
                        <a:spcAft>
                          <a:spcPts val="0"/>
                        </a:spcAft>
                      </a:pPr>
                      <a:r>
                        <a:rPr lang="fr-FR" sz="1000" spc="20" dirty="0">
                          <a:effectLst/>
                        </a:rPr>
                        <a:t>1990</a:t>
                      </a:r>
                      <a:endParaRPr lang="fr-FR" dirty="0">
                        <a:effectLst/>
                      </a:endParaRPr>
                    </a:p>
                  </a:txBody>
                  <a:tcPr marL="0" marR="0" marT="0" marB="0" anchor="ctr"/>
                </a:tc>
                <a:extLst>
                  <a:ext uri="{0D108BD9-81ED-4DB2-BD59-A6C34878D82A}">
                    <a16:rowId xmlns:a16="http://schemas.microsoft.com/office/drawing/2014/main" val="10000"/>
                  </a:ext>
                </a:extLst>
              </a:tr>
              <a:tr h="231490">
                <a:tc>
                  <a:txBody>
                    <a:bodyPr/>
                    <a:lstStyle/>
                    <a:p>
                      <a:pPr>
                        <a:spcAft>
                          <a:spcPts val="0"/>
                        </a:spcAft>
                      </a:pPr>
                      <a:r>
                        <a:rPr lang="fr-FR" sz="1000" spc="20" dirty="0">
                          <a:effectLst/>
                        </a:rPr>
                        <a:t>Asians</a:t>
                      </a:r>
                      <a:endParaRPr lang="fr-FR" dirty="0">
                        <a:effectLst/>
                      </a:endParaRPr>
                    </a:p>
                  </a:txBody>
                  <a:tcPr marL="0" marR="0" marT="0" marB="0" anchor="ctr"/>
                </a:tc>
                <a:tc>
                  <a:txBody>
                    <a:bodyPr/>
                    <a:lstStyle/>
                    <a:p>
                      <a:pPr marR="60325" algn="r">
                        <a:spcAft>
                          <a:spcPts val="0"/>
                        </a:spcAft>
                      </a:pPr>
                      <a:r>
                        <a:rPr lang="fr-FR" sz="1000" spc="20" dirty="0">
                          <a:effectLst/>
                        </a:rPr>
                        <a:t>23.5</a:t>
                      </a:r>
                      <a:endParaRPr lang="fr-FR" dirty="0">
                        <a:effectLst/>
                      </a:endParaRPr>
                    </a:p>
                  </a:txBody>
                  <a:tcPr marL="0" marR="0" marT="0" marB="0" anchor="ctr"/>
                </a:tc>
                <a:tc>
                  <a:txBody>
                    <a:bodyPr/>
                    <a:lstStyle/>
                    <a:p>
                      <a:pPr algn="ctr">
                        <a:spcAft>
                          <a:spcPts val="0"/>
                        </a:spcAft>
                      </a:pPr>
                      <a:r>
                        <a:rPr lang="fr-FR" sz="1000" spc="20" dirty="0">
                          <a:effectLst/>
                        </a:rPr>
                        <a:t>46.4</a:t>
                      </a:r>
                      <a:endParaRPr lang="fr-FR" dirty="0">
                        <a:effectLst/>
                      </a:endParaRPr>
                    </a:p>
                  </a:txBody>
                  <a:tcPr marL="0" marR="0" marT="0" marB="0" anchor="ctr"/>
                </a:tc>
                <a:extLst>
                  <a:ext uri="{0D108BD9-81ED-4DB2-BD59-A6C34878D82A}">
                    <a16:rowId xmlns:a16="http://schemas.microsoft.com/office/drawing/2014/main" val="10001"/>
                  </a:ext>
                </a:extLst>
              </a:tr>
              <a:tr h="231490">
                <a:tc>
                  <a:txBody>
                    <a:bodyPr/>
                    <a:lstStyle/>
                    <a:p>
                      <a:pPr>
                        <a:spcAft>
                          <a:spcPts val="0"/>
                        </a:spcAft>
                      </a:pPr>
                      <a:r>
                        <a:rPr lang="fr-FR" sz="1000" spc="20" dirty="0">
                          <a:effectLst/>
                        </a:rPr>
                        <a:t>East Asians</a:t>
                      </a:r>
                      <a:endParaRPr lang="fr-FR" dirty="0">
                        <a:effectLst/>
                      </a:endParaRPr>
                    </a:p>
                  </a:txBody>
                  <a:tcPr marL="0" marR="0" marT="0" marB="0" anchor="ctr"/>
                </a:tc>
                <a:tc>
                  <a:txBody>
                    <a:bodyPr/>
                    <a:lstStyle/>
                    <a:p>
                      <a:pPr marR="60325" algn="r">
                        <a:spcAft>
                          <a:spcPts val="0"/>
                        </a:spcAft>
                      </a:pPr>
                      <a:r>
                        <a:rPr lang="fr-FR" sz="1000" spc="20" dirty="0">
                          <a:effectLst/>
                        </a:rPr>
                        <a:t>26.6</a:t>
                      </a:r>
                      <a:endParaRPr lang="fr-FR" dirty="0">
                        <a:effectLst/>
                      </a:endParaRPr>
                    </a:p>
                  </a:txBody>
                  <a:tcPr marL="0" marR="0" marT="0" marB="0" anchor="ctr"/>
                </a:tc>
                <a:tc>
                  <a:txBody>
                    <a:bodyPr/>
                    <a:lstStyle/>
                    <a:p>
                      <a:pPr algn="ctr">
                        <a:spcAft>
                          <a:spcPts val="0"/>
                        </a:spcAft>
                      </a:pPr>
                      <a:r>
                        <a:rPr lang="fr-FR" sz="1000" spc="20" dirty="0">
                          <a:effectLst/>
                        </a:rPr>
                        <a:t>-</a:t>
                      </a:r>
                      <a:endParaRPr lang="fr-FR" dirty="0">
                        <a:effectLst/>
                      </a:endParaRPr>
                    </a:p>
                  </a:txBody>
                  <a:tcPr marL="0" marR="0" marT="0" marB="0" anchor="ctr"/>
                </a:tc>
                <a:extLst>
                  <a:ext uri="{0D108BD9-81ED-4DB2-BD59-A6C34878D82A}">
                    <a16:rowId xmlns:a16="http://schemas.microsoft.com/office/drawing/2014/main" val="10002"/>
                  </a:ext>
                </a:extLst>
              </a:tr>
              <a:tr h="231490">
                <a:tc>
                  <a:txBody>
                    <a:bodyPr/>
                    <a:lstStyle/>
                    <a:p>
                      <a:pPr>
                        <a:spcAft>
                          <a:spcPts val="0"/>
                        </a:spcAft>
                      </a:pPr>
                      <a:r>
                        <a:rPr lang="fr-FR" sz="1000" spc="20" dirty="0">
                          <a:effectLst/>
                        </a:rPr>
                        <a:t>Southeast Asians</a:t>
                      </a:r>
                      <a:endParaRPr lang="fr-FR" dirty="0">
                        <a:effectLst/>
                      </a:endParaRPr>
                    </a:p>
                  </a:txBody>
                  <a:tcPr marL="0" marR="0" marT="0" marB="0" anchor="ctr"/>
                </a:tc>
                <a:tc>
                  <a:txBody>
                    <a:bodyPr/>
                    <a:lstStyle/>
                    <a:p>
                      <a:pPr marR="60325" algn="r">
                        <a:spcAft>
                          <a:spcPts val="0"/>
                        </a:spcAft>
                      </a:pPr>
                      <a:r>
                        <a:rPr lang="fr-FR" sz="1000" spc="20" dirty="0">
                          <a:effectLst/>
                        </a:rPr>
                        <a:t>20.3</a:t>
                      </a:r>
                      <a:endParaRPr lang="fr-FR" dirty="0">
                        <a:effectLst/>
                      </a:endParaRPr>
                    </a:p>
                  </a:txBody>
                  <a:tcPr marL="0" marR="0" marT="0" marB="0" anchor="ctr"/>
                </a:tc>
                <a:tc>
                  <a:txBody>
                    <a:bodyPr/>
                    <a:lstStyle/>
                    <a:p>
                      <a:pPr algn="ctr">
                        <a:spcAft>
                          <a:spcPts val="0"/>
                        </a:spcAft>
                      </a:pPr>
                      <a:r>
                        <a:rPr lang="fr-FR" sz="1000" spc="20" dirty="0">
                          <a:effectLst/>
                        </a:rPr>
                        <a:t>-</a:t>
                      </a:r>
                      <a:endParaRPr lang="fr-FR" dirty="0">
                        <a:effectLst/>
                      </a:endParaRPr>
                    </a:p>
                  </a:txBody>
                  <a:tcPr marL="0" marR="0" marT="0" marB="0" anchor="ctr"/>
                </a:tc>
                <a:extLst>
                  <a:ext uri="{0D108BD9-81ED-4DB2-BD59-A6C34878D82A}">
                    <a16:rowId xmlns:a16="http://schemas.microsoft.com/office/drawing/2014/main" val="10003"/>
                  </a:ext>
                </a:extLst>
              </a:tr>
              <a:tr h="231490">
                <a:tc>
                  <a:txBody>
                    <a:bodyPr/>
                    <a:lstStyle/>
                    <a:p>
                      <a:pPr>
                        <a:spcAft>
                          <a:spcPts val="0"/>
                        </a:spcAft>
                      </a:pPr>
                      <a:r>
                        <a:rPr lang="fr-FR" sz="1000" spc="20" dirty="0">
                          <a:effectLst/>
                        </a:rPr>
                        <a:t>Blacks</a:t>
                      </a:r>
                      <a:endParaRPr lang="fr-FR" dirty="0">
                        <a:effectLst/>
                      </a:endParaRPr>
                    </a:p>
                  </a:txBody>
                  <a:tcPr marL="0" marR="0" marT="0" marB="0" anchor="ctr"/>
                </a:tc>
                <a:tc>
                  <a:txBody>
                    <a:bodyPr/>
                    <a:lstStyle/>
                    <a:p>
                      <a:pPr marR="60325" algn="r">
                        <a:spcAft>
                          <a:spcPts val="0"/>
                        </a:spcAft>
                      </a:pPr>
                      <a:r>
                        <a:rPr lang="fr-FR" sz="1000" spc="20" dirty="0">
                          <a:effectLst/>
                        </a:rPr>
                        <a:t>18.6</a:t>
                      </a:r>
                      <a:endParaRPr lang="fr-FR" dirty="0">
                        <a:effectLst/>
                      </a:endParaRPr>
                    </a:p>
                  </a:txBody>
                  <a:tcPr marL="0" marR="0" marT="0" marB="0" anchor="ctr"/>
                </a:tc>
                <a:tc>
                  <a:txBody>
                    <a:bodyPr/>
                    <a:lstStyle/>
                    <a:p>
                      <a:pPr algn="ctr">
                        <a:spcAft>
                          <a:spcPts val="0"/>
                        </a:spcAft>
                      </a:pPr>
                      <a:r>
                        <a:rPr lang="fr-FR" sz="1000" spc="20" dirty="0">
                          <a:effectLst/>
                        </a:rPr>
                        <a:t>24.5</a:t>
                      </a:r>
                      <a:endParaRPr lang="fr-FR" dirty="0">
                        <a:effectLst/>
                      </a:endParaRPr>
                    </a:p>
                  </a:txBody>
                  <a:tcPr marL="0" marR="0" marT="0" marB="0" anchor="ctr"/>
                </a:tc>
                <a:extLst>
                  <a:ext uri="{0D108BD9-81ED-4DB2-BD59-A6C34878D82A}">
                    <a16:rowId xmlns:a16="http://schemas.microsoft.com/office/drawing/2014/main" val="10004"/>
                  </a:ext>
                </a:extLst>
              </a:tr>
              <a:tr h="231490">
                <a:tc>
                  <a:txBody>
                    <a:bodyPr/>
                    <a:lstStyle/>
                    <a:p>
                      <a:pPr>
                        <a:spcAft>
                          <a:spcPts val="0"/>
                        </a:spcAft>
                      </a:pPr>
                      <a:r>
                        <a:rPr lang="fr-FR" sz="1000" spc="20" dirty="0">
                          <a:effectLst/>
                        </a:rPr>
                        <a:t>Hispanics</a:t>
                      </a:r>
                      <a:endParaRPr lang="fr-FR" dirty="0">
                        <a:effectLst/>
                      </a:endParaRPr>
                    </a:p>
                  </a:txBody>
                  <a:tcPr marL="0" marR="0" marT="0" marB="0" anchor="ctr"/>
                </a:tc>
                <a:tc>
                  <a:txBody>
                    <a:bodyPr/>
                    <a:lstStyle/>
                    <a:p>
                      <a:pPr marR="60325" algn="r">
                        <a:spcAft>
                          <a:spcPts val="0"/>
                        </a:spcAft>
                      </a:pPr>
                      <a:r>
                        <a:rPr lang="fr-FR" sz="1000" spc="20" dirty="0">
                          <a:effectLst/>
                        </a:rPr>
                        <a:t>19.3</a:t>
                      </a:r>
                      <a:endParaRPr lang="fr-FR" dirty="0">
                        <a:effectLst/>
                      </a:endParaRPr>
                    </a:p>
                  </a:txBody>
                  <a:tcPr marL="0" marR="0" marT="0" marB="0" anchor="ctr"/>
                </a:tc>
                <a:tc>
                  <a:txBody>
                    <a:bodyPr/>
                    <a:lstStyle/>
                    <a:p>
                      <a:pPr algn="ctr">
                        <a:spcAft>
                          <a:spcPts val="0"/>
                        </a:spcAft>
                      </a:pPr>
                      <a:r>
                        <a:rPr lang="fr-FR" sz="1000" spc="20" dirty="0">
                          <a:effectLst/>
                        </a:rPr>
                        <a:t>-</a:t>
                      </a:r>
                      <a:endParaRPr lang="fr-FR" dirty="0">
                        <a:effectLst/>
                      </a:endParaRPr>
                    </a:p>
                  </a:txBody>
                  <a:tcPr marL="0" marR="0" marT="0" marB="0" anchor="ctr"/>
                </a:tc>
                <a:extLst>
                  <a:ext uri="{0D108BD9-81ED-4DB2-BD59-A6C34878D82A}">
                    <a16:rowId xmlns:a16="http://schemas.microsoft.com/office/drawing/2014/main" val="10005"/>
                  </a:ext>
                </a:extLst>
              </a:tr>
              <a:tr h="231490">
                <a:tc>
                  <a:txBody>
                    <a:bodyPr/>
                    <a:lstStyle/>
                    <a:p>
                      <a:pPr>
                        <a:spcAft>
                          <a:spcPts val="0"/>
                        </a:spcAft>
                      </a:pPr>
                      <a:r>
                        <a:rPr lang="fr-FR" sz="1000" spc="20" dirty="0">
                          <a:effectLst/>
                        </a:rPr>
                        <a:t>jews</a:t>
                      </a:r>
                      <a:endParaRPr lang="fr-FR" dirty="0">
                        <a:effectLst/>
                      </a:endParaRPr>
                    </a:p>
                  </a:txBody>
                  <a:tcPr marL="0" marR="0" marT="0" marB="0" anchor="ctr"/>
                </a:tc>
                <a:tc>
                  <a:txBody>
                    <a:bodyPr/>
                    <a:lstStyle/>
                    <a:p>
                      <a:pPr marR="60325" algn="r">
                        <a:spcAft>
                          <a:spcPts val="0"/>
                        </a:spcAft>
                      </a:pPr>
                      <a:r>
                        <a:rPr lang="fr-FR" sz="1000" spc="20" dirty="0">
                          <a:effectLst/>
                        </a:rPr>
                        <a:t>32.4</a:t>
                      </a:r>
                      <a:endParaRPr lang="fr-FR" dirty="0">
                        <a:effectLst/>
                      </a:endParaRPr>
                    </a:p>
                  </a:txBody>
                  <a:tcPr marL="0" marR="0" marT="0" marB="0" anchor="ctr"/>
                </a:tc>
                <a:tc>
                  <a:txBody>
                    <a:bodyPr/>
                    <a:lstStyle/>
                    <a:p>
                      <a:pPr algn="ctr">
                        <a:spcAft>
                          <a:spcPts val="0"/>
                        </a:spcAft>
                      </a:pPr>
                      <a:r>
                        <a:rPr lang="fr-FR" sz="1000" spc="20" dirty="0">
                          <a:effectLst/>
                        </a:rPr>
                        <a:t>?</a:t>
                      </a:r>
                      <a:endParaRPr lang="fr-FR" dirty="0">
                        <a:effectLst/>
                      </a:endParaRPr>
                    </a:p>
                  </a:txBody>
                  <a:tcPr marL="0" marR="0" marT="0" marB="0" anchor="ctr"/>
                </a:tc>
                <a:extLst>
                  <a:ext uri="{0D108BD9-81ED-4DB2-BD59-A6C34878D82A}">
                    <a16:rowId xmlns:a16="http://schemas.microsoft.com/office/drawing/2014/main" val="10006"/>
                  </a:ext>
                </a:extLst>
              </a:tr>
              <a:tr h="231490">
                <a:tc>
                  <a:txBody>
                    <a:bodyPr/>
                    <a:lstStyle/>
                    <a:p>
                      <a:pPr>
                        <a:spcAft>
                          <a:spcPts val="0"/>
                        </a:spcAft>
                      </a:pPr>
                      <a:r>
                        <a:rPr lang="fr-FR" sz="1000" spc="20" dirty="0">
                          <a:effectLst/>
                        </a:rPr>
                        <a:t>Native Americans</a:t>
                      </a:r>
                      <a:endParaRPr lang="fr-FR" dirty="0">
                        <a:effectLst/>
                      </a:endParaRPr>
                    </a:p>
                  </a:txBody>
                  <a:tcPr marL="0" marR="0" marT="0" marB="0" anchor="ctr"/>
                </a:tc>
                <a:tc>
                  <a:txBody>
                    <a:bodyPr/>
                    <a:lstStyle/>
                    <a:p>
                      <a:pPr marR="60325" algn="r">
                        <a:spcAft>
                          <a:spcPts val="0"/>
                        </a:spcAft>
                      </a:pPr>
                      <a:r>
                        <a:rPr lang="fr-FR" sz="1000" spc="20" dirty="0">
                          <a:effectLst/>
                        </a:rPr>
                        <a:t>19.1</a:t>
                      </a:r>
                      <a:endParaRPr lang="fr-FR" dirty="0">
                        <a:effectLst/>
                      </a:endParaRPr>
                    </a:p>
                  </a:txBody>
                  <a:tcPr marL="0" marR="0" marT="0" marB="0" anchor="ctr"/>
                </a:tc>
                <a:tc>
                  <a:txBody>
                    <a:bodyPr/>
                    <a:lstStyle/>
                    <a:p>
                      <a:pPr algn="ctr">
                        <a:spcAft>
                          <a:spcPts val="0"/>
                        </a:spcAft>
                      </a:pPr>
                      <a:r>
                        <a:rPr lang="fr-FR" sz="1000" spc="20" dirty="0">
                          <a:effectLst/>
                        </a:rPr>
                        <a:t>-</a:t>
                      </a:r>
                      <a:endParaRPr lang="fr-FR" dirty="0">
                        <a:effectLst/>
                      </a:endParaRPr>
                    </a:p>
                  </a:txBody>
                  <a:tcPr marL="0" marR="0" marT="0" marB="0" anchor="ctr"/>
                </a:tc>
                <a:extLst>
                  <a:ext uri="{0D108BD9-81ED-4DB2-BD59-A6C34878D82A}">
                    <a16:rowId xmlns:a16="http://schemas.microsoft.com/office/drawing/2014/main" val="10007"/>
                  </a:ext>
                </a:extLst>
              </a:tr>
              <a:tr h="236313">
                <a:tc>
                  <a:txBody>
                    <a:bodyPr/>
                    <a:lstStyle/>
                    <a:p>
                      <a:pPr>
                        <a:spcAft>
                          <a:spcPts val="0"/>
                        </a:spcAft>
                      </a:pPr>
                      <a:r>
                        <a:rPr lang="fr-FR" sz="1000" spc="20" dirty="0">
                          <a:effectLst/>
                        </a:rPr>
                        <a:t>whites</a:t>
                      </a:r>
                      <a:endParaRPr lang="fr-FR" dirty="0">
                        <a:effectLst/>
                      </a:endParaRPr>
                    </a:p>
                  </a:txBody>
                  <a:tcPr marL="0" marR="0" marT="0" marB="0" anchor="ctr"/>
                </a:tc>
                <a:tc>
                  <a:txBody>
                    <a:bodyPr/>
                    <a:lstStyle/>
                    <a:p>
                      <a:pPr marR="60325" algn="r">
                        <a:spcAft>
                          <a:spcPts val="0"/>
                        </a:spcAft>
                      </a:pPr>
                      <a:r>
                        <a:rPr lang="fr-FR" sz="1000" spc="20" dirty="0">
                          <a:effectLst/>
                        </a:rPr>
                        <a:t>23.4</a:t>
                      </a:r>
                      <a:endParaRPr lang="fr-FR" dirty="0">
                        <a:effectLst/>
                      </a:endParaRPr>
                    </a:p>
                  </a:txBody>
                  <a:tcPr marL="0" marR="0" marT="0" marB="0" anchor="ctr"/>
                </a:tc>
                <a:tc>
                  <a:txBody>
                    <a:bodyPr/>
                    <a:lstStyle/>
                    <a:p>
                      <a:pPr algn="ctr">
                        <a:spcAft>
                          <a:spcPts val="0"/>
                        </a:spcAft>
                      </a:pPr>
                      <a:r>
                        <a:rPr lang="fr-FR" sz="1000" spc="20" dirty="0">
                          <a:effectLst/>
                        </a:rPr>
                        <a:t>46.4</a:t>
                      </a:r>
                      <a:endParaRPr lang="fr-FR" dirty="0">
                        <a:effectLst/>
                      </a:endParaRPr>
                    </a:p>
                  </a:txBody>
                  <a:tcPr marL="0" marR="0" marT="0" marB="0" anchor="ctr"/>
                </a:tc>
                <a:extLst>
                  <a:ext uri="{0D108BD9-81ED-4DB2-BD59-A6C34878D82A}">
                    <a16:rowId xmlns:a16="http://schemas.microsoft.com/office/drawing/2014/main" val="10008"/>
                  </a:ext>
                </a:extLst>
              </a:tr>
            </a:tbl>
          </a:graphicData>
        </a:graphic>
      </p:graphicFrame>
      <p:sp>
        <p:nvSpPr>
          <p:cNvPr id="4" name="Espace réservé du numéro de diapositive 3"/>
          <p:cNvSpPr>
            <a:spLocks noGrp="1"/>
          </p:cNvSpPr>
          <p:nvPr>
            <p:ph type="sldNum" sz="quarter" idx="12"/>
          </p:nvPr>
        </p:nvSpPr>
        <p:spPr/>
        <p:txBody>
          <a:bodyPr/>
          <a:lstStyle/>
          <a:p>
            <a:pPr>
              <a:defRPr/>
            </a:pPr>
            <a:fld id="{1449117B-7E64-4F69-A318-201197E64946}" type="slidenum">
              <a:rPr lang="fr-BE"/>
              <a:pPr>
                <a:defRPr/>
              </a:pPr>
              <a:t>182</a:t>
            </a:fld>
            <a:endParaRPr lang="fr-BE" dirty="0"/>
          </a:p>
        </p:txBody>
      </p:sp>
      <p:sp>
        <p:nvSpPr>
          <p:cNvPr id="87045" name="Rectangle 1"/>
          <p:cNvSpPr>
            <a:spLocks noChangeArrowheads="1"/>
          </p:cNvSpPr>
          <p:nvPr/>
        </p:nvSpPr>
        <p:spPr bwMode="auto">
          <a:xfrm>
            <a:off x="26988" y="1295400"/>
            <a:ext cx="7292975"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400" i="1" dirty="0">
                <a:cs typeface="Times New Roman" pitchFamily="18" charset="0"/>
              </a:rPr>
              <a:t>Table 13. 10 Race and etbnic differences in average annual earnings </a:t>
            </a:r>
            <a:r>
              <a:rPr lang="en-US" sz="1400" i="1" dirty="0"/>
              <a:t>($1000) </a:t>
            </a:r>
            <a:r>
              <a:rPr lang="en-US" sz="1400" i="1" dirty="0">
                <a:cs typeface="Times New Roman" pitchFamily="18" charset="0"/>
              </a:rPr>
              <a:t>for men aged 25-54</a:t>
            </a:r>
            <a:endParaRPr lang="en-US" sz="1400" dirty="0"/>
          </a:p>
          <a:p>
            <a:pPr eaLnBrk="0" hangingPunct="0"/>
            <a:r>
              <a:rPr lang="en-US" sz="1300" b="1" dirty="0">
                <a:latin typeface="Times New Roman" pitchFamily="18" charset="0"/>
                <a:cs typeface="Times New Roman" pitchFamily="18" charset="0"/>
              </a:rPr>
              <a:t/>
            </a:r>
            <a:br>
              <a:rPr lang="en-US" sz="1300" b="1" dirty="0">
                <a:latin typeface="Times New Roman" pitchFamily="18" charset="0"/>
                <a:cs typeface="Times New Roman" pitchFamily="18" charset="0"/>
              </a:rPr>
            </a:br>
            <a:endParaRPr lang="en-US" dirty="0">
              <a:latin typeface="Arial" charset="0"/>
            </a:endParaRPr>
          </a:p>
        </p:txBody>
      </p:sp>
      <p:pic>
        <p:nvPicPr>
          <p:cNvPr id="87046" name="Picture 3" descr="http://upload.wikimedia.org/wikipedia/en/8/81/U.S._Real_Median_Household_Income_by_Race_and_Ethnicit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0" y="2924175"/>
            <a:ext cx="55245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p:nvPr/>
        </p:nvSpPr>
        <p:spPr>
          <a:xfrm>
            <a:off x="-5381" y="6525344"/>
            <a:ext cx="4427984" cy="307777"/>
          </a:xfrm>
          <a:prstGeom prst="rect">
            <a:avLst/>
          </a:prstGeom>
          <a:noFill/>
        </p:spPr>
        <p:txBody>
          <a:bodyPr wrap="square" rtlCol="0">
            <a:spAutoFit/>
          </a:bodyPr>
          <a:lstStyle/>
          <a:p>
            <a:r>
              <a:rPr lang="en-AU" sz="1400" i="1" dirty="0"/>
              <a:t>The Global Bell Curve</a:t>
            </a:r>
            <a:r>
              <a:rPr lang="en-AU" sz="1400" dirty="0"/>
              <a:t>, Richard Lynn, 2009</a:t>
            </a:r>
            <a:endParaRPr lang="fr-BE" dirty="0"/>
          </a:p>
        </p:txBody>
      </p:sp>
    </p:spTree>
  </p:cSld>
  <p:clrMapOvr>
    <a:masterClrMapping/>
  </p:clrMapOvr>
  <p:transition spd="slow" advTm="42995"/>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288" y="476250"/>
            <a:ext cx="8229600" cy="1143000"/>
          </a:xfrm>
        </p:spPr>
        <p:txBody>
          <a:bodyPr rtlCol="0">
            <a:normAutofit fontScale="90000"/>
          </a:bodyPr>
          <a:lstStyle/>
          <a:p>
            <a:pPr eaLnBrk="1" fontAlgn="auto" hangingPunct="1">
              <a:spcAft>
                <a:spcPts val="0"/>
              </a:spcAft>
              <a:defRPr/>
            </a:pPr>
            <a:r>
              <a:rPr lang="fr-BE" dirty="0"/>
              <a:t>1.4 </a:t>
            </a:r>
            <a:r>
              <a:rPr lang="en-US" dirty="0"/>
              <a:t>Hierarchy Remains IQ-</a:t>
            </a:r>
            <a:r>
              <a:rPr lang="en-US" dirty="0" err="1"/>
              <a:t>cratic</a:t>
            </a:r>
            <a:r>
              <a:rPr lang="en-US" dirty="0"/>
              <a:t> for Socioeconomic Status</a:t>
            </a:r>
            <a:r>
              <a:rPr lang="fr-BE" dirty="0"/>
              <a:t/>
            </a:r>
            <a:br>
              <a:rPr lang="fr-BE" dirty="0"/>
            </a:br>
            <a:endParaRPr lang="fr-BE" dirty="0"/>
          </a:p>
        </p:txBody>
      </p:sp>
      <p:sp>
        <p:nvSpPr>
          <p:cNvPr id="88067" name="Espace réservé du contenu 2"/>
          <p:cNvSpPr>
            <a:spLocks noGrp="1"/>
          </p:cNvSpPr>
          <p:nvPr>
            <p:ph idx="1"/>
          </p:nvPr>
        </p:nvSpPr>
        <p:spPr/>
        <p:txBody>
          <a:bodyPr/>
          <a:lstStyle/>
          <a:p>
            <a:pPr marL="0" indent="0" eaLnBrk="1" hangingPunct="1">
              <a:buNone/>
            </a:pPr>
            <a:r>
              <a:rPr lang="en-US" sz="1800" dirty="0"/>
              <a:t>Socio-economic status is calculated by Duncan's index, which gives a score to each occupation (for example to a physicist 100, to a worker 1). An average of these results is then made.</a:t>
            </a:r>
            <a:endParaRPr lang="fr-BE" sz="1800" dirty="0"/>
          </a:p>
        </p:txBody>
      </p:sp>
      <p:sp>
        <p:nvSpPr>
          <p:cNvPr id="4" name="Espace réservé du numéro de diapositive 3"/>
          <p:cNvSpPr>
            <a:spLocks noGrp="1"/>
          </p:cNvSpPr>
          <p:nvPr>
            <p:ph type="sldNum" sz="quarter" idx="12"/>
          </p:nvPr>
        </p:nvSpPr>
        <p:spPr/>
        <p:txBody>
          <a:bodyPr/>
          <a:lstStyle/>
          <a:p>
            <a:pPr>
              <a:defRPr/>
            </a:pPr>
            <a:fld id="{A9752E9C-AF6A-43C6-BD32-7C1958CAD091}" type="slidenum">
              <a:rPr lang="fr-BE"/>
              <a:pPr>
                <a:defRPr/>
              </a:pPr>
              <a:t>183</a:t>
            </a:fld>
            <a:endParaRPr lang="fr-BE" dirty="0"/>
          </a:p>
        </p:txBody>
      </p:sp>
      <p:graphicFrame>
        <p:nvGraphicFramePr>
          <p:cNvPr id="5" name="Tableau 4"/>
          <p:cNvGraphicFramePr>
            <a:graphicFrameLocks noGrp="1"/>
          </p:cNvGraphicFramePr>
          <p:nvPr/>
        </p:nvGraphicFramePr>
        <p:xfrm>
          <a:off x="2627313" y="3429000"/>
          <a:ext cx="4076700" cy="1622425"/>
        </p:xfrm>
        <a:graphic>
          <a:graphicData uri="http://schemas.openxmlformats.org/drawingml/2006/table">
            <a:tbl>
              <a:tblPr/>
              <a:tblGrid>
                <a:gridCol w="1320800">
                  <a:extLst>
                    <a:ext uri="{9D8B030D-6E8A-4147-A177-3AD203B41FA5}">
                      <a16:colId xmlns:a16="http://schemas.microsoft.com/office/drawing/2014/main" val="20000"/>
                    </a:ext>
                  </a:extLst>
                </a:gridCol>
                <a:gridCol w="534988">
                  <a:extLst>
                    <a:ext uri="{9D8B030D-6E8A-4147-A177-3AD203B41FA5}">
                      <a16:colId xmlns:a16="http://schemas.microsoft.com/office/drawing/2014/main" val="20001"/>
                    </a:ext>
                  </a:extLst>
                </a:gridCol>
                <a:gridCol w="538162">
                  <a:extLst>
                    <a:ext uri="{9D8B030D-6E8A-4147-A177-3AD203B41FA5}">
                      <a16:colId xmlns:a16="http://schemas.microsoft.com/office/drawing/2014/main" val="20002"/>
                    </a:ext>
                  </a:extLst>
                </a:gridCol>
                <a:gridCol w="539750">
                  <a:extLst>
                    <a:ext uri="{9D8B030D-6E8A-4147-A177-3AD203B41FA5}">
                      <a16:colId xmlns:a16="http://schemas.microsoft.com/office/drawing/2014/main" val="20003"/>
                    </a:ext>
                  </a:extLst>
                </a:gridCol>
                <a:gridCol w="538163">
                  <a:extLst>
                    <a:ext uri="{9D8B030D-6E8A-4147-A177-3AD203B41FA5}">
                      <a16:colId xmlns:a16="http://schemas.microsoft.com/office/drawing/2014/main" val="20004"/>
                    </a:ext>
                  </a:extLst>
                </a:gridCol>
                <a:gridCol w="604837">
                  <a:extLst>
                    <a:ext uri="{9D8B030D-6E8A-4147-A177-3AD203B41FA5}">
                      <a16:colId xmlns:a16="http://schemas.microsoft.com/office/drawing/2014/main" val="20005"/>
                    </a:ext>
                  </a:extLst>
                </a:gridCol>
              </a:tblGrid>
              <a:tr h="2317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rPr>
                        <a:t>Group</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1880</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1900</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1910</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1980</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1990</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317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Blacks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11.70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13.03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13.65</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29.19</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30.81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2317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East Asians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13.41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13.36</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17.63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49.32</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51.75</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317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English</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24.38</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28.14</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30.39</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45.17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47.61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2317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Scots-Irish</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22.57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27.62</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31.64</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46.09</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46.73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317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Europeans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21.39</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19.36</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24.78</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43.93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44.67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r h="2317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Hispanics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13.60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11.54</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12.54</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27.85</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27.48</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
        <p:nvSpPr>
          <p:cNvPr id="88127" name="Rectangle 1"/>
          <p:cNvSpPr>
            <a:spLocks noChangeArrowheads="1"/>
          </p:cNvSpPr>
          <p:nvPr/>
        </p:nvSpPr>
        <p:spPr bwMode="auto">
          <a:xfrm>
            <a:off x="2268538" y="30686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200" i="1" dirty="0">
                <a:cs typeface="Times New Roman" pitchFamily="18" charset="0"/>
              </a:rPr>
              <a:t>Table 13.14. Race and ethnic differences in socioeconomic status, </a:t>
            </a:r>
            <a:r>
              <a:rPr lang="en-US" sz="1200" i="1" dirty="0">
                <a:latin typeface="Arial" charset="0"/>
                <a:cs typeface="Times New Roman" pitchFamily="18" charset="0"/>
              </a:rPr>
              <a:t>1880-1990</a:t>
            </a:r>
            <a:endParaRPr lang="fr-BE" sz="600" dirty="0">
              <a:latin typeface="Arial" charset="0"/>
            </a:endParaRPr>
          </a:p>
          <a:p>
            <a:pPr eaLnBrk="0" hangingPunct="0"/>
            <a:endParaRPr lang="fr-BE" dirty="0">
              <a:latin typeface="Arial" charset="0"/>
            </a:endParaRPr>
          </a:p>
        </p:txBody>
      </p:sp>
      <p:sp>
        <p:nvSpPr>
          <p:cNvPr id="7" name="ZoneTexte 6"/>
          <p:cNvSpPr txBox="1"/>
          <p:nvPr/>
        </p:nvSpPr>
        <p:spPr>
          <a:xfrm>
            <a:off x="-5381" y="6525344"/>
            <a:ext cx="4427984" cy="307777"/>
          </a:xfrm>
          <a:prstGeom prst="rect">
            <a:avLst/>
          </a:prstGeom>
          <a:noFill/>
        </p:spPr>
        <p:txBody>
          <a:bodyPr wrap="square" rtlCol="0">
            <a:spAutoFit/>
          </a:bodyPr>
          <a:lstStyle/>
          <a:p>
            <a:r>
              <a:rPr lang="en-AU" sz="1400" i="1" dirty="0"/>
              <a:t>The Global Bell Curve</a:t>
            </a:r>
            <a:r>
              <a:rPr lang="en-AU" sz="1400" dirty="0"/>
              <a:t>, Richard Lynn, 2009</a:t>
            </a:r>
            <a:endParaRPr lang="fr-BE" dirty="0"/>
          </a:p>
        </p:txBody>
      </p:sp>
    </p:spTree>
  </p:cSld>
  <p:clrMapOvr>
    <a:masterClrMapping/>
  </p:clrMapOvr>
  <p:transition spd="slow" advTm="23242"/>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fr-BE" dirty="0"/>
              <a:t>1.5 </a:t>
            </a:r>
            <a:r>
              <a:rPr lang="en-US" dirty="0"/>
              <a:t>Hierarchy Remains IQ-</a:t>
            </a:r>
            <a:r>
              <a:rPr lang="en-US" dirty="0" err="1"/>
              <a:t>cratic</a:t>
            </a:r>
            <a:r>
              <a:rPr lang="en-US" dirty="0"/>
              <a:t> for the Prevalence of Gifted Persons</a:t>
            </a:r>
            <a:endParaRPr lang="fr-BE" dirty="0"/>
          </a:p>
        </p:txBody>
      </p:sp>
      <p:graphicFrame>
        <p:nvGraphicFramePr>
          <p:cNvPr id="5" name="Espace réservé du contenu 4"/>
          <p:cNvGraphicFramePr>
            <a:graphicFrameLocks noGrp="1"/>
          </p:cNvGraphicFramePr>
          <p:nvPr>
            <p:ph idx="1"/>
          </p:nvPr>
        </p:nvGraphicFramePr>
        <p:xfrm>
          <a:off x="1475656" y="2276872"/>
          <a:ext cx="4267200" cy="628015"/>
        </p:xfrm>
        <a:graphic>
          <a:graphicData uri="http://schemas.openxmlformats.org/drawingml/2006/table">
            <a:tbl>
              <a:tblPr>
                <a:tableStyleId>{3C2FFA5D-87B4-456A-9821-1D502468CF0F}</a:tableStyleId>
              </a:tblPr>
              <a:tblGrid>
                <a:gridCol w="300355">
                  <a:extLst>
                    <a:ext uri="{9D8B030D-6E8A-4147-A177-3AD203B41FA5}">
                      <a16:colId xmlns:a16="http://schemas.microsoft.com/office/drawing/2014/main" val="20000"/>
                    </a:ext>
                  </a:extLst>
                </a:gridCol>
                <a:gridCol w="831850">
                  <a:extLst>
                    <a:ext uri="{9D8B030D-6E8A-4147-A177-3AD203B41FA5}">
                      <a16:colId xmlns:a16="http://schemas.microsoft.com/office/drawing/2014/main" val="20001"/>
                    </a:ext>
                  </a:extLst>
                </a:gridCol>
                <a:gridCol w="560705">
                  <a:extLst>
                    <a:ext uri="{9D8B030D-6E8A-4147-A177-3AD203B41FA5}">
                      <a16:colId xmlns:a16="http://schemas.microsoft.com/office/drawing/2014/main" val="20002"/>
                    </a:ext>
                  </a:extLst>
                </a:gridCol>
                <a:gridCol w="475615">
                  <a:extLst>
                    <a:ext uri="{9D8B030D-6E8A-4147-A177-3AD203B41FA5}">
                      <a16:colId xmlns:a16="http://schemas.microsoft.com/office/drawing/2014/main" val="20003"/>
                    </a:ext>
                  </a:extLst>
                </a:gridCol>
                <a:gridCol w="573405">
                  <a:extLst>
                    <a:ext uri="{9D8B030D-6E8A-4147-A177-3AD203B41FA5}">
                      <a16:colId xmlns:a16="http://schemas.microsoft.com/office/drawing/2014/main" val="20004"/>
                    </a:ext>
                  </a:extLst>
                </a:gridCol>
                <a:gridCol w="987425">
                  <a:extLst>
                    <a:ext uri="{9D8B030D-6E8A-4147-A177-3AD203B41FA5}">
                      <a16:colId xmlns:a16="http://schemas.microsoft.com/office/drawing/2014/main" val="20005"/>
                    </a:ext>
                  </a:extLst>
                </a:gridCol>
                <a:gridCol w="537845">
                  <a:extLst>
                    <a:ext uri="{9D8B030D-6E8A-4147-A177-3AD203B41FA5}">
                      <a16:colId xmlns:a16="http://schemas.microsoft.com/office/drawing/2014/main" val="20006"/>
                    </a:ext>
                  </a:extLst>
                </a:gridCol>
              </a:tblGrid>
              <a:tr h="158750">
                <a:tc>
                  <a:txBody>
                    <a:bodyPr/>
                    <a:lstStyle/>
                    <a:p>
                      <a:pPr algn="r">
                        <a:spcAft>
                          <a:spcPts val="0"/>
                        </a:spcAft>
                      </a:pPr>
                      <a:endParaRPr lang="en-US" sz="1000" dirty="0">
                        <a:solidFill>
                          <a:srgbClr val="000000"/>
                        </a:solidFill>
                        <a:effectLst/>
                        <a:latin typeface="Arial"/>
                      </a:endParaRPr>
                    </a:p>
                  </a:txBody>
                  <a:tcPr marL="0" marR="0" marT="0" marB="0" anchor="ctr"/>
                </a:tc>
                <a:tc>
                  <a:txBody>
                    <a:bodyPr/>
                    <a:lstStyle/>
                    <a:p>
                      <a:pPr>
                        <a:spcAft>
                          <a:spcPts val="0"/>
                        </a:spcAft>
                      </a:pPr>
                      <a:r>
                        <a:rPr lang="fr-FR" sz="900" dirty="0">
                          <a:effectLst/>
                        </a:rPr>
                        <a:t>Years</a:t>
                      </a:r>
                      <a:endParaRPr lang="fr-FR" dirty="0">
                        <a:effectLst/>
                      </a:endParaRPr>
                    </a:p>
                  </a:txBody>
                  <a:tcPr marL="0" marR="0" marT="0" marB="0" anchor="b"/>
                </a:tc>
                <a:tc>
                  <a:txBody>
                    <a:bodyPr/>
                    <a:lstStyle/>
                    <a:p>
                      <a:pPr marR="54610" algn="r">
                        <a:spcAft>
                          <a:spcPts val="0"/>
                        </a:spcAft>
                      </a:pPr>
                      <a:r>
                        <a:rPr lang="fr-FR" sz="900" dirty="0">
                          <a:effectLst/>
                        </a:rPr>
                        <a:t>Asian</a:t>
                      </a:r>
                      <a:endParaRPr lang="fr-FR" dirty="0">
                        <a:effectLst/>
                      </a:endParaRPr>
                    </a:p>
                  </a:txBody>
                  <a:tcPr marL="0" marR="0" marT="0" marB="0" anchor="ctr"/>
                </a:tc>
                <a:tc>
                  <a:txBody>
                    <a:bodyPr/>
                    <a:lstStyle/>
                    <a:p>
                      <a:pPr marR="40005" algn="r">
                        <a:spcAft>
                          <a:spcPts val="0"/>
                        </a:spcAft>
                      </a:pPr>
                      <a:r>
                        <a:rPr lang="fr-FR" sz="900" dirty="0">
                          <a:effectLst/>
                        </a:rPr>
                        <a:t>Black</a:t>
                      </a:r>
                      <a:endParaRPr lang="fr-FR" dirty="0">
                        <a:effectLst/>
                      </a:endParaRPr>
                    </a:p>
                  </a:txBody>
                  <a:tcPr marL="0" marR="0" marT="0" marB="0" anchor="ctr"/>
                </a:tc>
                <a:tc>
                  <a:txBody>
                    <a:bodyPr/>
                    <a:lstStyle/>
                    <a:p>
                      <a:pPr algn="r">
                        <a:spcAft>
                          <a:spcPts val="0"/>
                        </a:spcAft>
                      </a:pPr>
                      <a:r>
                        <a:rPr lang="fr-FR" sz="900" dirty="0">
                          <a:effectLst/>
                        </a:rPr>
                        <a:t>Hispanic</a:t>
                      </a:r>
                      <a:endParaRPr lang="fr-FR" dirty="0">
                        <a:effectLst/>
                      </a:endParaRPr>
                    </a:p>
                  </a:txBody>
                  <a:tcPr marL="0" marR="0" marT="0" marB="0" anchor="ctr"/>
                </a:tc>
                <a:tc>
                  <a:txBody>
                    <a:bodyPr/>
                    <a:lstStyle/>
                    <a:p>
                      <a:pPr algn="r">
                        <a:spcAft>
                          <a:spcPts val="0"/>
                        </a:spcAft>
                      </a:pPr>
                      <a:r>
                        <a:rPr lang="fr-FR" sz="900" dirty="0">
                          <a:effectLst/>
                        </a:rPr>
                        <a:t>Native American</a:t>
                      </a:r>
                      <a:endParaRPr lang="fr-FR" dirty="0">
                        <a:effectLst/>
                      </a:endParaRPr>
                    </a:p>
                  </a:txBody>
                  <a:tcPr marL="0" marR="0" marT="0" marB="0" anchor="ctr"/>
                </a:tc>
                <a:tc>
                  <a:txBody>
                    <a:bodyPr/>
                    <a:lstStyle/>
                    <a:p>
                      <a:pPr marR="41910" algn="r">
                        <a:spcAft>
                          <a:spcPts val="0"/>
                        </a:spcAft>
                      </a:pPr>
                      <a:r>
                        <a:rPr lang="fr-FR" sz="900" dirty="0">
                          <a:effectLst/>
                        </a:rPr>
                        <a:t>White</a:t>
                      </a:r>
                      <a:endParaRPr lang="fr-FR" dirty="0">
                        <a:effectLst/>
                      </a:endParaRPr>
                    </a:p>
                  </a:txBody>
                  <a:tcPr marL="0" marR="0" marT="0" marB="0" anchor="ctr"/>
                </a:tc>
                <a:extLst>
                  <a:ext uri="{0D108BD9-81ED-4DB2-BD59-A6C34878D82A}">
                    <a16:rowId xmlns:a16="http://schemas.microsoft.com/office/drawing/2014/main" val="10000"/>
                  </a:ext>
                </a:extLst>
              </a:tr>
              <a:tr h="152400">
                <a:tc>
                  <a:txBody>
                    <a:bodyPr/>
                    <a:lstStyle/>
                    <a:p>
                      <a:pPr marR="86360" algn="r">
                        <a:spcAft>
                          <a:spcPts val="0"/>
                        </a:spcAft>
                      </a:pPr>
                      <a:r>
                        <a:rPr lang="fr-FR" sz="900" dirty="0">
                          <a:effectLst/>
                        </a:rPr>
                        <a:t>1</a:t>
                      </a:r>
                      <a:endParaRPr lang="fr-FR" dirty="0">
                        <a:effectLst/>
                      </a:endParaRPr>
                    </a:p>
                  </a:txBody>
                  <a:tcPr marL="0" marR="0" marT="0" marB="0" anchor="ctr"/>
                </a:tc>
                <a:tc>
                  <a:txBody>
                    <a:bodyPr/>
                    <a:lstStyle/>
                    <a:p>
                      <a:pPr>
                        <a:spcAft>
                          <a:spcPts val="0"/>
                        </a:spcAft>
                      </a:pPr>
                      <a:r>
                        <a:rPr lang="fr-FR" sz="1000" dirty="0">
                          <a:effectLst/>
                        </a:rPr>
                        <a:t>1984-1993</a:t>
                      </a:r>
                      <a:endParaRPr lang="fr-FR" dirty="0">
                        <a:effectLst/>
                      </a:endParaRPr>
                    </a:p>
                  </a:txBody>
                  <a:tcPr marL="0" marR="0" marT="0" marB="0" anchor="ctr"/>
                </a:tc>
                <a:tc>
                  <a:txBody>
                    <a:bodyPr/>
                    <a:lstStyle/>
                    <a:p>
                      <a:pPr algn="r">
                        <a:spcAft>
                          <a:spcPts val="0"/>
                        </a:spcAft>
                      </a:pPr>
                      <a:r>
                        <a:rPr lang="fr-FR" sz="1000" dirty="0">
                          <a:effectLst/>
                        </a:rPr>
                        <a:t>1.80</a:t>
                      </a:r>
                      <a:endParaRPr lang="fr-FR" dirty="0">
                        <a:effectLst/>
                      </a:endParaRPr>
                    </a:p>
                  </a:txBody>
                  <a:tcPr marL="0" marR="0" marT="0" marB="0" anchor="ctr"/>
                </a:tc>
                <a:tc>
                  <a:txBody>
                    <a:bodyPr/>
                    <a:lstStyle/>
                    <a:p>
                      <a:pPr marR="40005" algn="r">
                        <a:spcAft>
                          <a:spcPts val="0"/>
                        </a:spcAft>
                      </a:pPr>
                      <a:r>
                        <a:rPr lang="fr-FR" sz="1000" dirty="0">
                          <a:effectLst/>
                        </a:rPr>
                        <a:t>0.45</a:t>
                      </a:r>
                      <a:endParaRPr lang="fr-FR" dirty="0">
                        <a:effectLst/>
                      </a:endParaRPr>
                    </a:p>
                  </a:txBody>
                  <a:tcPr marL="0" marR="0" marT="0" marB="0" anchor="ctr"/>
                </a:tc>
                <a:tc>
                  <a:txBody>
                    <a:bodyPr/>
                    <a:lstStyle/>
                    <a:p>
                      <a:pPr marL="125095">
                        <a:spcAft>
                          <a:spcPts val="0"/>
                        </a:spcAft>
                      </a:pPr>
                      <a:r>
                        <a:rPr lang="fr-FR" sz="1000" dirty="0">
                          <a:effectLst/>
                        </a:rPr>
                        <a:t>0.45</a:t>
                      </a:r>
                      <a:endParaRPr lang="fr-FR" dirty="0">
                        <a:effectLst/>
                      </a:endParaRPr>
                    </a:p>
                  </a:txBody>
                  <a:tcPr marL="0" marR="0" marT="0" marB="0" anchor="ctr"/>
                </a:tc>
                <a:tc>
                  <a:txBody>
                    <a:bodyPr/>
                    <a:lstStyle/>
                    <a:p>
                      <a:pPr marR="292100" algn="r">
                        <a:spcAft>
                          <a:spcPts val="0"/>
                        </a:spcAft>
                      </a:pPr>
                      <a:r>
                        <a:rPr lang="fr-FR" sz="1000" dirty="0">
                          <a:effectLst/>
                        </a:rPr>
                        <a:t>0.90</a:t>
                      </a:r>
                      <a:endParaRPr lang="fr-FR" dirty="0">
                        <a:effectLst/>
                      </a:endParaRPr>
                    </a:p>
                  </a:txBody>
                  <a:tcPr marL="0" marR="0" marT="0" marB="0" anchor="ctr"/>
                </a:tc>
                <a:tc>
                  <a:txBody>
                    <a:bodyPr/>
                    <a:lstStyle/>
                    <a:p>
                      <a:pPr marR="41910" algn="r">
                        <a:spcAft>
                          <a:spcPts val="0"/>
                        </a:spcAft>
                      </a:pPr>
                      <a:r>
                        <a:rPr lang="fr-FR" sz="1000" dirty="0">
                          <a:effectLst/>
                        </a:rPr>
                        <a:t>1.60</a:t>
                      </a:r>
                      <a:endParaRPr lang="fr-FR" dirty="0">
                        <a:effectLst/>
                      </a:endParaRPr>
                    </a:p>
                  </a:txBody>
                  <a:tcPr marL="0" marR="0" marT="0" marB="0" anchor="ctr"/>
                </a:tc>
                <a:extLst>
                  <a:ext uri="{0D108BD9-81ED-4DB2-BD59-A6C34878D82A}">
                    <a16:rowId xmlns:a16="http://schemas.microsoft.com/office/drawing/2014/main" val="10001"/>
                  </a:ext>
                </a:extLst>
              </a:tr>
              <a:tr h="149225">
                <a:tc>
                  <a:txBody>
                    <a:bodyPr/>
                    <a:lstStyle/>
                    <a:p>
                      <a:pPr marR="86360" algn="r">
                        <a:spcAft>
                          <a:spcPts val="0"/>
                        </a:spcAft>
                      </a:pPr>
                      <a:r>
                        <a:rPr lang="fr-FR" sz="1000" dirty="0">
                          <a:effectLst/>
                        </a:rPr>
                        <a:t>2</a:t>
                      </a:r>
                      <a:endParaRPr lang="fr-FR" dirty="0">
                        <a:effectLst/>
                      </a:endParaRPr>
                    </a:p>
                  </a:txBody>
                  <a:tcPr marL="0" marR="0" marT="0" marB="0" anchor="ctr"/>
                </a:tc>
                <a:tc>
                  <a:txBody>
                    <a:bodyPr/>
                    <a:lstStyle/>
                    <a:p>
                      <a:pPr>
                        <a:spcAft>
                          <a:spcPts val="0"/>
                        </a:spcAft>
                      </a:pPr>
                      <a:r>
                        <a:rPr lang="fr-FR" sz="1000" dirty="0">
                          <a:effectLst/>
                        </a:rPr>
                        <a:t>1988</a:t>
                      </a:r>
                      <a:endParaRPr lang="fr-FR" dirty="0">
                        <a:effectLst/>
                      </a:endParaRPr>
                    </a:p>
                  </a:txBody>
                  <a:tcPr marL="0" marR="0" marT="0" marB="0" anchor="ctr"/>
                </a:tc>
                <a:tc>
                  <a:txBody>
                    <a:bodyPr/>
                    <a:lstStyle/>
                    <a:p>
                      <a:pPr algn="r">
                        <a:spcAft>
                          <a:spcPts val="0"/>
                        </a:spcAft>
                      </a:pPr>
                      <a:r>
                        <a:rPr lang="fr-FR" sz="1000" dirty="0">
                          <a:effectLst/>
                        </a:rPr>
                        <a:t>2.17</a:t>
                      </a:r>
                      <a:endParaRPr lang="fr-FR" dirty="0">
                        <a:effectLst/>
                      </a:endParaRPr>
                    </a:p>
                  </a:txBody>
                  <a:tcPr marL="0" marR="0" marT="0" marB="0" anchor="ctr"/>
                </a:tc>
                <a:tc>
                  <a:txBody>
                    <a:bodyPr/>
                    <a:lstStyle/>
                    <a:p>
                      <a:pPr marR="40005" algn="r">
                        <a:spcAft>
                          <a:spcPts val="0"/>
                        </a:spcAft>
                      </a:pPr>
                      <a:r>
                        <a:rPr lang="fr-FR" sz="1000" dirty="0">
                          <a:effectLst/>
                        </a:rPr>
                        <a:t>0.37</a:t>
                      </a:r>
                      <a:endParaRPr lang="fr-FR" dirty="0">
                        <a:effectLst/>
                      </a:endParaRPr>
                    </a:p>
                  </a:txBody>
                  <a:tcPr marL="0" marR="0" marT="0" marB="0" anchor="ctr"/>
                </a:tc>
                <a:tc>
                  <a:txBody>
                    <a:bodyPr/>
                    <a:lstStyle/>
                    <a:p>
                      <a:pPr marL="125095">
                        <a:spcAft>
                          <a:spcPts val="0"/>
                        </a:spcAft>
                      </a:pPr>
                      <a:r>
                        <a:rPr lang="fr-FR" sz="1000" dirty="0">
                          <a:effectLst/>
                        </a:rPr>
                        <a:t>0.45</a:t>
                      </a:r>
                      <a:endParaRPr lang="fr-FR" dirty="0">
                        <a:effectLst/>
                      </a:endParaRPr>
                    </a:p>
                  </a:txBody>
                  <a:tcPr marL="0" marR="0" marT="0" marB="0" anchor="ctr"/>
                </a:tc>
                <a:tc>
                  <a:txBody>
                    <a:bodyPr/>
                    <a:lstStyle/>
                    <a:p>
                      <a:pPr marR="292100" algn="r">
                        <a:spcAft>
                          <a:spcPts val="0"/>
                        </a:spcAft>
                      </a:pPr>
                      <a:r>
                        <a:rPr lang="fr-FR" sz="1000" dirty="0">
                          <a:effectLst/>
                        </a:rPr>
                        <a:t>0.17</a:t>
                      </a:r>
                      <a:endParaRPr lang="fr-FR" dirty="0">
                        <a:effectLst/>
                      </a:endParaRPr>
                    </a:p>
                  </a:txBody>
                  <a:tcPr marL="0" marR="0" marT="0" marB="0" anchor="ctr"/>
                </a:tc>
                <a:tc>
                  <a:txBody>
                    <a:bodyPr/>
                    <a:lstStyle/>
                    <a:p>
                      <a:pPr marR="41910" algn="r">
                        <a:spcAft>
                          <a:spcPts val="0"/>
                        </a:spcAft>
                      </a:pPr>
                      <a:r>
                        <a:rPr lang="fr-FR" sz="1000" dirty="0">
                          <a:effectLst/>
                        </a:rPr>
                        <a:t>1.86</a:t>
                      </a:r>
                      <a:endParaRPr lang="fr-FR" dirty="0">
                        <a:effectLst/>
                      </a:endParaRPr>
                    </a:p>
                  </a:txBody>
                  <a:tcPr marL="0" marR="0" marT="0" marB="0" anchor="ctr"/>
                </a:tc>
                <a:extLst>
                  <a:ext uri="{0D108BD9-81ED-4DB2-BD59-A6C34878D82A}">
                    <a16:rowId xmlns:a16="http://schemas.microsoft.com/office/drawing/2014/main" val="10002"/>
                  </a:ext>
                </a:extLst>
              </a:tr>
              <a:tr h="164465">
                <a:tc>
                  <a:txBody>
                    <a:bodyPr/>
                    <a:lstStyle/>
                    <a:p>
                      <a:pPr marR="86360" algn="r">
                        <a:spcAft>
                          <a:spcPts val="0"/>
                        </a:spcAft>
                      </a:pPr>
                      <a:r>
                        <a:rPr lang="fr-FR" sz="1000" dirty="0">
                          <a:effectLst/>
                        </a:rPr>
                        <a:t>3</a:t>
                      </a:r>
                      <a:endParaRPr lang="fr-FR" dirty="0">
                        <a:effectLst/>
                      </a:endParaRPr>
                    </a:p>
                  </a:txBody>
                  <a:tcPr marL="0" marR="0" marT="0" marB="0" anchor="ctr"/>
                </a:tc>
                <a:tc>
                  <a:txBody>
                    <a:bodyPr/>
                    <a:lstStyle/>
                    <a:p>
                      <a:pPr>
                        <a:spcAft>
                          <a:spcPts val="0"/>
                        </a:spcAft>
                      </a:pPr>
                      <a:r>
                        <a:rPr lang="fr-FR" sz="1000" dirty="0">
                          <a:effectLst/>
                        </a:rPr>
                        <a:t>UC </a:t>
                      </a:r>
                      <a:r>
                        <a:rPr lang="fr-FR" sz="900" dirty="0">
                          <a:effectLst/>
                        </a:rPr>
                        <a:t>Eligible</a:t>
                      </a:r>
                      <a:endParaRPr lang="fr-FR" dirty="0">
                        <a:effectLst/>
                      </a:endParaRPr>
                    </a:p>
                  </a:txBody>
                  <a:tcPr marL="0" marR="0" marT="0" marB="0" anchor="ctr"/>
                </a:tc>
                <a:tc>
                  <a:txBody>
                    <a:bodyPr/>
                    <a:lstStyle/>
                    <a:p>
                      <a:pPr marR="168910" algn="r">
                        <a:spcAft>
                          <a:spcPts val="0"/>
                        </a:spcAft>
                      </a:pPr>
                      <a:r>
                        <a:rPr lang="fr-FR" sz="1000" dirty="0">
                          <a:effectLst/>
                        </a:rPr>
                        <a:t>32</a:t>
                      </a:r>
                      <a:endParaRPr lang="fr-FR" dirty="0">
                        <a:effectLst/>
                      </a:endParaRPr>
                    </a:p>
                  </a:txBody>
                  <a:tcPr marL="0" marR="0" marT="0" marB="0" anchor="ctr"/>
                </a:tc>
                <a:tc>
                  <a:txBody>
                    <a:bodyPr/>
                    <a:lstStyle/>
                    <a:p>
                      <a:pPr marR="97155" algn="r">
                        <a:spcAft>
                          <a:spcPts val="0"/>
                        </a:spcAft>
                      </a:pPr>
                      <a:r>
                        <a:rPr lang="fr-FR" sz="1000" dirty="0">
                          <a:effectLst/>
                        </a:rPr>
                        <a:t>2.5</a:t>
                      </a:r>
                      <a:endParaRPr lang="fr-FR" dirty="0">
                        <a:effectLst/>
                      </a:endParaRPr>
                    </a:p>
                  </a:txBody>
                  <a:tcPr marL="0" marR="0" marT="0" marB="0" anchor="ctr"/>
                </a:tc>
                <a:tc>
                  <a:txBody>
                    <a:bodyPr/>
                    <a:lstStyle/>
                    <a:p>
                      <a:pPr marL="125095">
                        <a:spcAft>
                          <a:spcPts val="0"/>
                        </a:spcAft>
                      </a:pPr>
                      <a:r>
                        <a:rPr lang="fr-FR" sz="1000" dirty="0">
                          <a:effectLst/>
                        </a:rPr>
                        <a:t>3.5</a:t>
                      </a:r>
                      <a:endParaRPr lang="fr-FR" dirty="0">
                        <a:effectLst/>
                      </a:endParaRPr>
                    </a:p>
                  </a:txBody>
                  <a:tcPr marL="0" marR="0" marT="0" marB="0" anchor="ctr"/>
                </a:tc>
                <a:tc>
                  <a:txBody>
                    <a:bodyPr/>
                    <a:lstStyle/>
                    <a:p>
                      <a:pPr marL="401320">
                        <a:spcAft>
                          <a:spcPts val="0"/>
                        </a:spcAft>
                      </a:pPr>
                      <a:r>
                        <a:rPr lang="fr-FR" sz="1000" dirty="0">
                          <a:effectLst/>
                        </a:rPr>
                        <a:t>-</a:t>
                      </a:r>
                      <a:endParaRPr lang="fr-FR" dirty="0">
                        <a:effectLst/>
                      </a:endParaRPr>
                    </a:p>
                  </a:txBody>
                  <a:tcPr marL="0" marR="0" marT="0" marB="0" anchor="ctr"/>
                </a:tc>
                <a:tc>
                  <a:txBody>
                    <a:bodyPr/>
                    <a:lstStyle/>
                    <a:p>
                      <a:pPr marR="99060" algn="r">
                        <a:spcAft>
                          <a:spcPts val="0"/>
                        </a:spcAft>
                      </a:pPr>
                      <a:r>
                        <a:rPr lang="fr-FR" sz="1000" dirty="0">
                          <a:effectLst/>
                        </a:rPr>
                        <a:t>12.4</a:t>
                      </a:r>
                      <a:endParaRPr lang="fr-FR" dirty="0">
                        <a:effectLst/>
                      </a:endParaRPr>
                    </a:p>
                  </a:txBody>
                  <a:tcPr marL="0" marR="0" marT="0" marB="0" anchor="ctr"/>
                </a:tc>
                <a:extLst>
                  <a:ext uri="{0D108BD9-81ED-4DB2-BD59-A6C34878D82A}">
                    <a16:rowId xmlns:a16="http://schemas.microsoft.com/office/drawing/2014/main" val="10003"/>
                  </a:ext>
                </a:extLst>
              </a:tr>
            </a:tbl>
          </a:graphicData>
        </a:graphic>
      </p:graphicFrame>
      <p:sp>
        <p:nvSpPr>
          <p:cNvPr id="4" name="Espace réservé du numéro de diapositive 3"/>
          <p:cNvSpPr>
            <a:spLocks noGrp="1"/>
          </p:cNvSpPr>
          <p:nvPr>
            <p:ph type="sldNum" sz="quarter" idx="12"/>
          </p:nvPr>
        </p:nvSpPr>
        <p:spPr/>
        <p:txBody>
          <a:bodyPr/>
          <a:lstStyle/>
          <a:p>
            <a:pPr>
              <a:defRPr/>
            </a:pPr>
            <a:fld id="{1FABC20F-CB3C-4A46-B50B-3264E9CBD27A}" type="slidenum">
              <a:rPr lang="fr-BE"/>
              <a:pPr>
                <a:defRPr/>
              </a:pPr>
              <a:t>184</a:t>
            </a:fld>
            <a:endParaRPr lang="fr-BE" dirty="0"/>
          </a:p>
        </p:txBody>
      </p:sp>
      <p:sp>
        <p:nvSpPr>
          <p:cNvPr id="6" name="Rectangle 1"/>
          <p:cNvSpPr>
            <a:spLocks noChangeArrowheads="1"/>
          </p:cNvSpPr>
          <p:nvPr/>
        </p:nvSpPr>
        <p:spPr bwMode="auto">
          <a:xfrm>
            <a:off x="395288" y="1831975"/>
            <a:ext cx="6327775" cy="76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r>
              <a:rPr lang="en-US" sz="1400" i="1" dirty="0">
                <a:solidFill>
                  <a:srgbClr val="000000"/>
                </a:solidFill>
                <a:latin typeface="+mj-lt"/>
                <a:cs typeface="Times New Roman" pitchFamily="18" charset="0"/>
              </a:rPr>
              <a:t>Table 13.17. Prevalence of the gifted (rows 1 and 2: odds ratios; row </a:t>
            </a:r>
            <a:r>
              <a:rPr lang="en-US" sz="1400" i="1" dirty="0">
                <a:solidFill>
                  <a:srgbClr val="000000"/>
                </a:solidFill>
                <a:latin typeface="+mj-lt"/>
                <a:cs typeface="Arial" pitchFamily="34" charset="0"/>
              </a:rPr>
              <a:t>3: </a:t>
            </a:r>
            <a:r>
              <a:rPr lang="en-US" sz="1400" i="1" dirty="0">
                <a:solidFill>
                  <a:srgbClr val="000000"/>
                </a:solidFill>
                <a:latin typeface="+mj-lt"/>
                <a:cs typeface="Times New Roman" pitchFamily="18" charset="0"/>
              </a:rPr>
              <a:t>percentages)</a:t>
            </a:r>
            <a:endParaRPr lang="en-US" sz="1400" dirty="0">
              <a:latin typeface="+mj-lt"/>
              <a:cs typeface="Arial" pitchFamily="34" charset="0"/>
            </a:endParaRPr>
          </a:p>
          <a:p>
            <a:pPr eaLnBrk="0" hangingPunct="0">
              <a:defRPr/>
            </a:pPr>
            <a:r>
              <a:rPr lang="en-US" sz="1200" dirty="0">
                <a:latin typeface="Times New Roman" pitchFamily="18" charset="0"/>
                <a:cs typeface="Times New Roman" pitchFamily="18" charset="0"/>
              </a:rPr>
              <a:t/>
            </a:r>
            <a:br>
              <a:rPr lang="en-US" sz="1200" dirty="0">
                <a:latin typeface="Times New Roman" pitchFamily="18" charset="0"/>
                <a:cs typeface="Times New Roman" pitchFamily="18" charset="0"/>
              </a:rPr>
            </a:br>
            <a:endParaRPr lang="en-US" dirty="0">
              <a:latin typeface="Arial" pitchFamily="34" charset="0"/>
              <a:cs typeface="Arial" pitchFamily="34" charset="0"/>
            </a:endParaRPr>
          </a:p>
        </p:txBody>
      </p:sp>
      <p:graphicFrame>
        <p:nvGraphicFramePr>
          <p:cNvPr id="7" name="Tableau 6"/>
          <p:cNvGraphicFramePr>
            <a:graphicFrameLocks noGrp="1"/>
          </p:cNvGraphicFramePr>
          <p:nvPr/>
        </p:nvGraphicFramePr>
        <p:xfrm>
          <a:off x="1547664" y="4149080"/>
          <a:ext cx="4343400" cy="1195070"/>
        </p:xfrm>
        <a:graphic>
          <a:graphicData uri="http://schemas.openxmlformats.org/drawingml/2006/table">
            <a:tbl>
              <a:tblPr>
                <a:tableStyleId>{3C2FFA5D-87B4-456A-9821-1D502468CF0F}</a:tableStyleId>
              </a:tblPr>
              <a:tblGrid>
                <a:gridCol w="876935">
                  <a:extLst>
                    <a:ext uri="{9D8B030D-6E8A-4147-A177-3AD203B41FA5}">
                      <a16:colId xmlns:a16="http://schemas.microsoft.com/office/drawing/2014/main" val="20000"/>
                    </a:ext>
                  </a:extLst>
                </a:gridCol>
                <a:gridCol w="572770">
                  <a:extLst>
                    <a:ext uri="{9D8B030D-6E8A-4147-A177-3AD203B41FA5}">
                      <a16:colId xmlns:a16="http://schemas.microsoft.com/office/drawing/2014/main" val="20001"/>
                    </a:ext>
                  </a:extLst>
                </a:gridCol>
                <a:gridCol w="536575">
                  <a:extLst>
                    <a:ext uri="{9D8B030D-6E8A-4147-A177-3AD203B41FA5}">
                      <a16:colId xmlns:a16="http://schemas.microsoft.com/office/drawing/2014/main" val="20002"/>
                    </a:ext>
                  </a:extLst>
                </a:gridCol>
                <a:gridCol w="567055">
                  <a:extLst>
                    <a:ext uri="{9D8B030D-6E8A-4147-A177-3AD203B41FA5}">
                      <a16:colId xmlns:a16="http://schemas.microsoft.com/office/drawing/2014/main" val="20003"/>
                    </a:ext>
                  </a:extLst>
                </a:gridCol>
                <a:gridCol w="575945">
                  <a:extLst>
                    <a:ext uri="{9D8B030D-6E8A-4147-A177-3AD203B41FA5}">
                      <a16:colId xmlns:a16="http://schemas.microsoft.com/office/drawing/2014/main" val="20004"/>
                    </a:ext>
                  </a:extLst>
                </a:gridCol>
                <a:gridCol w="1214120">
                  <a:extLst>
                    <a:ext uri="{9D8B030D-6E8A-4147-A177-3AD203B41FA5}">
                      <a16:colId xmlns:a16="http://schemas.microsoft.com/office/drawing/2014/main" val="20005"/>
                    </a:ext>
                  </a:extLst>
                </a:gridCol>
              </a:tblGrid>
              <a:tr h="155575">
                <a:tc>
                  <a:txBody>
                    <a:bodyPr/>
                    <a:lstStyle/>
                    <a:p>
                      <a:pPr marL="27940">
                        <a:spcAft>
                          <a:spcPts val="0"/>
                        </a:spcAft>
                      </a:pPr>
                      <a:r>
                        <a:rPr lang="fr-FR" sz="900" dirty="0">
                          <a:effectLst/>
                        </a:rPr>
                        <a:t>Group</a:t>
                      </a:r>
                      <a:endParaRPr lang="fr-FR" dirty="0">
                        <a:effectLst/>
                      </a:endParaRPr>
                    </a:p>
                  </a:txBody>
                  <a:tcPr marL="0" marR="0" marT="0" marB="0" anchor="ctr"/>
                </a:tc>
                <a:tc>
                  <a:txBody>
                    <a:bodyPr/>
                    <a:lstStyle/>
                    <a:p>
                      <a:pPr algn="r">
                        <a:spcAft>
                          <a:spcPts val="0"/>
                        </a:spcAft>
                      </a:pPr>
                      <a:r>
                        <a:rPr lang="fr-FR" sz="900" dirty="0">
                          <a:effectLst/>
                        </a:rPr>
                        <a:t>1924-25</a:t>
                      </a:r>
                      <a:endParaRPr lang="fr-FR" dirty="0">
                        <a:effectLst/>
                      </a:endParaRPr>
                    </a:p>
                  </a:txBody>
                  <a:tcPr marL="0" marR="0" marT="0" marB="0" anchor="ctr"/>
                </a:tc>
                <a:tc>
                  <a:txBody>
                    <a:bodyPr/>
                    <a:lstStyle/>
                    <a:p>
                      <a:pPr algn="r">
                        <a:spcAft>
                          <a:spcPts val="0"/>
                        </a:spcAft>
                      </a:pPr>
                      <a:r>
                        <a:rPr lang="fr-FR" sz="900" dirty="0">
                          <a:effectLst/>
                        </a:rPr>
                        <a:t>1944-45</a:t>
                      </a:r>
                      <a:endParaRPr lang="fr-FR" dirty="0">
                        <a:effectLst/>
                      </a:endParaRPr>
                    </a:p>
                  </a:txBody>
                  <a:tcPr marL="0" marR="0" marT="0" marB="0" anchor="ctr"/>
                </a:tc>
                <a:tc>
                  <a:txBody>
                    <a:bodyPr/>
                    <a:lstStyle/>
                    <a:p>
                      <a:pPr algn="r">
                        <a:spcAft>
                          <a:spcPts val="0"/>
                        </a:spcAft>
                      </a:pPr>
                      <a:r>
                        <a:rPr lang="fr-FR" sz="900" dirty="0">
                          <a:effectLst/>
                        </a:rPr>
                        <a:t>1974-75</a:t>
                      </a:r>
                      <a:endParaRPr lang="fr-FR" dirty="0">
                        <a:effectLst/>
                      </a:endParaRPr>
                    </a:p>
                  </a:txBody>
                  <a:tcPr marL="0" marR="0" marT="0" marB="0" anchor="ctr"/>
                </a:tc>
                <a:tc>
                  <a:txBody>
                    <a:bodyPr/>
                    <a:lstStyle/>
                    <a:p>
                      <a:pPr algn="r">
                        <a:spcAft>
                          <a:spcPts val="0"/>
                        </a:spcAft>
                      </a:pPr>
                      <a:r>
                        <a:rPr lang="fr-FR" sz="900" dirty="0">
                          <a:effectLst/>
                        </a:rPr>
                        <a:t>1994-95</a:t>
                      </a:r>
                      <a:endParaRPr lang="fr-FR" dirty="0">
                        <a:effectLst/>
                      </a:endParaRPr>
                    </a:p>
                  </a:txBody>
                  <a:tcPr marL="0" marR="0" marT="0" marB="0" anchor="ctr"/>
                </a:tc>
                <a:tc>
                  <a:txBody>
                    <a:bodyPr/>
                    <a:lstStyle/>
                    <a:p>
                      <a:pPr marR="71120" algn="r">
                        <a:spcAft>
                          <a:spcPts val="0"/>
                        </a:spcAft>
                      </a:pPr>
                      <a:r>
                        <a:rPr lang="fr-FR" sz="900" dirty="0">
                          <a:effectLst/>
                        </a:rPr>
                        <a:t>% change 1975-95</a:t>
                      </a:r>
                      <a:endParaRPr lang="fr-FR" dirty="0">
                        <a:effectLst/>
                      </a:endParaRPr>
                    </a:p>
                  </a:txBody>
                  <a:tcPr marL="0" marR="0" marT="0" marB="0" anchor="ctr"/>
                </a:tc>
                <a:extLst>
                  <a:ext uri="{0D108BD9-81ED-4DB2-BD59-A6C34878D82A}">
                    <a16:rowId xmlns:a16="http://schemas.microsoft.com/office/drawing/2014/main" val="10000"/>
                  </a:ext>
                </a:extLst>
              </a:tr>
              <a:tr h="142875">
                <a:tc>
                  <a:txBody>
                    <a:bodyPr/>
                    <a:lstStyle/>
                    <a:p>
                      <a:pPr marL="27940">
                        <a:spcAft>
                          <a:spcPts val="0"/>
                        </a:spcAft>
                      </a:pPr>
                      <a:r>
                        <a:rPr lang="fr-FR" sz="900" dirty="0">
                          <a:effectLst/>
                        </a:rPr>
                        <a:t>Black</a:t>
                      </a:r>
                      <a:endParaRPr lang="fr-FR" dirty="0">
                        <a:effectLst/>
                      </a:endParaRPr>
                    </a:p>
                  </a:txBody>
                  <a:tcPr marL="0" marR="0" marT="0" marB="0" anchor="ctr"/>
                </a:tc>
                <a:tc>
                  <a:txBody>
                    <a:bodyPr/>
                    <a:lstStyle/>
                    <a:p>
                      <a:pPr marR="139065" algn="r">
                        <a:spcAft>
                          <a:spcPts val="0"/>
                        </a:spcAft>
                      </a:pPr>
                      <a:r>
                        <a:rPr lang="fr-FR" sz="900" dirty="0">
                          <a:effectLst/>
                        </a:rPr>
                        <a:t>0.06</a:t>
                      </a:r>
                      <a:endParaRPr lang="fr-FR" dirty="0">
                        <a:effectLst/>
                      </a:endParaRPr>
                    </a:p>
                  </a:txBody>
                  <a:tcPr marL="0" marR="0" marT="0" marB="0" anchor="ctr"/>
                </a:tc>
                <a:tc>
                  <a:txBody>
                    <a:bodyPr/>
                    <a:lstStyle/>
                    <a:p>
                      <a:pPr marR="123825" algn="r">
                        <a:spcAft>
                          <a:spcPts val="0"/>
                        </a:spcAft>
                      </a:pPr>
                      <a:r>
                        <a:rPr lang="fr-FR" sz="900" dirty="0">
                          <a:effectLst/>
                        </a:rPr>
                        <a:t>0.07</a:t>
                      </a:r>
                      <a:endParaRPr lang="fr-FR" dirty="0">
                        <a:effectLst/>
                      </a:endParaRPr>
                    </a:p>
                  </a:txBody>
                  <a:tcPr marL="0" marR="0" marT="0" marB="0" anchor="ctr"/>
                </a:tc>
                <a:tc>
                  <a:txBody>
                    <a:bodyPr/>
                    <a:lstStyle/>
                    <a:p>
                      <a:pPr marR="135890" algn="r">
                        <a:spcAft>
                          <a:spcPts val="0"/>
                        </a:spcAft>
                      </a:pPr>
                      <a:r>
                        <a:rPr lang="fr-FR" sz="900" dirty="0">
                          <a:effectLst/>
                        </a:rPr>
                        <a:t>0.37</a:t>
                      </a:r>
                      <a:endParaRPr lang="fr-FR" dirty="0">
                        <a:effectLst/>
                      </a:endParaRPr>
                    </a:p>
                  </a:txBody>
                  <a:tcPr marL="0" marR="0" marT="0" marB="0" anchor="ctr"/>
                </a:tc>
                <a:tc>
                  <a:txBody>
                    <a:bodyPr/>
                    <a:lstStyle/>
                    <a:p>
                      <a:pPr marR="81915" algn="r">
                        <a:spcAft>
                          <a:spcPts val="0"/>
                        </a:spcAft>
                      </a:pPr>
                      <a:r>
                        <a:rPr lang="fr-FR" sz="900" dirty="0">
                          <a:effectLst/>
                        </a:rPr>
                        <a:t>0.53</a:t>
                      </a:r>
                      <a:endParaRPr lang="fr-FR" dirty="0">
                        <a:effectLst/>
                      </a:endParaRPr>
                    </a:p>
                  </a:txBody>
                  <a:tcPr marL="0" marR="0" marT="0" marB="0" anchor="ctr"/>
                </a:tc>
                <a:tc>
                  <a:txBody>
                    <a:bodyPr/>
                    <a:lstStyle/>
                    <a:p>
                      <a:pPr marR="471170" algn="r">
                        <a:spcAft>
                          <a:spcPts val="0"/>
                        </a:spcAft>
                      </a:pPr>
                      <a:r>
                        <a:rPr lang="fr-FR" sz="900" dirty="0">
                          <a:effectLst/>
                        </a:rPr>
                        <a:t>43</a:t>
                      </a:r>
                      <a:endParaRPr lang="fr-FR" dirty="0">
                        <a:effectLst/>
                      </a:endParaRPr>
                    </a:p>
                  </a:txBody>
                  <a:tcPr marL="0" marR="0" marT="0" marB="0" anchor="ctr"/>
                </a:tc>
                <a:extLst>
                  <a:ext uri="{0D108BD9-81ED-4DB2-BD59-A6C34878D82A}">
                    <a16:rowId xmlns:a16="http://schemas.microsoft.com/office/drawing/2014/main" val="10001"/>
                  </a:ext>
                </a:extLst>
              </a:tr>
              <a:tr h="149860">
                <a:tc>
                  <a:txBody>
                    <a:bodyPr/>
                    <a:lstStyle/>
                    <a:p>
                      <a:pPr marL="27940">
                        <a:spcAft>
                          <a:spcPts val="0"/>
                        </a:spcAft>
                      </a:pPr>
                      <a:r>
                        <a:rPr lang="fr-FR" sz="900" dirty="0">
                          <a:effectLst/>
                        </a:rPr>
                        <a:t>English</a:t>
                      </a:r>
                      <a:endParaRPr lang="fr-FR" dirty="0">
                        <a:effectLst/>
                      </a:endParaRPr>
                    </a:p>
                  </a:txBody>
                  <a:tcPr marL="0" marR="0" marT="0" marB="0" anchor="ctr"/>
                </a:tc>
                <a:tc>
                  <a:txBody>
                    <a:bodyPr/>
                    <a:lstStyle/>
                    <a:p>
                      <a:pPr marR="139065" algn="r">
                        <a:spcAft>
                          <a:spcPts val="0"/>
                        </a:spcAft>
                      </a:pPr>
                      <a:r>
                        <a:rPr lang="fr-FR" sz="900" dirty="0">
                          <a:effectLst/>
                        </a:rPr>
                        <a:t>3.74</a:t>
                      </a:r>
                      <a:endParaRPr lang="fr-FR" dirty="0">
                        <a:effectLst/>
                      </a:endParaRPr>
                    </a:p>
                  </a:txBody>
                  <a:tcPr marL="0" marR="0" marT="0" marB="0" anchor="ctr"/>
                </a:tc>
                <a:tc>
                  <a:txBody>
                    <a:bodyPr/>
                    <a:lstStyle/>
                    <a:p>
                      <a:pPr marR="123825" algn="r">
                        <a:spcAft>
                          <a:spcPts val="0"/>
                        </a:spcAft>
                      </a:pPr>
                      <a:r>
                        <a:rPr lang="fr-FR" sz="900" dirty="0">
                          <a:effectLst/>
                        </a:rPr>
                        <a:t>3.74</a:t>
                      </a:r>
                      <a:endParaRPr lang="fr-FR" dirty="0">
                        <a:effectLst/>
                      </a:endParaRPr>
                    </a:p>
                  </a:txBody>
                  <a:tcPr marL="0" marR="0" marT="0" marB="0" anchor="ctr"/>
                </a:tc>
                <a:tc>
                  <a:txBody>
                    <a:bodyPr/>
                    <a:lstStyle/>
                    <a:p>
                      <a:pPr marR="135890" algn="r">
                        <a:spcAft>
                          <a:spcPts val="0"/>
                        </a:spcAft>
                      </a:pPr>
                      <a:r>
                        <a:rPr lang="fr-FR" sz="900" dirty="0">
                          <a:effectLst/>
                        </a:rPr>
                        <a:t>3.88</a:t>
                      </a:r>
                      <a:endParaRPr lang="fr-FR" dirty="0">
                        <a:effectLst/>
                      </a:endParaRPr>
                    </a:p>
                  </a:txBody>
                  <a:tcPr marL="0" marR="0" marT="0" marB="0" anchor="ctr"/>
                </a:tc>
                <a:tc>
                  <a:txBody>
                    <a:bodyPr/>
                    <a:lstStyle/>
                    <a:p>
                      <a:pPr marR="81915" algn="r">
                        <a:spcAft>
                          <a:spcPts val="0"/>
                        </a:spcAft>
                      </a:pPr>
                      <a:r>
                        <a:rPr lang="fr-FR" sz="900" dirty="0">
                          <a:effectLst/>
                        </a:rPr>
                        <a:t>2.83</a:t>
                      </a:r>
                      <a:endParaRPr lang="fr-FR" dirty="0">
                        <a:effectLst/>
                      </a:endParaRPr>
                    </a:p>
                  </a:txBody>
                  <a:tcPr marL="0" marR="0" marT="0" marB="0" anchor="ctr"/>
                </a:tc>
                <a:tc>
                  <a:txBody>
                    <a:bodyPr/>
                    <a:lstStyle/>
                    <a:p>
                      <a:pPr marR="471170" algn="r">
                        <a:spcAft>
                          <a:spcPts val="0"/>
                        </a:spcAft>
                      </a:pPr>
                      <a:r>
                        <a:rPr lang="fr-FR" sz="900" dirty="0">
                          <a:effectLst/>
                        </a:rPr>
                        <a:t>-27</a:t>
                      </a:r>
                      <a:endParaRPr lang="fr-FR" dirty="0">
                        <a:effectLst/>
                      </a:endParaRPr>
                    </a:p>
                  </a:txBody>
                  <a:tcPr marL="0" marR="0" marT="0" marB="0" anchor="ctr"/>
                </a:tc>
                <a:extLst>
                  <a:ext uri="{0D108BD9-81ED-4DB2-BD59-A6C34878D82A}">
                    <a16:rowId xmlns:a16="http://schemas.microsoft.com/office/drawing/2014/main" val="10002"/>
                  </a:ext>
                </a:extLst>
              </a:tr>
              <a:tr h="152400">
                <a:tc>
                  <a:txBody>
                    <a:bodyPr/>
                    <a:lstStyle/>
                    <a:p>
                      <a:pPr marL="27940">
                        <a:spcAft>
                          <a:spcPts val="0"/>
                        </a:spcAft>
                      </a:pPr>
                      <a:r>
                        <a:rPr lang="fr-FR" sz="900" dirty="0">
                          <a:effectLst/>
                        </a:rPr>
                        <a:t>Italian</a:t>
                      </a:r>
                      <a:endParaRPr lang="fr-FR" dirty="0">
                        <a:effectLst/>
                      </a:endParaRPr>
                    </a:p>
                  </a:txBody>
                  <a:tcPr marL="0" marR="0" marT="0" marB="0" anchor="ctr"/>
                </a:tc>
                <a:tc>
                  <a:txBody>
                    <a:bodyPr/>
                    <a:lstStyle/>
                    <a:p>
                      <a:pPr marR="139065" algn="r">
                        <a:spcAft>
                          <a:spcPts val="0"/>
                        </a:spcAft>
                      </a:pPr>
                      <a:r>
                        <a:rPr lang="fr-FR" sz="900" dirty="0">
                          <a:effectLst/>
                        </a:rPr>
                        <a:t>0.09</a:t>
                      </a:r>
                      <a:endParaRPr lang="fr-FR" dirty="0">
                        <a:effectLst/>
                      </a:endParaRPr>
                    </a:p>
                  </a:txBody>
                  <a:tcPr marL="0" marR="0" marT="0" marB="0" anchor="ctr"/>
                </a:tc>
                <a:tc>
                  <a:txBody>
                    <a:bodyPr/>
                    <a:lstStyle/>
                    <a:p>
                      <a:pPr marR="123825" algn="r">
                        <a:spcAft>
                          <a:spcPts val="0"/>
                        </a:spcAft>
                      </a:pPr>
                      <a:r>
                        <a:rPr lang="fr-FR" sz="900" dirty="0">
                          <a:effectLst/>
                        </a:rPr>
                        <a:t>0.33</a:t>
                      </a:r>
                      <a:endParaRPr lang="fr-FR" dirty="0">
                        <a:effectLst/>
                      </a:endParaRPr>
                    </a:p>
                  </a:txBody>
                  <a:tcPr marL="0" marR="0" marT="0" marB="0" anchor="ctr"/>
                </a:tc>
                <a:tc>
                  <a:txBody>
                    <a:bodyPr/>
                    <a:lstStyle/>
                    <a:p>
                      <a:pPr marR="135890" algn="r">
                        <a:spcAft>
                          <a:spcPts val="0"/>
                        </a:spcAft>
                      </a:pPr>
                      <a:r>
                        <a:rPr lang="fr-FR" sz="900" dirty="0">
                          <a:effectLst/>
                        </a:rPr>
                        <a:t>1.31</a:t>
                      </a:r>
                      <a:endParaRPr lang="fr-FR" dirty="0">
                        <a:effectLst/>
                      </a:endParaRPr>
                    </a:p>
                  </a:txBody>
                  <a:tcPr marL="0" marR="0" marT="0" marB="0" anchor="ctr"/>
                </a:tc>
                <a:tc>
                  <a:txBody>
                    <a:bodyPr/>
                    <a:lstStyle/>
                    <a:p>
                      <a:pPr marR="81915" algn="r">
                        <a:spcAft>
                          <a:spcPts val="0"/>
                        </a:spcAft>
                      </a:pPr>
                      <a:r>
                        <a:rPr lang="fr-FR" sz="900" dirty="0">
                          <a:effectLst/>
                        </a:rPr>
                        <a:t>2.72</a:t>
                      </a:r>
                      <a:endParaRPr lang="fr-FR" dirty="0">
                        <a:effectLst/>
                      </a:endParaRPr>
                    </a:p>
                  </a:txBody>
                  <a:tcPr marL="0" marR="0" marT="0" marB="0" anchor="ctr"/>
                </a:tc>
                <a:tc>
                  <a:txBody>
                    <a:bodyPr/>
                    <a:lstStyle/>
                    <a:p>
                      <a:pPr marR="471170" algn="r">
                        <a:spcAft>
                          <a:spcPts val="0"/>
                        </a:spcAft>
                      </a:pPr>
                      <a:r>
                        <a:rPr lang="fr-FR" sz="900" dirty="0">
                          <a:effectLst/>
                        </a:rPr>
                        <a:t>108</a:t>
                      </a:r>
                      <a:endParaRPr lang="fr-FR" dirty="0">
                        <a:effectLst/>
                      </a:endParaRPr>
                    </a:p>
                  </a:txBody>
                  <a:tcPr marL="0" marR="0" marT="0" marB="0" anchor="ctr"/>
                </a:tc>
                <a:extLst>
                  <a:ext uri="{0D108BD9-81ED-4DB2-BD59-A6C34878D82A}">
                    <a16:rowId xmlns:a16="http://schemas.microsoft.com/office/drawing/2014/main" val="10003"/>
                  </a:ext>
                </a:extLst>
              </a:tr>
              <a:tr h="146050">
                <a:tc>
                  <a:txBody>
                    <a:bodyPr/>
                    <a:lstStyle/>
                    <a:p>
                      <a:pPr marL="27940">
                        <a:spcAft>
                          <a:spcPts val="0"/>
                        </a:spcAft>
                      </a:pPr>
                      <a:r>
                        <a:rPr lang="fr-FR" sz="900" dirty="0">
                          <a:effectLst/>
                        </a:rPr>
                        <a:t>Jewish</a:t>
                      </a:r>
                      <a:endParaRPr lang="fr-FR" dirty="0">
                        <a:effectLst/>
                      </a:endParaRPr>
                    </a:p>
                  </a:txBody>
                  <a:tcPr marL="0" marR="0" marT="0" marB="0" anchor="ctr"/>
                </a:tc>
                <a:tc>
                  <a:txBody>
                    <a:bodyPr/>
                    <a:lstStyle/>
                    <a:p>
                      <a:pPr marR="139065" algn="r">
                        <a:spcAft>
                          <a:spcPts val="0"/>
                        </a:spcAft>
                      </a:pPr>
                      <a:r>
                        <a:rPr lang="fr-FR" sz="900" dirty="0">
                          <a:effectLst/>
                        </a:rPr>
                        <a:t>1.59</a:t>
                      </a:r>
                      <a:endParaRPr lang="fr-FR" dirty="0">
                        <a:effectLst/>
                      </a:endParaRPr>
                    </a:p>
                  </a:txBody>
                  <a:tcPr marL="0" marR="0" marT="0" marB="0" anchor="ctr"/>
                </a:tc>
                <a:tc>
                  <a:txBody>
                    <a:bodyPr/>
                    <a:lstStyle/>
                    <a:p>
                      <a:pPr marR="123825" algn="r">
                        <a:spcAft>
                          <a:spcPts val="0"/>
                        </a:spcAft>
                      </a:pPr>
                      <a:r>
                        <a:rPr lang="fr-FR" sz="900" dirty="0">
                          <a:effectLst/>
                        </a:rPr>
                        <a:t>1.97</a:t>
                      </a:r>
                      <a:endParaRPr lang="fr-FR" dirty="0">
                        <a:effectLst/>
                      </a:endParaRPr>
                    </a:p>
                  </a:txBody>
                  <a:tcPr marL="0" marR="0" marT="0" marB="0" anchor="ctr"/>
                </a:tc>
                <a:tc>
                  <a:txBody>
                    <a:bodyPr/>
                    <a:lstStyle/>
                    <a:p>
                      <a:pPr marR="135890" algn="r">
                        <a:spcAft>
                          <a:spcPts val="0"/>
                        </a:spcAft>
                      </a:pPr>
                      <a:r>
                        <a:rPr lang="fr-FR" sz="900" dirty="0">
                          <a:effectLst/>
                        </a:rPr>
                        <a:t>8.39</a:t>
                      </a:r>
                      <a:endParaRPr lang="fr-FR" dirty="0">
                        <a:effectLst/>
                      </a:endParaRPr>
                    </a:p>
                  </a:txBody>
                  <a:tcPr marL="0" marR="0" marT="0" marB="0" anchor="ctr"/>
                </a:tc>
                <a:tc>
                  <a:txBody>
                    <a:bodyPr/>
                    <a:lstStyle/>
                    <a:p>
                      <a:pPr marR="81915" algn="r">
                        <a:spcAft>
                          <a:spcPts val="0"/>
                        </a:spcAft>
                      </a:pPr>
                      <a:r>
                        <a:rPr lang="fr-FR" sz="900" dirty="0">
                          <a:effectLst/>
                        </a:rPr>
                        <a:t>16.62</a:t>
                      </a:r>
                      <a:endParaRPr lang="fr-FR" dirty="0">
                        <a:effectLst/>
                      </a:endParaRPr>
                    </a:p>
                  </a:txBody>
                  <a:tcPr marL="0" marR="0" marT="0" marB="0" anchor="ctr"/>
                </a:tc>
                <a:tc>
                  <a:txBody>
                    <a:bodyPr/>
                    <a:lstStyle/>
                    <a:p>
                      <a:pPr marR="471170" algn="r">
                        <a:spcAft>
                          <a:spcPts val="0"/>
                        </a:spcAft>
                      </a:pPr>
                      <a:r>
                        <a:rPr lang="fr-FR" sz="900" dirty="0">
                          <a:effectLst/>
                        </a:rPr>
                        <a:t>98</a:t>
                      </a:r>
                      <a:endParaRPr lang="fr-FR" dirty="0">
                        <a:effectLst/>
                      </a:endParaRPr>
                    </a:p>
                  </a:txBody>
                  <a:tcPr marL="0" marR="0" marT="0" marB="0" anchor="ctr"/>
                </a:tc>
                <a:extLst>
                  <a:ext uri="{0D108BD9-81ED-4DB2-BD59-A6C34878D82A}">
                    <a16:rowId xmlns:a16="http://schemas.microsoft.com/office/drawing/2014/main" val="10004"/>
                  </a:ext>
                </a:extLst>
              </a:tr>
              <a:tr h="149225">
                <a:tc>
                  <a:txBody>
                    <a:bodyPr/>
                    <a:lstStyle/>
                    <a:p>
                      <a:pPr marL="27940">
                        <a:spcAft>
                          <a:spcPts val="0"/>
                        </a:spcAft>
                      </a:pPr>
                      <a:r>
                        <a:rPr lang="fr-FR" sz="900" dirty="0">
                          <a:effectLst/>
                        </a:rPr>
                        <a:t>Scandinavian</a:t>
                      </a:r>
                      <a:endParaRPr lang="fr-FR" dirty="0">
                        <a:effectLst/>
                      </a:endParaRPr>
                    </a:p>
                  </a:txBody>
                  <a:tcPr marL="0" marR="0" marT="0" marB="0" anchor="ctr"/>
                </a:tc>
                <a:tc>
                  <a:txBody>
                    <a:bodyPr/>
                    <a:lstStyle/>
                    <a:p>
                      <a:pPr marR="139065" algn="r">
                        <a:spcAft>
                          <a:spcPts val="0"/>
                        </a:spcAft>
                      </a:pPr>
                      <a:r>
                        <a:rPr lang="fr-FR" sz="900" dirty="0">
                          <a:effectLst/>
                        </a:rPr>
                        <a:t>0.42</a:t>
                      </a:r>
                      <a:endParaRPr lang="fr-FR" dirty="0">
                        <a:effectLst/>
                      </a:endParaRPr>
                    </a:p>
                  </a:txBody>
                  <a:tcPr marL="0" marR="0" marT="0" marB="0" anchor="ctr"/>
                </a:tc>
                <a:tc>
                  <a:txBody>
                    <a:bodyPr/>
                    <a:lstStyle/>
                    <a:p>
                      <a:pPr marR="123825" algn="r">
                        <a:spcAft>
                          <a:spcPts val="0"/>
                        </a:spcAft>
                      </a:pPr>
                      <a:r>
                        <a:rPr lang="fr-FR" sz="900" dirty="0">
                          <a:effectLst/>
                        </a:rPr>
                        <a:t>1.29</a:t>
                      </a:r>
                      <a:endParaRPr lang="fr-FR" dirty="0">
                        <a:effectLst/>
                      </a:endParaRPr>
                    </a:p>
                  </a:txBody>
                  <a:tcPr marL="0" marR="0" marT="0" marB="0" anchor="ctr"/>
                </a:tc>
                <a:tc>
                  <a:txBody>
                    <a:bodyPr/>
                    <a:lstStyle/>
                    <a:p>
                      <a:pPr marR="135890" algn="r">
                        <a:spcAft>
                          <a:spcPts val="0"/>
                        </a:spcAft>
                      </a:pPr>
                      <a:r>
                        <a:rPr lang="fr-FR" sz="900" dirty="0">
                          <a:effectLst/>
                        </a:rPr>
                        <a:t>3.57</a:t>
                      </a:r>
                      <a:endParaRPr lang="fr-FR" dirty="0">
                        <a:effectLst/>
                      </a:endParaRPr>
                    </a:p>
                  </a:txBody>
                  <a:tcPr marL="0" marR="0" marT="0" marB="0" anchor="ctr"/>
                </a:tc>
                <a:tc>
                  <a:txBody>
                    <a:bodyPr/>
                    <a:lstStyle/>
                    <a:p>
                      <a:pPr marR="81915" algn="r">
                        <a:spcAft>
                          <a:spcPts val="0"/>
                        </a:spcAft>
                      </a:pPr>
                      <a:r>
                        <a:rPr lang="fr-FR" sz="900" dirty="0">
                          <a:effectLst/>
                        </a:rPr>
                        <a:t>4.79</a:t>
                      </a:r>
                      <a:endParaRPr lang="fr-FR" dirty="0">
                        <a:effectLst/>
                      </a:endParaRPr>
                    </a:p>
                  </a:txBody>
                  <a:tcPr marL="0" marR="0" marT="0" marB="0" anchor="ctr"/>
                </a:tc>
                <a:tc>
                  <a:txBody>
                    <a:bodyPr/>
                    <a:lstStyle/>
                    <a:p>
                      <a:pPr marR="471170" algn="r">
                        <a:spcAft>
                          <a:spcPts val="0"/>
                        </a:spcAft>
                      </a:pPr>
                      <a:r>
                        <a:rPr lang="fr-FR" sz="900" dirty="0">
                          <a:effectLst/>
                        </a:rPr>
                        <a:t>34</a:t>
                      </a:r>
                      <a:endParaRPr lang="fr-FR" dirty="0">
                        <a:effectLst/>
                      </a:endParaRPr>
                    </a:p>
                  </a:txBody>
                  <a:tcPr marL="0" marR="0" marT="0" marB="0" anchor="ctr"/>
                </a:tc>
                <a:extLst>
                  <a:ext uri="{0D108BD9-81ED-4DB2-BD59-A6C34878D82A}">
                    <a16:rowId xmlns:a16="http://schemas.microsoft.com/office/drawing/2014/main" val="10005"/>
                  </a:ext>
                </a:extLst>
              </a:tr>
              <a:tr h="146685">
                <a:tc>
                  <a:txBody>
                    <a:bodyPr/>
                    <a:lstStyle/>
                    <a:p>
                      <a:pPr marL="27940">
                        <a:spcAft>
                          <a:spcPts val="0"/>
                        </a:spcAft>
                      </a:pPr>
                      <a:r>
                        <a:rPr lang="fr-FR" sz="900" dirty="0">
                          <a:effectLst/>
                        </a:rPr>
                        <a:t>Slavic</a:t>
                      </a:r>
                      <a:endParaRPr lang="fr-FR" dirty="0">
                        <a:effectLst/>
                      </a:endParaRPr>
                    </a:p>
                  </a:txBody>
                  <a:tcPr marL="0" marR="0" marT="0" marB="0" anchor="ctr"/>
                </a:tc>
                <a:tc>
                  <a:txBody>
                    <a:bodyPr/>
                    <a:lstStyle/>
                    <a:p>
                      <a:pPr marR="139065" algn="r">
                        <a:spcAft>
                          <a:spcPts val="0"/>
                        </a:spcAft>
                      </a:pPr>
                      <a:r>
                        <a:rPr lang="fr-FR" sz="900" dirty="0">
                          <a:effectLst/>
                        </a:rPr>
                        <a:t>0.16</a:t>
                      </a:r>
                      <a:endParaRPr lang="fr-FR" dirty="0">
                        <a:effectLst/>
                      </a:endParaRPr>
                    </a:p>
                  </a:txBody>
                  <a:tcPr marL="0" marR="0" marT="0" marB="0" anchor="ctr"/>
                </a:tc>
                <a:tc>
                  <a:txBody>
                    <a:bodyPr/>
                    <a:lstStyle/>
                    <a:p>
                      <a:pPr marR="123825" algn="r">
                        <a:spcAft>
                          <a:spcPts val="0"/>
                        </a:spcAft>
                      </a:pPr>
                      <a:r>
                        <a:rPr lang="fr-FR" sz="900" dirty="0">
                          <a:effectLst/>
                        </a:rPr>
                        <a:t>0.29</a:t>
                      </a:r>
                      <a:endParaRPr lang="fr-FR" dirty="0">
                        <a:effectLst/>
                      </a:endParaRPr>
                    </a:p>
                  </a:txBody>
                  <a:tcPr marL="0" marR="0" marT="0" marB="0" anchor="ctr"/>
                </a:tc>
                <a:tc>
                  <a:txBody>
                    <a:bodyPr/>
                    <a:lstStyle/>
                    <a:p>
                      <a:pPr marR="135890" algn="r">
                        <a:spcAft>
                          <a:spcPts val="0"/>
                        </a:spcAft>
                      </a:pPr>
                      <a:r>
                        <a:rPr lang="fr-FR" sz="900" dirty="0">
                          <a:effectLst/>
                        </a:rPr>
                        <a:t>1.48</a:t>
                      </a:r>
                      <a:endParaRPr lang="fr-FR" dirty="0">
                        <a:effectLst/>
                      </a:endParaRPr>
                    </a:p>
                  </a:txBody>
                  <a:tcPr marL="0" marR="0" marT="0" marB="0" anchor="ctr"/>
                </a:tc>
                <a:tc>
                  <a:txBody>
                    <a:bodyPr/>
                    <a:lstStyle/>
                    <a:p>
                      <a:pPr marR="81915" algn="r">
                        <a:spcAft>
                          <a:spcPts val="0"/>
                        </a:spcAft>
                      </a:pPr>
                      <a:r>
                        <a:rPr lang="fr-FR" sz="900" dirty="0">
                          <a:effectLst/>
                        </a:rPr>
                        <a:t>3.52</a:t>
                      </a:r>
                      <a:endParaRPr lang="fr-FR" dirty="0">
                        <a:effectLst/>
                      </a:endParaRPr>
                    </a:p>
                  </a:txBody>
                  <a:tcPr marL="0" marR="0" marT="0" marB="0" anchor="ctr"/>
                </a:tc>
                <a:tc>
                  <a:txBody>
                    <a:bodyPr/>
                    <a:lstStyle/>
                    <a:p>
                      <a:pPr marR="471170" algn="r">
                        <a:spcAft>
                          <a:spcPts val="0"/>
                        </a:spcAft>
                      </a:pPr>
                      <a:r>
                        <a:rPr lang="fr-FR" sz="900" dirty="0">
                          <a:effectLst/>
                        </a:rPr>
                        <a:t>138</a:t>
                      </a:r>
                      <a:endParaRPr lang="fr-FR" dirty="0">
                        <a:effectLst/>
                      </a:endParaRPr>
                    </a:p>
                  </a:txBody>
                  <a:tcPr marL="0" marR="0" marT="0" marB="0" anchor="ctr"/>
                </a:tc>
                <a:extLst>
                  <a:ext uri="{0D108BD9-81ED-4DB2-BD59-A6C34878D82A}">
                    <a16:rowId xmlns:a16="http://schemas.microsoft.com/office/drawing/2014/main" val="10006"/>
                  </a:ext>
                </a:extLst>
              </a:tr>
              <a:tr h="152400">
                <a:tc>
                  <a:txBody>
                    <a:bodyPr/>
                    <a:lstStyle/>
                    <a:p>
                      <a:pPr marL="27940">
                        <a:spcAft>
                          <a:spcPts val="0"/>
                        </a:spcAft>
                      </a:pPr>
                      <a:r>
                        <a:rPr lang="fr-FR" sz="900" dirty="0">
                          <a:effectLst/>
                        </a:rPr>
                        <a:t>Total</a:t>
                      </a:r>
                      <a:endParaRPr lang="fr-FR" dirty="0">
                        <a:effectLst/>
                      </a:endParaRPr>
                    </a:p>
                  </a:txBody>
                  <a:tcPr marL="0" marR="0" marT="0" marB="0" anchor="ctr"/>
                </a:tc>
                <a:tc>
                  <a:txBody>
                    <a:bodyPr/>
                    <a:lstStyle/>
                    <a:p>
                      <a:pPr marR="139065" algn="r">
                        <a:spcAft>
                          <a:spcPts val="0"/>
                        </a:spcAft>
                      </a:pPr>
                      <a:r>
                        <a:rPr lang="fr-FR" sz="900" dirty="0">
                          <a:effectLst/>
                        </a:rPr>
                        <a:t>2.27</a:t>
                      </a:r>
                      <a:endParaRPr lang="fr-FR" dirty="0">
                        <a:effectLst/>
                      </a:endParaRPr>
                    </a:p>
                  </a:txBody>
                  <a:tcPr marL="0" marR="0" marT="0" marB="0" anchor="ctr"/>
                </a:tc>
                <a:tc>
                  <a:txBody>
                    <a:bodyPr/>
                    <a:lstStyle/>
                    <a:p>
                      <a:pPr marR="123825" algn="r">
                        <a:spcAft>
                          <a:spcPts val="0"/>
                        </a:spcAft>
                      </a:pPr>
                      <a:r>
                        <a:rPr lang="fr-FR" sz="900" dirty="0">
                          <a:effectLst/>
                        </a:rPr>
                        <a:t>2.48</a:t>
                      </a:r>
                      <a:endParaRPr lang="fr-FR" dirty="0">
                        <a:effectLst/>
                      </a:endParaRPr>
                    </a:p>
                  </a:txBody>
                  <a:tcPr marL="0" marR="0" marT="0" marB="0" anchor="ctr"/>
                </a:tc>
                <a:tc>
                  <a:txBody>
                    <a:bodyPr/>
                    <a:lstStyle/>
                    <a:p>
                      <a:pPr marR="135890" algn="r">
                        <a:spcAft>
                          <a:spcPts val="0"/>
                        </a:spcAft>
                      </a:pPr>
                      <a:r>
                        <a:rPr lang="fr-FR" sz="900" dirty="0">
                          <a:effectLst/>
                        </a:rPr>
                        <a:t>3.42</a:t>
                      </a:r>
                      <a:endParaRPr lang="fr-FR" dirty="0">
                        <a:effectLst/>
                      </a:endParaRPr>
                    </a:p>
                  </a:txBody>
                  <a:tcPr marL="0" marR="0" marT="0" marB="0" anchor="ctr"/>
                </a:tc>
                <a:tc>
                  <a:txBody>
                    <a:bodyPr/>
                    <a:lstStyle/>
                    <a:p>
                      <a:pPr marR="81915" algn="r">
                        <a:spcAft>
                          <a:spcPts val="0"/>
                        </a:spcAft>
                      </a:pPr>
                      <a:r>
                        <a:rPr lang="fr-FR" sz="900" dirty="0">
                          <a:effectLst/>
                        </a:rPr>
                        <a:t>3.55</a:t>
                      </a:r>
                      <a:endParaRPr lang="fr-FR" dirty="0">
                        <a:effectLst/>
                      </a:endParaRPr>
                    </a:p>
                  </a:txBody>
                  <a:tcPr marL="0" marR="0" marT="0" marB="0" anchor="ctr"/>
                </a:tc>
                <a:tc>
                  <a:txBody>
                    <a:bodyPr/>
                    <a:lstStyle/>
                    <a:p>
                      <a:pPr marR="471170" algn="r">
                        <a:spcAft>
                          <a:spcPts val="0"/>
                        </a:spcAft>
                      </a:pPr>
                      <a:r>
                        <a:rPr lang="fr-FR" sz="900" dirty="0">
                          <a:effectLst/>
                        </a:rPr>
                        <a:t>4</a:t>
                      </a:r>
                      <a:endParaRPr lang="fr-FR" dirty="0">
                        <a:effectLst/>
                      </a:endParaRPr>
                    </a:p>
                  </a:txBody>
                  <a:tcPr marL="0" marR="0" marT="0" marB="0" anchor="ctr"/>
                </a:tc>
                <a:extLst>
                  <a:ext uri="{0D108BD9-81ED-4DB2-BD59-A6C34878D82A}">
                    <a16:rowId xmlns:a16="http://schemas.microsoft.com/office/drawing/2014/main" val="10007"/>
                  </a:ext>
                </a:extLst>
              </a:tr>
            </a:tbl>
          </a:graphicData>
        </a:graphic>
      </p:graphicFrame>
      <p:sp>
        <p:nvSpPr>
          <p:cNvPr id="89095" name="Rectangle 2"/>
          <p:cNvSpPr>
            <a:spLocks noChangeArrowheads="1"/>
          </p:cNvSpPr>
          <p:nvPr/>
        </p:nvSpPr>
        <p:spPr bwMode="auto">
          <a:xfrm>
            <a:off x="755650" y="3668713"/>
            <a:ext cx="5213350" cy="55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200" i="1" dirty="0">
                <a:solidFill>
                  <a:srgbClr val="000000"/>
                </a:solidFill>
                <a:latin typeface="Times New Roman" pitchFamily="18" charset="0"/>
                <a:cs typeface="Times New Roman" pitchFamily="18" charset="0"/>
              </a:rPr>
              <a:t>Table 13.19. Rates of inclusion in 'Whos Who in America (per 10,000 population)</a:t>
            </a:r>
            <a:endParaRPr lang="en-US" sz="600" dirty="0">
              <a:latin typeface="Arial" charset="0"/>
            </a:endParaRPr>
          </a:p>
          <a:p>
            <a:pPr eaLnBrk="0" hangingPunct="0"/>
            <a:endParaRPr lang="en-US" dirty="0">
              <a:latin typeface="Arial" charset="0"/>
            </a:endParaRPr>
          </a:p>
        </p:txBody>
      </p:sp>
      <p:sp>
        <p:nvSpPr>
          <p:cNvPr id="8" name="ZoneTexte 7"/>
          <p:cNvSpPr txBox="1"/>
          <p:nvPr/>
        </p:nvSpPr>
        <p:spPr>
          <a:xfrm>
            <a:off x="-5381" y="6525344"/>
            <a:ext cx="4427984" cy="307777"/>
          </a:xfrm>
          <a:prstGeom prst="rect">
            <a:avLst/>
          </a:prstGeom>
          <a:noFill/>
        </p:spPr>
        <p:txBody>
          <a:bodyPr wrap="square" rtlCol="0">
            <a:spAutoFit/>
          </a:bodyPr>
          <a:lstStyle/>
          <a:p>
            <a:r>
              <a:rPr lang="en-AU" sz="1400" i="1" dirty="0"/>
              <a:t>The Global Bell Curve</a:t>
            </a:r>
            <a:r>
              <a:rPr lang="en-AU" sz="1400" dirty="0"/>
              <a:t>, Richard Lynn, 2009</a:t>
            </a:r>
            <a:endParaRPr lang="fr-BE" dirty="0"/>
          </a:p>
        </p:txBody>
      </p:sp>
    </p:spTree>
  </p:cSld>
  <p:clrMapOvr>
    <a:masterClrMapping/>
  </p:clrMapOvr>
  <p:transition spd="slow" advTm="9540"/>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fr-BE" b="1" dirty="0"/>
              <a:t/>
            </a:r>
            <a:br>
              <a:rPr lang="fr-BE" b="1" dirty="0"/>
            </a:br>
            <a:r>
              <a:rPr lang="fr-BE" dirty="0"/>
              <a:t>1.6 </a:t>
            </a:r>
            <a:r>
              <a:rPr lang="en-US" dirty="0"/>
              <a:t>Inverse Relationship between IQ and Crime</a:t>
            </a:r>
            <a:r>
              <a:rPr lang="fr-BE" dirty="0"/>
              <a:t/>
            </a:r>
            <a:br>
              <a:rPr lang="fr-BE" dirty="0"/>
            </a:br>
            <a:endParaRPr lang="fr-BE" dirty="0"/>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1189614019"/>
              </p:ext>
            </p:extLst>
          </p:nvPr>
        </p:nvGraphicFramePr>
        <p:xfrm>
          <a:off x="4139952" y="3105212"/>
          <a:ext cx="4248473" cy="1919064"/>
        </p:xfrm>
        <a:graphic>
          <a:graphicData uri="http://schemas.openxmlformats.org/drawingml/2006/table">
            <a:tbl>
              <a:tblPr>
                <a:tableStyleId>{3C2FFA5D-87B4-456A-9821-1D502468CF0F}</a:tableStyleId>
              </a:tblPr>
              <a:tblGrid>
                <a:gridCol w="936104">
                  <a:extLst>
                    <a:ext uri="{9D8B030D-6E8A-4147-A177-3AD203B41FA5}">
                      <a16:colId xmlns:a16="http://schemas.microsoft.com/office/drawing/2014/main" val="20000"/>
                    </a:ext>
                  </a:extLst>
                </a:gridCol>
                <a:gridCol w="813860">
                  <a:extLst>
                    <a:ext uri="{9D8B030D-6E8A-4147-A177-3AD203B41FA5}">
                      <a16:colId xmlns:a16="http://schemas.microsoft.com/office/drawing/2014/main" val="20001"/>
                    </a:ext>
                  </a:extLst>
                </a:gridCol>
                <a:gridCol w="610471">
                  <a:extLst>
                    <a:ext uri="{9D8B030D-6E8A-4147-A177-3AD203B41FA5}">
                      <a16:colId xmlns:a16="http://schemas.microsoft.com/office/drawing/2014/main" val="20002"/>
                    </a:ext>
                  </a:extLst>
                </a:gridCol>
                <a:gridCol w="767161">
                  <a:extLst>
                    <a:ext uri="{9D8B030D-6E8A-4147-A177-3AD203B41FA5}">
                      <a16:colId xmlns:a16="http://schemas.microsoft.com/office/drawing/2014/main" val="20003"/>
                    </a:ext>
                  </a:extLst>
                </a:gridCol>
                <a:gridCol w="428183">
                  <a:extLst>
                    <a:ext uri="{9D8B030D-6E8A-4147-A177-3AD203B41FA5}">
                      <a16:colId xmlns:a16="http://schemas.microsoft.com/office/drawing/2014/main" val="20004"/>
                    </a:ext>
                  </a:extLst>
                </a:gridCol>
                <a:gridCol w="692694">
                  <a:extLst>
                    <a:ext uri="{9D8B030D-6E8A-4147-A177-3AD203B41FA5}">
                      <a16:colId xmlns:a16="http://schemas.microsoft.com/office/drawing/2014/main" val="20005"/>
                    </a:ext>
                  </a:extLst>
                </a:gridCol>
              </a:tblGrid>
              <a:tr h="327039">
                <a:tc>
                  <a:txBody>
                    <a:bodyPr/>
                    <a:lstStyle/>
                    <a:p>
                      <a:pPr>
                        <a:spcAft>
                          <a:spcPts val="0"/>
                        </a:spcAft>
                      </a:pPr>
                      <a:r>
                        <a:rPr lang="fr-FR" sz="1000" spc="20" dirty="0">
                          <a:effectLst/>
                        </a:rPr>
                        <a:t>Group</a:t>
                      </a:r>
                      <a:endParaRPr lang="fr-FR" dirty="0">
                        <a:effectLst/>
                      </a:endParaRPr>
                    </a:p>
                  </a:txBody>
                  <a:tcPr marL="0" marR="0" marT="0" marB="0" anchor="ctr"/>
                </a:tc>
                <a:tc>
                  <a:txBody>
                    <a:bodyPr/>
                    <a:lstStyle/>
                    <a:p>
                      <a:pPr marR="26670" algn="r">
                        <a:spcAft>
                          <a:spcPts val="0"/>
                        </a:spcAft>
                      </a:pPr>
                      <a:r>
                        <a:rPr lang="fr-FR" sz="1000" spc="20" dirty="0">
                          <a:effectLst/>
                        </a:rPr>
                        <a:t>Prison</a:t>
                      </a:r>
                      <a:endParaRPr lang="fr-FR" dirty="0">
                        <a:effectLst/>
                      </a:endParaRPr>
                    </a:p>
                  </a:txBody>
                  <a:tcPr marL="0" marR="0" marT="0" marB="0" anchor="ctr"/>
                </a:tc>
                <a:tc>
                  <a:txBody>
                    <a:bodyPr/>
                    <a:lstStyle/>
                    <a:p>
                      <a:pPr algn="r">
                        <a:spcAft>
                          <a:spcPts val="0"/>
                        </a:spcAft>
                      </a:pPr>
                      <a:r>
                        <a:rPr lang="fr-FR" sz="1000" spc="20" dirty="0">
                          <a:effectLst/>
                        </a:rPr>
                        <a:t>Assault</a:t>
                      </a:r>
                      <a:endParaRPr lang="fr-FR" dirty="0">
                        <a:effectLst/>
                      </a:endParaRPr>
                    </a:p>
                  </a:txBody>
                  <a:tcPr marL="0" marR="0" marT="0" marB="0" anchor="ctr"/>
                </a:tc>
                <a:tc>
                  <a:txBody>
                    <a:bodyPr/>
                    <a:lstStyle/>
                    <a:p>
                      <a:pPr algn="r">
                        <a:spcAft>
                          <a:spcPts val="0"/>
                        </a:spcAft>
                      </a:pPr>
                      <a:r>
                        <a:rPr lang="fr-FR" sz="1000" spc="20" dirty="0">
                          <a:effectLst/>
                        </a:rPr>
                        <a:t>Homicide</a:t>
                      </a:r>
                      <a:endParaRPr lang="fr-FR" dirty="0">
                        <a:effectLst/>
                      </a:endParaRPr>
                    </a:p>
                  </a:txBody>
                  <a:tcPr marL="0" marR="0" marT="0" marB="0" anchor="ctr"/>
                </a:tc>
                <a:tc rowSpan="2">
                  <a:txBody>
                    <a:bodyPr/>
                    <a:lstStyle/>
                    <a:p>
                      <a:pPr algn="r">
                        <a:lnSpc>
                          <a:spcPct val="110000"/>
                        </a:lnSpc>
                        <a:spcAft>
                          <a:spcPts val="0"/>
                        </a:spcAft>
                      </a:pPr>
                      <a:r>
                        <a:rPr lang="fr-FR" sz="1000" spc="20" dirty="0">
                          <a:effectLst/>
                        </a:rPr>
                        <a:t>Rape</a:t>
                      </a:r>
                      <a:endParaRPr lang="fr-FR" dirty="0">
                        <a:effectLst/>
                      </a:endParaRPr>
                    </a:p>
                    <a:p>
                      <a:pPr marL="63500">
                        <a:lnSpc>
                          <a:spcPct val="95000"/>
                        </a:lnSpc>
                        <a:spcAft>
                          <a:spcPts val="0"/>
                        </a:spcAft>
                      </a:pPr>
                      <a:r>
                        <a:rPr lang="fr-FR" sz="1000" spc="20" dirty="0">
                          <a:effectLst/>
                        </a:rPr>
                        <a:t>5.5</a:t>
                      </a:r>
                      <a:endParaRPr lang="fr-FR" dirty="0">
                        <a:effectLst/>
                      </a:endParaRPr>
                    </a:p>
                  </a:txBody>
                  <a:tcPr marL="0" marR="0" marT="0" marB="0" anchor="ctr"/>
                </a:tc>
                <a:tc rowSpan="2">
                  <a:txBody>
                    <a:bodyPr/>
                    <a:lstStyle/>
                    <a:p>
                      <a:pPr algn="r">
                        <a:spcAft>
                          <a:spcPts val="0"/>
                        </a:spcAft>
                      </a:pPr>
                      <a:r>
                        <a:rPr lang="fr-FR" sz="1000" spc="20" dirty="0">
                          <a:effectLst/>
                        </a:rPr>
                        <a:t>Robbery</a:t>
                      </a:r>
                      <a:endParaRPr lang="fr-FR" dirty="0">
                        <a:effectLst/>
                      </a:endParaRPr>
                    </a:p>
                    <a:p>
                      <a:pPr marR="135255" algn="r">
                        <a:spcAft>
                          <a:spcPts val="0"/>
                        </a:spcAft>
                      </a:pPr>
                      <a:r>
                        <a:rPr lang="fr-FR" sz="1000" spc="20" dirty="0">
                          <a:effectLst/>
                        </a:rPr>
                        <a:t>11.2</a:t>
                      </a:r>
                      <a:endParaRPr lang="fr-FR" dirty="0">
                        <a:effectLst/>
                      </a:endParaRPr>
                    </a:p>
                  </a:txBody>
                  <a:tcPr marL="0" marR="0" marT="0" marB="0" anchor="ctr"/>
                </a:tc>
                <a:extLst>
                  <a:ext uri="{0D108BD9-81ED-4DB2-BD59-A6C34878D82A}">
                    <a16:rowId xmlns:a16="http://schemas.microsoft.com/office/drawing/2014/main" val="10000"/>
                  </a:ext>
                </a:extLst>
              </a:tr>
              <a:tr h="316574">
                <a:tc>
                  <a:txBody>
                    <a:bodyPr/>
                    <a:lstStyle/>
                    <a:p>
                      <a:pPr>
                        <a:spcAft>
                          <a:spcPts val="0"/>
                        </a:spcAft>
                      </a:pPr>
                      <a:r>
                        <a:rPr lang="fr-FR" sz="1000" spc="20" dirty="0">
                          <a:effectLst/>
                        </a:rPr>
                        <a:t>Black</a:t>
                      </a:r>
                      <a:endParaRPr lang="fr-FR" dirty="0">
                        <a:effectLst/>
                      </a:endParaRPr>
                    </a:p>
                  </a:txBody>
                  <a:tcPr marL="0" marR="0" marT="0" marB="0" anchor="ctr"/>
                </a:tc>
                <a:tc>
                  <a:txBody>
                    <a:bodyPr/>
                    <a:lstStyle/>
                    <a:p>
                      <a:pPr marR="83820" algn="r">
                        <a:spcAft>
                          <a:spcPts val="0"/>
                        </a:spcAft>
                      </a:pPr>
                      <a:r>
                        <a:rPr lang="fr-FR" sz="1000" spc="20" dirty="0">
                          <a:effectLst/>
                        </a:rPr>
                        <a:t>8.1</a:t>
                      </a:r>
                      <a:endParaRPr lang="fr-FR" dirty="0">
                        <a:effectLst/>
                      </a:endParaRPr>
                    </a:p>
                  </a:txBody>
                  <a:tcPr marL="0" marR="0" marT="0" marB="0" anchor="ctr"/>
                </a:tc>
                <a:tc>
                  <a:txBody>
                    <a:bodyPr/>
                    <a:lstStyle/>
                    <a:p>
                      <a:pPr marR="137795" algn="r">
                        <a:spcAft>
                          <a:spcPts val="0"/>
                        </a:spcAft>
                      </a:pPr>
                      <a:r>
                        <a:rPr lang="fr-FR" sz="1000" spc="20" dirty="0">
                          <a:effectLst/>
                        </a:rPr>
                        <a:t>5.0</a:t>
                      </a:r>
                      <a:endParaRPr lang="fr-FR" dirty="0">
                        <a:effectLst/>
                      </a:endParaRPr>
                    </a:p>
                  </a:txBody>
                  <a:tcPr marL="0" marR="0" marT="0" marB="0" anchor="ctr"/>
                </a:tc>
                <a:tc>
                  <a:txBody>
                    <a:bodyPr/>
                    <a:lstStyle/>
                    <a:p>
                      <a:pPr marR="135255" algn="r">
                        <a:spcAft>
                          <a:spcPts val="0"/>
                        </a:spcAft>
                      </a:pPr>
                      <a:r>
                        <a:rPr lang="fr-FR" sz="1000" spc="20" dirty="0">
                          <a:effectLst/>
                        </a:rPr>
                        <a:t>11.0</a:t>
                      </a:r>
                      <a:endParaRPr lang="fr-FR" dirty="0">
                        <a:effectLst/>
                      </a:endParaRPr>
                    </a:p>
                  </a:txBody>
                  <a:tcPr marL="0" marR="0" marT="0" marB="0" anchor="ctr"/>
                </a:tc>
                <a:tc vMerge="1">
                  <a:txBody>
                    <a:bodyPr/>
                    <a:lstStyle/>
                    <a:p>
                      <a:endParaRPr lang="fr-BE"/>
                    </a:p>
                  </a:txBody>
                  <a:tcPr/>
                </a:tc>
                <a:tc vMerge="1">
                  <a:txBody>
                    <a:bodyPr/>
                    <a:lstStyle/>
                    <a:p>
                      <a:endParaRPr lang="fr-BE"/>
                    </a:p>
                  </a:txBody>
                  <a:tcPr/>
                </a:tc>
                <a:extLst>
                  <a:ext uri="{0D108BD9-81ED-4DB2-BD59-A6C34878D82A}">
                    <a16:rowId xmlns:a16="http://schemas.microsoft.com/office/drawing/2014/main" val="10001"/>
                  </a:ext>
                </a:extLst>
              </a:tr>
              <a:tr h="313957">
                <a:tc>
                  <a:txBody>
                    <a:bodyPr/>
                    <a:lstStyle/>
                    <a:p>
                      <a:pPr>
                        <a:spcAft>
                          <a:spcPts val="0"/>
                        </a:spcAft>
                      </a:pPr>
                      <a:r>
                        <a:rPr lang="fr-FR" sz="1000" spc="20" dirty="0">
                          <a:effectLst/>
                        </a:rPr>
                        <a:t>East Asian</a:t>
                      </a:r>
                      <a:endParaRPr lang="fr-FR" dirty="0">
                        <a:effectLst/>
                      </a:endParaRPr>
                    </a:p>
                  </a:txBody>
                  <a:tcPr marL="0" marR="0" marT="0" marB="0" anchor="ctr"/>
                </a:tc>
                <a:tc>
                  <a:txBody>
                    <a:bodyPr/>
                    <a:lstStyle/>
                    <a:p>
                      <a:pPr marR="83820" algn="r">
                        <a:spcAft>
                          <a:spcPts val="0"/>
                        </a:spcAft>
                      </a:pPr>
                      <a:r>
                        <a:rPr lang="fr-FR" sz="1000" spc="20" dirty="0">
                          <a:effectLst/>
                        </a:rPr>
                        <a:t>0.5</a:t>
                      </a:r>
                      <a:endParaRPr lang="fr-FR" dirty="0">
                        <a:effectLst/>
                      </a:endParaRPr>
                    </a:p>
                  </a:txBody>
                  <a:tcPr marL="0" marR="0" marT="0" marB="0" anchor="ctr"/>
                </a:tc>
                <a:tc>
                  <a:txBody>
                    <a:bodyPr/>
                    <a:lstStyle/>
                    <a:p>
                      <a:pPr marR="137795" algn="r">
                        <a:spcAft>
                          <a:spcPts val="0"/>
                        </a:spcAft>
                      </a:pPr>
                      <a:r>
                        <a:rPr lang="fr-FR" sz="1000" spc="20" dirty="0">
                          <a:effectLst/>
                        </a:rPr>
                        <a:t>0.5</a:t>
                      </a:r>
                      <a:endParaRPr lang="fr-FR" dirty="0">
                        <a:effectLst/>
                      </a:endParaRPr>
                    </a:p>
                  </a:txBody>
                  <a:tcPr marL="0" marR="0" marT="0" marB="0" anchor="ctr"/>
                </a:tc>
                <a:tc>
                  <a:txBody>
                    <a:bodyPr/>
                    <a:lstStyle/>
                    <a:p>
                      <a:pPr marR="135255" algn="r">
                        <a:spcAft>
                          <a:spcPts val="0"/>
                        </a:spcAft>
                      </a:pPr>
                      <a:r>
                        <a:rPr lang="fr-FR" sz="1000" spc="20" dirty="0">
                          <a:effectLst/>
                        </a:rPr>
                        <a:t>0.6</a:t>
                      </a:r>
                      <a:endParaRPr lang="fr-FR" dirty="0">
                        <a:effectLst/>
                      </a:endParaRPr>
                    </a:p>
                  </a:txBody>
                  <a:tcPr marL="0" marR="0" marT="0" marB="0" anchor="ctr"/>
                </a:tc>
                <a:tc>
                  <a:txBody>
                    <a:bodyPr/>
                    <a:lstStyle/>
                    <a:p>
                      <a:pPr marL="63500">
                        <a:spcAft>
                          <a:spcPts val="0"/>
                        </a:spcAft>
                      </a:pPr>
                      <a:r>
                        <a:rPr lang="fr-FR" sz="1000" spc="20" dirty="0">
                          <a:effectLst/>
                        </a:rPr>
                        <a:t>0.4</a:t>
                      </a:r>
                      <a:endParaRPr lang="fr-FR" dirty="0">
                        <a:effectLst/>
                      </a:endParaRPr>
                    </a:p>
                  </a:txBody>
                  <a:tcPr marL="0" marR="0" marT="0" marB="0" anchor="ctr"/>
                </a:tc>
                <a:tc>
                  <a:txBody>
                    <a:bodyPr/>
                    <a:lstStyle/>
                    <a:p>
                      <a:pPr marR="135255" algn="r">
                        <a:spcAft>
                          <a:spcPts val="0"/>
                        </a:spcAft>
                      </a:pPr>
                      <a:r>
                        <a:rPr lang="fr-FR" sz="1000" spc="20" dirty="0">
                          <a:effectLst/>
                        </a:rPr>
                        <a:t>0.8</a:t>
                      </a:r>
                      <a:endParaRPr lang="fr-FR" dirty="0">
                        <a:effectLst/>
                      </a:endParaRPr>
                    </a:p>
                  </a:txBody>
                  <a:tcPr marL="0" marR="0" marT="0" marB="0" anchor="ctr"/>
                </a:tc>
                <a:extLst>
                  <a:ext uri="{0D108BD9-81ED-4DB2-BD59-A6C34878D82A}">
                    <a16:rowId xmlns:a16="http://schemas.microsoft.com/office/drawing/2014/main" val="10002"/>
                  </a:ext>
                </a:extLst>
              </a:tr>
              <a:tr h="313957">
                <a:tc>
                  <a:txBody>
                    <a:bodyPr/>
                    <a:lstStyle/>
                    <a:p>
                      <a:pPr>
                        <a:spcAft>
                          <a:spcPts val="0"/>
                        </a:spcAft>
                      </a:pPr>
                      <a:r>
                        <a:rPr lang="fr-FR" sz="1000" spc="20" dirty="0">
                          <a:effectLst/>
                        </a:rPr>
                        <a:t>Hispanic</a:t>
                      </a:r>
                      <a:endParaRPr lang="fr-FR" dirty="0">
                        <a:effectLst/>
                      </a:endParaRPr>
                    </a:p>
                  </a:txBody>
                  <a:tcPr marL="0" marR="0" marT="0" marB="0" anchor="ctr"/>
                </a:tc>
                <a:tc>
                  <a:txBody>
                    <a:bodyPr/>
                    <a:lstStyle/>
                    <a:p>
                      <a:pPr marR="83820" algn="r">
                        <a:spcAft>
                          <a:spcPts val="0"/>
                        </a:spcAft>
                      </a:pPr>
                      <a:r>
                        <a:rPr lang="fr-FR" sz="1000" spc="20" dirty="0">
                          <a:effectLst/>
                        </a:rPr>
                        <a:t>3.6</a:t>
                      </a:r>
                      <a:endParaRPr lang="fr-FR" dirty="0">
                        <a:effectLst/>
                      </a:endParaRPr>
                    </a:p>
                  </a:txBody>
                  <a:tcPr marL="0" marR="0" marT="0" marB="0" anchor="ctr"/>
                </a:tc>
                <a:tc>
                  <a:txBody>
                    <a:bodyPr/>
                    <a:lstStyle/>
                    <a:p>
                      <a:pPr marR="137795" algn="r">
                        <a:spcAft>
                          <a:spcPts val="0"/>
                        </a:spcAft>
                      </a:pPr>
                      <a:r>
                        <a:rPr lang="fr-FR" sz="1000" spc="20" dirty="0">
                          <a:effectLst/>
                        </a:rPr>
                        <a:t>3.0</a:t>
                      </a:r>
                      <a:endParaRPr lang="fr-FR" dirty="0">
                        <a:effectLst/>
                      </a:endParaRPr>
                    </a:p>
                  </a:txBody>
                  <a:tcPr marL="0" marR="0" marT="0" marB="0" anchor="ctr"/>
                </a:tc>
                <a:tc>
                  <a:txBody>
                    <a:bodyPr/>
                    <a:lstStyle/>
                    <a:p>
                      <a:pPr marR="135255" algn="r">
                        <a:spcAft>
                          <a:spcPts val="0"/>
                        </a:spcAft>
                      </a:pPr>
                      <a:r>
                        <a:rPr lang="fr-FR" sz="1000" spc="20" dirty="0">
                          <a:effectLst/>
                        </a:rPr>
                        <a:t>2.5</a:t>
                      </a:r>
                      <a:endParaRPr lang="fr-FR" dirty="0">
                        <a:effectLst/>
                      </a:endParaRPr>
                    </a:p>
                  </a:txBody>
                  <a:tcPr marL="0" marR="0" marT="0" marB="0" anchor="ctr"/>
                </a:tc>
                <a:tc>
                  <a:txBody>
                    <a:bodyPr/>
                    <a:lstStyle/>
                    <a:p>
                      <a:pPr marL="63500">
                        <a:spcAft>
                          <a:spcPts val="0"/>
                        </a:spcAft>
                      </a:pPr>
                      <a:r>
                        <a:rPr lang="fr-FR" sz="1000" spc="20" dirty="0">
                          <a:effectLst/>
                        </a:rPr>
                        <a:t>3.0</a:t>
                      </a:r>
                      <a:endParaRPr lang="fr-FR" dirty="0">
                        <a:effectLst/>
                      </a:endParaRPr>
                    </a:p>
                  </a:txBody>
                  <a:tcPr marL="0" marR="0" marT="0" marB="0" anchor="ctr"/>
                </a:tc>
                <a:tc>
                  <a:txBody>
                    <a:bodyPr/>
                    <a:lstStyle/>
                    <a:p>
                      <a:pPr marR="135255" algn="r">
                        <a:spcAft>
                          <a:spcPts val="0"/>
                        </a:spcAft>
                      </a:pPr>
                      <a:r>
                        <a:rPr lang="fr-FR" sz="1000" spc="20" dirty="0">
                          <a:effectLst/>
                        </a:rPr>
                        <a:t>3.0</a:t>
                      </a:r>
                      <a:endParaRPr lang="fr-FR" dirty="0">
                        <a:effectLst/>
                      </a:endParaRPr>
                    </a:p>
                  </a:txBody>
                  <a:tcPr marL="0" marR="0" marT="0" marB="0" anchor="ctr"/>
                </a:tc>
                <a:extLst>
                  <a:ext uri="{0D108BD9-81ED-4DB2-BD59-A6C34878D82A}">
                    <a16:rowId xmlns:a16="http://schemas.microsoft.com/office/drawing/2014/main" val="10003"/>
                  </a:ext>
                </a:extLst>
              </a:tr>
              <a:tr h="313957">
                <a:tc>
                  <a:txBody>
                    <a:bodyPr/>
                    <a:lstStyle/>
                    <a:p>
                      <a:pPr>
                        <a:spcAft>
                          <a:spcPts val="0"/>
                        </a:spcAft>
                      </a:pPr>
                      <a:r>
                        <a:rPr lang="fr-FR" sz="1000" spc="20" dirty="0">
                          <a:effectLst/>
                        </a:rPr>
                        <a:t>Native American</a:t>
                      </a:r>
                      <a:endParaRPr lang="fr-FR" dirty="0">
                        <a:effectLst/>
                      </a:endParaRPr>
                    </a:p>
                  </a:txBody>
                  <a:tcPr marL="0" marR="0" marT="0" marB="0" anchor="ctr"/>
                </a:tc>
                <a:tc>
                  <a:txBody>
                    <a:bodyPr/>
                    <a:lstStyle/>
                    <a:p>
                      <a:pPr marR="83820" algn="r">
                        <a:spcAft>
                          <a:spcPts val="0"/>
                        </a:spcAft>
                      </a:pPr>
                      <a:r>
                        <a:rPr lang="fr-FR" sz="1000" spc="20" dirty="0">
                          <a:effectLst/>
                        </a:rPr>
                        <a:t>2.7</a:t>
                      </a:r>
                      <a:endParaRPr lang="fr-FR" dirty="0">
                        <a:effectLst/>
                      </a:endParaRPr>
                    </a:p>
                  </a:txBody>
                  <a:tcPr marL="0" marR="0" marT="0" marB="0" anchor="ctr"/>
                </a:tc>
                <a:tc>
                  <a:txBody>
                    <a:bodyPr/>
                    <a:lstStyle/>
                    <a:p>
                      <a:pPr marR="137795" algn="r">
                        <a:spcAft>
                          <a:spcPts val="0"/>
                        </a:spcAft>
                      </a:pPr>
                      <a:r>
                        <a:rPr lang="fr-FR" sz="1000" spc="20" dirty="0">
                          <a:effectLst/>
                        </a:rPr>
                        <a:t>2.0</a:t>
                      </a:r>
                      <a:endParaRPr lang="fr-FR" dirty="0">
                        <a:effectLst/>
                      </a:endParaRPr>
                    </a:p>
                  </a:txBody>
                  <a:tcPr marL="0" marR="0" marT="0" marB="0" anchor="ctr"/>
                </a:tc>
                <a:tc>
                  <a:txBody>
                    <a:bodyPr/>
                    <a:lstStyle/>
                    <a:p>
                      <a:pPr marR="135255" algn="r">
                        <a:spcAft>
                          <a:spcPts val="0"/>
                        </a:spcAft>
                      </a:pPr>
                      <a:r>
                        <a:rPr lang="fr-FR" sz="1000" spc="20" dirty="0">
                          <a:effectLst/>
                        </a:rPr>
                        <a:t>2.0</a:t>
                      </a:r>
                      <a:endParaRPr lang="fr-FR" dirty="0">
                        <a:effectLst/>
                      </a:endParaRPr>
                    </a:p>
                  </a:txBody>
                  <a:tcPr marL="0" marR="0" marT="0" marB="0" anchor="ctr"/>
                </a:tc>
                <a:tc>
                  <a:txBody>
                    <a:bodyPr/>
                    <a:lstStyle/>
                    <a:p>
                      <a:pPr marL="63500">
                        <a:spcAft>
                          <a:spcPts val="0"/>
                        </a:spcAft>
                      </a:pPr>
                      <a:r>
                        <a:rPr lang="fr-FR" sz="1000" spc="20" dirty="0">
                          <a:effectLst/>
                        </a:rPr>
                        <a:t>1.7</a:t>
                      </a:r>
                      <a:endParaRPr lang="fr-FR" dirty="0">
                        <a:effectLst/>
                      </a:endParaRPr>
                    </a:p>
                  </a:txBody>
                  <a:tcPr marL="0" marR="0" marT="0" marB="0" anchor="ctr"/>
                </a:tc>
                <a:tc>
                  <a:txBody>
                    <a:bodyPr/>
                    <a:lstStyle/>
                    <a:p>
                      <a:pPr marR="135255" algn="r">
                        <a:spcAft>
                          <a:spcPts val="0"/>
                        </a:spcAft>
                      </a:pPr>
                      <a:r>
                        <a:rPr lang="fr-FR" sz="1000" spc="20" dirty="0">
                          <a:effectLst/>
                        </a:rPr>
                        <a:t>2.1</a:t>
                      </a:r>
                      <a:endParaRPr lang="fr-FR" dirty="0">
                        <a:effectLst/>
                      </a:endParaRPr>
                    </a:p>
                  </a:txBody>
                  <a:tcPr marL="0" marR="0" marT="0" marB="0" anchor="ctr"/>
                </a:tc>
                <a:extLst>
                  <a:ext uri="{0D108BD9-81ED-4DB2-BD59-A6C34878D82A}">
                    <a16:rowId xmlns:a16="http://schemas.microsoft.com/office/drawing/2014/main" val="10004"/>
                  </a:ext>
                </a:extLst>
              </a:tr>
              <a:tr h="333580">
                <a:tc>
                  <a:txBody>
                    <a:bodyPr/>
                    <a:lstStyle/>
                    <a:p>
                      <a:pPr>
                        <a:spcAft>
                          <a:spcPts val="0"/>
                        </a:spcAft>
                      </a:pPr>
                      <a:r>
                        <a:rPr lang="fr-FR" sz="1000" spc="20" dirty="0">
                          <a:effectLst/>
                        </a:rPr>
                        <a:t>White</a:t>
                      </a:r>
                      <a:endParaRPr lang="fr-FR" dirty="0">
                        <a:effectLst/>
                      </a:endParaRPr>
                    </a:p>
                  </a:txBody>
                  <a:tcPr marL="0" marR="0" marT="0" marB="0" anchor="ctr"/>
                </a:tc>
                <a:tc>
                  <a:txBody>
                    <a:bodyPr/>
                    <a:lstStyle/>
                    <a:p>
                      <a:pPr marR="83820" algn="r">
                        <a:spcAft>
                          <a:spcPts val="0"/>
                        </a:spcAft>
                      </a:pPr>
                      <a:r>
                        <a:rPr lang="fr-FR" sz="1000" spc="20" dirty="0">
                          <a:effectLst/>
                        </a:rPr>
                        <a:t>1.0</a:t>
                      </a:r>
                      <a:endParaRPr lang="fr-FR" dirty="0">
                        <a:effectLst/>
                      </a:endParaRPr>
                    </a:p>
                  </a:txBody>
                  <a:tcPr marL="0" marR="0" marT="0" marB="0" anchor="ctr"/>
                </a:tc>
                <a:tc>
                  <a:txBody>
                    <a:bodyPr/>
                    <a:lstStyle/>
                    <a:p>
                      <a:pPr marR="137795" algn="r">
                        <a:spcAft>
                          <a:spcPts val="0"/>
                        </a:spcAft>
                      </a:pPr>
                      <a:r>
                        <a:rPr lang="fr-FR" sz="1000" spc="20" dirty="0">
                          <a:effectLst/>
                        </a:rPr>
                        <a:t>1.0</a:t>
                      </a:r>
                      <a:endParaRPr lang="fr-FR" dirty="0">
                        <a:effectLst/>
                      </a:endParaRPr>
                    </a:p>
                  </a:txBody>
                  <a:tcPr marL="0" marR="0" marT="0" marB="0" anchor="ctr"/>
                </a:tc>
                <a:tc>
                  <a:txBody>
                    <a:bodyPr/>
                    <a:lstStyle/>
                    <a:p>
                      <a:pPr marR="135255" algn="r">
                        <a:spcAft>
                          <a:spcPts val="0"/>
                        </a:spcAft>
                      </a:pPr>
                      <a:r>
                        <a:rPr lang="fr-FR" sz="1000" spc="20" dirty="0">
                          <a:effectLst/>
                        </a:rPr>
                        <a:t>1.0</a:t>
                      </a:r>
                      <a:endParaRPr lang="fr-FR" dirty="0">
                        <a:effectLst/>
                      </a:endParaRPr>
                    </a:p>
                  </a:txBody>
                  <a:tcPr marL="0" marR="0" marT="0" marB="0" anchor="ctr"/>
                </a:tc>
                <a:tc>
                  <a:txBody>
                    <a:bodyPr/>
                    <a:lstStyle/>
                    <a:p>
                      <a:pPr marL="63500">
                        <a:spcAft>
                          <a:spcPts val="0"/>
                        </a:spcAft>
                      </a:pPr>
                      <a:r>
                        <a:rPr lang="fr-FR" sz="1000" spc="20" dirty="0">
                          <a:effectLst/>
                        </a:rPr>
                        <a:t>1.0</a:t>
                      </a:r>
                      <a:endParaRPr lang="fr-FR" dirty="0">
                        <a:effectLst/>
                      </a:endParaRPr>
                    </a:p>
                  </a:txBody>
                  <a:tcPr marL="0" marR="0" marT="0" marB="0" anchor="ctr"/>
                </a:tc>
                <a:tc>
                  <a:txBody>
                    <a:bodyPr/>
                    <a:lstStyle/>
                    <a:p>
                      <a:pPr marR="135255" algn="r">
                        <a:spcAft>
                          <a:spcPts val="0"/>
                        </a:spcAft>
                      </a:pPr>
                      <a:r>
                        <a:rPr lang="fr-FR" sz="1000" spc="20" dirty="0">
                          <a:effectLst/>
                        </a:rPr>
                        <a:t>1.0</a:t>
                      </a:r>
                      <a:endParaRPr lang="fr-FR" dirty="0">
                        <a:effectLst/>
                      </a:endParaRPr>
                    </a:p>
                  </a:txBody>
                  <a:tcPr marL="0" marR="0" marT="0" marB="0" anchor="ctr"/>
                </a:tc>
                <a:extLst>
                  <a:ext uri="{0D108BD9-81ED-4DB2-BD59-A6C34878D82A}">
                    <a16:rowId xmlns:a16="http://schemas.microsoft.com/office/drawing/2014/main" val="10005"/>
                  </a:ext>
                </a:extLst>
              </a:tr>
            </a:tbl>
          </a:graphicData>
        </a:graphic>
      </p:graphicFrame>
      <p:sp>
        <p:nvSpPr>
          <p:cNvPr id="4" name="Espace réservé du numéro de diapositive 3"/>
          <p:cNvSpPr>
            <a:spLocks noGrp="1"/>
          </p:cNvSpPr>
          <p:nvPr>
            <p:ph type="sldNum" sz="quarter" idx="12"/>
          </p:nvPr>
        </p:nvSpPr>
        <p:spPr/>
        <p:txBody>
          <a:bodyPr/>
          <a:lstStyle/>
          <a:p>
            <a:pPr>
              <a:defRPr/>
            </a:pPr>
            <a:fld id="{3019233E-F0CF-4843-B1A2-80747F06FCDE}" type="slidenum">
              <a:rPr lang="fr-BE"/>
              <a:pPr>
                <a:defRPr/>
              </a:pPr>
              <a:t>185</a:t>
            </a:fld>
            <a:endParaRPr lang="fr-BE" dirty="0"/>
          </a:p>
        </p:txBody>
      </p:sp>
      <p:sp>
        <p:nvSpPr>
          <p:cNvPr id="90117" name="Rectangle 1"/>
          <p:cNvSpPr>
            <a:spLocks noChangeArrowheads="1"/>
          </p:cNvSpPr>
          <p:nvPr/>
        </p:nvSpPr>
        <p:spPr bwMode="auto">
          <a:xfrm>
            <a:off x="842632" y="1650001"/>
            <a:ext cx="549329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dirty="0">
                <a:solidFill>
                  <a:srgbClr val="000000"/>
                </a:solidFill>
                <a:latin typeface="+mn-lt"/>
                <a:cs typeface="Times New Roman" pitchFamily="18" charset="0"/>
              </a:rPr>
              <a:t>Racial differences in crime rates, 1997 (left) 1994 (right).</a:t>
            </a:r>
          </a:p>
          <a:p>
            <a:r>
              <a:rPr lang="en-US" dirty="0">
                <a:solidFill>
                  <a:srgbClr val="000000"/>
                </a:solidFill>
                <a:latin typeface="+mn-lt"/>
                <a:cs typeface="Times New Roman" pitchFamily="18" charset="0"/>
              </a:rPr>
              <a:t>This racial hierarchy is invariably found every year.</a:t>
            </a:r>
            <a:endParaRPr lang="en-US" dirty="0">
              <a:latin typeface="Arial" charset="0"/>
            </a:endParaRPr>
          </a:p>
        </p:txBody>
      </p:sp>
      <p:sp>
        <p:nvSpPr>
          <p:cNvPr id="6" name="ZoneTexte 5"/>
          <p:cNvSpPr txBox="1"/>
          <p:nvPr/>
        </p:nvSpPr>
        <p:spPr>
          <a:xfrm>
            <a:off x="-5382" y="6309320"/>
            <a:ext cx="6737621" cy="738664"/>
          </a:xfrm>
          <a:prstGeom prst="rect">
            <a:avLst/>
          </a:prstGeom>
          <a:noFill/>
        </p:spPr>
        <p:txBody>
          <a:bodyPr wrap="square" rtlCol="0">
            <a:spAutoFit/>
          </a:bodyPr>
          <a:lstStyle/>
          <a:p>
            <a:r>
              <a:rPr lang="en-AU" sz="1400" i="1" dirty="0"/>
              <a:t>The Global Bell Curve</a:t>
            </a:r>
            <a:r>
              <a:rPr lang="en-AU" sz="1400" dirty="0"/>
              <a:t>, Richard Lynn, 2009 </a:t>
            </a:r>
            <a:r>
              <a:rPr lang="en-AU" sz="1400" dirty="0" smtClean="0"/>
              <a:t/>
            </a:r>
            <a:br>
              <a:rPr lang="en-AU" sz="1400" dirty="0" smtClean="0"/>
            </a:br>
            <a:r>
              <a:rPr lang="en-US" sz="1400" dirty="0" smtClean="0"/>
              <a:t>The </a:t>
            </a:r>
            <a:r>
              <a:rPr lang="en-US" sz="1400" dirty="0"/>
              <a:t>color of crime. Race, Crime, and Justice in </a:t>
            </a:r>
            <a:r>
              <a:rPr lang="en-US" sz="1400" dirty="0" smtClean="0"/>
              <a:t>America,</a:t>
            </a:r>
            <a:r>
              <a:rPr lang="fr-BE" sz="1400" dirty="0" smtClean="0"/>
              <a:t> </a:t>
            </a:r>
            <a:r>
              <a:rPr lang="fr-BE" sz="1400" dirty="0"/>
              <a:t>New </a:t>
            </a:r>
            <a:r>
              <a:rPr lang="fr-BE" sz="1400" dirty="0" smtClean="0"/>
              <a:t>Century </a:t>
            </a:r>
            <a:r>
              <a:rPr lang="fr-BE" sz="1400" dirty="0" err="1" smtClean="0"/>
              <a:t>Foundations</a:t>
            </a:r>
            <a:r>
              <a:rPr lang="fr-BE" sz="1400" dirty="0" smtClean="0"/>
              <a:t>, </a:t>
            </a:r>
            <a:r>
              <a:rPr lang="fr-BE" sz="1400" dirty="0"/>
              <a:t>2005.</a:t>
            </a:r>
            <a:br>
              <a:rPr lang="fr-BE" sz="1400" dirty="0"/>
            </a:br>
            <a:r>
              <a:rPr lang="fr-BE" sz="1400" dirty="0"/>
              <a:t>              </a:t>
            </a:r>
            <a:endParaRPr lang="fr-BE" dirty="0"/>
          </a:p>
        </p:txBody>
      </p:sp>
      <p:pic>
        <p:nvPicPr>
          <p:cNvPr id="1026" name="Picture 2" descr="http://iontheworld.files.wordpress.com/2010/02/arrest.png?w=499&amp;h=39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772496"/>
            <a:ext cx="3240360" cy="25844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35560"/>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a:bodyPr>
          <a:lstStyle/>
          <a:p>
            <a:pPr eaLnBrk="1" fontAlgn="auto" hangingPunct="1">
              <a:spcAft>
                <a:spcPts val="0"/>
              </a:spcAft>
              <a:defRPr/>
            </a:pPr>
            <a:r>
              <a:rPr lang="fr-BE" dirty="0"/>
              <a:t>2. </a:t>
            </a:r>
            <a:r>
              <a:rPr lang="fr-BE" dirty="0" err="1"/>
              <a:t>Intellectual</a:t>
            </a:r>
            <a:r>
              <a:rPr lang="fr-BE" dirty="0"/>
              <a:t> </a:t>
            </a:r>
            <a:r>
              <a:rPr lang="fr-BE" dirty="0" err="1"/>
              <a:t>Hierarchy</a:t>
            </a:r>
            <a:r>
              <a:rPr lang="fr-BE" dirty="0"/>
              <a:t> in </a:t>
            </a:r>
            <a:r>
              <a:rPr lang="fr-BE" dirty="0" err="1"/>
              <a:t>England</a:t>
            </a:r>
            <a:endParaRPr lang="fr-BE" dirty="0"/>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3846516163"/>
              </p:ext>
            </p:extLst>
          </p:nvPr>
        </p:nvGraphicFramePr>
        <p:xfrm>
          <a:off x="1979712" y="2420888"/>
          <a:ext cx="5184775" cy="1295400"/>
        </p:xfrm>
        <a:graphic>
          <a:graphicData uri="http://schemas.openxmlformats.org/drawingml/2006/table">
            <a:tbl>
              <a:tblPr/>
              <a:tblGrid>
                <a:gridCol w="330200">
                  <a:extLst>
                    <a:ext uri="{9D8B030D-6E8A-4147-A177-3AD203B41FA5}">
                      <a16:colId xmlns:a16="http://schemas.microsoft.com/office/drawing/2014/main" val="20000"/>
                    </a:ext>
                  </a:extLst>
                </a:gridCol>
                <a:gridCol w="600075">
                  <a:extLst>
                    <a:ext uri="{9D8B030D-6E8A-4147-A177-3AD203B41FA5}">
                      <a16:colId xmlns:a16="http://schemas.microsoft.com/office/drawing/2014/main" val="20001"/>
                    </a:ext>
                  </a:extLst>
                </a:gridCol>
                <a:gridCol w="835025">
                  <a:extLst>
                    <a:ext uri="{9D8B030D-6E8A-4147-A177-3AD203B41FA5}">
                      <a16:colId xmlns:a16="http://schemas.microsoft.com/office/drawing/2014/main" val="20002"/>
                    </a:ext>
                  </a:extLst>
                </a:gridCol>
                <a:gridCol w="798512">
                  <a:extLst>
                    <a:ext uri="{9D8B030D-6E8A-4147-A177-3AD203B41FA5}">
                      <a16:colId xmlns:a16="http://schemas.microsoft.com/office/drawing/2014/main" val="20003"/>
                    </a:ext>
                  </a:extLst>
                </a:gridCol>
                <a:gridCol w="1255713">
                  <a:extLst>
                    <a:ext uri="{9D8B030D-6E8A-4147-A177-3AD203B41FA5}">
                      <a16:colId xmlns:a16="http://schemas.microsoft.com/office/drawing/2014/main" val="20004"/>
                    </a:ext>
                  </a:extLst>
                </a:gridCol>
                <a:gridCol w="1365250">
                  <a:extLst>
                    <a:ext uri="{9D8B030D-6E8A-4147-A177-3AD203B41FA5}">
                      <a16:colId xmlns:a16="http://schemas.microsoft.com/office/drawing/2014/main" val="20005"/>
                    </a:ext>
                  </a:extLst>
                </a:gridCol>
              </a:tblGrid>
              <a:tr h="739775">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fr-BE" sz="1100" b="1" i="0" u="none" strike="noStrike" cap="none" normalizeH="0" baseline="0" dirty="0">
                        <a:ln>
                          <a:noFill/>
                        </a:ln>
                        <a:solidFill>
                          <a:srgbClr val="FFFFFF"/>
                        </a:solidFill>
                        <a:effectLst/>
                        <a:latin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BE" sz="1200" b="1" i="0" u="none" strike="noStrike" cap="none" normalizeH="0" baseline="0" dirty="0">
                          <a:ln>
                            <a:noFill/>
                          </a:ln>
                          <a:solidFill>
                            <a:srgbClr val="FFFFFF"/>
                          </a:solidFill>
                          <a:effectLst/>
                          <a:latin typeface="Calibri" pitchFamily="34" charset="0"/>
                        </a:rPr>
                        <a:t>Jews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BE" sz="1200" b="1" i="0" u="none" strike="noStrike" cap="none" normalizeH="0" baseline="0" dirty="0">
                          <a:ln>
                            <a:noFill/>
                          </a:ln>
                          <a:solidFill>
                            <a:srgbClr val="FFFFFF"/>
                          </a:solidFill>
                          <a:effectLst/>
                          <a:latin typeface="Calibri" pitchFamily="34" charset="0"/>
                        </a:rPr>
                        <a:t>Asians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BE" sz="1200" b="1" i="0" u="none" strike="noStrike" cap="none" normalizeH="0" baseline="0" dirty="0">
                          <a:ln>
                            <a:noFill/>
                          </a:ln>
                          <a:solidFill>
                            <a:srgbClr val="FFFFFF"/>
                          </a:solidFill>
                          <a:effectLst/>
                          <a:latin typeface="Calibri" pitchFamily="34" charset="0"/>
                        </a:rPr>
                        <a:t>Whites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en-US" sz="1200" b="1" i="0" u="none" strike="noStrike" cap="none" normalizeH="0" baseline="0" dirty="0">
                          <a:ln>
                            <a:noFill/>
                          </a:ln>
                          <a:solidFill>
                            <a:srgbClr val="FFFFFF"/>
                          </a:solidFill>
                          <a:effectLst/>
                          <a:latin typeface="Calibri" pitchFamily="34" charset="0"/>
                        </a:rPr>
                        <a:t>South Asians* </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BE" sz="1200" b="1" i="0" u="none" strike="noStrike" cap="none" normalizeH="0" baseline="0" dirty="0">
                          <a:ln>
                            <a:noFill/>
                          </a:ln>
                          <a:solidFill>
                            <a:srgbClr val="FFFFFF"/>
                          </a:solidFill>
                          <a:effectLst/>
                          <a:latin typeface="Calibri" pitchFamily="34" charset="0"/>
                        </a:rPr>
                        <a:t>Blacks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55625">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fr-FR" sz="1400" b="1" i="0" u="none" strike="noStrike" cap="none" normalizeH="0" baseline="0" dirty="0">
                          <a:ln>
                            <a:noFill/>
                          </a:ln>
                          <a:solidFill>
                            <a:srgbClr val="FFFFFF"/>
                          </a:solidFill>
                          <a:effectLst/>
                          <a:latin typeface="Calibri" pitchFamily="34" charset="0"/>
                        </a:rPr>
                        <a:t>Q.I</a:t>
                      </a:r>
                      <a:endParaRPr kumimoji="0" lang="fr-BE" sz="14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BE" sz="1200" b="0" i="0" u="none" strike="noStrike" cap="none" normalizeH="0" baseline="0" dirty="0">
                          <a:ln>
                            <a:noFill/>
                          </a:ln>
                          <a:solidFill>
                            <a:srgbClr val="000000"/>
                          </a:solidFill>
                          <a:effectLst/>
                          <a:latin typeface="Calibri" pitchFamily="34" charset="0"/>
                        </a:rPr>
                        <a:t>110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BE" sz="1200" b="0" i="0" u="none" strike="noStrike" cap="none" normalizeH="0" baseline="0" dirty="0">
                          <a:ln>
                            <a:noFill/>
                          </a:ln>
                          <a:solidFill>
                            <a:srgbClr val="000000"/>
                          </a:solidFill>
                          <a:effectLst/>
                          <a:latin typeface="Calibri" pitchFamily="34" charset="0"/>
                        </a:rPr>
                        <a:t>105</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BE" sz="1200" b="0" i="0" u="none" strike="noStrike" cap="none" normalizeH="0" baseline="0" dirty="0">
                          <a:ln>
                            <a:noFill/>
                          </a:ln>
                          <a:solidFill>
                            <a:srgbClr val="000000"/>
                          </a:solidFill>
                          <a:effectLst/>
                          <a:latin typeface="Calibri" pitchFamily="34" charset="0"/>
                        </a:rPr>
                        <a:t>100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BE" sz="1200" b="0" i="0" u="none" strike="noStrike" cap="none" normalizeH="0" baseline="0" dirty="0">
                          <a:ln>
                            <a:noFill/>
                          </a:ln>
                          <a:solidFill>
                            <a:srgbClr val="000000"/>
                          </a:solidFill>
                          <a:effectLst/>
                          <a:latin typeface="Calibri" pitchFamily="34" charset="0"/>
                        </a:rPr>
                        <a:t>92</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BE" sz="1200" b="0" i="0" u="none" strike="noStrike" cap="none" normalizeH="0" baseline="0" dirty="0">
                          <a:ln>
                            <a:noFill/>
                          </a:ln>
                          <a:solidFill>
                            <a:srgbClr val="000000"/>
                          </a:solidFill>
                          <a:effectLst/>
                          <a:latin typeface="Calibri" pitchFamily="34" charset="0"/>
                        </a:rPr>
                        <a:t>86</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bl>
          </a:graphicData>
        </a:graphic>
      </p:graphicFrame>
      <p:sp>
        <p:nvSpPr>
          <p:cNvPr id="4" name="Espace réservé du numéro de diapositive 3"/>
          <p:cNvSpPr>
            <a:spLocks noGrp="1"/>
          </p:cNvSpPr>
          <p:nvPr>
            <p:ph type="sldNum" sz="quarter" idx="12"/>
          </p:nvPr>
        </p:nvSpPr>
        <p:spPr/>
        <p:txBody>
          <a:bodyPr/>
          <a:lstStyle/>
          <a:p>
            <a:pPr>
              <a:defRPr/>
            </a:pPr>
            <a:fld id="{A9981E57-6AF9-44CB-96BB-D707B87FF791}" type="slidenum">
              <a:rPr lang="fr-BE"/>
              <a:pPr>
                <a:defRPr/>
              </a:pPr>
              <a:t>186</a:t>
            </a:fld>
            <a:endParaRPr lang="fr-BE" dirty="0"/>
          </a:p>
        </p:txBody>
      </p:sp>
      <p:sp>
        <p:nvSpPr>
          <p:cNvPr id="91163" name="Rectangle 1"/>
          <p:cNvSpPr>
            <a:spLocks noChangeArrowheads="1"/>
          </p:cNvSpPr>
          <p:nvPr/>
        </p:nvSpPr>
        <p:spPr bwMode="auto">
          <a:xfrm>
            <a:off x="3203848" y="3944127"/>
            <a:ext cx="2571750"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200" dirty="0">
                <a:cs typeface="Times New Roman" pitchFamily="18" charset="0"/>
              </a:rPr>
              <a:t>(*Pakistanis,Bangladeshis and indians)</a:t>
            </a:r>
            <a:endParaRPr lang="en-US" dirty="0">
              <a:latin typeface="Arial" charset="0"/>
            </a:endParaRPr>
          </a:p>
        </p:txBody>
      </p:sp>
      <p:sp>
        <p:nvSpPr>
          <p:cNvPr id="6" name="ZoneTexte 5"/>
          <p:cNvSpPr txBox="1"/>
          <p:nvPr/>
        </p:nvSpPr>
        <p:spPr>
          <a:xfrm>
            <a:off x="-5381" y="6525344"/>
            <a:ext cx="4427984" cy="307777"/>
          </a:xfrm>
          <a:prstGeom prst="rect">
            <a:avLst/>
          </a:prstGeom>
          <a:noFill/>
        </p:spPr>
        <p:txBody>
          <a:bodyPr wrap="square" rtlCol="0">
            <a:spAutoFit/>
          </a:bodyPr>
          <a:lstStyle/>
          <a:p>
            <a:r>
              <a:rPr lang="en-AU" sz="1400" i="1" dirty="0"/>
              <a:t>The Global Bell Curve</a:t>
            </a:r>
            <a:r>
              <a:rPr lang="en-AU" sz="1400" dirty="0"/>
              <a:t>, Richard Lynn, 2009</a:t>
            </a:r>
            <a:endParaRPr lang="fr-BE" dirty="0"/>
          </a:p>
        </p:txBody>
      </p:sp>
    </p:spTree>
  </p:cSld>
  <p:clrMapOvr>
    <a:masterClrMapping/>
  </p:clrMapOvr>
  <p:transition spd="slow" advTm="30285"/>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fr-BE" dirty="0"/>
              <a:t>2.1 </a:t>
            </a:r>
            <a:r>
              <a:rPr lang="en-US" dirty="0"/>
              <a:t>Hierarchy Remains IQ-</a:t>
            </a:r>
            <a:r>
              <a:rPr lang="en-US" dirty="0" err="1"/>
              <a:t>cratic</a:t>
            </a:r>
            <a:r>
              <a:rPr lang="en-US" dirty="0"/>
              <a:t> for the Salary</a:t>
            </a:r>
            <a:endParaRPr lang="fr-BE" dirty="0"/>
          </a:p>
        </p:txBody>
      </p:sp>
      <p:graphicFrame>
        <p:nvGraphicFramePr>
          <p:cNvPr id="5" name="Espace réservé du contenu 4"/>
          <p:cNvGraphicFramePr>
            <a:graphicFrameLocks noGrp="1"/>
          </p:cNvGraphicFramePr>
          <p:nvPr>
            <p:ph idx="1"/>
          </p:nvPr>
        </p:nvGraphicFramePr>
        <p:xfrm>
          <a:off x="2483768" y="2446040"/>
          <a:ext cx="4104455" cy="1512168"/>
        </p:xfrm>
        <a:graphic>
          <a:graphicData uri="http://schemas.openxmlformats.org/drawingml/2006/table">
            <a:tbl>
              <a:tblPr>
                <a:tableStyleId>{3C2FFA5D-87B4-456A-9821-1D502468CF0F}</a:tableStyleId>
              </a:tblPr>
              <a:tblGrid>
                <a:gridCol w="265230">
                  <a:extLst>
                    <a:ext uri="{9D8B030D-6E8A-4147-A177-3AD203B41FA5}">
                      <a16:colId xmlns:a16="http://schemas.microsoft.com/office/drawing/2014/main" val="20000"/>
                    </a:ext>
                  </a:extLst>
                </a:gridCol>
                <a:gridCol w="511015">
                  <a:extLst>
                    <a:ext uri="{9D8B030D-6E8A-4147-A177-3AD203B41FA5}">
                      <a16:colId xmlns:a16="http://schemas.microsoft.com/office/drawing/2014/main" val="20001"/>
                    </a:ext>
                  </a:extLst>
                </a:gridCol>
                <a:gridCol w="586462">
                  <a:extLst>
                    <a:ext uri="{9D8B030D-6E8A-4147-A177-3AD203B41FA5}">
                      <a16:colId xmlns:a16="http://schemas.microsoft.com/office/drawing/2014/main" val="20002"/>
                    </a:ext>
                  </a:extLst>
                </a:gridCol>
                <a:gridCol w="567795">
                  <a:extLst>
                    <a:ext uri="{9D8B030D-6E8A-4147-A177-3AD203B41FA5}">
                      <a16:colId xmlns:a16="http://schemas.microsoft.com/office/drawing/2014/main" val="20003"/>
                    </a:ext>
                  </a:extLst>
                </a:gridCol>
                <a:gridCol w="604351">
                  <a:extLst>
                    <a:ext uri="{9D8B030D-6E8A-4147-A177-3AD203B41FA5}">
                      <a16:colId xmlns:a16="http://schemas.microsoft.com/office/drawing/2014/main" val="20004"/>
                    </a:ext>
                  </a:extLst>
                </a:gridCol>
                <a:gridCol w="746689">
                  <a:extLst>
                    <a:ext uri="{9D8B030D-6E8A-4147-A177-3AD203B41FA5}">
                      <a16:colId xmlns:a16="http://schemas.microsoft.com/office/drawing/2014/main" val="20005"/>
                    </a:ext>
                  </a:extLst>
                </a:gridCol>
                <a:gridCol w="822913">
                  <a:extLst>
                    <a:ext uri="{9D8B030D-6E8A-4147-A177-3AD203B41FA5}">
                      <a16:colId xmlns:a16="http://schemas.microsoft.com/office/drawing/2014/main" val="20006"/>
                    </a:ext>
                  </a:extLst>
                </a:gridCol>
              </a:tblGrid>
              <a:tr h="394089">
                <a:tc>
                  <a:txBody>
                    <a:bodyPr/>
                    <a:lstStyle/>
                    <a:p>
                      <a:pPr algn="r">
                        <a:spcAft>
                          <a:spcPts val="0"/>
                        </a:spcAft>
                      </a:pPr>
                      <a:endParaRPr lang="en-US" sz="1000" spc="-20" dirty="0">
                        <a:solidFill>
                          <a:srgbClr val="000000"/>
                        </a:solidFill>
                        <a:effectLst/>
                        <a:latin typeface="Arial"/>
                      </a:endParaRPr>
                    </a:p>
                  </a:txBody>
                  <a:tcPr marL="0" marR="0" marT="0" marB="0" anchor="ctr"/>
                </a:tc>
                <a:tc>
                  <a:txBody>
                    <a:bodyPr/>
                    <a:lstStyle/>
                    <a:p>
                      <a:pPr marR="52070" algn="r">
                        <a:spcAft>
                          <a:spcPts val="0"/>
                        </a:spcAft>
                      </a:pPr>
                      <a:r>
                        <a:rPr lang="fr-FR" sz="1000" spc="-20" dirty="0">
                          <a:effectLst/>
                        </a:rPr>
                        <a:t>Year</a:t>
                      </a:r>
                      <a:endParaRPr lang="fr-FR" dirty="0">
                        <a:effectLst/>
                      </a:endParaRPr>
                    </a:p>
                  </a:txBody>
                  <a:tcPr marL="0" marR="0" marT="0" marB="0" anchor="ctr"/>
                </a:tc>
                <a:tc>
                  <a:txBody>
                    <a:bodyPr/>
                    <a:lstStyle/>
                    <a:p>
                      <a:pPr marR="43180" algn="r">
                        <a:spcAft>
                          <a:spcPts val="0"/>
                        </a:spcAft>
                      </a:pPr>
                      <a:r>
                        <a:rPr lang="fr-FR" sz="1000" spc="-20" dirty="0">
                          <a:effectLst/>
                        </a:rPr>
                        <a:t>White</a:t>
                      </a:r>
                      <a:endParaRPr lang="fr-FR" dirty="0">
                        <a:effectLst/>
                      </a:endParaRPr>
                    </a:p>
                  </a:txBody>
                  <a:tcPr marL="0" marR="0" marT="0" marB="0" anchor="ctr"/>
                </a:tc>
                <a:tc>
                  <a:txBody>
                    <a:bodyPr/>
                    <a:lstStyle/>
                    <a:p>
                      <a:pPr marL="50800">
                        <a:spcAft>
                          <a:spcPts val="0"/>
                        </a:spcAft>
                      </a:pPr>
                      <a:r>
                        <a:rPr lang="fr-FR" sz="1000" spc="-20" dirty="0">
                          <a:effectLst/>
                        </a:rPr>
                        <a:t>Black</a:t>
                      </a:r>
                      <a:endParaRPr lang="fr-FR" dirty="0">
                        <a:effectLst/>
                      </a:endParaRPr>
                    </a:p>
                  </a:txBody>
                  <a:tcPr marL="0" marR="0" marT="0" marB="0" anchor="ctr"/>
                </a:tc>
                <a:tc>
                  <a:txBody>
                    <a:bodyPr/>
                    <a:lstStyle/>
                    <a:p>
                      <a:pPr marR="43180" algn="r">
                        <a:spcAft>
                          <a:spcPts val="0"/>
                        </a:spcAft>
                      </a:pPr>
                      <a:r>
                        <a:rPr lang="fr-FR" sz="1000" spc="-20" dirty="0">
                          <a:effectLst/>
                        </a:rPr>
                        <a:t>Indian</a:t>
                      </a:r>
                      <a:endParaRPr lang="fr-FR" dirty="0">
                        <a:effectLst/>
                      </a:endParaRPr>
                    </a:p>
                  </a:txBody>
                  <a:tcPr marL="0" marR="0" marT="0" marB="0" anchor="ctr"/>
                </a:tc>
                <a:tc>
                  <a:txBody>
                    <a:bodyPr/>
                    <a:lstStyle/>
                    <a:p>
                      <a:pPr algn="ctr">
                        <a:spcAft>
                          <a:spcPts val="0"/>
                        </a:spcAft>
                      </a:pPr>
                      <a:r>
                        <a:rPr lang="fr-FR" sz="1000" spc="-20" dirty="0">
                          <a:effectLst/>
                        </a:rPr>
                        <a:t>Pak./Ban.</a:t>
                      </a:r>
                      <a:endParaRPr lang="fr-FR" dirty="0">
                        <a:effectLst/>
                      </a:endParaRPr>
                    </a:p>
                  </a:txBody>
                  <a:tcPr marL="0" marR="0" marT="0" marB="0" anchor="ctr"/>
                </a:tc>
                <a:tc>
                  <a:txBody>
                    <a:bodyPr/>
                    <a:lstStyle/>
                    <a:p>
                      <a:pPr algn="ctr">
                        <a:spcAft>
                          <a:spcPts val="0"/>
                        </a:spcAft>
                      </a:pPr>
                      <a:r>
                        <a:rPr lang="fr-FR" sz="1000" spc="-20" dirty="0">
                          <a:effectLst/>
                        </a:rPr>
                        <a:t>Chinese</a:t>
                      </a:r>
                      <a:endParaRPr lang="fr-FR" dirty="0">
                        <a:effectLst/>
                      </a:endParaRPr>
                    </a:p>
                  </a:txBody>
                  <a:tcPr marL="0" marR="0" marT="0" marB="0" anchor="ctr"/>
                </a:tc>
                <a:extLst>
                  <a:ext uri="{0D108BD9-81ED-4DB2-BD59-A6C34878D82A}">
                    <a16:rowId xmlns:a16="http://schemas.microsoft.com/office/drawing/2014/main" val="10000"/>
                  </a:ext>
                </a:extLst>
              </a:tr>
              <a:tr h="358263">
                <a:tc>
                  <a:txBody>
                    <a:bodyPr/>
                    <a:lstStyle/>
                    <a:p>
                      <a:pPr marR="80010" algn="r">
                        <a:spcAft>
                          <a:spcPts val="0"/>
                        </a:spcAft>
                      </a:pPr>
                      <a:r>
                        <a:rPr lang="fr-FR" sz="1000" spc="-20" dirty="0">
                          <a:effectLst/>
                        </a:rPr>
                        <a:t>1</a:t>
                      </a:r>
                      <a:endParaRPr lang="fr-FR" dirty="0">
                        <a:effectLst/>
                      </a:endParaRPr>
                    </a:p>
                  </a:txBody>
                  <a:tcPr marL="0" marR="0" marT="0" marB="0" anchor="ctr"/>
                </a:tc>
                <a:tc>
                  <a:txBody>
                    <a:bodyPr/>
                    <a:lstStyle/>
                    <a:p>
                      <a:pPr marR="52070" algn="r">
                        <a:spcAft>
                          <a:spcPts val="0"/>
                        </a:spcAft>
                      </a:pPr>
                      <a:r>
                        <a:rPr lang="fr-FR" sz="1000" spc="-20" dirty="0">
                          <a:effectLst/>
                        </a:rPr>
                        <a:t>1994</a:t>
                      </a:r>
                      <a:endParaRPr lang="fr-FR" dirty="0">
                        <a:effectLst/>
                      </a:endParaRPr>
                    </a:p>
                  </a:txBody>
                  <a:tcPr marL="0" marR="0" marT="0" marB="0" anchor="ctr"/>
                </a:tc>
                <a:tc>
                  <a:txBody>
                    <a:bodyPr/>
                    <a:lstStyle/>
                    <a:p>
                      <a:pPr marR="100330" algn="r">
                        <a:spcAft>
                          <a:spcPts val="0"/>
                        </a:spcAft>
                      </a:pPr>
                      <a:r>
                        <a:rPr lang="fr-FR" sz="1000" spc="-20" dirty="0">
                          <a:effectLst/>
                        </a:rPr>
                        <a:t>331</a:t>
                      </a:r>
                      <a:endParaRPr lang="fr-FR" dirty="0">
                        <a:effectLst/>
                      </a:endParaRPr>
                    </a:p>
                  </a:txBody>
                  <a:tcPr marL="0" marR="0" marT="0" marB="0" anchor="ctr"/>
                </a:tc>
                <a:tc>
                  <a:txBody>
                    <a:bodyPr/>
                    <a:lstStyle/>
                    <a:p>
                      <a:pPr marL="50800">
                        <a:spcAft>
                          <a:spcPts val="0"/>
                        </a:spcAft>
                      </a:pPr>
                      <a:r>
                        <a:rPr lang="fr-FR" sz="1000" spc="-20" dirty="0">
                          <a:effectLst/>
                        </a:rPr>
                        <a:t>311</a:t>
                      </a:r>
                      <a:endParaRPr lang="fr-FR" dirty="0">
                        <a:effectLst/>
                      </a:endParaRPr>
                    </a:p>
                  </a:txBody>
                  <a:tcPr marL="0" marR="0" marT="0" marB="0" anchor="ctr"/>
                </a:tc>
                <a:tc>
                  <a:txBody>
                    <a:bodyPr/>
                    <a:lstStyle/>
                    <a:p>
                      <a:pPr marR="100330" algn="r">
                        <a:spcAft>
                          <a:spcPts val="0"/>
                        </a:spcAft>
                      </a:pPr>
                      <a:r>
                        <a:rPr lang="fr-FR" sz="1000" spc="-20" dirty="0">
                          <a:effectLst/>
                        </a:rPr>
                        <a:t>317</a:t>
                      </a:r>
                      <a:endParaRPr lang="fr-FR" dirty="0">
                        <a:effectLst/>
                      </a:endParaRPr>
                    </a:p>
                  </a:txBody>
                  <a:tcPr marL="0" marR="0" marT="0" marB="0" anchor="ctr"/>
                </a:tc>
                <a:tc>
                  <a:txBody>
                    <a:bodyPr/>
                    <a:lstStyle/>
                    <a:p>
                      <a:pPr algn="ctr">
                        <a:spcAft>
                          <a:spcPts val="0"/>
                        </a:spcAft>
                      </a:pPr>
                      <a:r>
                        <a:rPr lang="fr-FR" sz="1000" spc="-20" dirty="0">
                          <a:effectLst/>
                        </a:rPr>
                        <a:t>220</a:t>
                      </a:r>
                      <a:endParaRPr lang="fr-FR" dirty="0">
                        <a:effectLst/>
                      </a:endParaRPr>
                    </a:p>
                  </a:txBody>
                  <a:tcPr marL="0" marR="0" marT="0" marB="0" anchor="ctr"/>
                </a:tc>
                <a:tc>
                  <a:txBody>
                    <a:bodyPr/>
                    <a:lstStyle/>
                    <a:p>
                      <a:pPr algn="ctr">
                        <a:spcAft>
                          <a:spcPts val="0"/>
                        </a:spcAft>
                      </a:pPr>
                      <a:r>
                        <a:rPr lang="fr-FR" sz="1000" spc="-20" dirty="0">
                          <a:effectLst/>
                        </a:rPr>
                        <a:t>368</a:t>
                      </a:r>
                      <a:endParaRPr lang="fr-FR" dirty="0">
                        <a:effectLst/>
                      </a:endParaRPr>
                    </a:p>
                  </a:txBody>
                  <a:tcPr marL="0" marR="0" marT="0" marB="0" anchor="ctr"/>
                </a:tc>
                <a:extLst>
                  <a:ext uri="{0D108BD9-81ED-4DB2-BD59-A6C34878D82A}">
                    <a16:rowId xmlns:a16="http://schemas.microsoft.com/office/drawing/2014/main" val="10001"/>
                  </a:ext>
                </a:extLst>
              </a:tr>
              <a:tr h="358263">
                <a:tc>
                  <a:txBody>
                    <a:bodyPr/>
                    <a:lstStyle/>
                    <a:p>
                      <a:pPr marR="80010" algn="r">
                        <a:spcAft>
                          <a:spcPts val="0"/>
                        </a:spcAft>
                      </a:pPr>
                      <a:r>
                        <a:rPr lang="fr-FR" sz="1000" spc="-20" dirty="0">
                          <a:effectLst/>
                        </a:rPr>
                        <a:t>2</a:t>
                      </a:r>
                      <a:endParaRPr lang="fr-FR" dirty="0">
                        <a:effectLst/>
                      </a:endParaRPr>
                    </a:p>
                  </a:txBody>
                  <a:tcPr marL="0" marR="0" marT="0" marB="0" anchor="ctr"/>
                </a:tc>
                <a:tc>
                  <a:txBody>
                    <a:bodyPr/>
                    <a:lstStyle/>
                    <a:p>
                      <a:pPr marR="52070" algn="r">
                        <a:spcAft>
                          <a:spcPts val="0"/>
                        </a:spcAft>
                      </a:pPr>
                      <a:r>
                        <a:rPr lang="fr-FR" sz="1000" spc="-20" dirty="0">
                          <a:effectLst/>
                        </a:rPr>
                        <a:t>1995</a:t>
                      </a:r>
                      <a:endParaRPr lang="fr-FR" dirty="0">
                        <a:effectLst/>
                      </a:endParaRPr>
                    </a:p>
                  </a:txBody>
                  <a:tcPr marL="0" marR="0" marT="0" marB="0" anchor="ctr"/>
                </a:tc>
                <a:tc>
                  <a:txBody>
                    <a:bodyPr/>
                    <a:lstStyle/>
                    <a:p>
                      <a:pPr marR="100330" algn="r">
                        <a:spcAft>
                          <a:spcPts val="0"/>
                        </a:spcAft>
                      </a:pPr>
                      <a:r>
                        <a:rPr lang="fr-FR" sz="1000" spc="-20" dirty="0">
                          <a:effectLst/>
                        </a:rPr>
                        <a:t>309</a:t>
                      </a:r>
                      <a:endParaRPr lang="fr-FR" dirty="0">
                        <a:effectLst/>
                      </a:endParaRPr>
                    </a:p>
                  </a:txBody>
                  <a:tcPr marL="0" marR="0" marT="0" marB="0" anchor="ctr"/>
                </a:tc>
                <a:tc>
                  <a:txBody>
                    <a:bodyPr/>
                    <a:lstStyle/>
                    <a:p>
                      <a:pPr marL="50800">
                        <a:spcAft>
                          <a:spcPts val="0"/>
                        </a:spcAft>
                      </a:pPr>
                      <a:r>
                        <a:rPr lang="fr-FR" sz="1000" spc="-20" dirty="0">
                          <a:effectLst/>
                        </a:rPr>
                        <a:t>268</a:t>
                      </a:r>
                      <a:endParaRPr lang="fr-FR" dirty="0">
                        <a:effectLst/>
                      </a:endParaRPr>
                    </a:p>
                  </a:txBody>
                  <a:tcPr marL="0" marR="0" marT="0" marB="0" anchor="ctr"/>
                </a:tc>
                <a:tc>
                  <a:txBody>
                    <a:bodyPr/>
                    <a:lstStyle/>
                    <a:p>
                      <a:pPr marR="100330" algn="r">
                        <a:spcAft>
                          <a:spcPts val="0"/>
                        </a:spcAft>
                      </a:pPr>
                      <a:r>
                        <a:rPr lang="fr-FR" sz="1000" spc="-20" dirty="0">
                          <a:effectLst/>
                        </a:rPr>
                        <a:t>279</a:t>
                      </a:r>
                      <a:endParaRPr lang="fr-FR" dirty="0">
                        <a:effectLst/>
                      </a:endParaRPr>
                    </a:p>
                  </a:txBody>
                  <a:tcPr marL="0" marR="0" marT="0" marB="0" anchor="ctr"/>
                </a:tc>
                <a:tc>
                  <a:txBody>
                    <a:bodyPr/>
                    <a:lstStyle/>
                    <a:p>
                      <a:pPr algn="ctr">
                        <a:spcAft>
                          <a:spcPts val="0"/>
                        </a:spcAft>
                      </a:pPr>
                      <a:r>
                        <a:rPr lang="fr-FR" sz="1000" spc="-20" dirty="0">
                          <a:effectLst/>
                        </a:rPr>
                        <a:t>230</a:t>
                      </a:r>
                      <a:endParaRPr lang="fr-FR" dirty="0">
                        <a:effectLst/>
                      </a:endParaRPr>
                    </a:p>
                  </a:txBody>
                  <a:tcPr marL="0" marR="0" marT="0" marB="0" anchor="ctr"/>
                </a:tc>
                <a:tc>
                  <a:txBody>
                    <a:bodyPr/>
                    <a:lstStyle/>
                    <a:p>
                      <a:pPr algn="ctr">
                        <a:spcAft>
                          <a:spcPts val="0"/>
                        </a:spcAft>
                      </a:pPr>
                      <a:r>
                        <a:rPr lang="fr-FR" sz="1000" spc="-20" dirty="0">
                          <a:effectLst/>
                        </a:rPr>
                        <a:t>342</a:t>
                      </a:r>
                      <a:endParaRPr lang="fr-FR" dirty="0">
                        <a:effectLst/>
                      </a:endParaRPr>
                    </a:p>
                  </a:txBody>
                  <a:tcPr marL="0" marR="0" marT="0" marB="0" anchor="ctr"/>
                </a:tc>
                <a:extLst>
                  <a:ext uri="{0D108BD9-81ED-4DB2-BD59-A6C34878D82A}">
                    <a16:rowId xmlns:a16="http://schemas.microsoft.com/office/drawing/2014/main" val="10002"/>
                  </a:ext>
                </a:extLst>
              </a:tr>
              <a:tr h="401553">
                <a:tc>
                  <a:txBody>
                    <a:bodyPr/>
                    <a:lstStyle/>
                    <a:p>
                      <a:pPr marR="80010" algn="r">
                        <a:spcAft>
                          <a:spcPts val="0"/>
                        </a:spcAft>
                      </a:pPr>
                      <a:r>
                        <a:rPr lang="fr-FR" sz="1000" spc="-20" dirty="0">
                          <a:effectLst/>
                        </a:rPr>
                        <a:t>3</a:t>
                      </a:r>
                      <a:endParaRPr lang="fr-FR" dirty="0">
                        <a:effectLst/>
                      </a:endParaRPr>
                    </a:p>
                  </a:txBody>
                  <a:tcPr marL="0" marR="0" marT="0" marB="0" anchor="ctr"/>
                </a:tc>
                <a:tc>
                  <a:txBody>
                    <a:bodyPr/>
                    <a:lstStyle/>
                    <a:p>
                      <a:pPr marR="52070" algn="r">
                        <a:spcAft>
                          <a:spcPts val="0"/>
                        </a:spcAft>
                      </a:pPr>
                      <a:r>
                        <a:rPr lang="fr-FR" sz="1000" spc="-20" dirty="0">
                          <a:effectLst/>
                        </a:rPr>
                        <a:t>2001</a:t>
                      </a:r>
                      <a:endParaRPr lang="fr-FR" dirty="0">
                        <a:effectLst/>
                      </a:endParaRPr>
                    </a:p>
                  </a:txBody>
                  <a:tcPr marL="0" marR="0" marT="0" marB="0" anchor="ctr"/>
                </a:tc>
                <a:tc>
                  <a:txBody>
                    <a:bodyPr/>
                    <a:lstStyle/>
                    <a:p>
                      <a:pPr marR="100330" algn="r">
                        <a:spcAft>
                          <a:spcPts val="0"/>
                        </a:spcAft>
                      </a:pPr>
                      <a:r>
                        <a:rPr lang="fr-FR" sz="1000" spc="-20" dirty="0">
                          <a:effectLst/>
                        </a:rPr>
                        <a:t>332</a:t>
                      </a:r>
                      <a:endParaRPr lang="fr-FR" dirty="0">
                        <a:effectLst/>
                      </a:endParaRPr>
                    </a:p>
                  </a:txBody>
                  <a:tcPr marL="0" marR="0" marT="0" marB="0" anchor="ctr"/>
                </a:tc>
                <a:tc>
                  <a:txBody>
                    <a:bodyPr/>
                    <a:lstStyle/>
                    <a:p>
                      <a:pPr marL="50800">
                        <a:spcAft>
                          <a:spcPts val="0"/>
                        </a:spcAft>
                      </a:pPr>
                      <a:r>
                        <a:rPr lang="fr-FR" sz="1000" spc="-20" dirty="0">
                          <a:effectLst/>
                        </a:rPr>
                        <a:t>225</a:t>
                      </a:r>
                      <a:endParaRPr lang="fr-FR" dirty="0">
                        <a:effectLst/>
                      </a:endParaRPr>
                    </a:p>
                  </a:txBody>
                  <a:tcPr marL="0" marR="0" marT="0" marB="0" anchor="ctr"/>
                </a:tc>
                <a:tc>
                  <a:txBody>
                    <a:bodyPr/>
                    <a:lstStyle/>
                    <a:p>
                      <a:pPr marR="100330" algn="r">
                        <a:spcAft>
                          <a:spcPts val="0"/>
                        </a:spcAft>
                      </a:pPr>
                      <a:r>
                        <a:rPr lang="fr-FR" sz="1000" spc="-20" dirty="0">
                          <a:effectLst/>
                        </a:rPr>
                        <a:t>327</a:t>
                      </a:r>
                      <a:endParaRPr lang="fr-FR" dirty="0">
                        <a:effectLst/>
                      </a:endParaRPr>
                    </a:p>
                  </a:txBody>
                  <a:tcPr marL="0" marR="0" marT="0" marB="0" anchor="ctr"/>
                </a:tc>
                <a:tc>
                  <a:txBody>
                    <a:bodyPr/>
                    <a:lstStyle/>
                    <a:p>
                      <a:pPr algn="ctr">
                        <a:spcAft>
                          <a:spcPts val="0"/>
                        </a:spcAft>
                      </a:pPr>
                      <a:r>
                        <a:rPr lang="fr-FR" sz="1000" spc="-20" dirty="0">
                          <a:effectLst/>
                        </a:rPr>
                        <a:t>182</a:t>
                      </a:r>
                      <a:endParaRPr lang="fr-FR" dirty="0">
                        <a:effectLst/>
                      </a:endParaRPr>
                    </a:p>
                  </a:txBody>
                  <a:tcPr marL="0" marR="0" marT="0" marB="0" anchor="ctr"/>
                </a:tc>
                <a:tc>
                  <a:txBody>
                    <a:bodyPr/>
                    <a:lstStyle/>
                    <a:p>
                      <a:pPr algn="ctr">
                        <a:spcAft>
                          <a:spcPts val="0"/>
                        </a:spcAft>
                      </a:pPr>
                      <a:r>
                        <a:rPr lang="fr-FR" sz="1000" spc="-20" dirty="0">
                          <a:effectLst/>
                        </a:rPr>
                        <a:t>-</a:t>
                      </a:r>
                      <a:endParaRPr lang="fr-FR" dirty="0">
                        <a:effectLst/>
                      </a:endParaRPr>
                    </a:p>
                  </a:txBody>
                  <a:tcPr marL="0" marR="0" marT="0" marB="0"/>
                </a:tc>
                <a:extLst>
                  <a:ext uri="{0D108BD9-81ED-4DB2-BD59-A6C34878D82A}">
                    <a16:rowId xmlns:a16="http://schemas.microsoft.com/office/drawing/2014/main" val="10003"/>
                  </a:ext>
                </a:extLst>
              </a:tr>
            </a:tbl>
          </a:graphicData>
        </a:graphic>
      </p:graphicFrame>
      <p:sp>
        <p:nvSpPr>
          <p:cNvPr id="4" name="Espace réservé du numéro de diapositive 3"/>
          <p:cNvSpPr>
            <a:spLocks noGrp="1"/>
          </p:cNvSpPr>
          <p:nvPr>
            <p:ph type="sldNum" sz="quarter" idx="12"/>
          </p:nvPr>
        </p:nvSpPr>
        <p:spPr/>
        <p:txBody>
          <a:bodyPr/>
          <a:lstStyle/>
          <a:p>
            <a:pPr>
              <a:defRPr/>
            </a:pPr>
            <a:fld id="{0C9FC2B9-B771-4C2B-A1B5-724A100C6A13}" type="slidenum">
              <a:rPr lang="fr-BE"/>
              <a:pPr>
                <a:defRPr/>
              </a:pPr>
              <a:t>187</a:t>
            </a:fld>
            <a:endParaRPr lang="fr-BE" dirty="0"/>
          </a:p>
        </p:txBody>
      </p:sp>
      <p:sp>
        <p:nvSpPr>
          <p:cNvPr id="92165" name="Rectangle 1"/>
          <p:cNvSpPr>
            <a:spLocks noChangeArrowheads="1"/>
          </p:cNvSpPr>
          <p:nvPr/>
        </p:nvSpPr>
        <p:spPr bwMode="auto">
          <a:xfrm>
            <a:off x="2555875" y="1955800"/>
            <a:ext cx="400685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000" b="1" i="1" dirty="0">
                <a:solidFill>
                  <a:srgbClr val="000000"/>
                </a:solidFill>
                <a:latin typeface="Bookman Old Style" pitchFamily="18" charset="0"/>
              </a:rPr>
              <a:t>Table 5.14. Average weekly earnings of racial groups ffl</a:t>
            </a:r>
            <a:endParaRPr lang="en-US" sz="600" dirty="0">
              <a:latin typeface="Arial" charset="0"/>
            </a:endParaRPr>
          </a:p>
          <a:p>
            <a:pPr eaLnBrk="0" hangingPunct="0"/>
            <a:endParaRPr lang="en-US" dirty="0">
              <a:latin typeface="Arial" charset="0"/>
            </a:endParaRPr>
          </a:p>
        </p:txBody>
      </p:sp>
      <p:sp>
        <p:nvSpPr>
          <p:cNvPr id="6" name="ZoneTexte 5"/>
          <p:cNvSpPr txBox="1"/>
          <p:nvPr/>
        </p:nvSpPr>
        <p:spPr>
          <a:xfrm>
            <a:off x="-5381" y="6525344"/>
            <a:ext cx="4427984" cy="307777"/>
          </a:xfrm>
          <a:prstGeom prst="rect">
            <a:avLst/>
          </a:prstGeom>
          <a:noFill/>
        </p:spPr>
        <p:txBody>
          <a:bodyPr wrap="square" rtlCol="0">
            <a:spAutoFit/>
          </a:bodyPr>
          <a:lstStyle/>
          <a:p>
            <a:r>
              <a:rPr lang="en-AU" sz="1400" i="1" dirty="0"/>
              <a:t>The Global Bell Curve</a:t>
            </a:r>
            <a:r>
              <a:rPr lang="en-AU" sz="1400" dirty="0"/>
              <a:t>, Richard Lynn, 2009</a:t>
            </a:r>
            <a:endParaRPr lang="fr-BE" dirty="0"/>
          </a:p>
        </p:txBody>
      </p:sp>
    </p:spTree>
  </p:cSld>
  <p:clrMapOvr>
    <a:masterClrMapping/>
  </p:clrMapOvr>
  <p:transition spd="slow" advTm="41015"/>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fr-BE" dirty="0"/>
              <a:t>2.2 </a:t>
            </a:r>
            <a:r>
              <a:rPr lang="en-US" dirty="0"/>
              <a:t>Inverse Relationship between IQ and Mental Retardation</a:t>
            </a:r>
            <a:endParaRPr lang="fr-BE" dirty="0"/>
          </a:p>
        </p:txBody>
      </p:sp>
      <p:graphicFrame>
        <p:nvGraphicFramePr>
          <p:cNvPr id="5" name="Espace réservé du contenu 4"/>
          <p:cNvGraphicFramePr>
            <a:graphicFrameLocks noGrp="1"/>
          </p:cNvGraphicFramePr>
          <p:nvPr>
            <p:ph idx="1"/>
          </p:nvPr>
        </p:nvGraphicFramePr>
        <p:xfrm>
          <a:off x="2976563" y="3141663"/>
          <a:ext cx="3095625" cy="1582738"/>
        </p:xfrm>
        <a:graphic>
          <a:graphicData uri="http://schemas.openxmlformats.org/drawingml/2006/table">
            <a:tbl>
              <a:tblPr/>
              <a:tblGrid>
                <a:gridCol w="265112">
                  <a:extLst>
                    <a:ext uri="{9D8B030D-6E8A-4147-A177-3AD203B41FA5}">
                      <a16:colId xmlns:a16="http://schemas.microsoft.com/office/drawing/2014/main" val="20000"/>
                    </a:ext>
                  </a:extLst>
                </a:gridCol>
                <a:gridCol w="495300">
                  <a:extLst>
                    <a:ext uri="{9D8B030D-6E8A-4147-A177-3AD203B41FA5}">
                      <a16:colId xmlns:a16="http://schemas.microsoft.com/office/drawing/2014/main" val="20001"/>
                    </a:ext>
                  </a:extLst>
                </a:gridCol>
                <a:gridCol w="1098550">
                  <a:extLst>
                    <a:ext uri="{9D8B030D-6E8A-4147-A177-3AD203B41FA5}">
                      <a16:colId xmlns:a16="http://schemas.microsoft.com/office/drawing/2014/main" val="20002"/>
                    </a:ext>
                  </a:extLst>
                </a:gridCol>
                <a:gridCol w="630238">
                  <a:extLst>
                    <a:ext uri="{9D8B030D-6E8A-4147-A177-3AD203B41FA5}">
                      <a16:colId xmlns:a16="http://schemas.microsoft.com/office/drawing/2014/main" val="20003"/>
                    </a:ext>
                  </a:extLst>
                </a:gridCol>
                <a:gridCol w="606425">
                  <a:extLst>
                    <a:ext uri="{9D8B030D-6E8A-4147-A177-3AD203B41FA5}">
                      <a16:colId xmlns:a16="http://schemas.microsoft.com/office/drawing/2014/main" val="20004"/>
                    </a:ext>
                  </a:extLst>
                </a:gridCol>
              </a:tblGrid>
              <a:tr h="425449">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fr-BE" sz="1100" b="1" i="0" u="none" strike="noStrike" cap="none" normalizeH="0" baseline="0" dirty="0">
                        <a:ln>
                          <a:noFill/>
                        </a:ln>
                        <a:solidFill>
                          <a:srgbClr val="FFFFFF"/>
                        </a:solidFill>
                        <a:effectLst/>
                        <a:latin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Date</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Condition</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Whites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Blacks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85763">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1</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1970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Retardation</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0.68</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2.33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85763">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2</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1972</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Retardation</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0.66</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2.90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85763">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rPr>
                        <a:t>3</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1980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Backwardness</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8.00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rPr>
                        <a:t>19.00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bl>
          </a:graphicData>
        </a:graphic>
      </p:graphicFrame>
      <p:sp>
        <p:nvSpPr>
          <p:cNvPr id="4" name="Espace réservé du numéro de diapositive 3"/>
          <p:cNvSpPr>
            <a:spLocks noGrp="1"/>
          </p:cNvSpPr>
          <p:nvPr>
            <p:ph type="sldNum" sz="quarter" idx="12"/>
          </p:nvPr>
        </p:nvSpPr>
        <p:spPr/>
        <p:txBody>
          <a:bodyPr/>
          <a:lstStyle/>
          <a:p>
            <a:pPr>
              <a:defRPr/>
            </a:pPr>
            <a:fld id="{B93E7446-7754-4374-B68E-0B46B88AF09D}" type="slidenum">
              <a:rPr lang="fr-BE"/>
              <a:pPr>
                <a:defRPr/>
              </a:pPr>
              <a:t>188</a:t>
            </a:fld>
            <a:endParaRPr lang="fr-BE" dirty="0"/>
          </a:p>
        </p:txBody>
      </p:sp>
      <p:sp>
        <p:nvSpPr>
          <p:cNvPr id="93220" name="Rectangle 1"/>
          <p:cNvSpPr>
            <a:spLocks noChangeArrowheads="1"/>
          </p:cNvSpPr>
          <p:nvPr/>
        </p:nvSpPr>
        <p:spPr bwMode="auto">
          <a:xfrm>
            <a:off x="2517775" y="2559050"/>
            <a:ext cx="4013200" cy="10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000" i="1" dirty="0">
                <a:solidFill>
                  <a:srgbClr val="000000"/>
                </a:solidFill>
                <a:latin typeface="Bookman Old Style" pitchFamily="18" charset="0"/>
                <a:cs typeface="Times New Roman" pitchFamily="18" charset="0"/>
              </a:rPr>
              <a:t>Table 5. 7. Incidence of mental retardation and backwardness</a:t>
            </a:r>
            <a:endParaRPr lang="fr-BE" sz="600" dirty="0">
              <a:latin typeface="Arial" charset="0"/>
            </a:endParaRPr>
          </a:p>
          <a:p>
            <a:pPr eaLnBrk="0" hangingPunct="0"/>
            <a:r>
              <a:rPr lang="fr-FR" sz="1000" i="1" dirty="0">
                <a:solidFill>
                  <a:srgbClr val="000000"/>
                </a:solidFill>
                <a:latin typeface="Bookman Old Style" pitchFamily="18" charset="0"/>
                <a:cs typeface="Times New Roman" pitchFamily="18" charset="0"/>
              </a:rPr>
              <a:t>(percentage)</a:t>
            </a:r>
            <a:endParaRPr lang="fr-BE" sz="600" dirty="0">
              <a:latin typeface="Arial" charset="0"/>
            </a:endParaRPr>
          </a:p>
          <a:p>
            <a:pPr eaLnBrk="0" hangingPunct="0"/>
            <a:r>
              <a:rPr lang="fr-FR" sz="1200" dirty="0">
                <a:latin typeface="Arial" charset="0"/>
                <a:cs typeface="Times New Roman" pitchFamily="18" charset="0"/>
              </a:rPr>
              <a:t/>
            </a:r>
            <a:br>
              <a:rPr lang="fr-FR" sz="1200" dirty="0">
                <a:latin typeface="Arial" charset="0"/>
                <a:cs typeface="Times New Roman" pitchFamily="18" charset="0"/>
              </a:rPr>
            </a:br>
            <a:r>
              <a:rPr lang="fr-FR" sz="1200" dirty="0">
                <a:latin typeface="Arial" charset="0"/>
                <a:cs typeface="Times New Roman" pitchFamily="18" charset="0"/>
              </a:rPr>
              <a:t/>
            </a:r>
            <a:br>
              <a:rPr lang="fr-FR" sz="1200" dirty="0">
                <a:latin typeface="Arial" charset="0"/>
                <a:cs typeface="Times New Roman" pitchFamily="18" charset="0"/>
              </a:rPr>
            </a:br>
            <a:endParaRPr lang="fr-FR" dirty="0">
              <a:latin typeface="Arial" charset="0"/>
            </a:endParaRPr>
          </a:p>
        </p:txBody>
      </p:sp>
      <p:sp>
        <p:nvSpPr>
          <p:cNvPr id="6" name="ZoneTexte 5"/>
          <p:cNvSpPr txBox="1"/>
          <p:nvPr/>
        </p:nvSpPr>
        <p:spPr>
          <a:xfrm>
            <a:off x="-5381" y="6525344"/>
            <a:ext cx="4427984" cy="307777"/>
          </a:xfrm>
          <a:prstGeom prst="rect">
            <a:avLst/>
          </a:prstGeom>
          <a:noFill/>
        </p:spPr>
        <p:txBody>
          <a:bodyPr wrap="square" rtlCol="0">
            <a:spAutoFit/>
          </a:bodyPr>
          <a:lstStyle/>
          <a:p>
            <a:r>
              <a:rPr lang="en-AU" sz="1400" i="1" dirty="0"/>
              <a:t>The Global Bell Curve</a:t>
            </a:r>
            <a:r>
              <a:rPr lang="en-AU" sz="1400" dirty="0"/>
              <a:t>, Richard Lynn, 2009</a:t>
            </a:r>
            <a:endParaRPr lang="fr-BE" dirty="0"/>
          </a:p>
        </p:txBody>
      </p:sp>
    </p:spTree>
  </p:cSld>
  <p:clrMapOvr>
    <a:masterClrMapping/>
  </p:clrMapOvr>
  <p:transition spd="slow" advTm="13547"/>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388" y="0"/>
            <a:ext cx="8229600" cy="1143000"/>
          </a:xfrm>
        </p:spPr>
        <p:txBody>
          <a:bodyPr rtlCol="0">
            <a:normAutofit fontScale="90000"/>
          </a:bodyPr>
          <a:lstStyle/>
          <a:p>
            <a:pPr eaLnBrk="1" fontAlgn="auto" hangingPunct="1">
              <a:spcAft>
                <a:spcPts val="0"/>
              </a:spcAft>
              <a:defRPr/>
            </a:pPr>
            <a:r>
              <a:rPr lang="fr-BE" dirty="0"/>
              <a:t>2.3 </a:t>
            </a:r>
            <a:r>
              <a:rPr lang="en-US" dirty="0"/>
              <a:t>Hierarchy Remains IQ-</a:t>
            </a:r>
            <a:r>
              <a:rPr lang="en-US" dirty="0" err="1"/>
              <a:t>cratic</a:t>
            </a:r>
            <a:r>
              <a:rPr lang="en-US" dirty="0"/>
              <a:t> for Education</a:t>
            </a:r>
            <a:endParaRPr lang="fr-BE" dirty="0"/>
          </a:p>
        </p:txBody>
      </p:sp>
      <p:graphicFrame>
        <p:nvGraphicFramePr>
          <p:cNvPr id="5" name="Espace réservé du contenu 4"/>
          <p:cNvGraphicFramePr>
            <a:graphicFrameLocks noGrp="1"/>
          </p:cNvGraphicFramePr>
          <p:nvPr>
            <p:ph idx="1"/>
          </p:nvPr>
        </p:nvGraphicFramePr>
        <p:xfrm>
          <a:off x="2286352" y="1524843"/>
          <a:ext cx="2743512" cy="1152129"/>
        </p:xfrm>
        <a:graphic>
          <a:graphicData uri="http://schemas.openxmlformats.org/drawingml/2006/table">
            <a:tbl>
              <a:tblPr>
                <a:tableStyleId>{3C2FFA5D-87B4-456A-9821-1D502468CF0F}</a:tableStyleId>
              </a:tblPr>
              <a:tblGrid>
                <a:gridCol w="648763">
                  <a:extLst>
                    <a:ext uri="{9D8B030D-6E8A-4147-A177-3AD203B41FA5}">
                      <a16:colId xmlns:a16="http://schemas.microsoft.com/office/drawing/2014/main" val="20000"/>
                    </a:ext>
                  </a:extLst>
                </a:gridCol>
                <a:gridCol w="655444">
                  <a:extLst>
                    <a:ext uri="{9D8B030D-6E8A-4147-A177-3AD203B41FA5}">
                      <a16:colId xmlns:a16="http://schemas.microsoft.com/office/drawing/2014/main" val="20001"/>
                    </a:ext>
                  </a:extLst>
                </a:gridCol>
                <a:gridCol w="627237">
                  <a:extLst>
                    <a:ext uri="{9D8B030D-6E8A-4147-A177-3AD203B41FA5}">
                      <a16:colId xmlns:a16="http://schemas.microsoft.com/office/drawing/2014/main" val="20002"/>
                    </a:ext>
                  </a:extLst>
                </a:gridCol>
                <a:gridCol w="812068">
                  <a:extLst>
                    <a:ext uri="{9D8B030D-6E8A-4147-A177-3AD203B41FA5}">
                      <a16:colId xmlns:a16="http://schemas.microsoft.com/office/drawing/2014/main" val="20003"/>
                    </a:ext>
                  </a:extLst>
                </a:gridCol>
              </a:tblGrid>
              <a:tr h="302003">
                <a:tc>
                  <a:txBody>
                    <a:bodyPr/>
                    <a:lstStyle/>
                    <a:p>
                      <a:pPr>
                        <a:spcAft>
                          <a:spcPts val="0"/>
                        </a:spcAft>
                      </a:pPr>
                      <a:r>
                        <a:rPr lang="fr-FR" sz="900" dirty="0">
                          <a:effectLst/>
                        </a:rPr>
                        <a:t>Group</a:t>
                      </a:r>
                      <a:endParaRPr lang="fr-FR" dirty="0">
                        <a:effectLst/>
                      </a:endParaRPr>
                    </a:p>
                  </a:txBody>
                  <a:tcPr marL="0" marR="0" marT="0" marB="0" anchor="ctr"/>
                </a:tc>
                <a:tc>
                  <a:txBody>
                    <a:bodyPr/>
                    <a:lstStyle/>
                    <a:p>
                      <a:pPr algn="ctr">
                        <a:spcAft>
                          <a:spcPts val="0"/>
                        </a:spcAft>
                      </a:pPr>
                      <a:r>
                        <a:rPr lang="fr-FR" sz="900" dirty="0">
                          <a:effectLst/>
                        </a:rPr>
                        <a:t>Reading</a:t>
                      </a:r>
                      <a:endParaRPr lang="fr-FR" dirty="0">
                        <a:effectLst/>
                      </a:endParaRPr>
                    </a:p>
                  </a:txBody>
                  <a:tcPr marL="0" marR="0" marT="0" marB="0" anchor="ctr"/>
                </a:tc>
                <a:tc>
                  <a:txBody>
                    <a:bodyPr/>
                    <a:lstStyle/>
                    <a:p>
                      <a:pPr algn="ctr">
                        <a:spcAft>
                          <a:spcPts val="0"/>
                        </a:spcAft>
                      </a:pPr>
                      <a:r>
                        <a:rPr lang="fr-FR" sz="900" dirty="0">
                          <a:effectLst/>
                        </a:rPr>
                        <a:t>Writing</a:t>
                      </a:r>
                      <a:endParaRPr lang="fr-FR" dirty="0">
                        <a:effectLst/>
                      </a:endParaRPr>
                    </a:p>
                  </a:txBody>
                  <a:tcPr marL="0" marR="0" marT="0" marB="0" anchor="ctr"/>
                </a:tc>
                <a:tc>
                  <a:txBody>
                    <a:bodyPr/>
                    <a:lstStyle/>
                    <a:p>
                      <a:pPr algn="ctr">
                        <a:spcAft>
                          <a:spcPts val="0"/>
                        </a:spcAft>
                      </a:pPr>
                      <a:r>
                        <a:rPr lang="fr-FR" sz="900" dirty="0">
                          <a:effectLst/>
                        </a:rPr>
                        <a:t>Arithmetic</a:t>
                      </a:r>
                      <a:endParaRPr lang="fr-FR" dirty="0">
                        <a:effectLst/>
                      </a:endParaRPr>
                    </a:p>
                  </a:txBody>
                  <a:tcPr marL="0" marR="0" marT="0" marB="0" anchor="ctr"/>
                </a:tc>
                <a:extLst>
                  <a:ext uri="{0D108BD9-81ED-4DB2-BD59-A6C34878D82A}">
                    <a16:rowId xmlns:a16="http://schemas.microsoft.com/office/drawing/2014/main" val="10000"/>
                  </a:ext>
                </a:extLst>
              </a:tr>
              <a:tr h="274656">
                <a:tc>
                  <a:txBody>
                    <a:bodyPr/>
                    <a:lstStyle/>
                    <a:p>
                      <a:pPr>
                        <a:spcAft>
                          <a:spcPts val="0"/>
                        </a:spcAft>
                      </a:pPr>
                      <a:r>
                        <a:rPr lang="fr-FR" sz="900" dirty="0">
                          <a:effectLst/>
                        </a:rPr>
                        <a:t>Chinese</a:t>
                      </a:r>
                      <a:endParaRPr lang="fr-FR" dirty="0">
                        <a:effectLst/>
                      </a:endParaRPr>
                    </a:p>
                  </a:txBody>
                  <a:tcPr marL="0" marR="0" marT="0" marB="0" anchor="ctr"/>
                </a:tc>
                <a:tc>
                  <a:txBody>
                    <a:bodyPr/>
                    <a:lstStyle/>
                    <a:p>
                      <a:pPr algn="ctr">
                        <a:spcAft>
                          <a:spcPts val="0"/>
                        </a:spcAft>
                      </a:pPr>
                      <a:r>
                        <a:rPr lang="fr-FR" sz="900" dirty="0">
                          <a:effectLst/>
                        </a:rPr>
                        <a:t>90</a:t>
                      </a:r>
                      <a:endParaRPr lang="fr-FR" dirty="0">
                        <a:effectLst/>
                      </a:endParaRPr>
                    </a:p>
                  </a:txBody>
                  <a:tcPr marL="0" marR="0" marT="0" marB="0" anchor="ctr"/>
                </a:tc>
                <a:tc>
                  <a:txBody>
                    <a:bodyPr/>
                    <a:lstStyle/>
                    <a:p>
                      <a:pPr algn="ctr">
                        <a:spcAft>
                          <a:spcPts val="0"/>
                        </a:spcAft>
                      </a:pPr>
                      <a:r>
                        <a:rPr lang="fr-FR" sz="900" dirty="0">
                          <a:effectLst/>
                        </a:rPr>
                        <a:t>88</a:t>
                      </a:r>
                      <a:endParaRPr lang="fr-FR" dirty="0">
                        <a:effectLst/>
                      </a:endParaRPr>
                    </a:p>
                  </a:txBody>
                  <a:tcPr marL="0" marR="0" marT="0" marB="0" anchor="ctr"/>
                </a:tc>
                <a:tc>
                  <a:txBody>
                    <a:bodyPr/>
                    <a:lstStyle/>
                    <a:p>
                      <a:pPr algn="ctr">
                        <a:spcAft>
                          <a:spcPts val="0"/>
                        </a:spcAft>
                      </a:pPr>
                      <a:r>
                        <a:rPr lang="fr-FR" sz="900" dirty="0">
                          <a:effectLst/>
                        </a:rPr>
                        <a:t>96</a:t>
                      </a:r>
                      <a:endParaRPr lang="fr-FR" dirty="0">
                        <a:effectLst/>
                      </a:endParaRPr>
                    </a:p>
                  </a:txBody>
                  <a:tcPr marL="0" marR="0" marT="0" marB="0" anchor="ctr"/>
                </a:tc>
                <a:extLst>
                  <a:ext uri="{0D108BD9-81ED-4DB2-BD59-A6C34878D82A}">
                    <a16:rowId xmlns:a16="http://schemas.microsoft.com/office/drawing/2014/main" val="10001"/>
                  </a:ext>
                </a:extLst>
              </a:tr>
              <a:tr h="279412">
                <a:tc>
                  <a:txBody>
                    <a:bodyPr/>
                    <a:lstStyle/>
                    <a:p>
                      <a:pPr>
                        <a:spcAft>
                          <a:spcPts val="0"/>
                        </a:spcAft>
                      </a:pPr>
                      <a:r>
                        <a:rPr lang="fr-FR" sz="900" dirty="0">
                          <a:effectLst/>
                        </a:rPr>
                        <a:t>Whites</a:t>
                      </a:r>
                      <a:endParaRPr lang="fr-FR" dirty="0">
                        <a:effectLst/>
                      </a:endParaRPr>
                    </a:p>
                  </a:txBody>
                  <a:tcPr marL="0" marR="0" marT="0" marB="0" anchor="ctr"/>
                </a:tc>
                <a:tc>
                  <a:txBody>
                    <a:bodyPr/>
                    <a:lstStyle/>
                    <a:p>
                      <a:pPr algn="ctr">
                        <a:spcAft>
                          <a:spcPts val="0"/>
                        </a:spcAft>
                      </a:pPr>
                      <a:r>
                        <a:rPr lang="fr-FR" sz="900" dirty="0">
                          <a:effectLst/>
                        </a:rPr>
                        <a:t>85</a:t>
                      </a:r>
                      <a:endParaRPr lang="fr-FR" dirty="0">
                        <a:effectLst/>
                      </a:endParaRPr>
                    </a:p>
                  </a:txBody>
                  <a:tcPr marL="0" marR="0" marT="0" marB="0" anchor="ctr"/>
                </a:tc>
                <a:tc>
                  <a:txBody>
                    <a:bodyPr/>
                    <a:lstStyle/>
                    <a:p>
                      <a:pPr algn="ctr">
                        <a:spcAft>
                          <a:spcPts val="0"/>
                        </a:spcAft>
                      </a:pPr>
                      <a:r>
                        <a:rPr lang="fr-FR" sz="900" dirty="0">
                          <a:effectLst/>
                        </a:rPr>
                        <a:t>82</a:t>
                      </a:r>
                      <a:endParaRPr lang="fr-FR" dirty="0">
                        <a:effectLst/>
                      </a:endParaRPr>
                    </a:p>
                  </a:txBody>
                  <a:tcPr marL="0" marR="0" marT="0" marB="0" anchor="ctr"/>
                </a:tc>
                <a:tc>
                  <a:txBody>
                    <a:bodyPr/>
                    <a:lstStyle/>
                    <a:p>
                      <a:pPr algn="ctr">
                        <a:spcAft>
                          <a:spcPts val="0"/>
                        </a:spcAft>
                      </a:pPr>
                      <a:r>
                        <a:rPr lang="fr-FR" sz="900" dirty="0">
                          <a:effectLst/>
                        </a:rPr>
                        <a:t>91</a:t>
                      </a:r>
                      <a:endParaRPr lang="fr-FR" dirty="0">
                        <a:effectLst/>
                      </a:endParaRPr>
                    </a:p>
                  </a:txBody>
                  <a:tcPr marL="0" marR="0" marT="0" marB="0" anchor="ctr"/>
                </a:tc>
                <a:extLst>
                  <a:ext uri="{0D108BD9-81ED-4DB2-BD59-A6C34878D82A}">
                    <a16:rowId xmlns:a16="http://schemas.microsoft.com/office/drawing/2014/main" val="10002"/>
                  </a:ext>
                </a:extLst>
              </a:tr>
              <a:tr h="296058">
                <a:tc>
                  <a:txBody>
                    <a:bodyPr/>
                    <a:lstStyle/>
                    <a:p>
                      <a:pPr>
                        <a:spcAft>
                          <a:spcPts val="0"/>
                        </a:spcAft>
                      </a:pPr>
                      <a:r>
                        <a:rPr lang="fr-FR" sz="900" dirty="0">
                          <a:effectLst/>
                        </a:rPr>
                        <a:t>Blacks</a:t>
                      </a:r>
                      <a:endParaRPr lang="fr-FR" dirty="0">
                        <a:effectLst/>
                      </a:endParaRPr>
                    </a:p>
                  </a:txBody>
                  <a:tcPr marL="0" marR="0" marT="0" marB="0" anchor="ctr"/>
                </a:tc>
                <a:tc>
                  <a:txBody>
                    <a:bodyPr/>
                    <a:lstStyle/>
                    <a:p>
                      <a:pPr algn="ctr">
                        <a:spcAft>
                          <a:spcPts val="0"/>
                        </a:spcAft>
                      </a:pPr>
                      <a:r>
                        <a:rPr lang="fr-FR" sz="900" dirty="0">
                          <a:effectLst/>
                        </a:rPr>
                        <a:t>78</a:t>
                      </a:r>
                      <a:endParaRPr lang="fr-FR" dirty="0">
                        <a:effectLst/>
                      </a:endParaRPr>
                    </a:p>
                  </a:txBody>
                  <a:tcPr marL="0" marR="0" marT="0" marB="0" anchor="ctr"/>
                </a:tc>
                <a:tc>
                  <a:txBody>
                    <a:bodyPr/>
                    <a:lstStyle/>
                    <a:p>
                      <a:pPr algn="ctr">
                        <a:spcAft>
                          <a:spcPts val="0"/>
                        </a:spcAft>
                      </a:pPr>
                      <a:r>
                        <a:rPr lang="fr-FR" sz="900" dirty="0">
                          <a:effectLst/>
                        </a:rPr>
                        <a:t>74</a:t>
                      </a:r>
                      <a:endParaRPr lang="fr-FR" dirty="0">
                        <a:effectLst/>
                      </a:endParaRPr>
                    </a:p>
                  </a:txBody>
                  <a:tcPr marL="0" marR="0" marT="0" marB="0" anchor="ctr"/>
                </a:tc>
                <a:tc>
                  <a:txBody>
                    <a:bodyPr/>
                    <a:lstStyle/>
                    <a:p>
                      <a:pPr algn="ctr">
                        <a:spcAft>
                          <a:spcPts val="0"/>
                        </a:spcAft>
                      </a:pPr>
                      <a:r>
                        <a:rPr lang="fr-FR" sz="900" dirty="0">
                          <a:effectLst/>
                        </a:rPr>
                        <a:t>84</a:t>
                      </a:r>
                      <a:endParaRPr lang="fr-FR" dirty="0">
                        <a:effectLst/>
                      </a:endParaRPr>
                    </a:p>
                  </a:txBody>
                  <a:tcPr marL="0" marR="0" marT="0" marB="0" anchor="ctr"/>
                </a:tc>
                <a:extLst>
                  <a:ext uri="{0D108BD9-81ED-4DB2-BD59-A6C34878D82A}">
                    <a16:rowId xmlns:a16="http://schemas.microsoft.com/office/drawing/2014/main" val="10003"/>
                  </a:ext>
                </a:extLst>
              </a:tr>
            </a:tbl>
          </a:graphicData>
        </a:graphic>
      </p:graphicFrame>
      <p:sp>
        <p:nvSpPr>
          <p:cNvPr id="4" name="Espace réservé du numéro de diapositive 3"/>
          <p:cNvSpPr>
            <a:spLocks noGrp="1"/>
          </p:cNvSpPr>
          <p:nvPr>
            <p:ph type="sldNum" sz="quarter" idx="12"/>
          </p:nvPr>
        </p:nvSpPr>
        <p:spPr/>
        <p:txBody>
          <a:bodyPr/>
          <a:lstStyle/>
          <a:p>
            <a:pPr>
              <a:defRPr/>
            </a:pPr>
            <a:fld id="{EFADF7DC-687F-40BB-8247-978E601E8551}" type="slidenum">
              <a:rPr lang="fr-BE"/>
              <a:pPr>
                <a:defRPr/>
              </a:pPr>
              <a:t>189</a:t>
            </a:fld>
            <a:endParaRPr lang="fr-BE" dirty="0"/>
          </a:p>
        </p:txBody>
      </p:sp>
      <p:sp>
        <p:nvSpPr>
          <p:cNvPr id="94213" name="Rectangle 1"/>
          <p:cNvSpPr>
            <a:spLocks noChangeArrowheads="1"/>
          </p:cNvSpPr>
          <p:nvPr/>
        </p:nvSpPr>
        <p:spPr bwMode="auto">
          <a:xfrm>
            <a:off x="179388" y="1204913"/>
            <a:ext cx="6110287"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400" i="1" dirty="0">
                <a:latin typeface="Times New Roman" pitchFamily="18" charset="0"/>
                <a:cs typeface="Times New Roman" pitchFamily="18" charset="0"/>
              </a:rPr>
              <a:t>Table 5.8. Race differences in educational attainment at age 7 (percentage passes)</a:t>
            </a:r>
            <a:endParaRPr lang="en-US" sz="1400" dirty="0">
              <a:latin typeface="Arial" charset="0"/>
            </a:endParaRPr>
          </a:p>
          <a:p>
            <a:pPr eaLnBrk="0" hangingPunct="0"/>
            <a:endParaRPr lang="en-US" dirty="0">
              <a:latin typeface="Arial" charset="0"/>
            </a:endParaRPr>
          </a:p>
        </p:txBody>
      </p:sp>
      <p:graphicFrame>
        <p:nvGraphicFramePr>
          <p:cNvPr id="7" name="Tableau 6"/>
          <p:cNvGraphicFramePr>
            <a:graphicFrameLocks noGrp="1"/>
          </p:cNvGraphicFramePr>
          <p:nvPr/>
        </p:nvGraphicFramePr>
        <p:xfrm>
          <a:off x="3995936" y="3284984"/>
          <a:ext cx="4392489" cy="1448756"/>
        </p:xfrm>
        <a:graphic>
          <a:graphicData uri="http://schemas.openxmlformats.org/drawingml/2006/table">
            <a:tbl>
              <a:tblPr>
                <a:tableStyleId>{3C2FFA5D-87B4-456A-9821-1D502468CF0F}</a:tableStyleId>
              </a:tblPr>
              <a:tblGrid>
                <a:gridCol w="671512">
                  <a:extLst>
                    <a:ext uri="{9D8B030D-6E8A-4147-A177-3AD203B41FA5}">
                      <a16:colId xmlns:a16="http://schemas.microsoft.com/office/drawing/2014/main" val="20000"/>
                    </a:ext>
                  </a:extLst>
                </a:gridCol>
                <a:gridCol w="663829">
                  <a:extLst>
                    <a:ext uri="{9D8B030D-6E8A-4147-A177-3AD203B41FA5}">
                      <a16:colId xmlns:a16="http://schemas.microsoft.com/office/drawing/2014/main" val="20001"/>
                    </a:ext>
                  </a:extLst>
                </a:gridCol>
                <a:gridCol w="553191">
                  <a:extLst>
                    <a:ext uri="{9D8B030D-6E8A-4147-A177-3AD203B41FA5}">
                      <a16:colId xmlns:a16="http://schemas.microsoft.com/office/drawing/2014/main" val="20002"/>
                    </a:ext>
                  </a:extLst>
                </a:gridCol>
                <a:gridCol w="693025">
                  <a:extLst>
                    <a:ext uri="{9D8B030D-6E8A-4147-A177-3AD203B41FA5}">
                      <a16:colId xmlns:a16="http://schemas.microsoft.com/office/drawing/2014/main" val="20003"/>
                    </a:ext>
                  </a:extLst>
                </a:gridCol>
                <a:gridCol w="634633">
                  <a:extLst>
                    <a:ext uri="{9D8B030D-6E8A-4147-A177-3AD203B41FA5}">
                      <a16:colId xmlns:a16="http://schemas.microsoft.com/office/drawing/2014/main" val="20004"/>
                    </a:ext>
                  </a:extLst>
                </a:gridCol>
                <a:gridCol w="494030">
                  <a:extLst>
                    <a:ext uri="{9D8B030D-6E8A-4147-A177-3AD203B41FA5}">
                      <a16:colId xmlns:a16="http://schemas.microsoft.com/office/drawing/2014/main" val="20005"/>
                    </a:ext>
                  </a:extLst>
                </a:gridCol>
                <a:gridCol w="682269">
                  <a:extLst>
                    <a:ext uri="{9D8B030D-6E8A-4147-A177-3AD203B41FA5}">
                      <a16:colId xmlns:a16="http://schemas.microsoft.com/office/drawing/2014/main" val="20006"/>
                    </a:ext>
                  </a:extLst>
                </a:gridCol>
              </a:tblGrid>
              <a:tr h="220350">
                <a:tc>
                  <a:txBody>
                    <a:bodyPr/>
                    <a:lstStyle/>
                    <a:p>
                      <a:pPr>
                        <a:spcAft>
                          <a:spcPts val="0"/>
                        </a:spcAft>
                      </a:pPr>
                      <a:endParaRPr lang="fr-FR" sz="900" spc="20" dirty="0">
                        <a:solidFill>
                          <a:srgbClr val="000000"/>
                        </a:solidFill>
                        <a:effectLst/>
                        <a:latin typeface="Bookman Old Style"/>
                      </a:endParaRPr>
                    </a:p>
                  </a:txBody>
                  <a:tcPr marL="0" marR="0" marT="0" marB="0" anchor="ctr"/>
                </a:tc>
                <a:tc gridSpan="3">
                  <a:txBody>
                    <a:bodyPr/>
                    <a:lstStyle/>
                    <a:p>
                      <a:pPr algn="ctr">
                        <a:spcAft>
                          <a:spcPts val="0"/>
                        </a:spcAft>
                      </a:pPr>
                      <a:r>
                        <a:rPr lang="fr-FR" sz="900" spc="20" dirty="0">
                          <a:effectLst/>
                        </a:rPr>
                        <a:t>Age 11</a:t>
                      </a:r>
                      <a:endParaRPr lang="fr-FR" dirty="0">
                        <a:effectLst/>
                      </a:endParaRPr>
                    </a:p>
                  </a:txBody>
                  <a:tcPr marL="0" marR="0" marT="0" marB="0" anchor="ctr"/>
                </a:tc>
                <a:tc hMerge="1">
                  <a:txBody>
                    <a:bodyPr/>
                    <a:lstStyle/>
                    <a:p>
                      <a:endParaRPr lang="fr-BE"/>
                    </a:p>
                  </a:txBody>
                  <a:tcPr/>
                </a:tc>
                <a:tc hMerge="1">
                  <a:txBody>
                    <a:bodyPr/>
                    <a:lstStyle/>
                    <a:p>
                      <a:endParaRPr lang="fr-BE"/>
                    </a:p>
                  </a:txBody>
                  <a:tcPr/>
                </a:tc>
                <a:tc gridSpan="3">
                  <a:txBody>
                    <a:bodyPr/>
                    <a:lstStyle/>
                    <a:p>
                      <a:pPr algn="ctr">
                        <a:spcAft>
                          <a:spcPts val="0"/>
                        </a:spcAft>
                      </a:pPr>
                      <a:r>
                        <a:rPr lang="fr-FR" sz="900" spc="20" dirty="0">
                          <a:effectLst/>
                        </a:rPr>
                        <a:t>Age 14</a:t>
                      </a:r>
                      <a:endParaRPr lang="fr-FR" dirty="0">
                        <a:effectLst/>
                      </a:endParaRPr>
                    </a:p>
                  </a:txBody>
                  <a:tcPr marL="0" marR="0" marT="0" marB="0" anchor="ct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0000"/>
                  </a:ext>
                </a:extLst>
              </a:tr>
              <a:tr h="204734">
                <a:tc>
                  <a:txBody>
                    <a:bodyPr/>
                    <a:lstStyle/>
                    <a:p>
                      <a:pPr>
                        <a:spcAft>
                          <a:spcPts val="0"/>
                        </a:spcAft>
                      </a:pPr>
                      <a:r>
                        <a:rPr lang="fr-FR" sz="900" spc="20" dirty="0">
                          <a:effectLst/>
                        </a:rPr>
                        <a:t>Group</a:t>
                      </a:r>
                      <a:endParaRPr lang="fr-FR" dirty="0">
                        <a:effectLst/>
                      </a:endParaRPr>
                    </a:p>
                  </a:txBody>
                  <a:tcPr marL="0" marR="0" marT="0" marB="0" anchor="ctr"/>
                </a:tc>
                <a:tc>
                  <a:txBody>
                    <a:bodyPr/>
                    <a:lstStyle/>
                    <a:p>
                      <a:pPr algn="ctr">
                        <a:spcAft>
                          <a:spcPts val="0"/>
                        </a:spcAft>
                      </a:pPr>
                      <a:r>
                        <a:rPr lang="fr-FR" sz="900" spc="20" dirty="0">
                          <a:effectLst/>
                        </a:rPr>
                        <a:t>English</a:t>
                      </a:r>
                      <a:endParaRPr lang="fr-FR" dirty="0">
                        <a:effectLst/>
                      </a:endParaRPr>
                    </a:p>
                  </a:txBody>
                  <a:tcPr marL="0" marR="0" marT="0" marB="0" anchor="ctr"/>
                </a:tc>
                <a:tc>
                  <a:txBody>
                    <a:bodyPr/>
                    <a:lstStyle/>
                    <a:p>
                      <a:pPr marR="48895" algn="r">
                        <a:spcAft>
                          <a:spcPts val="0"/>
                        </a:spcAft>
                      </a:pPr>
                      <a:r>
                        <a:rPr lang="fr-FR" sz="900" spc="20" dirty="0">
                          <a:effectLst/>
                        </a:rPr>
                        <a:t>Math</a:t>
                      </a:r>
                      <a:endParaRPr lang="fr-FR" dirty="0">
                        <a:effectLst/>
                      </a:endParaRPr>
                    </a:p>
                  </a:txBody>
                  <a:tcPr marL="0" marR="0" marT="0" marB="0" anchor="ctr"/>
                </a:tc>
                <a:tc>
                  <a:txBody>
                    <a:bodyPr/>
                    <a:lstStyle/>
                    <a:p>
                      <a:pPr marR="60960" algn="r">
                        <a:spcAft>
                          <a:spcPts val="0"/>
                        </a:spcAft>
                      </a:pPr>
                      <a:r>
                        <a:rPr lang="fr-FR" sz="900" spc="20" dirty="0">
                          <a:effectLst/>
                        </a:rPr>
                        <a:t>Science</a:t>
                      </a:r>
                      <a:endParaRPr lang="fr-FR" dirty="0">
                        <a:effectLst/>
                      </a:endParaRPr>
                    </a:p>
                  </a:txBody>
                  <a:tcPr marL="0" marR="0" marT="0" marB="0" anchor="ctr"/>
                </a:tc>
                <a:tc>
                  <a:txBody>
                    <a:bodyPr/>
                    <a:lstStyle/>
                    <a:p>
                      <a:pPr algn="ctr">
                        <a:spcAft>
                          <a:spcPts val="0"/>
                        </a:spcAft>
                      </a:pPr>
                      <a:r>
                        <a:rPr lang="fr-FR" sz="900" spc="20" dirty="0">
                          <a:effectLst/>
                        </a:rPr>
                        <a:t>English</a:t>
                      </a:r>
                      <a:endParaRPr lang="fr-FR" dirty="0">
                        <a:effectLst/>
                      </a:endParaRPr>
                    </a:p>
                  </a:txBody>
                  <a:tcPr marL="0" marR="0" marT="0" marB="0" anchor="ctr"/>
                </a:tc>
                <a:tc>
                  <a:txBody>
                    <a:bodyPr/>
                    <a:lstStyle/>
                    <a:p>
                      <a:pPr algn="r">
                        <a:spcAft>
                          <a:spcPts val="0"/>
                        </a:spcAft>
                      </a:pPr>
                      <a:r>
                        <a:rPr lang="fr-FR" sz="900" spc="20" dirty="0">
                          <a:effectLst/>
                        </a:rPr>
                        <a:t>Math</a:t>
                      </a:r>
                      <a:endParaRPr lang="fr-FR" dirty="0">
                        <a:effectLst/>
                      </a:endParaRPr>
                    </a:p>
                  </a:txBody>
                  <a:tcPr marL="0" marR="0" marT="0" marB="0" anchor="ctr"/>
                </a:tc>
                <a:tc>
                  <a:txBody>
                    <a:bodyPr/>
                    <a:lstStyle/>
                    <a:p>
                      <a:pPr marR="58420" algn="r">
                        <a:spcAft>
                          <a:spcPts val="0"/>
                        </a:spcAft>
                      </a:pPr>
                      <a:r>
                        <a:rPr lang="fr-FR" sz="900" spc="20" dirty="0">
                          <a:effectLst/>
                        </a:rPr>
                        <a:t>Science</a:t>
                      </a:r>
                      <a:endParaRPr lang="fr-FR" dirty="0">
                        <a:effectLst/>
                      </a:endParaRPr>
                    </a:p>
                  </a:txBody>
                  <a:tcPr marL="0" marR="0" marT="0" marB="0" anchor="ctr"/>
                </a:tc>
                <a:extLst>
                  <a:ext uri="{0D108BD9-81ED-4DB2-BD59-A6C34878D82A}">
                    <a16:rowId xmlns:a16="http://schemas.microsoft.com/office/drawing/2014/main" val="10001"/>
                  </a:ext>
                </a:extLst>
              </a:tr>
              <a:tr h="199529">
                <a:tc>
                  <a:txBody>
                    <a:bodyPr/>
                    <a:lstStyle/>
                    <a:p>
                      <a:pPr>
                        <a:spcAft>
                          <a:spcPts val="0"/>
                        </a:spcAft>
                      </a:pPr>
                      <a:r>
                        <a:rPr lang="fr-FR" sz="900" spc="20" dirty="0">
                          <a:effectLst/>
                        </a:rPr>
                        <a:t>Chinese</a:t>
                      </a:r>
                      <a:endParaRPr lang="fr-FR" dirty="0">
                        <a:effectLst/>
                      </a:endParaRPr>
                    </a:p>
                  </a:txBody>
                  <a:tcPr marL="0" marR="0" marT="0" marB="0" anchor="ctr"/>
                </a:tc>
                <a:tc>
                  <a:txBody>
                    <a:bodyPr/>
                    <a:lstStyle/>
                    <a:p>
                      <a:pPr algn="ctr">
                        <a:spcAft>
                          <a:spcPts val="0"/>
                        </a:spcAft>
                      </a:pPr>
                      <a:r>
                        <a:rPr lang="fr-FR" sz="900" spc="20" dirty="0">
                          <a:effectLst/>
                        </a:rPr>
                        <a:t>82</a:t>
                      </a:r>
                      <a:endParaRPr lang="fr-FR" dirty="0">
                        <a:effectLst/>
                      </a:endParaRPr>
                    </a:p>
                  </a:txBody>
                  <a:tcPr marL="0" marR="0" marT="0" marB="0" anchor="ctr"/>
                </a:tc>
                <a:tc>
                  <a:txBody>
                    <a:bodyPr/>
                    <a:lstStyle/>
                    <a:p>
                      <a:pPr marR="106045" algn="r">
                        <a:spcAft>
                          <a:spcPts val="0"/>
                        </a:spcAft>
                      </a:pPr>
                      <a:r>
                        <a:rPr lang="fr-FR" sz="900" spc="20" dirty="0">
                          <a:effectLst/>
                        </a:rPr>
                        <a:t>88</a:t>
                      </a:r>
                      <a:endParaRPr lang="fr-FR" dirty="0">
                        <a:effectLst/>
                      </a:endParaRPr>
                    </a:p>
                  </a:txBody>
                  <a:tcPr marL="0" marR="0" marT="0" marB="0" anchor="ctr"/>
                </a:tc>
                <a:tc>
                  <a:txBody>
                    <a:bodyPr/>
                    <a:lstStyle/>
                    <a:p>
                      <a:pPr marR="175260" algn="r">
                        <a:spcAft>
                          <a:spcPts val="0"/>
                        </a:spcAft>
                      </a:pPr>
                      <a:r>
                        <a:rPr lang="fr-FR" sz="900" spc="20" dirty="0">
                          <a:effectLst/>
                        </a:rPr>
                        <a:t>90</a:t>
                      </a:r>
                      <a:endParaRPr lang="fr-FR" dirty="0">
                        <a:effectLst/>
                      </a:endParaRPr>
                    </a:p>
                  </a:txBody>
                  <a:tcPr marL="0" marR="0" marT="0" marB="0" anchor="ctr"/>
                </a:tc>
                <a:tc>
                  <a:txBody>
                    <a:bodyPr/>
                    <a:lstStyle/>
                    <a:p>
                      <a:pPr algn="ctr">
                        <a:spcAft>
                          <a:spcPts val="0"/>
                        </a:spcAft>
                      </a:pPr>
                      <a:r>
                        <a:rPr lang="fr-FR" sz="900" spc="20" dirty="0">
                          <a:effectLst/>
                        </a:rPr>
                        <a:t>80</a:t>
                      </a:r>
                      <a:endParaRPr lang="fr-FR" dirty="0">
                        <a:effectLst/>
                      </a:endParaRPr>
                    </a:p>
                  </a:txBody>
                  <a:tcPr marL="0" marR="0" marT="0" marB="0" anchor="ctr"/>
                </a:tc>
                <a:tc>
                  <a:txBody>
                    <a:bodyPr/>
                    <a:lstStyle/>
                    <a:p>
                      <a:pPr marR="81915" algn="r">
                        <a:spcAft>
                          <a:spcPts val="0"/>
                        </a:spcAft>
                      </a:pPr>
                      <a:r>
                        <a:rPr lang="fr-FR" sz="900" spc="20" dirty="0">
                          <a:effectLst/>
                        </a:rPr>
                        <a:t>90</a:t>
                      </a:r>
                      <a:endParaRPr lang="fr-FR" dirty="0">
                        <a:effectLst/>
                      </a:endParaRPr>
                    </a:p>
                  </a:txBody>
                  <a:tcPr marL="0" marR="0" marT="0" marB="0" anchor="ctr"/>
                </a:tc>
                <a:tc>
                  <a:txBody>
                    <a:bodyPr/>
                    <a:lstStyle/>
                    <a:p>
                      <a:pPr marR="172720" algn="r">
                        <a:spcAft>
                          <a:spcPts val="0"/>
                        </a:spcAft>
                      </a:pPr>
                      <a:r>
                        <a:rPr lang="fr-FR" sz="900" spc="20" dirty="0">
                          <a:effectLst/>
                        </a:rPr>
                        <a:t>82</a:t>
                      </a:r>
                      <a:endParaRPr lang="fr-FR" dirty="0">
                        <a:effectLst/>
                      </a:endParaRPr>
                    </a:p>
                  </a:txBody>
                  <a:tcPr marL="0" marR="0" marT="0" marB="0" anchor="ctr"/>
                </a:tc>
                <a:extLst>
                  <a:ext uri="{0D108BD9-81ED-4DB2-BD59-A6C34878D82A}">
                    <a16:rowId xmlns:a16="http://schemas.microsoft.com/office/drawing/2014/main" val="10002"/>
                  </a:ext>
                </a:extLst>
              </a:tr>
              <a:tr h="199529">
                <a:tc>
                  <a:txBody>
                    <a:bodyPr/>
                    <a:lstStyle/>
                    <a:p>
                      <a:pPr>
                        <a:spcAft>
                          <a:spcPts val="0"/>
                        </a:spcAft>
                      </a:pPr>
                      <a:r>
                        <a:rPr lang="fr-FR" sz="900" spc="20" dirty="0">
                          <a:effectLst/>
                        </a:rPr>
                        <a:t>Whites</a:t>
                      </a:r>
                      <a:endParaRPr lang="fr-FR" dirty="0">
                        <a:effectLst/>
                      </a:endParaRPr>
                    </a:p>
                  </a:txBody>
                  <a:tcPr marL="0" marR="0" marT="0" marB="0" anchor="ctr"/>
                </a:tc>
                <a:tc>
                  <a:txBody>
                    <a:bodyPr/>
                    <a:lstStyle/>
                    <a:p>
                      <a:pPr algn="ctr">
                        <a:spcAft>
                          <a:spcPts val="0"/>
                        </a:spcAft>
                      </a:pPr>
                      <a:r>
                        <a:rPr lang="fr-FR" sz="900" spc="20" dirty="0">
                          <a:effectLst/>
                        </a:rPr>
                        <a:t>76</a:t>
                      </a:r>
                      <a:endParaRPr lang="fr-FR" dirty="0">
                        <a:effectLst/>
                      </a:endParaRPr>
                    </a:p>
                  </a:txBody>
                  <a:tcPr marL="0" marR="0" marT="0" marB="0" anchor="ctr"/>
                </a:tc>
                <a:tc>
                  <a:txBody>
                    <a:bodyPr/>
                    <a:lstStyle/>
                    <a:p>
                      <a:pPr marR="106045" algn="r">
                        <a:spcAft>
                          <a:spcPts val="0"/>
                        </a:spcAft>
                      </a:pPr>
                      <a:r>
                        <a:rPr lang="fr-FR" sz="900" spc="20" dirty="0">
                          <a:effectLst/>
                        </a:rPr>
                        <a:t>73</a:t>
                      </a:r>
                      <a:endParaRPr lang="fr-FR" dirty="0">
                        <a:effectLst/>
                      </a:endParaRPr>
                    </a:p>
                  </a:txBody>
                  <a:tcPr marL="0" marR="0" marT="0" marB="0" anchor="ctr"/>
                </a:tc>
                <a:tc>
                  <a:txBody>
                    <a:bodyPr/>
                    <a:lstStyle/>
                    <a:p>
                      <a:pPr marR="175260" algn="r">
                        <a:spcAft>
                          <a:spcPts val="0"/>
                        </a:spcAft>
                      </a:pPr>
                      <a:r>
                        <a:rPr lang="fr-FR" sz="900" spc="20" dirty="0">
                          <a:effectLst/>
                        </a:rPr>
                        <a:t>87</a:t>
                      </a:r>
                      <a:endParaRPr lang="fr-FR" dirty="0">
                        <a:effectLst/>
                      </a:endParaRPr>
                    </a:p>
                  </a:txBody>
                  <a:tcPr marL="0" marR="0" marT="0" marB="0" anchor="ctr"/>
                </a:tc>
                <a:tc>
                  <a:txBody>
                    <a:bodyPr/>
                    <a:lstStyle/>
                    <a:p>
                      <a:pPr algn="ctr">
                        <a:spcAft>
                          <a:spcPts val="0"/>
                        </a:spcAft>
                      </a:pPr>
                      <a:r>
                        <a:rPr lang="fr-FR" sz="900" spc="20" dirty="0">
                          <a:effectLst/>
                        </a:rPr>
                        <a:t>70</a:t>
                      </a:r>
                      <a:endParaRPr lang="fr-FR" dirty="0">
                        <a:effectLst/>
                      </a:endParaRPr>
                    </a:p>
                  </a:txBody>
                  <a:tcPr marL="0" marR="0" marT="0" marB="0" anchor="ctr"/>
                </a:tc>
                <a:tc>
                  <a:txBody>
                    <a:bodyPr/>
                    <a:lstStyle/>
                    <a:p>
                      <a:pPr marR="81915" algn="r">
                        <a:spcAft>
                          <a:spcPts val="0"/>
                        </a:spcAft>
                      </a:pPr>
                      <a:r>
                        <a:rPr lang="fr-FR" sz="900" spc="20" dirty="0">
                          <a:effectLst/>
                        </a:rPr>
                        <a:t>72</a:t>
                      </a:r>
                      <a:endParaRPr lang="fr-FR" dirty="0">
                        <a:effectLst/>
                      </a:endParaRPr>
                    </a:p>
                  </a:txBody>
                  <a:tcPr marL="0" marR="0" marT="0" marB="0" anchor="ctr"/>
                </a:tc>
                <a:tc>
                  <a:txBody>
                    <a:bodyPr/>
                    <a:lstStyle/>
                    <a:p>
                      <a:pPr marR="172720" algn="r">
                        <a:spcAft>
                          <a:spcPts val="0"/>
                        </a:spcAft>
                      </a:pPr>
                      <a:r>
                        <a:rPr lang="fr-FR" sz="900" spc="20" dirty="0">
                          <a:effectLst/>
                        </a:rPr>
                        <a:t>70</a:t>
                      </a:r>
                      <a:endParaRPr lang="fr-FR" dirty="0">
                        <a:effectLst/>
                      </a:endParaRPr>
                    </a:p>
                  </a:txBody>
                  <a:tcPr marL="0" marR="0" marT="0" marB="0" anchor="ctr"/>
                </a:tc>
                <a:extLst>
                  <a:ext uri="{0D108BD9-81ED-4DB2-BD59-A6C34878D82A}">
                    <a16:rowId xmlns:a16="http://schemas.microsoft.com/office/drawing/2014/main" val="10003"/>
                  </a:ext>
                </a:extLst>
              </a:tr>
              <a:tr h="200397">
                <a:tc>
                  <a:txBody>
                    <a:bodyPr/>
                    <a:lstStyle/>
                    <a:p>
                      <a:pPr>
                        <a:spcAft>
                          <a:spcPts val="0"/>
                        </a:spcAft>
                      </a:pPr>
                      <a:r>
                        <a:rPr lang="fr-FR" sz="900" spc="20" dirty="0">
                          <a:effectLst/>
                        </a:rPr>
                        <a:t>Mixed</a:t>
                      </a:r>
                      <a:endParaRPr lang="fr-FR" dirty="0">
                        <a:effectLst/>
                      </a:endParaRPr>
                    </a:p>
                  </a:txBody>
                  <a:tcPr marL="0" marR="0" marT="0" marB="0" anchor="ctr"/>
                </a:tc>
                <a:tc>
                  <a:txBody>
                    <a:bodyPr/>
                    <a:lstStyle/>
                    <a:p>
                      <a:pPr algn="ctr">
                        <a:spcAft>
                          <a:spcPts val="0"/>
                        </a:spcAft>
                      </a:pPr>
                      <a:r>
                        <a:rPr lang="fr-FR" sz="900" spc="20" dirty="0">
                          <a:effectLst/>
                        </a:rPr>
                        <a:t>77</a:t>
                      </a:r>
                      <a:endParaRPr lang="fr-FR" dirty="0">
                        <a:effectLst/>
                      </a:endParaRPr>
                    </a:p>
                  </a:txBody>
                  <a:tcPr marL="0" marR="0" marT="0" marB="0" anchor="ctr"/>
                </a:tc>
                <a:tc>
                  <a:txBody>
                    <a:bodyPr/>
                    <a:lstStyle/>
                    <a:p>
                      <a:pPr marR="106045" algn="r">
                        <a:spcAft>
                          <a:spcPts val="0"/>
                        </a:spcAft>
                      </a:pPr>
                      <a:r>
                        <a:rPr lang="fr-FR" sz="900" spc="20" dirty="0">
                          <a:effectLst/>
                        </a:rPr>
                        <a:t>72</a:t>
                      </a:r>
                      <a:endParaRPr lang="fr-FR" dirty="0">
                        <a:effectLst/>
                      </a:endParaRPr>
                    </a:p>
                  </a:txBody>
                  <a:tcPr marL="0" marR="0" marT="0" marB="0" anchor="ctr"/>
                </a:tc>
                <a:tc>
                  <a:txBody>
                    <a:bodyPr/>
                    <a:lstStyle/>
                    <a:p>
                      <a:pPr marR="175260" algn="r">
                        <a:spcAft>
                          <a:spcPts val="0"/>
                        </a:spcAft>
                      </a:pPr>
                      <a:r>
                        <a:rPr lang="fr-FR" sz="900" spc="20" dirty="0">
                          <a:effectLst/>
                        </a:rPr>
                        <a:t>87</a:t>
                      </a:r>
                      <a:endParaRPr lang="fr-FR" dirty="0">
                        <a:effectLst/>
                      </a:endParaRPr>
                    </a:p>
                  </a:txBody>
                  <a:tcPr marL="0" marR="0" marT="0" marB="0" anchor="ctr"/>
                </a:tc>
                <a:tc>
                  <a:txBody>
                    <a:bodyPr/>
                    <a:lstStyle/>
                    <a:p>
                      <a:pPr algn="ctr">
                        <a:spcAft>
                          <a:spcPts val="0"/>
                        </a:spcAft>
                      </a:pPr>
                      <a:r>
                        <a:rPr lang="fr-FR" sz="900" spc="20" dirty="0">
                          <a:effectLst/>
                        </a:rPr>
                        <a:t>69</a:t>
                      </a:r>
                      <a:endParaRPr lang="fr-FR" dirty="0">
                        <a:effectLst/>
                      </a:endParaRPr>
                    </a:p>
                  </a:txBody>
                  <a:tcPr marL="0" marR="0" marT="0" marB="0" anchor="ctr"/>
                </a:tc>
                <a:tc>
                  <a:txBody>
                    <a:bodyPr/>
                    <a:lstStyle/>
                    <a:p>
                      <a:pPr marR="81915" algn="r">
                        <a:spcAft>
                          <a:spcPts val="0"/>
                        </a:spcAft>
                      </a:pPr>
                      <a:r>
                        <a:rPr lang="fr-FR" sz="900" spc="20" dirty="0">
                          <a:effectLst/>
                        </a:rPr>
                        <a:t>69</a:t>
                      </a:r>
                      <a:endParaRPr lang="fr-FR" dirty="0">
                        <a:effectLst/>
                      </a:endParaRPr>
                    </a:p>
                  </a:txBody>
                  <a:tcPr marL="0" marR="0" marT="0" marB="0" anchor="ctr"/>
                </a:tc>
                <a:tc>
                  <a:txBody>
                    <a:bodyPr/>
                    <a:lstStyle/>
                    <a:p>
                      <a:pPr marR="172720" algn="r">
                        <a:spcAft>
                          <a:spcPts val="0"/>
                        </a:spcAft>
                      </a:pPr>
                      <a:r>
                        <a:rPr lang="fr-FR" sz="900" spc="20" dirty="0">
                          <a:effectLst/>
                        </a:rPr>
                        <a:t>67</a:t>
                      </a:r>
                      <a:endParaRPr lang="fr-FR" dirty="0">
                        <a:effectLst/>
                      </a:endParaRPr>
                    </a:p>
                  </a:txBody>
                  <a:tcPr marL="0" marR="0" marT="0" marB="0" anchor="ctr"/>
                </a:tc>
                <a:extLst>
                  <a:ext uri="{0D108BD9-81ED-4DB2-BD59-A6C34878D82A}">
                    <a16:rowId xmlns:a16="http://schemas.microsoft.com/office/drawing/2014/main" val="10004"/>
                  </a:ext>
                </a:extLst>
              </a:tr>
              <a:tr h="203867">
                <a:tc>
                  <a:txBody>
                    <a:bodyPr/>
                    <a:lstStyle/>
                    <a:p>
                      <a:pPr>
                        <a:spcAft>
                          <a:spcPts val="0"/>
                        </a:spcAft>
                      </a:pPr>
                      <a:r>
                        <a:rPr lang="fr-FR" sz="900" spc="20" dirty="0">
                          <a:effectLst/>
                        </a:rPr>
                        <a:t>Asians</a:t>
                      </a:r>
                      <a:endParaRPr lang="fr-FR" dirty="0">
                        <a:effectLst/>
                      </a:endParaRPr>
                    </a:p>
                  </a:txBody>
                  <a:tcPr marL="0" marR="0" marT="0" marB="0" anchor="ctr"/>
                </a:tc>
                <a:tc>
                  <a:txBody>
                    <a:bodyPr/>
                    <a:lstStyle/>
                    <a:p>
                      <a:pPr algn="ctr">
                        <a:spcAft>
                          <a:spcPts val="0"/>
                        </a:spcAft>
                      </a:pPr>
                      <a:r>
                        <a:rPr lang="fr-FR" sz="900" spc="20" dirty="0">
                          <a:effectLst/>
                        </a:rPr>
                        <a:t>69</a:t>
                      </a:r>
                      <a:endParaRPr lang="fr-FR" dirty="0">
                        <a:effectLst/>
                      </a:endParaRPr>
                    </a:p>
                  </a:txBody>
                  <a:tcPr marL="0" marR="0" marT="0" marB="0" anchor="ctr"/>
                </a:tc>
                <a:tc>
                  <a:txBody>
                    <a:bodyPr/>
                    <a:lstStyle/>
                    <a:p>
                      <a:pPr marR="106045" algn="r">
                        <a:spcAft>
                          <a:spcPts val="0"/>
                        </a:spcAft>
                      </a:pPr>
                      <a:r>
                        <a:rPr lang="fr-FR" sz="900" spc="20" dirty="0">
                          <a:effectLst/>
                        </a:rPr>
                        <a:t>67</a:t>
                      </a:r>
                      <a:endParaRPr lang="fr-FR" dirty="0">
                        <a:effectLst/>
                      </a:endParaRPr>
                    </a:p>
                  </a:txBody>
                  <a:tcPr marL="0" marR="0" marT="0" marB="0" anchor="ctr"/>
                </a:tc>
                <a:tc>
                  <a:txBody>
                    <a:bodyPr/>
                    <a:lstStyle/>
                    <a:p>
                      <a:pPr marR="175260" algn="r">
                        <a:spcAft>
                          <a:spcPts val="0"/>
                        </a:spcAft>
                      </a:pPr>
                      <a:r>
                        <a:rPr lang="fr-FR" sz="900" spc="20" dirty="0">
                          <a:effectLst/>
                        </a:rPr>
                        <a:t>79</a:t>
                      </a:r>
                      <a:endParaRPr lang="fr-FR" dirty="0">
                        <a:effectLst/>
                      </a:endParaRPr>
                    </a:p>
                  </a:txBody>
                  <a:tcPr marL="0" marR="0" marT="0" marB="0" anchor="ctr"/>
                </a:tc>
                <a:tc>
                  <a:txBody>
                    <a:bodyPr/>
                    <a:lstStyle/>
                    <a:p>
                      <a:pPr algn="ctr">
                        <a:spcAft>
                          <a:spcPts val="0"/>
                        </a:spcAft>
                      </a:pPr>
                      <a:r>
                        <a:rPr lang="fr-FR" sz="900" spc="20" dirty="0">
                          <a:effectLst/>
                        </a:rPr>
                        <a:t>66</a:t>
                      </a:r>
                      <a:endParaRPr lang="fr-FR" dirty="0">
                        <a:effectLst/>
                      </a:endParaRPr>
                    </a:p>
                  </a:txBody>
                  <a:tcPr marL="0" marR="0" marT="0" marB="0" anchor="ctr"/>
                </a:tc>
                <a:tc>
                  <a:txBody>
                    <a:bodyPr/>
                    <a:lstStyle/>
                    <a:p>
                      <a:pPr marR="81915" algn="r">
                        <a:spcAft>
                          <a:spcPts val="0"/>
                        </a:spcAft>
                      </a:pPr>
                      <a:r>
                        <a:rPr lang="fr-FR" sz="900" spc="20" dirty="0">
                          <a:effectLst/>
                        </a:rPr>
                        <a:t>66</a:t>
                      </a:r>
                      <a:endParaRPr lang="fr-FR" dirty="0">
                        <a:effectLst/>
                      </a:endParaRPr>
                    </a:p>
                  </a:txBody>
                  <a:tcPr marL="0" marR="0" marT="0" marB="0" anchor="ctr"/>
                </a:tc>
                <a:tc>
                  <a:txBody>
                    <a:bodyPr/>
                    <a:lstStyle/>
                    <a:p>
                      <a:pPr marR="172720" algn="r">
                        <a:spcAft>
                          <a:spcPts val="0"/>
                        </a:spcAft>
                      </a:pPr>
                      <a:r>
                        <a:rPr lang="fr-FR" sz="900" spc="20" dirty="0">
                          <a:effectLst/>
                        </a:rPr>
                        <a:t>59</a:t>
                      </a:r>
                      <a:endParaRPr lang="fr-FR" dirty="0">
                        <a:effectLst/>
                      </a:endParaRPr>
                    </a:p>
                  </a:txBody>
                  <a:tcPr marL="0" marR="0" marT="0" marB="0" anchor="ctr"/>
                </a:tc>
                <a:extLst>
                  <a:ext uri="{0D108BD9-81ED-4DB2-BD59-A6C34878D82A}">
                    <a16:rowId xmlns:a16="http://schemas.microsoft.com/office/drawing/2014/main" val="10005"/>
                  </a:ext>
                </a:extLst>
              </a:tr>
              <a:tr h="220350">
                <a:tc>
                  <a:txBody>
                    <a:bodyPr/>
                    <a:lstStyle/>
                    <a:p>
                      <a:pPr>
                        <a:spcAft>
                          <a:spcPts val="0"/>
                        </a:spcAft>
                      </a:pPr>
                      <a:r>
                        <a:rPr lang="fr-FR" sz="900" spc="20" dirty="0">
                          <a:effectLst/>
                        </a:rPr>
                        <a:t>Blacks</a:t>
                      </a:r>
                      <a:endParaRPr lang="fr-FR" dirty="0">
                        <a:effectLst/>
                      </a:endParaRPr>
                    </a:p>
                  </a:txBody>
                  <a:tcPr marL="0" marR="0" marT="0" marB="0" anchor="ctr"/>
                </a:tc>
                <a:tc>
                  <a:txBody>
                    <a:bodyPr/>
                    <a:lstStyle/>
                    <a:p>
                      <a:pPr algn="ctr">
                        <a:spcAft>
                          <a:spcPts val="0"/>
                        </a:spcAft>
                      </a:pPr>
                      <a:r>
                        <a:rPr lang="fr-FR" sz="900" spc="20" dirty="0">
                          <a:effectLst/>
                        </a:rPr>
                        <a:t>68</a:t>
                      </a:r>
                      <a:endParaRPr lang="fr-FR" dirty="0">
                        <a:effectLst/>
                      </a:endParaRPr>
                    </a:p>
                  </a:txBody>
                  <a:tcPr marL="0" marR="0" marT="0" marB="0" anchor="ctr"/>
                </a:tc>
                <a:tc>
                  <a:txBody>
                    <a:bodyPr/>
                    <a:lstStyle/>
                    <a:p>
                      <a:pPr marR="106045" algn="r">
                        <a:spcAft>
                          <a:spcPts val="0"/>
                        </a:spcAft>
                      </a:pPr>
                      <a:r>
                        <a:rPr lang="fr-FR" sz="900" spc="20" dirty="0">
                          <a:effectLst/>
                        </a:rPr>
                        <a:t>60</a:t>
                      </a:r>
                      <a:endParaRPr lang="fr-FR" dirty="0">
                        <a:effectLst/>
                      </a:endParaRPr>
                    </a:p>
                  </a:txBody>
                  <a:tcPr marL="0" marR="0" marT="0" marB="0" anchor="ctr"/>
                </a:tc>
                <a:tc>
                  <a:txBody>
                    <a:bodyPr/>
                    <a:lstStyle/>
                    <a:p>
                      <a:pPr marR="175260" algn="r">
                        <a:spcAft>
                          <a:spcPts val="0"/>
                        </a:spcAft>
                      </a:pPr>
                      <a:r>
                        <a:rPr lang="fr-FR" sz="900" spc="20" dirty="0">
                          <a:effectLst/>
                        </a:rPr>
                        <a:t>77</a:t>
                      </a:r>
                      <a:endParaRPr lang="fr-FR" dirty="0">
                        <a:effectLst/>
                      </a:endParaRPr>
                    </a:p>
                  </a:txBody>
                  <a:tcPr marL="0" marR="0" marT="0" marB="0" anchor="ctr"/>
                </a:tc>
                <a:tc>
                  <a:txBody>
                    <a:bodyPr/>
                    <a:lstStyle/>
                    <a:p>
                      <a:pPr algn="ctr">
                        <a:spcAft>
                          <a:spcPts val="0"/>
                        </a:spcAft>
                      </a:pPr>
                      <a:r>
                        <a:rPr lang="fr-FR" sz="900" spc="20" dirty="0">
                          <a:effectLst/>
                        </a:rPr>
                        <a:t>56</a:t>
                      </a:r>
                      <a:endParaRPr lang="fr-FR" dirty="0">
                        <a:effectLst/>
                      </a:endParaRPr>
                    </a:p>
                  </a:txBody>
                  <a:tcPr marL="0" marR="0" marT="0" marB="0" anchor="ctr"/>
                </a:tc>
                <a:tc>
                  <a:txBody>
                    <a:bodyPr/>
                    <a:lstStyle/>
                    <a:p>
                      <a:pPr marR="81915" algn="r">
                        <a:spcAft>
                          <a:spcPts val="0"/>
                        </a:spcAft>
                      </a:pPr>
                      <a:r>
                        <a:rPr lang="fr-FR" sz="900" spc="20" dirty="0">
                          <a:effectLst/>
                        </a:rPr>
                        <a:t>54</a:t>
                      </a:r>
                      <a:endParaRPr lang="fr-FR" dirty="0">
                        <a:effectLst/>
                      </a:endParaRPr>
                    </a:p>
                  </a:txBody>
                  <a:tcPr marL="0" marR="0" marT="0" marB="0" anchor="ctr"/>
                </a:tc>
                <a:tc>
                  <a:txBody>
                    <a:bodyPr/>
                    <a:lstStyle/>
                    <a:p>
                      <a:pPr marR="172720" algn="r">
                        <a:spcAft>
                          <a:spcPts val="0"/>
                        </a:spcAft>
                      </a:pPr>
                      <a:r>
                        <a:rPr lang="fr-FR" sz="900" spc="20" dirty="0">
                          <a:effectLst/>
                        </a:rPr>
                        <a:t>51</a:t>
                      </a:r>
                      <a:endParaRPr lang="fr-FR" dirty="0">
                        <a:effectLst/>
                      </a:endParaRPr>
                    </a:p>
                  </a:txBody>
                  <a:tcPr marL="0" marR="0" marT="0" marB="0" anchor="ctr"/>
                </a:tc>
                <a:extLst>
                  <a:ext uri="{0D108BD9-81ED-4DB2-BD59-A6C34878D82A}">
                    <a16:rowId xmlns:a16="http://schemas.microsoft.com/office/drawing/2014/main" val="10006"/>
                  </a:ext>
                </a:extLst>
              </a:tr>
            </a:tbl>
          </a:graphicData>
        </a:graphic>
      </p:graphicFrame>
      <p:sp>
        <p:nvSpPr>
          <p:cNvPr id="94215" name="Rectangle 2"/>
          <p:cNvSpPr>
            <a:spLocks noChangeArrowheads="1"/>
          </p:cNvSpPr>
          <p:nvPr/>
        </p:nvSpPr>
        <p:spPr bwMode="auto">
          <a:xfrm>
            <a:off x="3354388" y="2828925"/>
            <a:ext cx="55054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fr-FR" sz="1400" i="1" dirty="0">
                <a:latin typeface="Times New Roman" pitchFamily="18" charset="0"/>
                <a:cs typeface="Times New Roman" pitchFamily="18" charset="0"/>
              </a:rPr>
              <a:t>Table 5.9. Race differences in educational attainment (Percentage passes)</a:t>
            </a:r>
            <a:endParaRPr lang="fr-FR" sz="1400" dirty="0">
              <a:latin typeface="Arial" charset="0"/>
            </a:endParaRPr>
          </a:p>
          <a:p>
            <a:pPr eaLnBrk="0" hangingPunct="0"/>
            <a:endParaRPr lang="fr-FR" dirty="0">
              <a:latin typeface="Arial" charset="0"/>
            </a:endParaRPr>
          </a:p>
        </p:txBody>
      </p:sp>
      <p:graphicFrame>
        <p:nvGraphicFramePr>
          <p:cNvPr id="3" name="Tableau 2"/>
          <p:cNvGraphicFramePr>
            <a:graphicFrameLocks noGrp="1"/>
          </p:cNvGraphicFramePr>
          <p:nvPr>
            <p:extLst>
              <p:ext uri="{D42A27DB-BD31-4B8C-83A1-F6EECF244321}">
                <p14:modId xmlns:p14="http://schemas.microsoft.com/office/powerpoint/2010/main" val="2502675915"/>
              </p:ext>
            </p:extLst>
          </p:nvPr>
        </p:nvGraphicFramePr>
        <p:xfrm>
          <a:off x="395288" y="4005263"/>
          <a:ext cx="2971800" cy="2804160"/>
        </p:xfrm>
        <a:graphic>
          <a:graphicData uri="http://schemas.openxmlformats.org/drawingml/2006/table">
            <a:tbl>
              <a:tblPr/>
              <a:tblGrid>
                <a:gridCol w="890587">
                  <a:extLst>
                    <a:ext uri="{9D8B030D-6E8A-4147-A177-3AD203B41FA5}">
                      <a16:colId xmlns:a16="http://schemas.microsoft.com/office/drawing/2014/main" val="20000"/>
                    </a:ext>
                  </a:extLst>
                </a:gridCol>
                <a:gridCol w="549275">
                  <a:extLst>
                    <a:ext uri="{9D8B030D-6E8A-4147-A177-3AD203B41FA5}">
                      <a16:colId xmlns:a16="http://schemas.microsoft.com/office/drawing/2014/main" val="20001"/>
                    </a:ext>
                  </a:extLst>
                </a:gridCol>
                <a:gridCol w="523875">
                  <a:extLst>
                    <a:ext uri="{9D8B030D-6E8A-4147-A177-3AD203B41FA5}">
                      <a16:colId xmlns:a16="http://schemas.microsoft.com/office/drawing/2014/main" val="20002"/>
                    </a:ext>
                  </a:extLst>
                </a:gridCol>
                <a:gridCol w="407988">
                  <a:extLst>
                    <a:ext uri="{9D8B030D-6E8A-4147-A177-3AD203B41FA5}">
                      <a16:colId xmlns:a16="http://schemas.microsoft.com/office/drawing/2014/main" val="20003"/>
                    </a:ext>
                  </a:extLst>
                </a:gridCol>
                <a:gridCol w="600075">
                  <a:extLst>
                    <a:ext uri="{9D8B030D-6E8A-4147-A177-3AD203B41FA5}">
                      <a16:colId xmlns:a16="http://schemas.microsoft.com/office/drawing/2014/main" val="20004"/>
                    </a:ext>
                  </a:extLst>
                </a:gridCol>
              </a:tblGrid>
              <a:tr h="1752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Group</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N</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English</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Math</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Science</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752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jews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905</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141288"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92</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91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150813"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95</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1752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Chinese</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1,938</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41288"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81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89</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50813"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89</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1752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Whites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489,887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141288"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78</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74</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150813"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87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1752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South Asians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38,721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41288"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74</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69</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50813"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79</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1752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Indian</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12,725</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141288"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83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80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150813"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87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r h="1752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Pakistani</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16,307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41288"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68</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61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50813"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72</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1752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Bangladeshi</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5,979</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141288"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66</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150813"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7"/>
                  </a:ext>
                </a:extLst>
              </a:tr>
              <a:tr h="1752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Other Asian</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3,710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41288"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75</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50813"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82</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1752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Blacks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21,575</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141288"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63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150813"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9"/>
                  </a:ext>
                </a:extLst>
              </a:tr>
              <a:tr h="1752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Caribbean</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8,739</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41288"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61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50813"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78</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0"/>
                  </a:ext>
                </a:extLst>
              </a:tr>
              <a:tr h="1752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African</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10,617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141288"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69</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64</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150813"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75</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11"/>
                  </a:ext>
                </a:extLst>
              </a:tr>
              <a:tr h="1752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Other Blacks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2,219</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41288"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64</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50813"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80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1752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Others</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4,804</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141288"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66</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150813"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76</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13"/>
                  </a:ext>
                </a:extLst>
              </a:tr>
              <a:tr h="1752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Unclassified</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18,530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41288"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68</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50813"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81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1752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Total</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592,163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141288"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150813"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86</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15"/>
                  </a:ext>
                </a:extLst>
              </a:tr>
            </a:tbl>
          </a:graphicData>
        </a:graphic>
      </p:graphicFrame>
      <p:sp>
        <p:nvSpPr>
          <p:cNvPr id="94320" name="Rectangle 5"/>
          <p:cNvSpPr>
            <a:spLocks noChangeArrowheads="1"/>
          </p:cNvSpPr>
          <p:nvPr/>
        </p:nvSpPr>
        <p:spPr bwMode="auto">
          <a:xfrm>
            <a:off x="179388" y="3433763"/>
            <a:ext cx="457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i="1" dirty="0"/>
              <a:t>Table 5. 10. Race differences in educational </a:t>
            </a:r>
          </a:p>
          <a:p>
            <a:r>
              <a:rPr lang="en-US" sz="1400" i="1" dirty="0"/>
              <a:t>attainment for 11 -year</a:t>
            </a:r>
            <a:endParaRPr lang="fr-BE" sz="1400" dirty="0"/>
          </a:p>
        </p:txBody>
      </p:sp>
      <p:sp>
        <p:nvSpPr>
          <p:cNvPr id="10" name="ZoneTexte 9"/>
          <p:cNvSpPr txBox="1"/>
          <p:nvPr/>
        </p:nvSpPr>
        <p:spPr>
          <a:xfrm>
            <a:off x="3893121" y="6453336"/>
            <a:ext cx="4427984" cy="307777"/>
          </a:xfrm>
          <a:prstGeom prst="rect">
            <a:avLst/>
          </a:prstGeom>
          <a:noFill/>
        </p:spPr>
        <p:txBody>
          <a:bodyPr wrap="square" rtlCol="0">
            <a:spAutoFit/>
          </a:bodyPr>
          <a:lstStyle/>
          <a:p>
            <a:r>
              <a:rPr lang="en-AU" sz="1400" i="1" dirty="0"/>
              <a:t>The Global Bell Curve</a:t>
            </a:r>
            <a:r>
              <a:rPr lang="en-AU" sz="1400" dirty="0"/>
              <a:t>, Richard Lynn, 2009</a:t>
            </a:r>
            <a:endParaRPr lang="fr-BE" dirty="0"/>
          </a:p>
        </p:txBody>
      </p:sp>
    </p:spTree>
  </p:cSld>
  <p:clrMapOvr>
    <a:masterClrMapping/>
  </p:clrMapOvr>
  <p:transition spd="slow" advTm="10618"/>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190</a:t>
            </a:fld>
            <a:endParaRPr lang="fr-BE" dirty="0"/>
          </a:p>
        </p:txBody>
      </p:sp>
      <p:sp>
        <p:nvSpPr>
          <p:cNvPr id="6" name="ZoneTexte 5"/>
          <p:cNvSpPr txBox="1"/>
          <p:nvPr/>
        </p:nvSpPr>
        <p:spPr>
          <a:xfrm>
            <a:off x="1263754" y="243454"/>
            <a:ext cx="6616491" cy="369332"/>
          </a:xfrm>
          <a:prstGeom prst="rect">
            <a:avLst/>
          </a:prstGeom>
          <a:noFill/>
        </p:spPr>
        <p:txBody>
          <a:bodyPr wrap="none" rtlCol="0">
            <a:spAutoFit/>
          </a:bodyPr>
          <a:lstStyle/>
          <a:p>
            <a:r>
              <a:rPr lang="en-US" dirty="0"/>
              <a:t>Overrepresentation of Ashkenazi Jews in the English intellectual elite</a:t>
            </a:r>
            <a:endParaRPr lang="fr-BE" dirty="0"/>
          </a:p>
        </p:txBody>
      </p:sp>
      <p:pic>
        <p:nvPicPr>
          <p:cNvPr id="2" name="Image 1">
            <a:extLst>
              <a:ext uri="{FF2B5EF4-FFF2-40B4-BE49-F238E27FC236}">
                <a16:creationId xmlns:a16="http://schemas.microsoft.com/office/drawing/2014/main" id="{275F85C5-DA0A-46E8-9206-F51035053E8E}"/>
              </a:ext>
            </a:extLst>
          </p:cNvPr>
          <p:cNvPicPr>
            <a:picLocks noChangeAspect="1"/>
          </p:cNvPicPr>
          <p:nvPr/>
        </p:nvPicPr>
        <p:blipFill>
          <a:blip r:embed="rId2"/>
          <a:stretch>
            <a:fillRect/>
          </a:stretch>
        </p:blipFill>
        <p:spPr>
          <a:xfrm>
            <a:off x="0" y="1093253"/>
            <a:ext cx="9144000" cy="4671494"/>
          </a:xfrm>
          <a:prstGeom prst="rect">
            <a:avLst/>
          </a:prstGeom>
        </p:spPr>
      </p:pic>
    </p:spTree>
    <p:extLst>
      <p:ext uri="{BB962C8B-B14F-4D97-AF65-F5344CB8AC3E}">
        <p14:creationId xmlns:p14="http://schemas.microsoft.com/office/powerpoint/2010/main" val="211338312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re 1"/>
          <p:cNvSpPr>
            <a:spLocks noGrp="1"/>
          </p:cNvSpPr>
          <p:nvPr>
            <p:ph type="title"/>
          </p:nvPr>
        </p:nvSpPr>
        <p:spPr/>
        <p:txBody>
          <a:bodyPr/>
          <a:lstStyle/>
          <a:p>
            <a:r>
              <a:rPr lang="fr-BE" dirty="0"/>
              <a:t>2.4 </a:t>
            </a:r>
            <a:r>
              <a:rPr lang="en-US" dirty="0"/>
              <a:t>Inverse Relationship between IQ and Behavioral Disorders</a:t>
            </a:r>
            <a:endParaRPr lang="fr-BE" dirty="0"/>
          </a:p>
        </p:txBody>
      </p:sp>
      <p:graphicFrame>
        <p:nvGraphicFramePr>
          <p:cNvPr id="2" name="Espace réservé du contenu 1"/>
          <p:cNvGraphicFramePr>
            <a:graphicFrameLocks noGrp="1"/>
          </p:cNvGraphicFramePr>
          <p:nvPr>
            <p:ph idx="1"/>
          </p:nvPr>
        </p:nvGraphicFramePr>
        <p:xfrm>
          <a:off x="2484438" y="3284538"/>
          <a:ext cx="2997200" cy="1216152"/>
        </p:xfrm>
        <a:graphic>
          <a:graphicData uri="http://schemas.openxmlformats.org/drawingml/2006/table">
            <a:tbl>
              <a:tblPr/>
              <a:tblGrid>
                <a:gridCol w="288925">
                  <a:extLst>
                    <a:ext uri="{9D8B030D-6E8A-4147-A177-3AD203B41FA5}">
                      <a16:colId xmlns:a16="http://schemas.microsoft.com/office/drawing/2014/main" val="20000"/>
                    </a:ext>
                  </a:extLst>
                </a:gridCol>
                <a:gridCol w="403225">
                  <a:extLst>
                    <a:ext uri="{9D8B030D-6E8A-4147-A177-3AD203B41FA5}">
                      <a16:colId xmlns:a16="http://schemas.microsoft.com/office/drawing/2014/main" val="20001"/>
                    </a:ext>
                  </a:extLst>
                </a:gridCol>
                <a:gridCol w="520700">
                  <a:extLst>
                    <a:ext uri="{9D8B030D-6E8A-4147-A177-3AD203B41FA5}">
                      <a16:colId xmlns:a16="http://schemas.microsoft.com/office/drawing/2014/main" val="20002"/>
                    </a:ext>
                  </a:extLst>
                </a:gridCol>
                <a:gridCol w="506412">
                  <a:extLst>
                    <a:ext uri="{9D8B030D-6E8A-4147-A177-3AD203B41FA5}">
                      <a16:colId xmlns:a16="http://schemas.microsoft.com/office/drawing/2014/main" val="20003"/>
                    </a:ext>
                  </a:extLst>
                </a:gridCol>
                <a:gridCol w="630238">
                  <a:extLst>
                    <a:ext uri="{9D8B030D-6E8A-4147-A177-3AD203B41FA5}">
                      <a16:colId xmlns:a16="http://schemas.microsoft.com/office/drawing/2014/main" val="20004"/>
                    </a:ext>
                  </a:extLst>
                </a:gridCol>
                <a:gridCol w="647700">
                  <a:extLst>
                    <a:ext uri="{9D8B030D-6E8A-4147-A177-3AD203B41FA5}">
                      <a16:colId xmlns:a16="http://schemas.microsoft.com/office/drawing/2014/main" val="20005"/>
                    </a:ext>
                  </a:extLst>
                </a:gridCol>
              </a:tblGrid>
              <a:tr h="192766">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fr-BE" sz="1100" b="1" i="0" u="none" strike="noStrike" cap="none" normalizeH="0" baseline="0" dirty="0">
                        <a:ln>
                          <a:noFill/>
                        </a:ln>
                        <a:solidFill>
                          <a:srgbClr val="FFFFFF"/>
                        </a:solidFill>
                        <a:effectLst/>
                        <a:latin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Sex</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White</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Black</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Chinese</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S. Asian</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92766">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1</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M/F</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1.0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1.4</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fr-BE" sz="1100" b="0" i="0" u="none" strike="noStrike" cap="none" normalizeH="0" baseline="0" dirty="0">
                        <a:ln>
                          <a:noFill/>
                        </a:ln>
                        <a:solidFill>
                          <a:srgbClr val="000000"/>
                        </a:solidFill>
                        <a:effectLst/>
                        <a:latin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fr-BE" sz="1100" b="0" i="0" u="none" strike="noStrike" cap="none" normalizeH="0" baseline="0" dirty="0">
                        <a:ln>
                          <a:noFill/>
                        </a:ln>
                        <a:solidFill>
                          <a:srgbClr val="000000"/>
                        </a:solidFill>
                        <a:effectLst/>
                        <a:latin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192766">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2</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M</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1.0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3.9</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fr-BE" sz="1100" b="0" i="0" u="none" strike="noStrike" cap="none" normalizeH="0" baseline="0" dirty="0">
                        <a:ln>
                          <a:noFill/>
                        </a:ln>
                        <a:solidFill>
                          <a:srgbClr val="000000"/>
                        </a:solidFill>
                        <a:effectLst/>
                        <a:latin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fr-BE" sz="1100" b="0" i="0" u="none" strike="noStrike" cap="none" normalizeH="0" baseline="0" dirty="0">
                        <a:ln>
                          <a:noFill/>
                        </a:ln>
                        <a:solidFill>
                          <a:srgbClr val="000000"/>
                        </a:solidFill>
                        <a:effectLst/>
                        <a:latin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15771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3</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F</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1.0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2.3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15771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4</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M/F</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1.0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800" b="0" i="0" u="none" strike="noStrike" cap="none" normalizeH="0" baseline="0" dirty="0">
                          <a:ln>
                            <a:noFill/>
                          </a:ln>
                          <a:solidFill>
                            <a:srgbClr val="000000"/>
                          </a:solidFill>
                          <a:effectLst/>
                          <a:latin typeface="Calibri" pitchFamily="34" charset="0"/>
                          <a:cs typeface="Arial" charset="0"/>
                        </a:rPr>
                        <a:t>4.4</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0.18</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0.92</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22292">
                <a:tc gridSpan="6">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900" b="1" i="0" u="none" strike="noStrike" cap="none" normalizeH="0" baseline="0" dirty="0">
                          <a:ln>
                            <a:noFill/>
                          </a:ln>
                          <a:solidFill>
                            <a:srgbClr val="FFFFFF"/>
                          </a:solidFill>
                          <a:effectLst/>
                          <a:latin typeface="Calibri" pitchFamily="34" charset="0"/>
                          <a:cs typeface="Arial" charset="0"/>
                        </a:rPr>
                        <a:t>Sources: 1: Goodman &amp; Richards, 1995; 2-3: Tizard</a:t>
                      </a:r>
                      <a:endParaRPr kumimoji="0" lang="fr-BE" sz="1100" b="1" i="0" u="none" strike="noStrike" cap="none" normalizeH="0" baseline="0" dirty="0">
                        <a:ln>
                          <a:noFill/>
                        </a:ln>
                        <a:solidFill>
                          <a:srgbClr val="FFFFFF"/>
                        </a:solidFill>
                        <a:effectLst/>
                        <a:latin typeface="Calibri" pitchFamily="34" charset="0"/>
                        <a:cs typeface="Arial" charset="0"/>
                      </a:endParaRPr>
                    </a:p>
                    <a:p>
                      <a:pPr marL="0" marR="0" lvl="0" indent="0" algn="l" defTabSz="914400" rtl="0" eaLnBrk="1" fontAlgn="base" latinLnBrk="0" hangingPunct="1">
                        <a:lnSpc>
                          <a:spcPct val="120000"/>
                        </a:lnSpc>
                        <a:spcBef>
                          <a:spcPct val="0"/>
                        </a:spcBef>
                        <a:spcAft>
                          <a:spcPct val="0"/>
                        </a:spcAft>
                        <a:buClrTx/>
                        <a:buSzTx/>
                        <a:buFontTx/>
                        <a:buNone/>
                        <a:tabLst/>
                      </a:pPr>
                      <a:r>
                        <a:rPr kumimoji="0" lang="en-US" sz="900" b="1" i="0" u="none" strike="noStrike" cap="none" normalizeH="0" baseline="0" dirty="0">
                          <a:ln>
                            <a:noFill/>
                          </a:ln>
                          <a:solidFill>
                            <a:srgbClr val="FFFFFF"/>
                          </a:solidFill>
                          <a:effectLst/>
                          <a:latin typeface="Calibri" pitchFamily="34" charset="0"/>
                          <a:cs typeface="Arial" charset="0"/>
                        </a:rPr>
                        <a:t>et al., 1988; </a:t>
                      </a:r>
                      <a:r>
                        <a:rPr kumimoji="0" lang="en-US" sz="800" b="1" i="0" u="none" strike="noStrike" cap="none" normalizeH="0" baseline="0" dirty="0">
                          <a:ln>
                            <a:noFill/>
                          </a:ln>
                          <a:solidFill>
                            <a:srgbClr val="FFFFFF"/>
                          </a:solidFill>
                          <a:effectLst/>
                          <a:latin typeface="Calibri" pitchFamily="34" charset="0"/>
                          <a:cs typeface="Arial" charset="0"/>
                        </a:rPr>
                        <a:t>4: </a:t>
                      </a:r>
                      <a:r>
                        <a:rPr kumimoji="0" lang="en-US" sz="900" b="1" i="0" u="none" strike="noStrike" cap="none" normalizeH="0" baseline="0" dirty="0">
                          <a:ln>
                            <a:noFill/>
                          </a:ln>
                          <a:solidFill>
                            <a:srgbClr val="FFFFFF"/>
                          </a:solidFill>
                          <a:effectLst/>
                          <a:latin typeface="Calibri" pitchFamily="34" charset="0"/>
                          <a:cs typeface="Arial" charset="0"/>
                        </a:rPr>
                        <a:t>Gillborn and Gipps, 1996.</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0005"/>
                  </a:ext>
                </a:extLst>
              </a:tr>
            </a:tbl>
          </a:graphicData>
        </a:graphic>
      </p:graphicFrame>
      <p:sp>
        <p:nvSpPr>
          <p:cNvPr id="4" name="Espace réservé du numéro de diapositive 3"/>
          <p:cNvSpPr>
            <a:spLocks noGrp="1"/>
          </p:cNvSpPr>
          <p:nvPr>
            <p:ph type="sldNum" sz="quarter" idx="12"/>
          </p:nvPr>
        </p:nvSpPr>
        <p:spPr/>
        <p:txBody>
          <a:bodyPr/>
          <a:lstStyle/>
          <a:p>
            <a:pPr>
              <a:defRPr/>
            </a:pPr>
            <a:fld id="{325B557D-4B84-4890-A8E8-D4928218889F}" type="slidenum">
              <a:rPr lang="fr-BE" smtClean="0"/>
              <a:pPr>
                <a:defRPr/>
              </a:pPr>
              <a:t>191</a:t>
            </a:fld>
            <a:endParaRPr lang="fr-BE" dirty="0"/>
          </a:p>
        </p:txBody>
      </p:sp>
      <p:sp>
        <p:nvSpPr>
          <p:cNvPr id="95282" name="Rectangle 5"/>
          <p:cNvSpPr>
            <a:spLocks noChangeArrowheads="1"/>
          </p:cNvSpPr>
          <p:nvPr/>
        </p:nvSpPr>
        <p:spPr bwMode="auto">
          <a:xfrm>
            <a:off x="1762125" y="31416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r>
              <a:rPr lang="en-US" sz="1200" i="1" dirty="0">
                <a:solidFill>
                  <a:srgbClr val="000000"/>
                </a:solidFill>
                <a:cs typeface="Times New Roman" pitchFamily="18" charset="0"/>
              </a:rPr>
              <a:t>Table 5. 19. Race differences in conduct disorders in children (odds</a:t>
            </a:r>
            <a:endParaRPr lang="fr-BE" sz="600" dirty="0"/>
          </a:p>
          <a:p>
            <a:pPr eaLnBrk="0" hangingPunct="0"/>
            <a:r>
              <a:rPr lang="fr-FR" sz="1000" i="1" dirty="0">
                <a:solidFill>
                  <a:srgbClr val="000000"/>
                </a:solidFill>
                <a:latin typeface="Bookman Old Style" pitchFamily="18" charset="0"/>
                <a:cs typeface="Times New Roman" pitchFamily="18" charset="0"/>
              </a:rPr>
              <a:t>ratios)</a:t>
            </a:r>
            <a:endParaRPr lang="fr-BE" sz="600" dirty="0"/>
          </a:p>
          <a:p>
            <a:pPr eaLnBrk="0" hangingPunct="0"/>
            <a:r>
              <a:rPr lang="en-US" sz="1200" dirty="0">
                <a:cs typeface="Times New Roman" pitchFamily="18" charset="0"/>
              </a:rPr>
              <a:t/>
            </a:r>
            <a:br>
              <a:rPr lang="en-US" sz="1200" dirty="0">
                <a:cs typeface="Times New Roman" pitchFamily="18" charset="0"/>
              </a:rPr>
            </a:br>
            <a:r>
              <a:rPr lang="en-US" sz="1200" dirty="0">
                <a:cs typeface="Times New Roman" pitchFamily="18" charset="0"/>
              </a:rPr>
              <a:t/>
            </a:r>
            <a:br>
              <a:rPr lang="en-US" sz="1200" dirty="0">
                <a:cs typeface="Times New Roman" pitchFamily="18" charset="0"/>
              </a:rPr>
            </a:br>
            <a:endParaRPr lang="fr-BE" sz="600" dirty="0"/>
          </a:p>
          <a:p>
            <a:pPr eaLnBrk="0" hangingPunct="0"/>
            <a:endParaRPr lang="fr-BE" dirty="0"/>
          </a:p>
        </p:txBody>
      </p:sp>
      <p:sp>
        <p:nvSpPr>
          <p:cNvPr id="6" name="ZoneTexte 5"/>
          <p:cNvSpPr txBox="1"/>
          <p:nvPr/>
        </p:nvSpPr>
        <p:spPr>
          <a:xfrm>
            <a:off x="-5381" y="6525344"/>
            <a:ext cx="4427984" cy="307777"/>
          </a:xfrm>
          <a:prstGeom prst="rect">
            <a:avLst/>
          </a:prstGeom>
          <a:noFill/>
        </p:spPr>
        <p:txBody>
          <a:bodyPr wrap="square" rtlCol="0">
            <a:spAutoFit/>
          </a:bodyPr>
          <a:lstStyle/>
          <a:p>
            <a:r>
              <a:rPr lang="en-AU" sz="1400" i="1" dirty="0"/>
              <a:t>The Global Bell Curve</a:t>
            </a:r>
            <a:r>
              <a:rPr lang="en-AU" sz="1400" dirty="0"/>
              <a:t>, Richard Lynn, 2009</a:t>
            </a:r>
            <a:endParaRPr lang="fr-BE" dirty="0"/>
          </a:p>
        </p:txBody>
      </p:sp>
    </p:spTree>
  </p:cSld>
  <p:clrMapOvr>
    <a:masterClrMapping/>
  </p:clrMapOvr>
  <p:transition spd="slow" advTm="19729"/>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re 1"/>
          <p:cNvSpPr>
            <a:spLocks noGrp="1"/>
          </p:cNvSpPr>
          <p:nvPr>
            <p:ph type="title"/>
          </p:nvPr>
        </p:nvSpPr>
        <p:spPr/>
        <p:txBody>
          <a:bodyPr/>
          <a:lstStyle/>
          <a:p>
            <a:r>
              <a:rPr lang="fr-BE" dirty="0"/>
              <a:t>2.5 </a:t>
            </a:r>
            <a:r>
              <a:rPr lang="en-US" dirty="0"/>
              <a:t>Inverse Relationship between IQ and Crime</a:t>
            </a:r>
            <a:endParaRPr lang="fr-BE" dirty="0"/>
          </a:p>
        </p:txBody>
      </p:sp>
      <p:graphicFrame>
        <p:nvGraphicFramePr>
          <p:cNvPr id="5" name="Espace réservé du contenu 4"/>
          <p:cNvGraphicFramePr>
            <a:graphicFrameLocks noGrp="1"/>
          </p:cNvGraphicFramePr>
          <p:nvPr>
            <p:ph idx="1"/>
          </p:nvPr>
        </p:nvGraphicFramePr>
        <p:xfrm>
          <a:off x="2700338" y="2339975"/>
          <a:ext cx="2822575" cy="1846263"/>
        </p:xfrm>
        <a:graphic>
          <a:graphicData uri="http://schemas.openxmlformats.org/drawingml/2006/table">
            <a:tbl>
              <a:tblPr/>
              <a:tblGrid>
                <a:gridCol w="239712">
                  <a:extLst>
                    <a:ext uri="{9D8B030D-6E8A-4147-A177-3AD203B41FA5}">
                      <a16:colId xmlns:a16="http://schemas.microsoft.com/office/drawing/2014/main" val="20000"/>
                    </a:ext>
                  </a:extLst>
                </a:gridCol>
                <a:gridCol w="438150">
                  <a:extLst>
                    <a:ext uri="{9D8B030D-6E8A-4147-A177-3AD203B41FA5}">
                      <a16:colId xmlns:a16="http://schemas.microsoft.com/office/drawing/2014/main" val="20001"/>
                    </a:ext>
                  </a:extLst>
                </a:gridCol>
                <a:gridCol w="368300">
                  <a:extLst>
                    <a:ext uri="{9D8B030D-6E8A-4147-A177-3AD203B41FA5}">
                      <a16:colId xmlns:a16="http://schemas.microsoft.com/office/drawing/2014/main" val="20002"/>
                    </a:ext>
                  </a:extLst>
                </a:gridCol>
                <a:gridCol w="498475">
                  <a:extLst>
                    <a:ext uri="{9D8B030D-6E8A-4147-A177-3AD203B41FA5}">
                      <a16:colId xmlns:a16="http://schemas.microsoft.com/office/drawing/2014/main" val="20003"/>
                    </a:ext>
                  </a:extLst>
                </a:gridCol>
                <a:gridCol w="481013">
                  <a:extLst>
                    <a:ext uri="{9D8B030D-6E8A-4147-A177-3AD203B41FA5}">
                      <a16:colId xmlns:a16="http://schemas.microsoft.com/office/drawing/2014/main" val="20004"/>
                    </a:ext>
                  </a:extLst>
                </a:gridCol>
                <a:gridCol w="796925">
                  <a:extLst>
                    <a:ext uri="{9D8B030D-6E8A-4147-A177-3AD203B41FA5}">
                      <a16:colId xmlns:a16="http://schemas.microsoft.com/office/drawing/2014/main" val="20005"/>
                    </a:ext>
                  </a:extLst>
                </a:gridCol>
              </a:tblGrid>
              <a:tr h="398463">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fr-BE" sz="1100" b="1" i="0" u="none" strike="noStrike" cap="none" normalizeH="0" baseline="0" dirty="0">
                        <a:ln>
                          <a:noFill/>
                        </a:ln>
                        <a:solidFill>
                          <a:srgbClr val="FFFFFF"/>
                        </a:solidFill>
                        <a:effectLst/>
                        <a:latin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Year</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Sex</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White</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Black</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Chinese</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61950">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1</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1993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M</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1.00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6.10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61950">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2</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1995</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M</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0.88</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7.12</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0.66</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61950">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3</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1995</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F</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0.80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12.19</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0.66</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361950">
                <a:tc gridSpan="6">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Sources: 1: Smith, 1997; 2-3: Home Office, 1998.</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0004"/>
                  </a:ext>
                </a:extLst>
              </a:tr>
            </a:tbl>
          </a:graphicData>
        </a:graphic>
      </p:graphicFrame>
      <p:sp>
        <p:nvSpPr>
          <p:cNvPr id="4" name="Espace réservé du numéro de diapositive 3"/>
          <p:cNvSpPr>
            <a:spLocks noGrp="1"/>
          </p:cNvSpPr>
          <p:nvPr>
            <p:ph type="sldNum" sz="quarter" idx="12"/>
          </p:nvPr>
        </p:nvSpPr>
        <p:spPr/>
        <p:txBody>
          <a:bodyPr/>
          <a:lstStyle/>
          <a:p>
            <a:pPr>
              <a:defRPr/>
            </a:pPr>
            <a:fld id="{A3AB6C20-68BA-4C23-B6EE-12576968AD2B}" type="slidenum">
              <a:rPr lang="fr-BE" smtClean="0"/>
              <a:pPr>
                <a:defRPr/>
              </a:pPr>
              <a:t>192</a:t>
            </a:fld>
            <a:endParaRPr lang="fr-BE" dirty="0"/>
          </a:p>
        </p:txBody>
      </p:sp>
      <p:sp>
        <p:nvSpPr>
          <p:cNvPr id="96299" name="Rectangle 1"/>
          <p:cNvSpPr>
            <a:spLocks noChangeArrowheads="1"/>
          </p:cNvSpPr>
          <p:nvPr/>
        </p:nvSpPr>
        <p:spPr bwMode="auto">
          <a:xfrm>
            <a:off x="2555875" y="19891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r>
              <a:rPr lang="fr-FR" sz="1200" i="1" dirty="0">
                <a:solidFill>
                  <a:srgbClr val="000000"/>
                </a:solidFill>
                <a:cs typeface="Times New Roman" pitchFamily="18" charset="0"/>
              </a:rPr>
              <a:t>Table 5.20. Race différences in crime (odds ratios)</a:t>
            </a:r>
            <a:endParaRPr lang="fr-BE" sz="600" dirty="0"/>
          </a:p>
          <a:p>
            <a:pPr eaLnBrk="0" hangingPunct="0"/>
            <a:endParaRPr lang="fr-BE" dirty="0"/>
          </a:p>
        </p:txBody>
      </p:sp>
      <p:sp>
        <p:nvSpPr>
          <p:cNvPr id="6" name="ZoneTexte 5"/>
          <p:cNvSpPr txBox="1"/>
          <p:nvPr/>
        </p:nvSpPr>
        <p:spPr>
          <a:xfrm>
            <a:off x="-5381" y="6525344"/>
            <a:ext cx="4427984" cy="307777"/>
          </a:xfrm>
          <a:prstGeom prst="rect">
            <a:avLst/>
          </a:prstGeom>
          <a:noFill/>
        </p:spPr>
        <p:txBody>
          <a:bodyPr wrap="square" rtlCol="0">
            <a:spAutoFit/>
          </a:bodyPr>
          <a:lstStyle/>
          <a:p>
            <a:r>
              <a:rPr lang="en-AU" sz="1400" i="1" dirty="0"/>
              <a:t>The Global Bell Curve</a:t>
            </a:r>
            <a:r>
              <a:rPr lang="en-AU" sz="1400" dirty="0"/>
              <a:t>, Richard Lynn, 2009</a:t>
            </a:r>
            <a:endParaRPr lang="fr-BE" dirty="0"/>
          </a:p>
        </p:txBody>
      </p:sp>
    </p:spTree>
  </p:cSld>
  <p:clrMapOvr>
    <a:masterClrMapping/>
  </p:clrMapOvr>
  <p:transition spd="slow" advTm="14328"/>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re 1"/>
          <p:cNvSpPr>
            <a:spLocks noGrp="1"/>
          </p:cNvSpPr>
          <p:nvPr>
            <p:ph type="title"/>
          </p:nvPr>
        </p:nvSpPr>
        <p:spPr>
          <a:xfrm>
            <a:off x="468313" y="404813"/>
            <a:ext cx="8229600" cy="1143000"/>
          </a:xfrm>
        </p:spPr>
        <p:txBody>
          <a:bodyPr/>
          <a:lstStyle/>
          <a:p>
            <a:pPr fontAlgn="t"/>
            <a:r>
              <a:rPr lang="fr-BE" dirty="0"/>
              <a:t>2.6 </a:t>
            </a:r>
            <a:r>
              <a:rPr lang="en-US" dirty="0"/>
              <a:t>70/5000</a:t>
            </a:r>
            <a:br>
              <a:rPr lang="en-US" dirty="0"/>
            </a:br>
            <a:r>
              <a:rPr lang="en-US" dirty="0"/>
              <a:t>2.6 Inverse Relationship Between IQ and the Proportion of Single Mothers</a:t>
            </a:r>
            <a:br>
              <a:rPr lang="en-US" dirty="0"/>
            </a:br>
            <a:endParaRPr lang="fr-BE" dirty="0"/>
          </a:p>
        </p:txBody>
      </p:sp>
      <p:sp>
        <p:nvSpPr>
          <p:cNvPr id="4" name="Espace réservé du numéro de diapositive 3"/>
          <p:cNvSpPr>
            <a:spLocks noGrp="1"/>
          </p:cNvSpPr>
          <p:nvPr>
            <p:ph type="sldNum" sz="quarter" idx="12"/>
          </p:nvPr>
        </p:nvSpPr>
        <p:spPr/>
        <p:txBody>
          <a:bodyPr/>
          <a:lstStyle/>
          <a:p>
            <a:pPr>
              <a:defRPr/>
            </a:pPr>
            <a:fld id="{08D5F4D1-28FE-4149-8457-77A904BF962F}" type="slidenum">
              <a:rPr lang="fr-BE" smtClean="0"/>
              <a:pPr>
                <a:defRPr/>
              </a:pPr>
              <a:t>193</a:t>
            </a:fld>
            <a:endParaRPr lang="fr-BE" dirty="0"/>
          </a:p>
        </p:txBody>
      </p:sp>
      <p:graphicFrame>
        <p:nvGraphicFramePr>
          <p:cNvPr id="5" name="Tableau 4"/>
          <p:cNvGraphicFramePr>
            <a:graphicFrameLocks noGrp="1"/>
          </p:cNvGraphicFramePr>
          <p:nvPr/>
        </p:nvGraphicFramePr>
        <p:xfrm>
          <a:off x="2195513" y="3068638"/>
          <a:ext cx="3816350" cy="825500"/>
        </p:xfrm>
        <a:graphic>
          <a:graphicData uri="http://schemas.openxmlformats.org/drawingml/2006/table">
            <a:tbl>
              <a:tblPr/>
              <a:tblGrid>
                <a:gridCol w="214312">
                  <a:extLst>
                    <a:ext uri="{9D8B030D-6E8A-4147-A177-3AD203B41FA5}">
                      <a16:colId xmlns:a16="http://schemas.microsoft.com/office/drawing/2014/main" val="20000"/>
                    </a:ext>
                  </a:extLst>
                </a:gridCol>
                <a:gridCol w="387350">
                  <a:extLst>
                    <a:ext uri="{9D8B030D-6E8A-4147-A177-3AD203B41FA5}">
                      <a16:colId xmlns:a16="http://schemas.microsoft.com/office/drawing/2014/main" val="20001"/>
                    </a:ext>
                  </a:extLst>
                </a:gridCol>
                <a:gridCol w="442913">
                  <a:extLst>
                    <a:ext uri="{9D8B030D-6E8A-4147-A177-3AD203B41FA5}">
                      <a16:colId xmlns:a16="http://schemas.microsoft.com/office/drawing/2014/main" val="20002"/>
                    </a:ext>
                  </a:extLst>
                </a:gridCol>
                <a:gridCol w="427037">
                  <a:extLst>
                    <a:ext uri="{9D8B030D-6E8A-4147-A177-3AD203B41FA5}">
                      <a16:colId xmlns:a16="http://schemas.microsoft.com/office/drawing/2014/main" val="20003"/>
                    </a:ext>
                  </a:extLst>
                </a:gridCol>
                <a:gridCol w="557213">
                  <a:extLst>
                    <a:ext uri="{9D8B030D-6E8A-4147-A177-3AD203B41FA5}">
                      <a16:colId xmlns:a16="http://schemas.microsoft.com/office/drawing/2014/main" val="20004"/>
                    </a:ext>
                  </a:extLst>
                </a:gridCol>
                <a:gridCol w="1787525">
                  <a:extLst>
                    <a:ext uri="{9D8B030D-6E8A-4147-A177-3AD203B41FA5}">
                      <a16:colId xmlns:a16="http://schemas.microsoft.com/office/drawing/2014/main" val="20005"/>
                    </a:ext>
                  </a:extLst>
                </a:gridCol>
              </a:tblGrid>
              <a:tr h="292100">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fr-BE" sz="1100" b="1" i="0" u="none" strike="noStrike" cap="none" normalizeH="0" baseline="0" dirty="0">
                        <a:ln>
                          <a:noFill/>
                        </a:ln>
                        <a:solidFill>
                          <a:srgbClr val="FFFFFF"/>
                        </a:solidFill>
                        <a:effectLst/>
                        <a:latin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Year</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White</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Black</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Asian</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Reference</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66700">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1</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1980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27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2</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Brewer &amp; Haslum, 1986</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266700">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1" i="0" u="none" strike="noStrike" cap="none" normalizeH="0" baseline="0" dirty="0">
                          <a:ln>
                            <a:noFill/>
                          </a:ln>
                          <a:solidFill>
                            <a:srgbClr val="FFFFFF"/>
                          </a:solidFill>
                          <a:effectLst/>
                          <a:latin typeface="Calibri" pitchFamily="34" charset="0"/>
                          <a:cs typeface="Arial" charset="0"/>
                        </a:rPr>
                        <a:t>2</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1994</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6</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21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6</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pitchFamily="34" charset="0"/>
                          <a:cs typeface="Arial" charset="0"/>
                        </a:rPr>
                        <a:t>Modood &amp; Berthoud, 1997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97314" name="Rectangle 1"/>
          <p:cNvSpPr>
            <a:spLocks noChangeArrowheads="1"/>
          </p:cNvSpPr>
          <p:nvPr/>
        </p:nvSpPr>
        <p:spPr bwMode="auto">
          <a:xfrm>
            <a:off x="1692275" y="27082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r>
              <a:rPr lang="en-US" sz="1200" i="1" dirty="0">
                <a:cs typeface="Times New Roman" pitchFamily="18" charset="0"/>
              </a:rPr>
              <a:t>Table 5.22. Race differences in single teenage mothers (percentages)</a:t>
            </a:r>
            <a:endParaRPr lang="fr-BE" sz="600" dirty="0"/>
          </a:p>
          <a:p>
            <a:pPr eaLnBrk="0" hangingPunct="0"/>
            <a:endParaRPr lang="fr-BE" dirty="0"/>
          </a:p>
        </p:txBody>
      </p:sp>
      <p:sp>
        <p:nvSpPr>
          <p:cNvPr id="6" name="ZoneTexte 5"/>
          <p:cNvSpPr txBox="1"/>
          <p:nvPr/>
        </p:nvSpPr>
        <p:spPr>
          <a:xfrm>
            <a:off x="-5381" y="6525344"/>
            <a:ext cx="4427984" cy="523220"/>
          </a:xfrm>
          <a:prstGeom prst="rect">
            <a:avLst/>
          </a:prstGeom>
          <a:noFill/>
        </p:spPr>
        <p:txBody>
          <a:bodyPr wrap="square" rtlCol="0">
            <a:spAutoFit/>
          </a:bodyPr>
          <a:lstStyle/>
          <a:p>
            <a:r>
              <a:rPr lang="en-AU" sz="1400" i="1" dirty="0"/>
              <a:t>The Global Bell Curve</a:t>
            </a:r>
            <a:r>
              <a:rPr lang="en-AU" sz="1400" dirty="0"/>
              <a:t>, Richard Lynn, 2009</a:t>
            </a:r>
            <a:r>
              <a:rPr lang="fr-BE" sz="1400" dirty="0" smtClean="0"/>
              <a:t>.</a:t>
            </a:r>
            <a:r>
              <a:rPr lang="fr-BE" sz="1400" dirty="0"/>
              <a:t/>
            </a:r>
            <a:br>
              <a:rPr lang="fr-BE" sz="1400" dirty="0"/>
            </a:br>
            <a:r>
              <a:rPr lang="fr-BE" sz="1400" dirty="0"/>
              <a:t>              </a:t>
            </a:r>
            <a:endParaRPr lang="fr-BE" dirty="0"/>
          </a:p>
        </p:txBody>
      </p:sp>
    </p:spTree>
  </p:cSld>
  <p:clrMapOvr>
    <a:masterClrMapping/>
  </p:clrMapOvr>
  <p:transition spd="slow" advTm="6746"/>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re 1"/>
          <p:cNvSpPr>
            <a:spLocks noGrp="1"/>
          </p:cNvSpPr>
          <p:nvPr>
            <p:ph type="title"/>
          </p:nvPr>
        </p:nvSpPr>
        <p:spPr/>
        <p:txBody>
          <a:bodyPr/>
          <a:lstStyle/>
          <a:p>
            <a:r>
              <a:rPr lang="fr-BE" dirty="0"/>
              <a:t>2.7 </a:t>
            </a:r>
            <a:r>
              <a:rPr lang="en-US" dirty="0"/>
              <a:t>Inverse Relationship between IQ and Fertility Rate</a:t>
            </a:r>
            <a:endParaRPr lang="fr-BE" dirty="0"/>
          </a:p>
        </p:txBody>
      </p:sp>
      <p:graphicFrame>
        <p:nvGraphicFramePr>
          <p:cNvPr id="5" name="Espace réservé du contenu 4"/>
          <p:cNvGraphicFramePr>
            <a:graphicFrameLocks noGrp="1"/>
          </p:cNvGraphicFramePr>
          <p:nvPr>
            <p:ph idx="1"/>
          </p:nvPr>
        </p:nvGraphicFramePr>
        <p:xfrm>
          <a:off x="2411413" y="2276475"/>
          <a:ext cx="3282950" cy="1081089"/>
        </p:xfrm>
        <a:graphic>
          <a:graphicData uri="http://schemas.openxmlformats.org/drawingml/2006/table">
            <a:tbl>
              <a:tblPr/>
              <a:tblGrid>
                <a:gridCol w="220662">
                  <a:extLst>
                    <a:ext uri="{9D8B030D-6E8A-4147-A177-3AD203B41FA5}">
                      <a16:colId xmlns:a16="http://schemas.microsoft.com/office/drawing/2014/main" val="20000"/>
                    </a:ext>
                  </a:extLst>
                </a:gridCol>
                <a:gridCol w="404813">
                  <a:extLst>
                    <a:ext uri="{9D8B030D-6E8A-4147-A177-3AD203B41FA5}">
                      <a16:colId xmlns:a16="http://schemas.microsoft.com/office/drawing/2014/main" val="20001"/>
                    </a:ext>
                  </a:extLst>
                </a:gridCol>
                <a:gridCol w="463550">
                  <a:extLst>
                    <a:ext uri="{9D8B030D-6E8A-4147-A177-3AD203B41FA5}">
                      <a16:colId xmlns:a16="http://schemas.microsoft.com/office/drawing/2014/main" val="20002"/>
                    </a:ext>
                  </a:extLst>
                </a:gridCol>
                <a:gridCol w="449262">
                  <a:extLst>
                    <a:ext uri="{9D8B030D-6E8A-4147-A177-3AD203B41FA5}">
                      <a16:colId xmlns:a16="http://schemas.microsoft.com/office/drawing/2014/main" val="20003"/>
                    </a:ext>
                  </a:extLst>
                </a:gridCol>
                <a:gridCol w="558800">
                  <a:extLst>
                    <a:ext uri="{9D8B030D-6E8A-4147-A177-3AD203B41FA5}">
                      <a16:colId xmlns:a16="http://schemas.microsoft.com/office/drawing/2014/main" val="20004"/>
                    </a:ext>
                  </a:extLst>
                </a:gridCol>
                <a:gridCol w="479425">
                  <a:extLst>
                    <a:ext uri="{9D8B030D-6E8A-4147-A177-3AD203B41FA5}">
                      <a16:colId xmlns:a16="http://schemas.microsoft.com/office/drawing/2014/main" val="20005"/>
                    </a:ext>
                  </a:extLst>
                </a:gridCol>
                <a:gridCol w="706438">
                  <a:extLst>
                    <a:ext uri="{9D8B030D-6E8A-4147-A177-3AD203B41FA5}">
                      <a16:colId xmlns:a16="http://schemas.microsoft.com/office/drawing/2014/main" val="20006"/>
                    </a:ext>
                  </a:extLst>
                </a:gridCol>
              </a:tblGrid>
              <a:tr h="309563">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fr-BE" sz="1100" b="1" i="0" u="none" strike="noStrike" cap="none" normalizeH="0" baseline="0" dirty="0">
                        <a:ln>
                          <a:noFill/>
                        </a:ln>
                        <a:solidFill>
                          <a:srgbClr val="FFFFFF"/>
                        </a:solidFill>
                        <a:effectLst/>
                        <a:latin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Year</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White</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Black</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Chinese</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Indian</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Pak./Ban.</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52413">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1</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1988</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1.8</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2.8</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800" b="0" i="0" u="none" strike="noStrike" cap="none" normalizeH="0" baseline="0" dirty="0">
                          <a:ln>
                            <a:noFill/>
                          </a:ln>
                          <a:solidFill>
                            <a:srgbClr val="000000"/>
                          </a:solidFill>
                          <a:effectLst/>
                          <a:latin typeface="Calibri" pitchFamily="34" charset="0"/>
                          <a:cs typeface="Arial" charset="0"/>
                        </a:rPr>
                        <a:t>1.3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800" b="0" i="0" u="none" strike="noStrike" cap="none" normalizeH="0" baseline="0" dirty="0">
                          <a:ln>
                            <a:noFill/>
                          </a:ln>
                          <a:solidFill>
                            <a:srgbClr val="000000"/>
                          </a:solidFill>
                          <a:effectLst/>
                          <a:latin typeface="Calibri" pitchFamily="34" charset="0"/>
                          <a:cs typeface="Arial" charset="0"/>
                        </a:rPr>
                        <a:t>4.3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800" b="0" i="0" u="none" strike="noStrike" cap="none" normalizeH="0" baseline="0" dirty="0">
                          <a:ln>
                            <a:noFill/>
                          </a:ln>
                          <a:solidFill>
                            <a:srgbClr val="000000"/>
                          </a:solidFill>
                          <a:effectLst/>
                          <a:latin typeface="Calibri" pitchFamily="34" charset="0"/>
                          <a:cs typeface="Arial" charset="0"/>
                        </a:rPr>
                        <a:t>6.1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254000">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2</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1991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1.8</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2.7</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2.5</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5.0</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65113">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1" i="0" u="none" strike="noStrike" cap="none" normalizeH="0" baseline="0" dirty="0">
                          <a:ln>
                            <a:noFill/>
                          </a:ln>
                          <a:solidFill>
                            <a:srgbClr val="FFFFFF"/>
                          </a:solidFill>
                          <a:effectLst/>
                          <a:latin typeface="Calibri" pitchFamily="34" charset="0"/>
                          <a:cs typeface="Arial" charset="0"/>
                        </a:rPr>
                        <a:t>3</a:t>
                      </a:r>
                      <a:endParaRPr kumimoji="0" lang="fr-BE" sz="11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2001</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800" b="0" i="0" u="none" strike="noStrike" cap="none" normalizeH="0" baseline="0" dirty="0">
                          <a:ln>
                            <a:noFill/>
                          </a:ln>
                          <a:solidFill>
                            <a:srgbClr val="000000"/>
                          </a:solidFill>
                          <a:effectLst/>
                          <a:latin typeface="Calibri" pitchFamily="34" charset="0"/>
                          <a:cs typeface="Arial" charset="0"/>
                        </a:rPr>
                        <a:t>1.6</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2.2</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Calibri" pitchFamily="34" charset="0"/>
                          <a:cs typeface="Arial" charset="0"/>
                        </a:rPr>
                        <a:t>2.3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800" b="0" i="0" u="none" strike="noStrike" cap="none" normalizeH="0" baseline="0" dirty="0">
                          <a:ln>
                            <a:noFill/>
                          </a:ln>
                          <a:solidFill>
                            <a:srgbClr val="000000"/>
                          </a:solidFill>
                          <a:effectLst/>
                          <a:latin typeface="Calibri" pitchFamily="34" charset="0"/>
                          <a:cs typeface="Arial" charset="0"/>
                        </a:rPr>
                        <a:t>4.3</a:t>
                      </a:r>
                      <a:endParaRPr kumimoji="0" lang="fr-BE" sz="11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bl>
          </a:graphicData>
        </a:graphic>
      </p:graphicFrame>
      <p:sp>
        <p:nvSpPr>
          <p:cNvPr id="4" name="Espace réservé du numéro de diapositive 3"/>
          <p:cNvSpPr>
            <a:spLocks noGrp="1"/>
          </p:cNvSpPr>
          <p:nvPr>
            <p:ph type="sldNum" sz="quarter" idx="12"/>
          </p:nvPr>
        </p:nvSpPr>
        <p:spPr/>
        <p:txBody>
          <a:bodyPr/>
          <a:lstStyle/>
          <a:p>
            <a:pPr>
              <a:defRPr/>
            </a:pPr>
            <a:fld id="{3A2541BD-0A97-4994-B8BD-596E1F4FFA70}" type="slidenum">
              <a:rPr lang="fr-BE" smtClean="0"/>
              <a:pPr>
                <a:defRPr/>
              </a:pPr>
              <a:t>194</a:t>
            </a:fld>
            <a:endParaRPr lang="fr-BE" dirty="0"/>
          </a:p>
        </p:txBody>
      </p:sp>
      <p:sp>
        <p:nvSpPr>
          <p:cNvPr id="98350" name="Rectangle 1"/>
          <p:cNvSpPr>
            <a:spLocks noChangeArrowheads="1"/>
          </p:cNvSpPr>
          <p:nvPr/>
        </p:nvSpPr>
        <p:spPr bwMode="auto">
          <a:xfrm>
            <a:off x="2555875" y="19891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r>
              <a:rPr lang="fr-FR" sz="1200" i="1" dirty="0">
                <a:cs typeface="Times New Roman" pitchFamily="18" charset="0"/>
              </a:rPr>
              <a:t>Table 5.23. Race différences in fertility (TFR)</a:t>
            </a:r>
            <a:endParaRPr lang="fr-BE" sz="600" dirty="0"/>
          </a:p>
          <a:p>
            <a:pPr eaLnBrk="0" hangingPunct="0"/>
            <a:endParaRPr lang="fr-BE" dirty="0"/>
          </a:p>
        </p:txBody>
      </p:sp>
      <p:sp>
        <p:nvSpPr>
          <p:cNvPr id="6" name="ZoneTexte 5"/>
          <p:cNvSpPr txBox="1"/>
          <p:nvPr/>
        </p:nvSpPr>
        <p:spPr>
          <a:xfrm>
            <a:off x="-5381" y="6525344"/>
            <a:ext cx="4427984" cy="307777"/>
          </a:xfrm>
          <a:prstGeom prst="rect">
            <a:avLst/>
          </a:prstGeom>
          <a:noFill/>
        </p:spPr>
        <p:txBody>
          <a:bodyPr wrap="square" rtlCol="0">
            <a:spAutoFit/>
          </a:bodyPr>
          <a:lstStyle/>
          <a:p>
            <a:r>
              <a:rPr lang="en-AU" sz="1400" i="1" dirty="0"/>
              <a:t>The Global Bell Curve</a:t>
            </a:r>
            <a:r>
              <a:rPr lang="en-AU" sz="1400" dirty="0"/>
              <a:t>, Richard Lynn, 2009</a:t>
            </a:r>
            <a:endParaRPr lang="fr-BE" dirty="0"/>
          </a:p>
        </p:txBody>
      </p:sp>
    </p:spTree>
  </p:cSld>
  <p:clrMapOvr>
    <a:masterClrMapping/>
  </p:clrMapOvr>
  <p:transition spd="slow" advTm="14289"/>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3. </a:t>
            </a:r>
            <a:r>
              <a:rPr lang="fr-BE" dirty="0" err="1"/>
              <a:t>Intellectual</a:t>
            </a:r>
            <a:r>
              <a:rPr lang="fr-BE" dirty="0"/>
              <a:t> </a:t>
            </a:r>
            <a:r>
              <a:rPr lang="fr-BE" dirty="0" err="1"/>
              <a:t>Hierarchy</a:t>
            </a:r>
            <a:r>
              <a:rPr lang="fr-BE" dirty="0"/>
              <a:t> in Brasil </a:t>
            </a: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2658641227"/>
              </p:ext>
            </p:extLst>
          </p:nvPr>
        </p:nvGraphicFramePr>
        <p:xfrm>
          <a:off x="1547664" y="2564904"/>
          <a:ext cx="5221090" cy="1512168"/>
        </p:xfrm>
        <a:graphic>
          <a:graphicData uri="http://schemas.openxmlformats.org/drawingml/2006/table">
            <a:tbl>
              <a:tblPr firstRow="1" firstCol="1" bandRow="1">
                <a:tableStyleId>{5C22544A-7EE6-4342-B048-85BDC9FD1C3A}</a:tableStyleId>
              </a:tblPr>
              <a:tblGrid>
                <a:gridCol w="366957">
                  <a:extLst>
                    <a:ext uri="{9D8B030D-6E8A-4147-A177-3AD203B41FA5}">
                      <a16:colId xmlns:a16="http://schemas.microsoft.com/office/drawing/2014/main" val="20000"/>
                    </a:ext>
                  </a:extLst>
                </a:gridCol>
                <a:gridCol w="1178537">
                  <a:extLst>
                    <a:ext uri="{9D8B030D-6E8A-4147-A177-3AD203B41FA5}">
                      <a16:colId xmlns:a16="http://schemas.microsoft.com/office/drawing/2014/main" val="20001"/>
                    </a:ext>
                  </a:extLst>
                </a:gridCol>
                <a:gridCol w="966917">
                  <a:extLst>
                    <a:ext uri="{9D8B030D-6E8A-4147-A177-3AD203B41FA5}">
                      <a16:colId xmlns:a16="http://schemas.microsoft.com/office/drawing/2014/main" val="20002"/>
                    </a:ext>
                  </a:extLst>
                </a:gridCol>
                <a:gridCol w="1037832">
                  <a:extLst>
                    <a:ext uri="{9D8B030D-6E8A-4147-A177-3AD203B41FA5}">
                      <a16:colId xmlns:a16="http://schemas.microsoft.com/office/drawing/2014/main" val="20003"/>
                    </a:ext>
                  </a:extLst>
                </a:gridCol>
                <a:gridCol w="918516">
                  <a:extLst>
                    <a:ext uri="{9D8B030D-6E8A-4147-A177-3AD203B41FA5}">
                      <a16:colId xmlns:a16="http://schemas.microsoft.com/office/drawing/2014/main" val="20004"/>
                    </a:ext>
                  </a:extLst>
                </a:gridCol>
                <a:gridCol w="752331">
                  <a:extLst>
                    <a:ext uri="{9D8B030D-6E8A-4147-A177-3AD203B41FA5}">
                      <a16:colId xmlns:a16="http://schemas.microsoft.com/office/drawing/2014/main" val="20005"/>
                    </a:ext>
                  </a:extLst>
                </a:gridCol>
              </a:tblGrid>
              <a:tr h="846079">
                <a:tc>
                  <a:txBody>
                    <a:bodyPr/>
                    <a:lstStyle/>
                    <a:p>
                      <a:pPr>
                        <a:lnSpc>
                          <a:spcPct val="115000"/>
                        </a:lnSpc>
                      </a:pPr>
                      <a:endParaRPr lang="fr-BE" sz="1200" b="1" dirty="0">
                        <a:effectLst/>
                        <a:latin typeface="Calibri"/>
                        <a:cs typeface="Times New Roman"/>
                      </a:endParaRPr>
                    </a:p>
                  </a:txBody>
                  <a:tcPr marL="0" marR="0" marT="0" marB="0" anchor="ctr"/>
                </a:tc>
                <a:tc>
                  <a:txBody>
                    <a:bodyPr/>
                    <a:lstStyle/>
                    <a:p>
                      <a:pPr>
                        <a:lnSpc>
                          <a:spcPct val="115000"/>
                        </a:lnSpc>
                        <a:spcAft>
                          <a:spcPts val="1000"/>
                        </a:spcAft>
                      </a:pPr>
                      <a:endParaRPr lang="fr-BE" sz="1200" b="1" dirty="0">
                        <a:effectLst/>
                        <a:latin typeface="Calibri"/>
                        <a:ea typeface="Calibri"/>
                        <a:cs typeface="Times New Roman"/>
                      </a:endParaRPr>
                    </a:p>
                  </a:txBody>
                  <a:tcPr marL="0" marR="0" marT="0" marB="0" anchor="ctr"/>
                </a:tc>
                <a:tc>
                  <a:txBody>
                    <a:bodyPr/>
                    <a:lstStyle/>
                    <a:p>
                      <a:pPr algn="r">
                        <a:lnSpc>
                          <a:spcPct val="115000"/>
                        </a:lnSpc>
                        <a:spcAft>
                          <a:spcPts val="1000"/>
                        </a:spcAft>
                      </a:pPr>
                      <a:r>
                        <a:rPr lang="fr-FR" sz="1200" b="1" spc="30" dirty="0">
                          <a:effectLst/>
                        </a:rPr>
                        <a:t>Japanese</a:t>
                      </a:r>
                      <a:endParaRPr lang="fr-BE" sz="1200" b="1" dirty="0">
                        <a:effectLst/>
                        <a:latin typeface="Calibri"/>
                        <a:ea typeface="Calibri"/>
                        <a:cs typeface="Times New Roman"/>
                      </a:endParaRPr>
                    </a:p>
                  </a:txBody>
                  <a:tcPr marL="0" marR="0" marT="0" marB="0" anchor="ctr"/>
                </a:tc>
                <a:tc>
                  <a:txBody>
                    <a:bodyPr/>
                    <a:lstStyle/>
                    <a:p>
                      <a:pPr algn="r">
                        <a:lnSpc>
                          <a:spcPct val="115000"/>
                        </a:lnSpc>
                        <a:spcAft>
                          <a:spcPts val="1000"/>
                        </a:spcAft>
                      </a:pPr>
                      <a:r>
                        <a:rPr lang="fr-FR" sz="1200" b="1" spc="30" dirty="0">
                          <a:effectLst/>
                        </a:rPr>
                        <a:t>European</a:t>
                      </a:r>
                      <a:endParaRPr lang="fr-BE" sz="1200" b="1" dirty="0">
                        <a:effectLst/>
                        <a:latin typeface="Calibri"/>
                        <a:ea typeface="Calibri"/>
                        <a:cs typeface="Times New Roman"/>
                      </a:endParaRPr>
                    </a:p>
                  </a:txBody>
                  <a:tcPr marL="0" marR="0" marT="0" marB="0" anchor="ctr"/>
                </a:tc>
                <a:tc>
                  <a:txBody>
                    <a:bodyPr/>
                    <a:lstStyle/>
                    <a:p>
                      <a:pPr algn="r">
                        <a:lnSpc>
                          <a:spcPct val="115000"/>
                        </a:lnSpc>
                        <a:spcAft>
                          <a:spcPts val="1000"/>
                        </a:spcAft>
                      </a:pPr>
                      <a:r>
                        <a:rPr lang="fr-FR" sz="1200" b="1" spc="30" dirty="0">
                          <a:effectLst/>
                        </a:rPr>
                        <a:t>Mulatto</a:t>
                      </a:r>
                      <a:endParaRPr lang="fr-BE" sz="1200" b="1" dirty="0">
                        <a:effectLst/>
                        <a:latin typeface="Calibri"/>
                        <a:ea typeface="Calibri"/>
                        <a:cs typeface="Times New Roman"/>
                      </a:endParaRPr>
                    </a:p>
                  </a:txBody>
                  <a:tcPr marL="0" marR="0" marT="0" marB="0" anchor="ctr"/>
                </a:tc>
                <a:tc>
                  <a:txBody>
                    <a:bodyPr/>
                    <a:lstStyle/>
                    <a:p>
                      <a:pPr algn="r">
                        <a:lnSpc>
                          <a:spcPct val="115000"/>
                        </a:lnSpc>
                        <a:spcAft>
                          <a:spcPts val="1000"/>
                        </a:spcAft>
                      </a:pPr>
                      <a:r>
                        <a:rPr lang="fr-FR" sz="1200" b="1" spc="30" dirty="0">
                          <a:effectLst/>
                        </a:rPr>
                        <a:t>Black</a:t>
                      </a:r>
                      <a:endParaRPr lang="fr-BE" sz="1200" b="1"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666089">
                <a:tc>
                  <a:txBody>
                    <a:bodyPr/>
                    <a:lstStyle/>
                    <a:p>
                      <a:pPr marR="74930" algn="r">
                        <a:lnSpc>
                          <a:spcPts val="1125"/>
                        </a:lnSpc>
                        <a:spcAft>
                          <a:spcPts val="1000"/>
                        </a:spcAft>
                      </a:pPr>
                      <a:r>
                        <a:rPr lang="fr-FR" sz="1200" b="1" spc="30" dirty="0">
                          <a:effectLst/>
                        </a:rPr>
                        <a:t>1</a:t>
                      </a:r>
                      <a:endParaRPr lang="fr-BE" sz="1200" b="1" dirty="0">
                        <a:effectLst/>
                        <a:latin typeface="Calibri"/>
                        <a:ea typeface="Calibri"/>
                        <a:cs typeface="Times New Roman"/>
                      </a:endParaRPr>
                    </a:p>
                  </a:txBody>
                  <a:tcPr marL="0" marR="0" marT="0" marB="0" anchor="ctr"/>
                </a:tc>
                <a:tc>
                  <a:txBody>
                    <a:bodyPr/>
                    <a:lstStyle/>
                    <a:p>
                      <a:pPr>
                        <a:lnSpc>
                          <a:spcPts val="1125"/>
                        </a:lnSpc>
                        <a:spcAft>
                          <a:spcPts val="1000"/>
                        </a:spcAft>
                      </a:pPr>
                      <a:r>
                        <a:rPr lang="fr-FR" sz="1200" b="1" spc="30" dirty="0">
                          <a:effectLst/>
                          <a:latin typeface="Calibri"/>
                          <a:ea typeface="Calibri"/>
                          <a:cs typeface="Times New Roman"/>
                        </a:rPr>
                        <a:t>IQ</a:t>
                      </a:r>
                      <a:endParaRPr lang="fr-BE" sz="1200" b="1" dirty="0">
                        <a:effectLst/>
                        <a:latin typeface="Calibri"/>
                        <a:ea typeface="Calibri"/>
                        <a:cs typeface="Times New Roman"/>
                      </a:endParaRPr>
                    </a:p>
                  </a:txBody>
                  <a:tcPr marL="0" marR="0" marT="0" marB="0" anchor="ctr"/>
                </a:tc>
                <a:tc>
                  <a:txBody>
                    <a:bodyPr/>
                    <a:lstStyle/>
                    <a:p>
                      <a:pPr marR="113665" algn="r">
                        <a:lnSpc>
                          <a:spcPts val="1125"/>
                        </a:lnSpc>
                        <a:spcAft>
                          <a:spcPts val="1000"/>
                        </a:spcAft>
                      </a:pPr>
                      <a:r>
                        <a:rPr lang="fr-FR" sz="1200" b="1" spc="30" dirty="0">
                          <a:effectLst/>
                        </a:rPr>
                        <a:t>99</a:t>
                      </a:r>
                      <a:endParaRPr lang="fr-BE" sz="1200" b="1" dirty="0">
                        <a:effectLst/>
                        <a:latin typeface="Calibri"/>
                        <a:ea typeface="Calibri"/>
                        <a:cs typeface="Times New Roman"/>
                      </a:endParaRPr>
                    </a:p>
                  </a:txBody>
                  <a:tcPr marL="0" marR="0" marT="0" marB="0" anchor="ctr"/>
                </a:tc>
                <a:tc>
                  <a:txBody>
                    <a:bodyPr/>
                    <a:lstStyle/>
                    <a:p>
                      <a:pPr marR="177165" algn="r">
                        <a:lnSpc>
                          <a:spcPts val="1125"/>
                        </a:lnSpc>
                        <a:spcAft>
                          <a:spcPts val="1000"/>
                        </a:spcAft>
                      </a:pPr>
                      <a:r>
                        <a:rPr lang="fr-FR" sz="1200" b="1" spc="30" dirty="0">
                          <a:effectLst/>
                        </a:rPr>
                        <a:t>95</a:t>
                      </a:r>
                      <a:endParaRPr lang="fr-BE" sz="1200" b="1" dirty="0">
                        <a:effectLst/>
                        <a:latin typeface="Calibri"/>
                        <a:ea typeface="Calibri"/>
                        <a:cs typeface="Times New Roman"/>
                      </a:endParaRPr>
                    </a:p>
                  </a:txBody>
                  <a:tcPr marL="0" marR="0" marT="0" marB="0" anchor="ctr"/>
                </a:tc>
                <a:tc>
                  <a:txBody>
                    <a:bodyPr/>
                    <a:lstStyle/>
                    <a:p>
                      <a:pPr marR="116840" algn="r">
                        <a:lnSpc>
                          <a:spcPts val="1125"/>
                        </a:lnSpc>
                        <a:spcAft>
                          <a:spcPts val="1000"/>
                        </a:spcAft>
                      </a:pPr>
                      <a:r>
                        <a:rPr lang="fr-FR" sz="1200" b="1" spc="30" dirty="0">
                          <a:effectLst/>
                        </a:rPr>
                        <a:t>81</a:t>
                      </a:r>
                      <a:endParaRPr lang="fr-BE" sz="1200" b="1" dirty="0">
                        <a:effectLst/>
                        <a:latin typeface="Calibri"/>
                        <a:ea typeface="Calibri"/>
                        <a:cs typeface="Times New Roman"/>
                      </a:endParaRPr>
                    </a:p>
                  </a:txBody>
                  <a:tcPr marL="0" marR="0" marT="0" marB="0" anchor="ctr"/>
                </a:tc>
                <a:tc>
                  <a:txBody>
                    <a:bodyPr/>
                    <a:lstStyle/>
                    <a:p>
                      <a:pPr marR="71120" algn="r">
                        <a:lnSpc>
                          <a:spcPts val="1125"/>
                        </a:lnSpc>
                        <a:spcAft>
                          <a:spcPts val="1000"/>
                        </a:spcAft>
                      </a:pPr>
                      <a:r>
                        <a:rPr lang="fr-FR" sz="1200" b="1" spc="30" dirty="0">
                          <a:effectLst/>
                        </a:rPr>
                        <a:t>71</a:t>
                      </a:r>
                      <a:endParaRPr lang="fr-BE" sz="1200" b="1"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bl>
          </a:graphicData>
        </a:graphic>
      </p:graphicFrame>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195</a:t>
            </a:fld>
            <a:endParaRPr lang="fr-BE" dirty="0"/>
          </a:p>
        </p:txBody>
      </p:sp>
      <p:sp>
        <p:nvSpPr>
          <p:cNvPr id="6" name="Rectangle 1"/>
          <p:cNvSpPr>
            <a:spLocks noChangeArrowheads="1"/>
          </p:cNvSpPr>
          <p:nvPr/>
        </p:nvSpPr>
        <p:spPr bwMode="auto">
          <a:xfrm>
            <a:off x="2026610" y="2105749"/>
            <a:ext cx="4518801"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ea typeface="Times New Roman" pitchFamily="18" charset="0"/>
                <a:cs typeface="Times New Roman" pitchFamily="18" charset="0"/>
              </a:rPr>
              <a:t>Table 4.2. Race and ethnic differences in intelligence</a:t>
            </a:r>
            <a:endParaRPr kumimoji="0" lang="fr-BE" sz="1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BE" sz="1800" b="0" i="0" u="none" strike="noStrike" cap="none" normalizeH="0" baseline="0" dirty="0">
              <a:ln>
                <a:noFill/>
              </a:ln>
              <a:solidFill>
                <a:schemeClr val="tx1"/>
              </a:solidFill>
              <a:effectLst/>
              <a:latin typeface="Arial" pitchFamily="34" charset="0"/>
              <a:cs typeface="Arial" pitchFamily="34" charset="0"/>
            </a:endParaRPr>
          </a:p>
        </p:txBody>
      </p:sp>
      <p:graphicFrame>
        <p:nvGraphicFramePr>
          <p:cNvPr id="7" name="Tableau 6"/>
          <p:cNvGraphicFramePr>
            <a:graphicFrameLocks noGrp="1"/>
          </p:cNvGraphicFramePr>
          <p:nvPr>
            <p:extLst>
              <p:ext uri="{D42A27DB-BD31-4B8C-83A1-F6EECF244321}">
                <p14:modId xmlns:p14="http://schemas.microsoft.com/office/powerpoint/2010/main" val="1116744004"/>
              </p:ext>
            </p:extLst>
          </p:nvPr>
        </p:nvGraphicFramePr>
        <p:xfrm>
          <a:off x="107504" y="5805264"/>
          <a:ext cx="1097915" cy="919480"/>
        </p:xfrm>
        <a:graphic>
          <a:graphicData uri="http://schemas.openxmlformats.org/drawingml/2006/table">
            <a:tbl>
              <a:tblPr firstRow="1" firstCol="1" bandRow="1">
                <a:tableStyleId>{5C22544A-7EE6-4342-B048-85BDC9FD1C3A}</a:tableStyleId>
              </a:tblPr>
              <a:tblGrid>
                <a:gridCol w="1097915">
                  <a:extLst>
                    <a:ext uri="{9D8B030D-6E8A-4147-A177-3AD203B41FA5}">
                      <a16:colId xmlns:a16="http://schemas.microsoft.com/office/drawing/2014/main" val="20000"/>
                    </a:ext>
                  </a:extLst>
                </a:gridCol>
              </a:tblGrid>
              <a:tr h="173990">
                <a:tc>
                  <a:txBody>
                    <a:bodyPr/>
                    <a:lstStyle/>
                    <a:p>
                      <a:pPr>
                        <a:lnSpc>
                          <a:spcPct val="115000"/>
                        </a:lnSpc>
                        <a:spcAft>
                          <a:spcPts val="1000"/>
                        </a:spcAft>
                      </a:pPr>
                      <a:r>
                        <a:rPr lang="fr-FR" sz="1000" spc="30" dirty="0">
                          <a:effectLst/>
                        </a:rPr>
                        <a:t>Reference</a:t>
                      </a:r>
                      <a:endParaRPr lang="fr-BE" sz="1100" dirty="0">
                        <a:effectLst/>
                        <a:latin typeface="Calibri"/>
                        <a:ea typeface="Calibri"/>
                        <a:cs typeface="Times New Roman"/>
                      </a:endParaRPr>
                    </a:p>
                  </a:txBody>
                  <a:tcPr marL="0" marR="0" marT="0" marB="0" anchor="b"/>
                </a:tc>
                <a:extLst>
                  <a:ext uri="{0D108BD9-81ED-4DB2-BD59-A6C34878D82A}">
                    <a16:rowId xmlns:a16="http://schemas.microsoft.com/office/drawing/2014/main" val="10000"/>
                  </a:ext>
                </a:extLst>
              </a:tr>
              <a:tr h="0">
                <a:tc>
                  <a:txBody>
                    <a:bodyPr/>
                    <a:lstStyle/>
                    <a:p>
                      <a:pPr>
                        <a:lnSpc>
                          <a:spcPct val="115000"/>
                        </a:lnSpc>
                        <a:spcAft>
                          <a:spcPts val="1000"/>
                        </a:spcAft>
                      </a:pPr>
                      <a:r>
                        <a:rPr lang="fr-FR" sz="1000" spc="30" dirty="0">
                          <a:effectLst/>
                        </a:rPr>
                        <a:t>Fernandez, 2001</a:t>
                      </a:r>
                      <a:endParaRPr lang="fr-BE" sz="1100" dirty="0">
                        <a:effectLst/>
                      </a:endParaRPr>
                    </a:p>
                    <a:p>
                      <a:pPr>
                        <a:lnSpc>
                          <a:spcPct val="115000"/>
                        </a:lnSpc>
                        <a:spcAft>
                          <a:spcPts val="1000"/>
                        </a:spcAft>
                      </a:pPr>
                      <a:r>
                        <a:rPr lang="fr-FR" sz="1000" spc="30" dirty="0">
                          <a:effectLst/>
                        </a:rPr>
                        <a:t>Fernandez, 2001</a:t>
                      </a:r>
                      <a:endParaRPr lang="fr-BE" sz="1100" dirty="0">
                        <a:effectLst/>
                      </a:endParaRPr>
                    </a:p>
                    <a:p>
                      <a:pPr>
                        <a:lnSpc>
                          <a:spcPts val="1125"/>
                        </a:lnSpc>
                        <a:spcAft>
                          <a:spcPts val="1000"/>
                        </a:spcAft>
                      </a:pPr>
                      <a:r>
                        <a:rPr lang="fr-FR" sz="1000" spc="30" dirty="0">
                          <a:effectLst/>
                        </a:rPr>
                        <a:t>Paine et al., 1992</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bl>
          </a:graphicData>
        </a:graphic>
      </p:graphicFrame>
      <p:sp>
        <p:nvSpPr>
          <p:cNvPr id="8" name="ZoneTexte 7"/>
          <p:cNvSpPr txBox="1"/>
          <p:nvPr/>
        </p:nvSpPr>
        <p:spPr>
          <a:xfrm>
            <a:off x="-1260648" y="6321752"/>
            <a:ext cx="4427984" cy="523220"/>
          </a:xfrm>
          <a:prstGeom prst="rect">
            <a:avLst/>
          </a:prstGeom>
          <a:noFill/>
        </p:spPr>
        <p:txBody>
          <a:bodyPr wrap="square" rtlCol="0">
            <a:spAutoFit/>
          </a:bodyPr>
          <a:lstStyle/>
          <a:p>
            <a:r>
              <a:rPr lang="fr-BE" sz="1400" dirty="0"/>
              <a:t/>
            </a:r>
            <a:br>
              <a:rPr lang="fr-BE" sz="1400" dirty="0"/>
            </a:br>
            <a:r>
              <a:rPr lang="fr-BE" sz="1400" dirty="0"/>
              <a:t>              </a:t>
            </a:r>
            <a:endParaRPr lang="fr-BE" dirty="0"/>
          </a:p>
        </p:txBody>
      </p:sp>
      <p:sp>
        <p:nvSpPr>
          <p:cNvPr id="3" name="Rectangle 2">
            <a:extLst>
              <a:ext uri="{FF2B5EF4-FFF2-40B4-BE49-F238E27FC236}">
                <a16:creationId xmlns:a16="http://schemas.microsoft.com/office/drawing/2014/main" id="{2786E51D-0349-41C3-BC24-198512E782AF}"/>
              </a:ext>
            </a:extLst>
          </p:cNvPr>
          <p:cNvSpPr/>
          <p:nvPr/>
        </p:nvSpPr>
        <p:spPr>
          <a:xfrm>
            <a:off x="1331640" y="6321752"/>
            <a:ext cx="4572000" cy="312650"/>
          </a:xfrm>
          <a:prstGeom prst="rect">
            <a:avLst/>
          </a:prstGeom>
        </p:spPr>
        <p:txBody>
          <a:bodyPr>
            <a:spAutoFit/>
          </a:bodyPr>
          <a:lstStyle/>
          <a:p>
            <a:pPr>
              <a:lnSpc>
                <a:spcPct val="107000"/>
              </a:lnSpc>
              <a:spcAft>
                <a:spcPts val="800"/>
              </a:spcAft>
            </a:pPr>
            <a:r>
              <a:rPr lang="en-AU" sz="1400" i="1" dirty="0"/>
              <a:t>The Global Bell Curve</a:t>
            </a:r>
            <a:r>
              <a:rPr lang="en-AU" sz="1400" dirty="0"/>
              <a:t>, Richard Lynn, 2009</a:t>
            </a:r>
            <a:endParaRPr lang="fr-BE"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3574139"/>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3.1 </a:t>
            </a:r>
            <a:r>
              <a:rPr lang="fr-BE" dirty="0" err="1"/>
              <a:t>Hierarchy</a:t>
            </a:r>
            <a:r>
              <a:rPr lang="fr-BE" dirty="0"/>
              <a:t> </a:t>
            </a:r>
            <a:r>
              <a:rPr lang="fr-BE" dirty="0" err="1"/>
              <a:t>Remains</a:t>
            </a:r>
            <a:r>
              <a:rPr lang="fr-BE" dirty="0"/>
              <a:t> IQ-</a:t>
            </a:r>
            <a:r>
              <a:rPr lang="fr-BE" dirty="0" err="1"/>
              <a:t>cratic</a:t>
            </a:r>
            <a:r>
              <a:rPr lang="fr-BE" dirty="0"/>
              <a:t> for Education</a:t>
            </a:r>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196</a:t>
            </a:fld>
            <a:endParaRPr lang="fr-BE" dirty="0"/>
          </a:p>
        </p:txBody>
      </p:sp>
      <p:graphicFrame>
        <p:nvGraphicFramePr>
          <p:cNvPr id="5" name="Tableau 4"/>
          <p:cNvGraphicFramePr>
            <a:graphicFrameLocks noGrp="1"/>
          </p:cNvGraphicFramePr>
          <p:nvPr>
            <p:extLst>
              <p:ext uri="{D42A27DB-BD31-4B8C-83A1-F6EECF244321}">
                <p14:modId xmlns:p14="http://schemas.microsoft.com/office/powerpoint/2010/main" val="4228840048"/>
              </p:ext>
            </p:extLst>
          </p:nvPr>
        </p:nvGraphicFramePr>
        <p:xfrm>
          <a:off x="2411760" y="2852936"/>
          <a:ext cx="3663315" cy="1454658"/>
        </p:xfrm>
        <a:graphic>
          <a:graphicData uri="http://schemas.openxmlformats.org/drawingml/2006/table">
            <a:tbl>
              <a:tblPr firstRow="1" firstCol="1" bandRow="1">
                <a:tableStyleId>{5C22544A-7EE6-4342-B048-85BDC9FD1C3A}</a:tableStyleId>
              </a:tblPr>
              <a:tblGrid>
                <a:gridCol w="207010">
                  <a:extLst>
                    <a:ext uri="{9D8B030D-6E8A-4147-A177-3AD203B41FA5}">
                      <a16:colId xmlns:a16="http://schemas.microsoft.com/office/drawing/2014/main" val="20000"/>
                    </a:ext>
                  </a:extLst>
                </a:gridCol>
                <a:gridCol w="911860">
                  <a:extLst>
                    <a:ext uri="{9D8B030D-6E8A-4147-A177-3AD203B41FA5}">
                      <a16:colId xmlns:a16="http://schemas.microsoft.com/office/drawing/2014/main" val="20001"/>
                    </a:ext>
                  </a:extLst>
                </a:gridCol>
                <a:gridCol w="389890">
                  <a:extLst>
                    <a:ext uri="{9D8B030D-6E8A-4147-A177-3AD203B41FA5}">
                      <a16:colId xmlns:a16="http://schemas.microsoft.com/office/drawing/2014/main" val="20002"/>
                    </a:ext>
                  </a:extLst>
                </a:gridCol>
                <a:gridCol w="594360">
                  <a:extLst>
                    <a:ext uri="{9D8B030D-6E8A-4147-A177-3AD203B41FA5}">
                      <a16:colId xmlns:a16="http://schemas.microsoft.com/office/drawing/2014/main" val="20003"/>
                    </a:ext>
                  </a:extLst>
                </a:gridCol>
                <a:gridCol w="496570">
                  <a:extLst>
                    <a:ext uri="{9D8B030D-6E8A-4147-A177-3AD203B41FA5}">
                      <a16:colId xmlns:a16="http://schemas.microsoft.com/office/drawing/2014/main" val="20004"/>
                    </a:ext>
                  </a:extLst>
                </a:gridCol>
                <a:gridCol w="579120">
                  <a:extLst>
                    <a:ext uri="{9D8B030D-6E8A-4147-A177-3AD203B41FA5}">
                      <a16:colId xmlns:a16="http://schemas.microsoft.com/office/drawing/2014/main" val="20005"/>
                    </a:ext>
                  </a:extLst>
                </a:gridCol>
                <a:gridCol w="484505">
                  <a:extLst>
                    <a:ext uri="{9D8B030D-6E8A-4147-A177-3AD203B41FA5}">
                      <a16:colId xmlns:a16="http://schemas.microsoft.com/office/drawing/2014/main" val="20006"/>
                    </a:ext>
                  </a:extLst>
                </a:gridCol>
              </a:tblGrid>
              <a:tr h="155575">
                <a:tc>
                  <a:txBody>
                    <a:bodyPr/>
                    <a:lstStyle/>
                    <a:p>
                      <a:pPr>
                        <a:lnSpc>
                          <a:spcPct val="115000"/>
                        </a:lnSpc>
                      </a:pPr>
                      <a:endParaRPr lang="fr-BE" sz="1100" dirty="0">
                        <a:effectLst/>
                        <a:latin typeface="Calibri"/>
                        <a:cs typeface="Times New Roman"/>
                      </a:endParaRPr>
                    </a:p>
                  </a:txBody>
                  <a:tcPr marL="0" marR="0" marT="0" marB="0" anchor="ctr"/>
                </a:tc>
                <a:tc>
                  <a:txBody>
                    <a:bodyPr/>
                    <a:lstStyle/>
                    <a:p>
                      <a:pPr>
                        <a:lnSpc>
                          <a:spcPct val="115000"/>
                        </a:lnSpc>
                        <a:spcAft>
                          <a:spcPts val="1000"/>
                        </a:spcAft>
                      </a:pPr>
                      <a:r>
                        <a:rPr lang="fr-FR" sz="900" spc="10" dirty="0">
                          <a:effectLst/>
                        </a:rPr>
                        <a:t>Measure</a:t>
                      </a:r>
                      <a:endParaRPr lang="fr-BE" sz="1100" dirty="0">
                        <a:effectLst/>
                        <a:latin typeface="Calibri"/>
                        <a:ea typeface="Calibri"/>
                        <a:cs typeface="Times New Roman"/>
                      </a:endParaRPr>
                    </a:p>
                  </a:txBody>
                  <a:tcPr marL="0" marR="0" marT="0" marB="0" anchor="ctr"/>
                </a:tc>
                <a:tc>
                  <a:txBody>
                    <a:bodyPr/>
                    <a:lstStyle/>
                    <a:p>
                      <a:pPr marR="31115" algn="r">
                        <a:lnSpc>
                          <a:spcPct val="115000"/>
                        </a:lnSpc>
                        <a:spcAft>
                          <a:spcPts val="1000"/>
                        </a:spcAft>
                      </a:pPr>
                      <a:r>
                        <a:rPr lang="fr-FR" sz="900" spc="10" dirty="0">
                          <a:effectLst/>
                        </a:rPr>
                        <a:t>Year</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900" spc="10" dirty="0">
                          <a:effectLst/>
                        </a:rPr>
                        <a:t>japanese</a:t>
                      </a:r>
                      <a:endParaRPr lang="fr-BE" sz="1100" dirty="0">
                        <a:effectLst/>
                        <a:latin typeface="Calibri"/>
                        <a:ea typeface="Calibri"/>
                        <a:cs typeface="Times New Roman"/>
                      </a:endParaRPr>
                    </a:p>
                  </a:txBody>
                  <a:tcPr marL="0" marR="0" marT="0" marB="0" anchor="ctr"/>
                </a:tc>
                <a:tc>
                  <a:txBody>
                    <a:bodyPr/>
                    <a:lstStyle/>
                    <a:p>
                      <a:pPr marR="37465" algn="r">
                        <a:lnSpc>
                          <a:spcPct val="115000"/>
                        </a:lnSpc>
                        <a:spcAft>
                          <a:spcPts val="1000"/>
                        </a:spcAft>
                      </a:pPr>
                      <a:r>
                        <a:rPr lang="fr-FR" sz="900" spc="10" dirty="0">
                          <a:effectLst/>
                        </a:rPr>
                        <a:t>Whites</a:t>
                      </a:r>
                      <a:endParaRPr lang="fr-BE" sz="1100" dirty="0">
                        <a:effectLst/>
                        <a:latin typeface="Calibri"/>
                        <a:ea typeface="Calibri"/>
                        <a:cs typeface="Times New Roman"/>
                      </a:endParaRPr>
                    </a:p>
                  </a:txBody>
                  <a:tcPr marL="0" marR="0" marT="0" marB="0" anchor="ctr"/>
                </a:tc>
                <a:tc>
                  <a:txBody>
                    <a:bodyPr/>
                    <a:lstStyle/>
                    <a:p>
                      <a:pPr algn="r">
                        <a:lnSpc>
                          <a:spcPct val="115000"/>
                        </a:lnSpc>
                        <a:spcAft>
                          <a:spcPts val="1000"/>
                        </a:spcAft>
                      </a:pPr>
                      <a:r>
                        <a:rPr lang="fr-FR" sz="900" spc="10" dirty="0">
                          <a:effectLst/>
                        </a:rPr>
                        <a:t>Mulattos</a:t>
                      </a:r>
                      <a:endParaRPr lang="fr-BE" sz="1100" dirty="0">
                        <a:effectLst/>
                        <a:latin typeface="Calibri"/>
                        <a:ea typeface="Calibri"/>
                        <a:cs typeface="Times New Roman"/>
                      </a:endParaRPr>
                    </a:p>
                  </a:txBody>
                  <a:tcPr marL="0" marR="0" marT="0" marB="0" anchor="ctr"/>
                </a:tc>
                <a:tc>
                  <a:txBody>
                    <a:bodyPr/>
                    <a:lstStyle/>
                    <a:p>
                      <a:pPr marR="43180" algn="r">
                        <a:lnSpc>
                          <a:spcPct val="115000"/>
                        </a:lnSpc>
                        <a:spcAft>
                          <a:spcPts val="1000"/>
                        </a:spcAft>
                      </a:pPr>
                      <a:r>
                        <a:rPr lang="fr-FR" sz="900" spc="10" dirty="0">
                          <a:effectLst/>
                        </a:rPr>
                        <a:t>Blacks</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149225">
                <a:tc>
                  <a:txBody>
                    <a:bodyPr/>
                    <a:lstStyle/>
                    <a:p>
                      <a:pPr marR="83185" algn="r">
                        <a:lnSpc>
                          <a:spcPct val="115000"/>
                        </a:lnSpc>
                        <a:spcAft>
                          <a:spcPts val="1000"/>
                        </a:spcAft>
                      </a:pPr>
                      <a:r>
                        <a:rPr lang="fr-FR" sz="900" spc="10" dirty="0">
                          <a:effectLst/>
                        </a:rPr>
                        <a:t>1</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900" spc="10" dirty="0">
                          <a:effectLst/>
                        </a:rPr>
                        <a:t>High school</a:t>
                      </a:r>
                      <a:endParaRPr lang="fr-BE" sz="1100" dirty="0">
                        <a:effectLst/>
                        <a:latin typeface="Calibri"/>
                        <a:ea typeface="Calibri"/>
                        <a:cs typeface="Times New Roman"/>
                      </a:endParaRPr>
                    </a:p>
                  </a:txBody>
                  <a:tcPr marL="0" marR="0" marT="0" marB="0" anchor="ctr"/>
                </a:tc>
                <a:tc>
                  <a:txBody>
                    <a:bodyPr/>
                    <a:lstStyle/>
                    <a:p>
                      <a:pPr marR="31115" algn="r">
                        <a:lnSpc>
                          <a:spcPct val="115000"/>
                        </a:lnSpc>
                        <a:spcAft>
                          <a:spcPts val="1000"/>
                        </a:spcAft>
                      </a:pPr>
                      <a:r>
                        <a:rPr lang="fr-FR" sz="900" spc="10" dirty="0">
                          <a:effectLst/>
                        </a:rPr>
                        <a:t>1950</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900" spc="10" dirty="0">
                          <a:effectLst/>
                        </a:rPr>
                        <a:t>-</a:t>
                      </a:r>
                      <a:endParaRPr lang="fr-BE" sz="1100" dirty="0">
                        <a:effectLst/>
                        <a:latin typeface="Calibri"/>
                        <a:ea typeface="Calibri"/>
                        <a:cs typeface="Times New Roman"/>
                      </a:endParaRPr>
                    </a:p>
                  </a:txBody>
                  <a:tcPr marL="0" marR="0" marT="0" marB="0" anchor="ctr"/>
                </a:tc>
                <a:tc>
                  <a:txBody>
                    <a:bodyPr/>
                    <a:lstStyle/>
                    <a:p>
                      <a:pPr marR="94615" algn="r">
                        <a:lnSpc>
                          <a:spcPct val="115000"/>
                        </a:lnSpc>
                        <a:spcAft>
                          <a:spcPts val="1000"/>
                        </a:spcAft>
                      </a:pPr>
                      <a:r>
                        <a:rPr lang="fr-FR" sz="900" spc="10" dirty="0">
                          <a:effectLst/>
                        </a:rPr>
                        <a:t>4.9</a:t>
                      </a:r>
                      <a:endParaRPr lang="fr-BE" sz="1100" dirty="0">
                        <a:effectLst/>
                        <a:latin typeface="Calibri"/>
                        <a:ea typeface="Calibri"/>
                        <a:cs typeface="Times New Roman"/>
                      </a:endParaRPr>
                    </a:p>
                  </a:txBody>
                  <a:tcPr marL="0" marR="0" marT="0" marB="0" anchor="ctr"/>
                </a:tc>
                <a:tc>
                  <a:txBody>
                    <a:bodyPr/>
                    <a:lstStyle/>
                    <a:p>
                      <a:pPr marR="130175" algn="r">
                        <a:lnSpc>
                          <a:spcPct val="115000"/>
                        </a:lnSpc>
                        <a:spcAft>
                          <a:spcPts val="1000"/>
                        </a:spcAft>
                      </a:pPr>
                      <a:r>
                        <a:rPr lang="fr-FR" sz="900" spc="10" dirty="0">
                          <a:effectLst/>
                        </a:rPr>
                        <a:t>0.5</a:t>
                      </a:r>
                      <a:endParaRPr lang="fr-BE" sz="1100" dirty="0">
                        <a:effectLst/>
                        <a:latin typeface="Calibri"/>
                        <a:ea typeface="Calibri"/>
                        <a:cs typeface="Times New Roman"/>
                      </a:endParaRPr>
                    </a:p>
                  </a:txBody>
                  <a:tcPr marL="0" marR="0" marT="0" marB="0" anchor="ctr"/>
                </a:tc>
                <a:tc>
                  <a:txBody>
                    <a:bodyPr/>
                    <a:lstStyle/>
                    <a:p>
                      <a:pPr marR="100330" algn="r">
                        <a:lnSpc>
                          <a:spcPct val="115000"/>
                        </a:lnSpc>
                        <a:spcAft>
                          <a:spcPts val="1000"/>
                        </a:spcAft>
                      </a:pPr>
                      <a:r>
                        <a:rPr lang="fr-FR" sz="900" spc="10" dirty="0">
                          <a:effectLst/>
                        </a:rPr>
                        <a:t>0.2</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149225">
                <a:tc>
                  <a:txBody>
                    <a:bodyPr/>
                    <a:lstStyle/>
                    <a:p>
                      <a:pPr marR="83185" algn="r">
                        <a:lnSpc>
                          <a:spcPct val="115000"/>
                        </a:lnSpc>
                        <a:spcAft>
                          <a:spcPts val="1000"/>
                        </a:spcAft>
                      </a:pPr>
                      <a:r>
                        <a:rPr lang="fr-FR" sz="900" spc="10" dirty="0">
                          <a:effectLst/>
                        </a:rPr>
                        <a:t>2</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900" spc="10" dirty="0">
                          <a:effectLst/>
                        </a:rPr>
                        <a:t>Literate</a:t>
                      </a:r>
                      <a:endParaRPr lang="fr-BE" sz="1100" dirty="0">
                        <a:effectLst/>
                        <a:latin typeface="Calibri"/>
                        <a:ea typeface="Calibri"/>
                        <a:cs typeface="Times New Roman"/>
                      </a:endParaRPr>
                    </a:p>
                  </a:txBody>
                  <a:tcPr marL="0" marR="0" marT="0" marB="0" anchor="ctr"/>
                </a:tc>
                <a:tc>
                  <a:txBody>
                    <a:bodyPr/>
                    <a:lstStyle/>
                    <a:p>
                      <a:pPr marR="31115" algn="r">
                        <a:lnSpc>
                          <a:spcPct val="115000"/>
                        </a:lnSpc>
                        <a:spcAft>
                          <a:spcPts val="1000"/>
                        </a:spcAft>
                      </a:pPr>
                      <a:r>
                        <a:rPr lang="fr-FR" sz="900" spc="10" dirty="0">
                          <a:effectLst/>
                        </a:rPr>
                        <a:t>1950</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900" spc="10" dirty="0">
                          <a:effectLst/>
                        </a:rPr>
                        <a:t>-</a:t>
                      </a:r>
                      <a:endParaRPr lang="fr-BE" sz="1100" dirty="0">
                        <a:effectLst/>
                        <a:latin typeface="Calibri"/>
                        <a:ea typeface="Calibri"/>
                        <a:cs typeface="Times New Roman"/>
                      </a:endParaRPr>
                    </a:p>
                  </a:txBody>
                  <a:tcPr marL="0" marR="0" marT="0" marB="0" anchor="ctr"/>
                </a:tc>
                <a:tc>
                  <a:txBody>
                    <a:bodyPr/>
                    <a:lstStyle/>
                    <a:p>
                      <a:pPr marR="94615" algn="r">
                        <a:lnSpc>
                          <a:spcPct val="115000"/>
                        </a:lnSpc>
                        <a:spcAft>
                          <a:spcPts val="1000"/>
                        </a:spcAft>
                      </a:pPr>
                      <a:r>
                        <a:rPr lang="fr-FR" sz="900" spc="10" dirty="0">
                          <a:effectLst/>
                        </a:rPr>
                        <a:t>59.3</a:t>
                      </a:r>
                      <a:endParaRPr lang="fr-BE" sz="1100" dirty="0">
                        <a:effectLst/>
                        <a:latin typeface="Calibri"/>
                        <a:ea typeface="Calibri"/>
                        <a:cs typeface="Times New Roman"/>
                      </a:endParaRPr>
                    </a:p>
                  </a:txBody>
                  <a:tcPr marL="0" marR="0" marT="0" marB="0" anchor="ctr"/>
                </a:tc>
                <a:tc>
                  <a:txBody>
                    <a:bodyPr/>
                    <a:lstStyle/>
                    <a:p>
                      <a:pPr marR="130175" algn="r">
                        <a:lnSpc>
                          <a:spcPct val="115000"/>
                        </a:lnSpc>
                        <a:spcAft>
                          <a:spcPts val="1000"/>
                        </a:spcAft>
                      </a:pPr>
                      <a:r>
                        <a:rPr lang="fr-FR" sz="900" spc="10" dirty="0">
                          <a:effectLst/>
                        </a:rPr>
                        <a:t>31.1</a:t>
                      </a:r>
                      <a:endParaRPr lang="fr-BE" sz="1100" dirty="0">
                        <a:effectLst/>
                        <a:latin typeface="Calibri"/>
                        <a:ea typeface="Calibri"/>
                        <a:cs typeface="Times New Roman"/>
                      </a:endParaRPr>
                    </a:p>
                  </a:txBody>
                  <a:tcPr marL="0" marR="0" marT="0" marB="0" anchor="ctr"/>
                </a:tc>
                <a:tc>
                  <a:txBody>
                    <a:bodyPr/>
                    <a:lstStyle/>
                    <a:p>
                      <a:pPr marR="100330" algn="r">
                        <a:lnSpc>
                          <a:spcPct val="115000"/>
                        </a:lnSpc>
                        <a:spcAft>
                          <a:spcPts val="1000"/>
                        </a:spcAft>
                      </a:pPr>
                      <a:r>
                        <a:rPr lang="fr-FR" sz="900" spc="10" dirty="0">
                          <a:effectLst/>
                        </a:rPr>
                        <a:t>26.7</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r h="146685">
                <a:tc>
                  <a:txBody>
                    <a:bodyPr/>
                    <a:lstStyle/>
                    <a:p>
                      <a:pPr marR="83185" algn="r">
                        <a:lnSpc>
                          <a:spcPct val="115000"/>
                        </a:lnSpc>
                        <a:spcAft>
                          <a:spcPts val="1000"/>
                        </a:spcAft>
                      </a:pPr>
                      <a:r>
                        <a:rPr lang="fr-FR" sz="900" spc="10" dirty="0">
                          <a:effectLst/>
                        </a:rPr>
                        <a:t>3</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900" spc="10" dirty="0">
                          <a:effectLst/>
                        </a:rPr>
                        <a:t>Degree</a:t>
                      </a:r>
                      <a:endParaRPr lang="fr-BE" sz="1100" dirty="0">
                        <a:effectLst/>
                        <a:latin typeface="Calibri"/>
                        <a:ea typeface="Calibri"/>
                        <a:cs typeface="Times New Roman"/>
                      </a:endParaRPr>
                    </a:p>
                  </a:txBody>
                  <a:tcPr marL="0" marR="0" marT="0" marB="0" anchor="ctr"/>
                </a:tc>
                <a:tc>
                  <a:txBody>
                    <a:bodyPr/>
                    <a:lstStyle/>
                    <a:p>
                      <a:pPr marR="31115" algn="r">
                        <a:lnSpc>
                          <a:spcPct val="115000"/>
                        </a:lnSpc>
                        <a:spcAft>
                          <a:spcPts val="1000"/>
                        </a:spcAft>
                      </a:pPr>
                      <a:r>
                        <a:rPr lang="fr-FR" sz="900" spc="10" dirty="0">
                          <a:effectLst/>
                        </a:rPr>
                        <a:t>1980</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900" spc="10" dirty="0">
                          <a:effectLst/>
                        </a:rPr>
                        <a:t>10.0</a:t>
                      </a:r>
                      <a:endParaRPr lang="fr-BE" sz="1100" dirty="0">
                        <a:effectLst/>
                        <a:latin typeface="Calibri"/>
                        <a:ea typeface="Calibri"/>
                        <a:cs typeface="Times New Roman"/>
                      </a:endParaRPr>
                    </a:p>
                  </a:txBody>
                  <a:tcPr marL="0" marR="0" marT="0" marB="0" anchor="ctr"/>
                </a:tc>
                <a:tc>
                  <a:txBody>
                    <a:bodyPr/>
                    <a:lstStyle/>
                    <a:p>
                      <a:pPr marR="94615" algn="r">
                        <a:lnSpc>
                          <a:spcPct val="115000"/>
                        </a:lnSpc>
                        <a:spcAft>
                          <a:spcPts val="1000"/>
                        </a:spcAft>
                      </a:pPr>
                      <a:r>
                        <a:rPr lang="fr-FR" sz="900" spc="10" dirty="0">
                          <a:effectLst/>
                        </a:rPr>
                        <a:t>6.4</a:t>
                      </a:r>
                      <a:endParaRPr lang="fr-BE" sz="1100" dirty="0">
                        <a:effectLst/>
                        <a:latin typeface="Calibri"/>
                        <a:ea typeface="Calibri"/>
                        <a:cs typeface="Times New Roman"/>
                      </a:endParaRPr>
                    </a:p>
                  </a:txBody>
                  <a:tcPr marL="0" marR="0" marT="0" marB="0" anchor="ctr"/>
                </a:tc>
                <a:tc>
                  <a:txBody>
                    <a:bodyPr/>
                    <a:lstStyle/>
                    <a:p>
                      <a:pPr marR="130175" algn="r">
                        <a:lnSpc>
                          <a:spcPct val="115000"/>
                        </a:lnSpc>
                        <a:spcAft>
                          <a:spcPts val="1000"/>
                        </a:spcAft>
                      </a:pPr>
                      <a:r>
                        <a:rPr lang="fr-FR" sz="900" spc="10" dirty="0">
                          <a:effectLst/>
                        </a:rPr>
                        <a:t>1.9</a:t>
                      </a:r>
                      <a:endParaRPr lang="fr-BE" sz="1100" dirty="0">
                        <a:effectLst/>
                        <a:latin typeface="Calibri"/>
                        <a:ea typeface="Calibri"/>
                        <a:cs typeface="Times New Roman"/>
                      </a:endParaRPr>
                    </a:p>
                  </a:txBody>
                  <a:tcPr marL="0" marR="0" marT="0" marB="0" anchor="ctr"/>
                </a:tc>
                <a:tc>
                  <a:txBody>
                    <a:bodyPr/>
                    <a:lstStyle/>
                    <a:p>
                      <a:pPr marR="100330" algn="r">
                        <a:lnSpc>
                          <a:spcPct val="115000"/>
                        </a:lnSpc>
                        <a:spcAft>
                          <a:spcPts val="1000"/>
                        </a:spcAft>
                      </a:pPr>
                      <a:r>
                        <a:rPr lang="fr-FR" sz="900" spc="10" dirty="0">
                          <a:effectLst/>
                        </a:rPr>
                        <a:t>1.0</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3"/>
                  </a:ext>
                </a:extLst>
              </a:tr>
              <a:tr h="149225">
                <a:tc>
                  <a:txBody>
                    <a:bodyPr/>
                    <a:lstStyle/>
                    <a:p>
                      <a:pPr marR="83185" algn="r">
                        <a:lnSpc>
                          <a:spcPct val="115000"/>
                        </a:lnSpc>
                        <a:spcAft>
                          <a:spcPts val="1000"/>
                        </a:spcAft>
                      </a:pPr>
                      <a:r>
                        <a:rPr lang="fr-FR" sz="900" spc="10" dirty="0">
                          <a:effectLst/>
                        </a:rPr>
                        <a:t>4</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900" spc="10" dirty="0">
                          <a:effectLst/>
                        </a:rPr>
                        <a:t>Literate</a:t>
                      </a:r>
                      <a:endParaRPr lang="fr-BE" sz="1100" dirty="0">
                        <a:effectLst/>
                        <a:latin typeface="Calibri"/>
                        <a:ea typeface="Calibri"/>
                        <a:cs typeface="Times New Roman"/>
                      </a:endParaRPr>
                    </a:p>
                  </a:txBody>
                  <a:tcPr marL="0" marR="0" marT="0" marB="0" anchor="ctr"/>
                </a:tc>
                <a:tc>
                  <a:txBody>
                    <a:bodyPr/>
                    <a:lstStyle/>
                    <a:p>
                      <a:pPr marR="31115" algn="r">
                        <a:lnSpc>
                          <a:spcPct val="115000"/>
                        </a:lnSpc>
                        <a:spcAft>
                          <a:spcPts val="1000"/>
                        </a:spcAft>
                      </a:pPr>
                      <a:r>
                        <a:rPr lang="fr-FR" sz="900" spc="10" dirty="0">
                          <a:effectLst/>
                        </a:rPr>
                        <a:t>1991</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900" spc="10" dirty="0">
                          <a:effectLst/>
                        </a:rPr>
                        <a:t>-</a:t>
                      </a:r>
                      <a:endParaRPr lang="fr-BE" sz="1100" dirty="0">
                        <a:effectLst/>
                        <a:latin typeface="Calibri"/>
                        <a:ea typeface="Calibri"/>
                        <a:cs typeface="Times New Roman"/>
                      </a:endParaRPr>
                    </a:p>
                  </a:txBody>
                  <a:tcPr marL="0" marR="0" marT="0" marB="0" anchor="ctr"/>
                </a:tc>
                <a:tc>
                  <a:txBody>
                    <a:bodyPr/>
                    <a:lstStyle/>
                    <a:p>
                      <a:pPr marR="94615" algn="r">
                        <a:lnSpc>
                          <a:spcPct val="115000"/>
                        </a:lnSpc>
                        <a:spcAft>
                          <a:spcPts val="1000"/>
                        </a:spcAft>
                      </a:pPr>
                      <a:r>
                        <a:rPr lang="fr-FR" sz="900" spc="10" dirty="0">
                          <a:effectLst/>
                        </a:rPr>
                        <a:t>84.3</a:t>
                      </a:r>
                      <a:endParaRPr lang="fr-BE" sz="1100" dirty="0">
                        <a:effectLst/>
                        <a:latin typeface="Calibri"/>
                        <a:ea typeface="Calibri"/>
                        <a:cs typeface="Times New Roman"/>
                      </a:endParaRPr>
                    </a:p>
                  </a:txBody>
                  <a:tcPr marL="0" marR="0" marT="0" marB="0" anchor="ctr"/>
                </a:tc>
                <a:tc>
                  <a:txBody>
                    <a:bodyPr/>
                    <a:lstStyle/>
                    <a:p>
                      <a:pPr marR="130175" algn="r">
                        <a:lnSpc>
                          <a:spcPct val="115000"/>
                        </a:lnSpc>
                        <a:spcAft>
                          <a:spcPts val="1000"/>
                        </a:spcAft>
                      </a:pPr>
                      <a:r>
                        <a:rPr lang="fr-FR" sz="900" spc="10" dirty="0">
                          <a:effectLst/>
                        </a:rPr>
                        <a:t>66.6</a:t>
                      </a:r>
                      <a:endParaRPr lang="fr-BE" sz="1100" dirty="0">
                        <a:effectLst/>
                        <a:latin typeface="Calibri"/>
                        <a:ea typeface="Calibri"/>
                        <a:cs typeface="Times New Roman"/>
                      </a:endParaRPr>
                    </a:p>
                  </a:txBody>
                  <a:tcPr marL="0" marR="0" marT="0" marB="0" anchor="ctr"/>
                </a:tc>
                <a:tc>
                  <a:txBody>
                    <a:bodyPr/>
                    <a:lstStyle/>
                    <a:p>
                      <a:pPr marR="100330" algn="r">
                        <a:lnSpc>
                          <a:spcPct val="115000"/>
                        </a:lnSpc>
                        <a:spcAft>
                          <a:spcPts val="1000"/>
                        </a:spcAft>
                      </a:pPr>
                      <a:r>
                        <a:rPr lang="fr-FR" sz="900" spc="10" dirty="0">
                          <a:effectLst/>
                        </a:rPr>
                        <a:t>65.3</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4"/>
                  </a:ext>
                </a:extLst>
              </a:tr>
              <a:tr h="149225">
                <a:tc>
                  <a:txBody>
                    <a:bodyPr/>
                    <a:lstStyle/>
                    <a:p>
                      <a:pPr marR="83185" algn="r">
                        <a:lnSpc>
                          <a:spcPct val="115000"/>
                        </a:lnSpc>
                        <a:spcAft>
                          <a:spcPts val="1000"/>
                        </a:spcAft>
                      </a:pPr>
                      <a:r>
                        <a:rPr lang="fr-FR" sz="900" spc="10" dirty="0">
                          <a:effectLst/>
                        </a:rPr>
                        <a:t>5</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900" spc="10" dirty="0">
                          <a:effectLst/>
                        </a:rPr>
                        <a:t>High school-M</a:t>
                      </a:r>
                      <a:endParaRPr lang="fr-BE" sz="1100" dirty="0">
                        <a:effectLst/>
                        <a:latin typeface="Calibri"/>
                        <a:ea typeface="Calibri"/>
                        <a:cs typeface="Times New Roman"/>
                      </a:endParaRPr>
                    </a:p>
                  </a:txBody>
                  <a:tcPr marL="0" marR="0" marT="0" marB="0" anchor="ctr"/>
                </a:tc>
                <a:tc>
                  <a:txBody>
                    <a:bodyPr/>
                    <a:lstStyle/>
                    <a:p>
                      <a:pPr marR="31115" algn="r">
                        <a:lnSpc>
                          <a:spcPct val="115000"/>
                        </a:lnSpc>
                        <a:spcAft>
                          <a:spcPts val="1000"/>
                        </a:spcAft>
                      </a:pPr>
                      <a:r>
                        <a:rPr lang="fr-FR" sz="900" spc="10" dirty="0">
                          <a:effectLst/>
                        </a:rPr>
                        <a:t>1996</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900" spc="10" dirty="0">
                          <a:effectLst/>
                        </a:rPr>
                        <a:t>-</a:t>
                      </a:r>
                      <a:endParaRPr lang="fr-BE" sz="1100" dirty="0">
                        <a:effectLst/>
                        <a:latin typeface="Calibri"/>
                        <a:ea typeface="Calibri"/>
                        <a:cs typeface="Times New Roman"/>
                      </a:endParaRPr>
                    </a:p>
                  </a:txBody>
                  <a:tcPr marL="0" marR="0" marT="0" marB="0" anchor="ctr"/>
                </a:tc>
                <a:tc>
                  <a:txBody>
                    <a:bodyPr/>
                    <a:lstStyle/>
                    <a:p>
                      <a:pPr marR="94615" algn="r">
                        <a:lnSpc>
                          <a:spcPct val="115000"/>
                        </a:lnSpc>
                        <a:spcAft>
                          <a:spcPts val="1000"/>
                        </a:spcAft>
                      </a:pPr>
                      <a:r>
                        <a:rPr lang="fr-FR" sz="900" spc="10" dirty="0">
                          <a:effectLst/>
                        </a:rPr>
                        <a:t>56.5</a:t>
                      </a:r>
                      <a:endParaRPr lang="fr-BE" sz="1100" dirty="0">
                        <a:effectLst/>
                        <a:latin typeface="Calibri"/>
                        <a:ea typeface="Calibri"/>
                        <a:cs typeface="Times New Roman"/>
                      </a:endParaRPr>
                    </a:p>
                  </a:txBody>
                  <a:tcPr marL="0" marR="0" marT="0" marB="0" anchor="ctr"/>
                </a:tc>
                <a:tc>
                  <a:txBody>
                    <a:bodyPr/>
                    <a:lstStyle/>
                    <a:p>
                      <a:pPr marR="130175" algn="r">
                        <a:lnSpc>
                          <a:spcPct val="115000"/>
                        </a:lnSpc>
                        <a:spcAft>
                          <a:spcPts val="1000"/>
                        </a:spcAft>
                      </a:pPr>
                      <a:r>
                        <a:rPr lang="fr-FR" sz="900" spc="10" dirty="0">
                          <a:effectLst/>
                        </a:rPr>
                        <a:t>39.3</a:t>
                      </a:r>
                      <a:endParaRPr lang="fr-BE" sz="1100" dirty="0">
                        <a:effectLst/>
                        <a:latin typeface="Calibri"/>
                        <a:ea typeface="Calibri"/>
                        <a:cs typeface="Times New Roman"/>
                      </a:endParaRPr>
                    </a:p>
                  </a:txBody>
                  <a:tcPr marL="0" marR="0" marT="0" marB="0" anchor="ctr"/>
                </a:tc>
                <a:tc>
                  <a:txBody>
                    <a:bodyPr/>
                    <a:lstStyle/>
                    <a:p>
                      <a:pPr marR="100330" algn="r">
                        <a:lnSpc>
                          <a:spcPct val="115000"/>
                        </a:lnSpc>
                        <a:spcAft>
                          <a:spcPts val="1000"/>
                        </a:spcAft>
                      </a:pPr>
                      <a:r>
                        <a:rPr lang="fr-FR" sz="900" spc="10" dirty="0">
                          <a:effectLst/>
                        </a:rPr>
                        <a:t>28.0</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5"/>
                  </a:ext>
                </a:extLst>
              </a:tr>
              <a:tr h="149225">
                <a:tc>
                  <a:txBody>
                    <a:bodyPr/>
                    <a:lstStyle/>
                    <a:p>
                      <a:pPr marR="83185" algn="r">
                        <a:lnSpc>
                          <a:spcPct val="115000"/>
                        </a:lnSpc>
                        <a:spcAft>
                          <a:spcPts val="1000"/>
                        </a:spcAft>
                      </a:pPr>
                      <a:r>
                        <a:rPr lang="fr-FR" sz="900" spc="10" dirty="0">
                          <a:effectLst/>
                        </a:rPr>
                        <a:t>6</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900" spc="10" dirty="0">
                          <a:effectLst/>
                        </a:rPr>
                        <a:t>High school-F</a:t>
                      </a:r>
                      <a:endParaRPr lang="fr-BE" sz="1100" dirty="0">
                        <a:effectLst/>
                        <a:latin typeface="Calibri"/>
                        <a:ea typeface="Calibri"/>
                        <a:cs typeface="Times New Roman"/>
                      </a:endParaRPr>
                    </a:p>
                  </a:txBody>
                  <a:tcPr marL="0" marR="0" marT="0" marB="0" anchor="ctr"/>
                </a:tc>
                <a:tc>
                  <a:txBody>
                    <a:bodyPr/>
                    <a:lstStyle/>
                    <a:p>
                      <a:pPr marR="31115" algn="r">
                        <a:lnSpc>
                          <a:spcPct val="115000"/>
                        </a:lnSpc>
                        <a:spcAft>
                          <a:spcPts val="1000"/>
                        </a:spcAft>
                      </a:pPr>
                      <a:r>
                        <a:rPr lang="fr-FR" sz="900" spc="10" dirty="0">
                          <a:effectLst/>
                        </a:rPr>
                        <a:t>1996</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900" spc="10" dirty="0">
                          <a:effectLst/>
                        </a:rPr>
                        <a:t>-</a:t>
                      </a:r>
                      <a:endParaRPr lang="fr-BE" sz="1100" dirty="0">
                        <a:effectLst/>
                        <a:latin typeface="Calibri"/>
                        <a:ea typeface="Calibri"/>
                        <a:cs typeface="Times New Roman"/>
                      </a:endParaRPr>
                    </a:p>
                  </a:txBody>
                  <a:tcPr marL="0" marR="0" marT="0" marB="0" anchor="ctr"/>
                </a:tc>
                <a:tc>
                  <a:txBody>
                    <a:bodyPr/>
                    <a:lstStyle/>
                    <a:p>
                      <a:pPr marR="94615" algn="r">
                        <a:lnSpc>
                          <a:spcPct val="115000"/>
                        </a:lnSpc>
                        <a:spcAft>
                          <a:spcPts val="1000"/>
                        </a:spcAft>
                      </a:pPr>
                      <a:r>
                        <a:rPr lang="fr-FR" sz="900" spc="10" dirty="0">
                          <a:effectLst/>
                        </a:rPr>
                        <a:t>64.9</a:t>
                      </a:r>
                      <a:endParaRPr lang="fr-BE" sz="1100" dirty="0">
                        <a:effectLst/>
                        <a:latin typeface="Calibri"/>
                        <a:ea typeface="Calibri"/>
                        <a:cs typeface="Times New Roman"/>
                      </a:endParaRPr>
                    </a:p>
                  </a:txBody>
                  <a:tcPr marL="0" marR="0" marT="0" marB="0" anchor="ctr"/>
                </a:tc>
                <a:tc>
                  <a:txBody>
                    <a:bodyPr/>
                    <a:lstStyle/>
                    <a:p>
                      <a:pPr marR="130175" algn="r">
                        <a:lnSpc>
                          <a:spcPct val="115000"/>
                        </a:lnSpc>
                        <a:spcAft>
                          <a:spcPts val="1000"/>
                        </a:spcAft>
                      </a:pPr>
                      <a:r>
                        <a:rPr lang="fr-FR" sz="900" spc="10" dirty="0">
                          <a:effectLst/>
                        </a:rPr>
                        <a:t>48.1</a:t>
                      </a:r>
                      <a:endParaRPr lang="fr-BE" sz="1100" dirty="0">
                        <a:effectLst/>
                        <a:latin typeface="Calibri"/>
                        <a:ea typeface="Calibri"/>
                        <a:cs typeface="Times New Roman"/>
                      </a:endParaRPr>
                    </a:p>
                  </a:txBody>
                  <a:tcPr marL="0" marR="0" marT="0" marB="0" anchor="ctr"/>
                </a:tc>
                <a:tc>
                  <a:txBody>
                    <a:bodyPr/>
                    <a:lstStyle/>
                    <a:p>
                      <a:pPr marR="100330" algn="r">
                        <a:lnSpc>
                          <a:spcPct val="115000"/>
                        </a:lnSpc>
                        <a:spcAft>
                          <a:spcPts val="1000"/>
                        </a:spcAft>
                      </a:pPr>
                      <a:r>
                        <a:rPr lang="fr-FR" sz="900" spc="10" dirty="0">
                          <a:effectLst/>
                        </a:rPr>
                        <a:t>45.4</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6"/>
                  </a:ext>
                </a:extLst>
              </a:tr>
              <a:tr h="149225">
                <a:tc>
                  <a:txBody>
                    <a:bodyPr/>
                    <a:lstStyle/>
                    <a:p>
                      <a:pPr marR="83185" algn="r">
                        <a:lnSpc>
                          <a:spcPct val="115000"/>
                        </a:lnSpc>
                        <a:spcAft>
                          <a:spcPts val="1000"/>
                        </a:spcAft>
                      </a:pPr>
                      <a:r>
                        <a:rPr lang="fr-FR" sz="900" spc="10" dirty="0">
                          <a:effectLst/>
                        </a:rPr>
                        <a:t>7</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900" spc="10" dirty="0">
                          <a:effectLst/>
                        </a:rPr>
                        <a:t>Literate</a:t>
                      </a:r>
                      <a:endParaRPr lang="fr-BE" sz="1100" dirty="0">
                        <a:effectLst/>
                        <a:latin typeface="Calibri"/>
                        <a:ea typeface="Calibri"/>
                        <a:cs typeface="Times New Roman"/>
                      </a:endParaRPr>
                    </a:p>
                  </a:txBody>
                  <a:tcPr marL="0" marR="0" marT="0" marB="0" anchor="ctr"/>
                </a:tc>
                <a:tc>
                  <a:txBody>
                    <a:bodyPr/>
                    <a:lstStyle/>
                    <a:p>
                      <a:pPr marR="31115" algn="r">
                        <a:lnSpc>
                          <a:spcPct val="115000"/>
                        </a:lnSpc>
                        <a:spcAft>
                          <a:spcPts val="1000"/>
                        </a:spcAft>
                      </a:pPr>
                      <a:r>
                        <a:rPr lang="fr-FR" sz="900" spc="10" dirty="0">
                          <a:effectLst/>
                        </a:rPr>
                        <a:t>1999</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900" spc="10" dirty="0">
                          <a:effectLst/>
                        </a:rPr>
                        <a:t>-</a:t>
                      </a:r>
                      <a:endParaRPr lang="fr-BE" sz="1100" dirty="0">
                        <a:effectLst/>
                        <a:latin typeface="Calibri"/>
                        <a:ea typeface="Calibri"/>
                        <a:cs typeface="Times New Roman"/>
                      </a:endParaRPr>
                    </a:p>
                  </a:txBody>
                  <a:tcPr marL="0" marR="0" marT="0" marB="0" anchor="ctr"/>
                </a:tc>
                <a:tc>
                  <a:txBody>
                    <a:bodyPr/>
                    <a:lstStyle/>
                    <a:p>
                      <a:pPr marR="94615" algn="r">
                        <a:lnSpc>
                          <a:spcPct val="115000"/>
                        </a:lnSpc>
                        <a:spcAft>
                          <a:spcPts val="1000"/>
                        </a:spcAft>
                      </a:pPr>
                      <a:r>
                        <a:rPr lang="fr-FR" sz="900" spc="10" dirty="0">
                          <a:effectLst/>
                        </a:rPr>
                        <a:t>91.7</a:t>
                      </a:r>
                      <a:endParaRPr lang="fr-BE" sz="1100" dirty="0">
                        <a:effectLst/>
                        <a:latin typeface="Calibri"/>
                        <a:ea typeface="Calibri"/>
                        <a:cs typeface="Times New Roman"/>
                      </a:endParaRPr>
                    </a:p>
                  </a:txBody>
                  <a:tcPr marL="0" marR="0" marT="0" marB="0" anchor="ctr"/>
                </a:tc>
                <a:tc>
                  <a:txBody>
                    <a:bodyPr/>
                    <a:lstStyle/>
                    <a:p>
                      <a:pPr marR="130175" algn="r">
                        <a:lnSpc>
                          <a:spcPct val="115000"/>
                        </a:lnSpc>
                        <a:spcAft>
                          <a:spcPts val="1000"/>
                        </a:spcAft>
                      </a:pPr>
                      <a:r>
                        <a:rPr lang="fr-FR" sz="900" spc="10" dirty="0">
                          <a:effectLst/>
                        </a:rPr>
                        <a:t>80.4</a:t>
                      </a:r>
                      <a:endParaRPr lang="fr-BE" sz="1100" dirty="0">
                        <a:effectLst/>
                        <a:latin typeface="Calibri"/>
                        <a:ea typeface="Calibri"/>
                        <a:cs typeface="Times New Roman"/>
                      </a:endParaRPr>
                    </a:p>
                  </a:txBody>
                  <a:tcPr marL="0" marR="0" marT="0" marB="0" anchor="ctr"/>
                </a:tc>
                <a:tc>
                  <a:txBody>
                    <a:bodyPr/>
                    <a:lstStyle/>
                    <a:p>
                      <a:pPr marR="100330" algn="r">
                        <a:lnSpc>
                          <a:spcPct val="115000"/>
                        </a:lnSpc>
                        <a:spcAft>
                          <a:spcPts val="1000"/>
                        </a:spcAft>
                      </a:pPr>
                      <a:r>
                        <a:rPr lang="fr-FR" sz="900" spc="10" dirty="0">
                          <a:effectLst/>
                        </a:rPr>
                        <a:t>79.0</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7"/>
                  </a:ext>
                </a:extLst>
              </a:tr>
              <a:tr h="155575">
                <a:tc>
                  <a:txBody>
                    <a:bodyPr/>
                    <a:lstStyle/>
                    <a:p>
                      <a:pPr marR="83185" algn="r">
                        <a:lnSpc>
                          <a:spcPct val="115000"/>
                        </a:lnSpc>
                        <a:spcAft>
                          <a:spcPts val="1000"/>
                        </a:spcAft>
                      </a:pPr>
                      <a:r>
                        <a:rPr lang="fr-FR" sz="900" spc="10" dirty="0">
                          <a:effectLst/>
                        </a:rPr>
                        <a:t>8</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900" spc="10" dirty="0">
                          <a:effectLst/>
                        </a:rPr>
                        <a:t>Degree</a:t>
                      </a:r>
                      <a:endParaRPr lang="fr-BE" sz="1100" dirty="0">
                        <a:effectLst/>
                        <a:latin typeface="Calibri"/>
                        <a:ea typeface="Calibri"/>
                        <a:cs typeface="Times New Roman"/>
                      </a:endParaRPr>
                    </a:p>
                  </a:txBody>
                  <a:tcPr marL="0" marR="0" marT="0" marB="0" anchor="ctr"/>
                </a:tc>
                <a:tc>
                  <a:txBody>
                    <a:bodyPr/>
                    <a:lstStyle/>
                    <a:p>
                      <a:pPr marR="31115" algn="r">
                        <a:lnSpc>
                          <a:spcPct val="115000"/>
                        </a:lnSpc>
                        <a:spcAft>
                          <a:spcPts val="1000"/>
                        </a:spcAft>
                      </a:pPr>
                      <a:r>
                        <a:rPr lang="fr-FR" sz="900" spc="10" dirty="0">
                          <a:effectLst/>
                        </a:rPr>
                        <a:t>1996</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900" spc="10" dirty="0">
                          <a:effectLst/>
                        </a:rPr>
                        <a:t>-</a:t>
                      </a:r>
                      <a:endParaRPr lang="fr-BE" sz="1100" dirty="0">
                        <a:effectLst/>
                        <a:latin typeface="Calibri"/>
                        <a:ea typeface="Calibri"/>
                        <a:cs typeface="Times New Roman"/>
                      </a:endParaRPr>
                    </a:p>
                  </a:txBody>
                  <a:tcPr marL="0" marR="0" marT="0" marB="0" anchor="ctr"/>
                </a:tc>
                <a:tc>
                  <a:txBody>
                    <a:bodyPr/>
                    <a:lstStyle/>
                    <a:p>
                      <a:pPr marR="94615" algn="r">
                        <a:lnSpc>
                          <a:spcPct val="115000"/>
                        </a:lnSpc>
                        <a:spcAft>
                          <a:spcPts val="1000"/>
                        </a:spcAft>
                      </a:pPr>
                      <a:r>
                        <a:rPr lang="fr-FR" sz="900" spc="10" dirty="0">
                          <a:effectLst/>
                        </a:rPr>
                        <a:t>10.0</a:t>
                      </a:r>
                      <a:endParaRPr lang="fr-BE" sz="1100" dirty="0">
                        <a:effectLst/>
                        <a:latin typeface="Calibri"/>
                        <a:ea typeface="Calibri"/>
                        <a:cs typeface="Times New Roman"/>
                      </a:endParaRPr>
                    </a:p>
                  </a:txBody>
                  <a:tcPr marL="0" marR="0" marT="0" marB="0" anchor="ctr"/>
                </a:tc>
                <a:tc>
                  <a:txBody>
                    <a:bodyPr/>
                    <a:lstStyle/>
                    <a:p>
                      <a:pPr marR="130175" algn="r">
                        <a:lnSpc>
                          <a:spcPct val="115000"/>
                        </a:lnSpc>
                        <a:spcAft>
                          <a:spcPts val="1000"/>
                        </a:spcAft>
                      </a:pPr>
                      <a:r>
                        <a:rPr lang="fr-FR" sz="900" spc="10" dirty="0">
                          <a:effectLst/>
                        </a:rPr>
                        <a:t>2.4</a:t>
                      </a:r>
                      <a:endParaRPr lang="fr-BE" sz="1100" dirty="0">
                        <a:effectLst/>
                        <a:latin typeface="Calibri"/>
                        <a:ea typeface="Calibri"/>
                        <a:cs typeface="Times New Roman"/>
                      </a:endParaRPr>
                    </a:p>
                  </a:txBody>
                  <a:tcPr marL="0" marR="0" marT="0" marB="0" anchor="ctr"/>
                </a:tc>
                <a:tc>
                  <a:txBody>
                    <a:bodyPr/>
                    <a:lstStyle/>
                    <a:p>
                      <a:pPr marR="100330" algn="r">
                        <a:lnSpc>
                          <a:spcPct val="115000"/>
                        </a:lnSpc>
                        <a:spcAft>
                          <a:spcPts val="1000"/>
                        </a:spcAft>
                      </a:pPr>
                      <a:r>
                        <a:rPr lang="fr-FR" sz="900" spc="10" dirty="0">
                          <a:effectLst/>
                        </a:rPr>
                        <a:t>1.8</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8"/>
                  </a:ext>
                </a:extLst>
              </a:tr>
            </a:tbl>
          </a:graphicData>
        </a:graphic>
      </p:graphicFrame>
      <p:sp>
        <p:nvSpPr>
          <p:cNvPr id="6" name="Rectangle 1"/>
          <p:cNvSpPr>
            <a:spLocks noChangeArrowheads="1"/>
          </p:cNvSpPr>
          <p:nvPr/>
        </p:nvSpPr>
        <p:spPr bwMode="auto">
          <a:xfrm>
            <a:off x="1259632" y="2444497"/>
            <a:ext cx="5813323"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rgbClr val="000000"/>
                </a:solidFill>
                <a:effectLst/>
                <a:latin typeface="Calibri" pitchFamily="34" charset="0"/>
                <a:ea typeface="Times New Roman" pitchFamily="18" charset="0"/>
                <a:cs typeface="Times New Roman" pitchFamily="18" charset="0"/>
              </a:rPr>
              <a:t>Table 4.3. Race and ethnic differences in educational attainment and literacy (percentages)</a:t>
            </a:r>
            <a:endParaRPr kumimoji="0" lang="fr-BE"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BE" sz="1800" b="0" i="0" u="none" strike="noStrike" cap="none" normalizeH="0" baseline="0" dirty="0">
              <a:ln>
                <a:noFill/>
              </a:ln>
              <a:solidFill>
                <a:schemeClr val="tx1"/>
              </a:solidFill>
              <a:effectLst/>
              <a:latin typeface="Arial" pitchFamily="34" charset="0"/>
              <a:cs typeface="Arial" pitchFamily="34" charset="0"/>
            </a:endParaRPr>
          </a:p>
        </p:txBody>
      </p:sp>
      <p:sp>
        <p:nvSpPr>
          <p:cNvPr id="3" name="Rectangle 2">
            <a:extLst>
              <a:ext uri="{FF2B5EF4-FFF2-40B4-BE49-F238E27FC236}">
                <a16:creationId xmlns:a16="http://schemas.microsoft.com/office/drawing/2014/main" id="{5728FE1A-DB30-44B3-AA7E-63ACF1F2570E}"/>
              </a:ext>
            </a:extLst>
          </p:cNvPr>
          <p:cNvSpPr/>
          <p:nvPr/>
        </p:nvSpPr>
        <p:spPr>
          <a:xfrm>
            <a:off x="125760" y="6413698"/>
            <a:ext cx="4572000" cy="307777"/>
          </a:xfrm>
          <a:prstGeom prst="rect">
            <a:avLst/>
          </a:prstGeom>
        </p:spPr>
        <p:txBody>
          <a:bodyPr>
            <a:spAutoFit/>
          </a:bodyPr>
          <a:lstStyle/>
          <a:p>
            <a:r>
              <a:rPr lang="en-AU" sz="1400" i="1" dirty="0"/>
              <a:t>The Global Bell Curve</a:t>
            </a:r>
            <a:r>
              <a:rPr lang="en-AU" sz="1400" dirty="0"/>
              <a:t>, Richard Lynn, 2009</a:t>
            </a:r>
            <a:endParaRPr lang="fr-BE" sz="1400" dirty="0"/>
          </a:p>
        </p:txBody>
      </p:sp>
    </p:spTree>
    <p:extLst>
      <p:ext uri="{BB962C8B-B14F-4D97-AF65-F5344CB8AC3E}">
        <p14:creationId xmlns:p14="http://schemas.microsoft.com/office/powerpoint/2010/main" val="336176134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
            </a:r>
            <a:br>
              <a:rPr lang="fr-FR" b="1" dirty="0"/>
            </a:br>
            <a:r>
              <a:rPr lang="fr-FR" b="1" dirty="0"/>
              <a:t/>
            </a:r>
            <a:br>
              <a:rPr lang="fr-FR" b="1" dirty="0"/>
            </a:br>
            <a:r>
              <a:rPr lang="fr-FR" dirty="0"/>
              <a:t>3.2 </a:t>
            </a:r>
            <a:r>
              <a:rPr lang="en-US" dirty="0"/>
              <a:t>Hierarchy remains IQ-</a:t>
            </a:r>
            <a:r>
              <a:rPr lang="en-US" dirty="0" err="1"/>
              <a:t>cratic</a:t>
            </a:r>
            <a:r>
              <a:rPr lang="en-US" dirty="0"/>
              <a:t> for salary and socio-economic status</a:t>
            </a:r>
            <a:r>
              <a:rPr lang="fr-BE" dirty="0"/>
              <a:t/>
            </a:r>
            <a:br>
              <a:rPr lang="fr-BE" dirty="0"/>
            </a:b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197</a:t>
            </a:fld>
            <a:endParaRPr lang="fr-BE" dirty="0"/>
          </a:p>
        </p:txBody>
      </p:sp>
      <p:graphicFrame>
        <p:nvGraphicFramePr>
          <p:cNvPr id="5" name="Tableau 4"/>
          <p:cNvGraphicFramePr>
            <a:graphicFrameLocks noGrp="1"/>
          </p:cNvGraphicFramePr>
          <p:nvPr>
            <p:extLst>
              <p:ext uri="{D42A27DB-BD31-4B8C-83A1-F6EECF244321}">
                <p14:modId xmlns:p14="http://schemas.microsoft.com/office/powerpoint/2010/main" val="2674928710"/>
              </p:ext>
            </p:extLst>
          </p:nvPr>
        </p:nvGraphicFramePr>
        <p:xfrm>
          <a:off x="2654300" y="3260725"/>
          <a:ext cx="3834130" cy="2120646"/>
        </p:xfrm>
        <a:graphic>
          <a:graphicData uri="http://schemas.openxmlformats.org/drawingml/2006/table">
            <a:tbl>
              <a:tblPr firstRow="1" firstCol="1" bandRow="1">
                <a:tableStyleId>{5C22544A-7EE6-4342-B048-85BDC9FD1C3A}</a:tableStyleId>
              </a:tblPr>
              <a:tblGrid>
                <a:gridCol w="210185">
                  <a:extLst>
                    <a:ext uri="{9D8B030D-6E8A-4147-A177-3AD203B41FA5}">
                      <a16:colId xmlns:a16="http://schemas.microsoft.com/office/drawing/2014/main" val="20000"/>
                    </a:ext>
                  </a:extLst>
                </a:gridCol>
                <a:gridCol w="1134110">
                  <a:extLst>
                    <a:ext uri="{9D8B030D-6E8A-4147-A177-3AD203B41FA5}">
                      <a16:colId xmlns:a16="http://schemas.microsoft.com/office/drawing/2014/main" val="20001"/>
                    </a:ext>
                  </a:extLst>
                </a:gridCol>
                <a:gridCol w="591185">
                  <a:extLst>
                    <a:ext uri="{9D8B030D-6E8A-4147-A177-3AD203B41FA5}">
                      <a16:colId xmlns:a16="http://schemas.microsoft.com/office/drawing/2014/main" val="20002"/>
                    </a:ext>
                  </a:extLst>
                </a:gridCol>
                <a:gridCol w="676910">
                  <a:extLst>
                    <a:ext uri="{9D8B030D-6E8A-4147-A177-3AD203B41FA5}">
                      <a16:colId xmlns:a16="http://schemas.microsoft.com/office/drawing/2014/main" val="20003"/>
                    </a:ext>
                  </a:extLst>
                </a:gridCol>
                <a:gridCol w="588010">
                  <a:extLst>
                    <a:ext uri="{9D8B030D-6E8A-4147-A177-3AD203B41FA5}">
                      <a16:colId xmlns:a16="http://schemas.microsoft.com/office/drawing/2014/main" val="20004"/>
                    </a:ext>
                  </a:extLst>
                </a:gridCol>
                <a:gridCol w="633730">
                  <a:extLst>
                    <a:ext uri="{9D8B030D-6E8A-4147-A177-3AD203B41FA5}">
                      <a16:colId xmlns:a16="http://schemas.microsoft.com/office/drawing/2014/main" val="20005"/>
                    </a:ext>
                  </a:extLst>
                </a:gridCol>
              </a:tblGrid>
              <a:tr h="152400">
                <a:tc>
                  <a:txBody>
                    <a:bodyPr/>
                    <a:lstStyle/>
                    <a:p>
                      <a:pPr>
                        <a:lnSpc>
                          <a:spcPct val="115000"/>
                        </a:lnSpc>
                      </a:pPr>
                      <a:endParaRPr lang="fr-BE" sz="1100" dirty="0">
                        <a:effectLst/>
                        <a:latin typeface="Calibri"/>
                        <a:cs typeface="Times New Roman"/>
                      </a:endParaRPr>
                    </a:p>
                  </a:txBody>
                  <a:tcPr marL="0" marR="0" marT="0" marB="0" anchor="ctr"/>
                </a:tc>
                <a:tc>
                  <a:txBody>
                    <a:bodyPr/>
                    <a:lstStyle/>
                    <a:p>
                      <a:pPr>
                        <a:lnSpc>
                          <a:spcPct val="115000"/>
                        </a:lnSpc>
                        <a:spcAft>
                          <a:spcPts val="1000"/>
                        </a:spcAft>
                      </a:pPr>
                      <a:r>
                        <a:rPr lang="fr-FR" sz="1000" spc="50" dirty="0">
                          <a:effectLst/>
                        </a:rPr>
                        <a:t>Measure</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1000" spc="50" dirty="0">
                          <a:effectLst/>
                        </a:rPr>
                        <a:t>japanese</a:t>
                      </a:r>
                      <a:endParaRPr lang="fr-BE" sz="1100" dirty="0">
                        <a:effectLst/>
                        <a:latin typeface="Calibri"/>
                        <a:ea typeface="Calibri"/>
                        <a:cs typeface="Times New Roman"/>
                      </a:endParaRPr>
                    </a:p>
                  </a:txBody>
                  <a:tcPr marL="0" marR="0" marT="0" marB="0" anchor="ctr"/>
                </a:tc>
                <a:tc>
                  <a:txBody>
                    <a:bodyPr/>
                    <a:lstStyle/>
                    <a:p>
                      <a:pPr marR="25400" algn="r">
                        <a:lnSpc>
                          <a:spcPct val="115000"/>
                        </a:lnSpc>
                        <a:spcAft>
                          <a:spcPts val="1000"/>
                        </a:spcAft>
                      </a:pPr>
                      <a:r>
                        <a:rPr lang="fr-FR" sz="1000" spc="50" dirty="0">
                          <a:effectLst/>
                        </a:rPr>
                        <a:t>Europeans</a:t>
                      </a:r>
                      <a:endParaRPr lang="fr-BE" sz="1100" dirty="0">
                        <a:effectLst/>
                        <a:latin typeface="Calibri"/>
                        <a:ea typeface="Calibri"/>
                        <a:cs typeface="Times New Roman"/>
                      </a:endParaRPr>
                    </a:p>
                  </a:txBody>
                  <a:tcPr marL="0" marR="0" marT="0" marB="0" anchor="ctr"/>
                </a:tc>
                <a:tc>
                  <a:txBody>
                    <a:bodyPr/>
                    <a:lstStyle/>
                    <a:p>
                      <a:pPr algn="r">
                        <a:lnSpc>
                          <a:spcPct val="115000"/>
                        </a:lnSpc>
                        <a:spcAft>
                          <a:spcPts val="1000"/>
                        </a:spcAft>
                      </a:pPr>
                      <a:r>
                        <a:rPr lang="fr-FR" sz="1000" spc="50" dirty="0">
                          <a:effectLst/>
                        </a:rPr>
                        <a:t>Mulattos</a:t>
                      </a:r>
                      <a:endParaRPr lang="fr-BE" sz="1100" dirty="0">
                        <a:effectLst/>
                        <a:latin typeface="Calibri"/>
                        <a:ea typeface="Calibri"/>
                        <a:cs typeface="Times New Roman"/>
                      </a:endParaRPr>
                    </a:p>
                  </a:txBody>
                  <a:tcPr marL="0" marR="0" marT="0" marB="0" anchor="ctr"/>
                </a:tc>
                <a:tc>
                  <a:txBody>
                    <a:bodyPr/>
                    <a:lstStyle/>
                    <a:p>
                      <a:pPr marR="61595" algn="r">
                        <a:lnSpc>
                          <a:spcPct val="115000"/>
                        </a:lnSpc>
                        <a:spcAft>
                          <a:spcPts val="1000"/>
                        </a:spcAft>
                      </a:pPr>
                      <a:r>
                        <a:rPr lang="fr-FR" sz="1000" spc="50" dirty="0">
                          <a:effectLst/>
                        </a:rPr>
                        <a:t>Blacks</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149225">
                <a:tc>
                  <a:txBody>
                    <a:bodyPr/>
                    <a:lstStyle/>
                    <a:p>
                      <a:pPr>
                        <a:lnSpc>
                          <a:spcPct val="115000"/>
                        </a:lnSpc>
                        <a:spcAft>
                          <a:spcPts val="1000"/>
                        </a:spcAft>
                      </a:pPr>
                      <a:r>
                        <a:rPr lang="fr-FR" sz="1000" spc="50" dirty="0">
                          <a:effectLst/>
                        </a:rPr>
                        <a:t>1</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50" dirty="0">
                          <a:effectLst/>
                        </a:rPr>
                        <a:t>Income, 1960</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1000" spc="50" dirty="0">
                          <a:effectLst/>
                        </a:rPr>
                        <a:t>-</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50" dirty="0">
                          <a:effectLst/>
                        </a:rPr>
                        <a:t>11,601</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50" dirty="0">
                          <a:effectLst/>
                        </a:rPr>
                        <a:t>6,492</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50" dirty="0">
                          <a:effectLst/>
                        </a:rPr>
                        <a:t>5,444</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146685">
                <a:tc>
                  <a:txBody>
                    <a:bodyPr/>
                    <a:lstStyle/>
                    <a:p>
                      <a:pPr>
                        <a:lnSpc>
                          <a:spcPct val="115000"/>
                        </a:lnSpc>
                        <a:spcAft>
                          <a:spcPts val="1000"/>
                        </a:spcAft>
                      </a:pPr>
                      <a:r>
                        <a:rPr lang="fr-FR" sz="1000" spc="50" dirty="0">
                          <a:effectLst/>
                        </a:rPr>
                        <a:t>2</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50" dirty="0">
                          <a:effectLst/>
                        </a:rPr>
                        <a:t>Income, 1980</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1000" spc="50" dirty="0">
                          <a:effectLst/>
                        </a:rPr>
                        <a:t>35,610</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50" dirty="0">
                          <a:effectLst/>
                        </a:rPr>
                        <a:t>21,867</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50" dirty="0">
                          <a:effectLst/>
                        </a:rPr>
                        <a:t>11,053</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50" dirty="0">
                          <a:effectLst/>
                        </a:rPr>
                        <a:t>9,004</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r h="149225">
                <a:tc>
                  <a:txBody>
                    <a:bodyPr/>
                    <a:lstStyle/>
                    <a:p>
                      <a:pPr>
                        <a:lnSpc>
                          <a:spcPct val="115000"/>
                        </a:lnSpc>
                        <a:spcAft>
                          <a:spcPts val="1000"/>
                        </a:spcAft>
                      </a:pPr>
                      <a:r>
                        <a:rPr lang="fr-FR" sz="1000" spc="50" dirty="0">
                          <a:effectLst/>
                        </a:rPr>
                        <a:t>3</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50" dirty="0">
                          <a:effectLst/>
                        </a:rPr>
                        <a:t>Income, 1991</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1000" spc="50" dirty="0">
                          <a:effectLst/>
                        </a:rPr>
                        <a:t>-</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50" dirty="0">
                          <a:effectLst/>
                        </a:rPr>
                        <a:t>224,752</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50" dirty="0">
                          <a:effectLst/>
                        </a:rPr>
                        <a:t>132,400</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50" dirty="0">
                          <a:effectLst/>
                        </a:rPr>
                        <a:t>129,165</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3"/>
                  </a:ext>
                </a:extLst>
              </a:tr>
              <a:tr h="149225">
                <a:tc>
                  <a:txBody>
                    <a:bodyPr/>
                    <a:lstStyle/>
                    <a:p>
                      <a:pPr>
                        <a:lnSpc>
                          <a:spcPct val="115000"/>
                        </a:lnSpc>
                        <a:spcAft>
                          <a:spcPts val="1000"/>
                        </a:spcAft>
                      </a:pPr>
                      <a:r>
                        <a:rPr lang="fr-FR" sz="1000" spc="50" dirty="0">
                          <a:effectLst/>
                        </a:rPr>
                        <a:t>4</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50" dirty="0">
                          <a:effectLst/>
                        </a:rPr>
                        <a:t>Poverty, 1987</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1000" spc="50" dirty="0">
                          <a:effectLst/>
                        </a:rPr>
                        <a:t>-</a:t>
                      </a:r>
                      <a:endParaRPr lang="fr-BE" sz="1100" dirty="0">
                        <a:effectLst/>
                        <a:latin typeface="Calibri"/>
                        <a:ea typeface="Calibri"/>
                        <a:cs typeface="Times New Roman"/>
                      </a:endParaRPr>
                    </a:p>
                  </a:txBody>
                  <a:tcPr marL="0" marR="0" marT="0" marB="0" anchor="ctr"/>
                </a:tc>
                <a:tc>
                  <a:txBody>
                    <a:bodyPr/>
                    <a:lstStyle/>
                    <a:p>
                      <a:pPr marR="139700" algn="r">
                        <a:lnSpc>
                          <a:spcPct val="115000"/>
                        </a:lnSpc>
                        <a:spcAft>
                          <a:spcPts val="1000"/>
                        </a:spcAft>
                      </a:pPr>
                      <a:r>
                        <a:rPr lang="fr-FR" sz="1000" spc="50" dirty="0">
                          <a:effectLst/>
                        </a:rPr>
                        <a:t>24%</a:t>
                      </a:r>
                      <a:endParaRPr lang="fr-BE" sz="1100" dirty="0">
                        <a:effectLst/>
                        <a:latin typeface="Calibri"/>
                        <a:ea typeface="Calibri"/>
                        <a:cs typeface="Times New Roman"/>
                      </a:endParaRPr>
                    </a:p>
                  </a:txBody>
                  <a:tcPr marL="0" marR="0" marT="0" marB="0" anchor="ctr"/>
                </a:tc>
                <a:tc>
                  <a:txBody>
                    <a:bodyPr/>
                    <a:lstStyle/>
                    <a:p>
                      <a:pPr marR="136525" algn="r">
                        <a:lnSpc>
                          <a:spcPct val="115000"/>
                        </a:lnSpc>
                        <a:spcAft>
                          <a:spcPts val="1000"/>
                        </a:spcAft>
                      </a:pPr>
                      <a:r>
                        <a:rPr lang="fr-FR" sz="1000" spc="50" dirty="0">
                          <a:effectLst/>
                        </a:rPr>
                        <a:t>44%</a:t>
                      </a:r>
                      <a:endParaRPr lang="fr-BE" sz="1100" dirty="0">
                        <a:effectLst/>
                        <a:latin typeface="Calibri"/>
                        <a:ea typeface="Calibri"/>
                        <a:cs typeface="Times New Roman"/>
                      </a:endParaRPr>
                    </a:p>
                  </a:txBody>
                  <a:tcPr marL="0" marR="0" marT="0" marB="0" anchor="ctr"/>
                </a:tc>
                <a:tc>
                  <a:txBody>
                    <a:bodyPr/>
                    <a:lstStyle/>
                    <a:p>
                      <a:pPr marR="118745" algn="r">
                        <a:lnSpc>
                          <a:spcPct val="115000"/>
                        </a:lnSpc>
                        <a:spcAft>
                          <a:spcPts val="1000"/>
                        </a:spcAft>
                      </a:pPr>
                      <a:r>
                        <a:rPr lang="fr-FR" sz="1000" spc="50" dirty="0">
                          <a:effectLst/>
                        </a:rPr>
                        <a:t>46%</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4"/>
                  </a:ext>
                </a:extLst>
              </a:tr>
              <a:tr h="149225">
                <a:tc>
                  <a:txBody>
                    <a:bodyPr/>
                    <a:lstStyle/>
                    <a:p>
                      <a:pPr>
                        <a:lnSpc>
                          <a:spcPct val="115000"/>
                        </a:lnSpc>
                        <a:spcAft>
                          <a:spcPts val="1000"/>
                        </a:spcAft>
                      </a:pPr>
                      <a:r>
                        <a:rPr lang="fr-FR" sz="1000" spc="50" dirty="0">
                          <a:effectLst/>
                        </a:rPr>
                        <a:t>5</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40" dirty="0">
                          <a:effectLst/>
                        </a:rPr>
                        <a:t>Professionals, 1950</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1000" spc="50" dirty="0">
                          <a:effectLst/>
                        </a:rPr>
                        <a:t>-</a:t>
                      </a:r>
                      <a:endParaRPr lang="fr-BE" sz="1100" dirty="0">
                        <a:effectLst/>
                        <a:latin typeface="Calibri"/>
                        <a:ea typeface="Calibri"/>
                        <a:cs typeface="Times New Roman"/>
                      </a:endParaRPr>
                    </a:p>
                  </a:txBody>
                  <a:tcPr marL="0" marR="0" marT="0" marB="0" anchor="ctr"/>
                </a:tc>
                <a:tc>
                  <a:txBody>
                    <a:bodyPr/>
                    <a:lstStyle/>
                    <a:p>
                      <a:pPr marR="82550" algn="r">
                        <a:lnSpc>
                          <a:spcPct val="115000"/>
                        </a:lnSpc>
                        <a:spcAft>
                          <a:spcPts val="1000"/>
                        </a:spcAft>
                      </a:pPr>
                      <a:r>
                        <a:rPr lang="fr-FR" sz="1000" spc="50" dirty="0">
                          <a:effectLst/>
                        </a:rPr>
                        <a:t>4.5%</a:t>
                      </a:r>
                      <a:endParaRPr lang="fr-BE" sz="1100" dirty="0">
                        <a:effectLst/>
                        <a:latin typeface="Calibri"/>
                        <a:ea typeface="Calibri"/>
                        <a:cs typeface="Times New Roman"/>
                      </a:endParaRPr>
                    </a:p>
                  </a:txBody>
                  <a:tcPr marL="0" marR="0" marT="0" marB="0" anchor="ctr"/>
                </a:tc>
                <a:tc>
                  <a:txBody>
                    <a:bodyPr/>
                    <a:lstStyle/>
                    <a:p>
                      <a:pPr algn="r">
                        <a:lnSpc>
                          <a:spcPct val="115000"/>
                        </a:lnSpc>
                        <a:spcAft>
                          <a:spcPts val="1000"/>
                        </a:spcAft>
                      </a:pPr>
                      <a:r>
                        <a:rPr lang="fr-FR" sz="1000" spc="50" dirty="0">
                          <a:effectLst/>
                        </a:rPr>
                        <a:t>2.4%</a:t>
                      </a:r>
                      <a:endParaRPr lang="fr-BE" sz="1100" dirty="0">
                        <a:effectLst/>
                        <a:latin typeface="Calibri"/>
                        <a:ea typeface="Calibri"/>
                        <a:cs typeface="Times New Roman"/>
                      </a:endParaRPr>
                    </a:p>
                  </a:txBody>
                  <a:tcPr marL="0" marR="0" marT="0" marB="0" anchor="ctr"/>
                </a:tc>
                <a:tc>
                  <a:txBody>
                    <a:bodyPr/>
                    <a:lstStyle/>
                    <a:p>
                      <a:pPr marR="61595" algn="r">
                        <a:lnSpc>
                          <a:spcPct val="115000"/>
                        </a:lnSpc>
                        <a:spcAft>
                          <a:spcPts val="1000"/>
                        </a:spcAft>
                      </a:pPr>
                      <a:r>
                        <a:rPr lang="fr-FR" sz="1000" spc="50" dirty="0">
                          <a:effectLst/>
                        </a:rPr>
                        <a:t>2.1%</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5"/>
                  </a:ext>
                </a:extLst>
              </a:tr>
              <a:tr h="149225">
                <a:tc>
                  <a:txBody>
                    <a:bodyPr/>
                    <a:lstStyle/>
                    <a:p>
                      <a:pPr>
                        <a:lnSpc>
                          <a:spcPct val="115000"/>
                        </a:lnSpc>
                        <a:spcAft>
                          <a:spcPts val="1000"/>
                        </a:spcAft>
                      </a:pPr>
                      <a:r>
                        <a:rPr lang="fr-FR" sz="1000" spc="50" dirty="0">
                          <a:effectLst/>
                        </a:rPr>
                        <a:t>6</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40" dirty="0">
                          <a:effectLst/>
                        </a:rPr>
                        <a:t>Professionals, 1980</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1000" spc="50" dirty="0">
                          <a:effectLst/>
                        </a:rPr>
                        <a:t>-</a:t>
                      </a:r>
                      <a:endParaRPr lang="fr-BE" sz="1100" dirty="0">
                        <a:effectLst/>
                        <a:latin typeface="Calibri"/>
                        <a:ea typeface="Calibri"/>
                        <a:cs typeface="Times New Roman"/>
                      </a:endParaRPr>
                    </a:p>
                  </a:txBody>
                  <a:tcPr marL="0" marR="0" marT="0" marB="0" anchor="ctr"/>
                </a:tc>
                <a:tc>
                  <a:txBody>
                    <a:bodyPr/>
                    <a:lstStyle/>
                    <a:p>
                      <a:pPr marR="82550" algn="r">
                        <a:lnSpc>
                          <a:spcPct val="115000"/>
                        </a:lnSpc>
                        <a:spcAft>
                          <a:spcPts val="1000"/>
                        </a:spcAft>
                      </a:pPr>
                      <a:r>
                        <a:rPr lang="fr-FR" sz="1000" spc="50" dirty="0">
                          <a:effectLst/>
                        </a:rPr>
                        <a:t>9.0%</a:t>
                      </a:r>
                      <a:endParaRPr lang="fr-BE" sz="1100" dirty="0">
                        <a:effectLst/>
                        <a:latin typeface="Calibri"/>
                        <a:ea typeface="Calibri"/>
                        <a:cs typeface="Times New Roman"/>
                      </a:endParaRPr>
                    </a:p>
                  </a:txBody>
                  <a:tcPr marL="0" marR="0" marT="0" marB="0" anchor="ctr"/>
                </a:tc>
                <a:tc>
                  <a:txBody>
                    <a:bodyPr/>
                    <a:lstStyle/>
                    <a:p>
                      <a:pPr algn="r">
                        <a:lnSpc>
                          <a:spcPct val="115000"/>
                        </a:lnSpc>
                        <a:spcAft>
                          <a:spcPts val="1000"/>
                        </a:spcAft>
                      </a:pPr>
                      <a:r>
                        <a:rPr lang="fr-FR" sz="1000" spc="50" dirty="0">
                          <a:effectLst/>
                        </a:rPr>
                        <a:t>3.8%</a:t>
                      </a:r>
                      <a:endParaRPr lang="fr-BE" sz="1100" dirty="0">
                        <a:effectLst/>
                        <a:latin typeface="Calibri"/>
                        <a:ea typeface="Calibri"/>
                        <a:cs typeface="Times New Roman"/>
                      </a:endParaRPr>
                    </a:p>
                  </a:txBody>
                  <a:tcPr marL="0" marR="0" marT="0" marB="0" anchor="ctr"/>
                </a:tc>
                <a:tc>
                  <a:txBody>
                    <a:bodyPr/>
                    <a:lstStyle/>
                    <a:p>
                      <a:pPr marR="61595" algn="r">
                        <a:lnSpc>
                          <a:spcPct val="115000"/>
                        </a:lnSpc>
                        <a:spcAft>
                          <a:spcPts val="1000"/>
                        </a:spcAft>
                      </a:pPr>
                      <a:r>
                        <a:rPr lang="fr-FR" sz="1000" spc="50" dirty="0">
                          <a:effectLst/>
                        </a:rPr>
                        <a:t>2.5%</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6"/>
                  </a:ext>
                </a:extLst>
              </a:tr>
              <a:tr h="146685">
                <a:tc>
                  <a:txBody>
                    <a:bodyPr/>
                    <a:lstStyle/>
                    <a:p>
                      <a:pPr>
                        <a:lnSpc>
                          <a:spcPct val="115000"/>
                        </a:lnSpc>
                        <a:spcAft>
                          <a:spcPts val="1000"/>
                        </a:spcAft>
                      </a:pPr>
                      <a:r>
                        <a:rPr lang="fr-FR" sz="1000" spc="50" dirty="0">
                          <a:effectLst/>
                        </a:rPr>
                        <a:t>7</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40" dirty="0">
                          <a:effectLst/>
                        </a:rPr>
                        <a:t>Professionals, 1991</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1000" spc="50" dirty="0">
                          <a:effectLst/>
                        </a:rPr>
                        <a:t>-</a:t>
                      </a:r>
                      <a:endParaRPr lang="fr-BE" sz="1100" dirty="0">
                        <a:effectLst/>
                        <a:latin typeface="Calibri"/>
                        <a:ea typeface="Calibri"/>
                        <a:cs typeface="Times New Roman"/>
                      </a:endParaRPr>
                    </a:p>
                  </a:txBody>
                  <a:tcPr marL="0" marR="0" marT="0" marB="0" anchor="ctr"/>
                </a:tc>
                <a:tc>
                  <a:txBody>
                    <a:bodyPr/>
                    <a:lstStyle/>
                    <a:p>
                      <a:pPr marR="82550" algn="r">
                        <a:lnSpc>
                          <a:spcPct val="115000"/>
                        </a:lnSpc>
                        <a:spcAft>
                          <a:spcPts val="1000"/>
                        </a:spcAft>
                      </a:pPr>
                      <a:r>
                        <a:rPr lang="fr-FR" sz="1000" spc="50" dirty="0">
                          <a:effectLst/>
                        </a:rPr>
                        <a:t>27.5%</a:t>
                      </a:r>
                      <a:endParaRPr lang="fr-BE" sz="1100" dirty="0">
                        <a:effectLst/>
                        <a:latin typeface="Calibri"/>
                        <a:ea typeface="Calibri"/>
                        <a:cs typeface="Times New Roman"/>
                      </a:endParaRPr>
                    </a:p>
                  </a:txBody>
                  <a:tcPr marL="0" marR="0" marT="0" marB="0" anchor="ctr"/>
                </a:tc>
                <a:tc>
                  <a:txBody>
                    <a:bodyPr/>
                    <a:lstStyle/>
                    <a:p>
                      <a:pPr algn="r">
                        <a:lnSpc>
                          <a:spcPct val="115000"/>
                        </a:lnSpc>
                        <a:spcAft>
                          <a:spcPts val="1000"/>
                        </a:spcAft>
                      </a:pPr>
                      <a:r>
                        <a:rPr lang="fr-FR" sz="1000" spc="50" dirty="0">
                          <a:effectLst/>
                        </a:rPr>
                        <a:t>15.8%</a:t>
                      </a:r>
                      <a:endParaRPr lang="fr-BE" sz="1100" dirty="0">
                        <a:effectLst/>
                        <a:latin typeface="Calibri"/>
                        <a:ea typeface="Calibri"/>
                        <a:cs typeface="Times New Roman"/>
                      </a:endParaRPr>
                    </a:p>
                  </a:txBody>
                  <a:tcPr marL="0" marR="0" marT="0" marB="0" anchor="ctr"/>
                </a:tc>
                <a:tc>
                  <a:txBody>
                    <a:bodyPr/>
                    <a:lstStyle/>
                    <a:p>
                      <a:pPr marR="61595" algn="r">
                        <a:lnSpc>
                          <a:spcPct val="115000"/>
                        </a:lnSpc>
                        <a:spcAft>
                          <a:spcPts val="1000"/>
                        </a:spcAft>
                      </a:pPr>
                      <a:r>
                        <a:rPr lang="fr-FR" sz="1000" spc="50" dirty="0">
                          <a:effectLst/>
                        </a:rPr>
                        <a:t>12.1%</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7"/>
                  </a:ext>
                </a:extLst>
              </a:tr>
              <a:tr h="149225">
                <a:tc>
                  <a:txBody>
                    <a:bodyPr/>
                    <a:lstStyle/>
                    <a:p>
                      <a:pPr>
                        <a:lnSpc>
                          <a:spcPct val="115000"/>
                        </a:lnSpc>
                        <a:spcAft>
                          <a:spcPts val="1000"/>
                        </a:spcAft>
                      </a:pPr>
                      <a:r>
                        <a:rPr lang="fr-FR" sz="1000" spc="50" dirty="0">
                          <a:effectLst/>
                        </a:rPr>
                        <a:t>8</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50" dirty="0">
                          <a:effectLst/>
                        </a:rPr>
                        <a:t>Unemployment: M</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1000" spc="50" dirty="0">
                          <a:effectLst/>
                        </a:rPr>
                        <a:t>-</a:t>
                      </a:r>
                      <a:endParaRPr lang="fr-BE" sz="1100" dirty="0">
                        <a:effectLst/>
                        <a:latin typeface="Calibri"/>
                        <a:ea typeface="Calibri"/>
                        <a:cs typeface="Times New Roman"/>
                      </a:endParaRPr>
                    </a:p>
                  </a:txBody>
                  <a:tcPr marL="0" marR="0" marT="0" marB="0" anchor="ctr"/>
                </a:tc>
                <a:tc>
                  <a:txBody>
                    <a:bodyPr/>
                    <a:lstStyle/>
                    <a:p>
                      <a:pPr marR="82550" algn="r">
                        <a:lnSpc>
                          <a:spcPct val="115000"/>
                        </a:lnSpc>
                        <a:spcAft>
                          <a:spcPts val="1000"/>
                        </a:spcAft>
                      </a:pPr>
                      <a:r>
                        <a:rPr lang="fr-FR" sz="1000" spc="50" dirty="0">
                          <a:effectLst/>
                        </a:rPr>
                        <a:t>3.5%</a:t>
                      </a:r>
                      <a:endParaRPr lang="fr-BE" sz="1100" dirty="0">
                        <a:effectLst/>
                        <a:latin typeface="Calibri"/>
                        <a:ea typeface="Calibri"/>
                        <a:cs typeface="Times New Roman"/>
                      </a:endParaRPr>
                    </a:p>
                  </a:txBody>
                  <a:tcPr marL="0" marR="0" marT="0" marB="0" anchor="ctr"/>
                </a:tc>
                <a:tc>
                  <a:txBody>
                    <a:bodyPr/>
                    <a:lstStyle/>
                    <a:p>
                      <a:pPr algn="r">
                        <a:lnSpc>
                          <a:spcPct val="115000"/>
                        </a:lnSpc>
                        <a:spcAft>
                          <a:spcPts val="1000"/>
                        </a:spcAft>
                      </a:pPr>
                      <a:r>
                        <a:rPr lang="fr-FR" sz="1000" spc="50" dirty="0">
                          <a:effectLst/>
                        </a:rPr>
                        <a:t>4.1%</a:t>
                      </a:r>
                      <a:endParaRPr lang="fr-BE" sz="1100" dirty="0">
                        <a:effectLst/>
                        <a:latin typeface="Calibri"/>
                        <a:ea typeface="Calibri"/>
                        <a:cs typeface="Times New Roman"/>
                      </a:endParaRPr>
                    </a:p>
                  </a:txBody>
                  <a:tcPr marL="0" marR="0" marT="0" marB="0" anchor="ctr"/>
                </a:tc>
                <a:tc>
                  <a:txBody>
                    <a:bodyPr/>
                    <a:lstStyle/>
                    <a:p>
                      <a:pPr marR="61595" algn="r">
                        <a:lnSpc>
                          <a:spcPct val="115000"/>
                        </a:lnSpc>
                        <a:spcAft>
                          <a:spcPts val="1000"/>
                        </a:spcAft>
                      </a:pPr>
                      <a:r>
                        <a:rPr lang="fr-FR" sz="1000" spc="50" dirty="0">
                          <a:effectLst/>
                        </a:rPr>
                        <a:t>4.8%</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8"/>
                  </a:ext>
                </a:extLst>
              </a:tr>
              <a:tr h="149225">
                <a:tc>
                  <a:txBody>
                    <a:bodyPr/>
                    <a:lstStyle/>
                    <a:p>
                      <a:pPr>
                        <a:lnSpc>
                          <a:spcPct val="115000"/>
                        </a:lnSpc>
                        <a:spcAft>
                          <a:spcPts val="1000"/>
                        </a:spcAft>
                      </a:pPr>
                      <a:r>
                        <a:rPr lang="fr-FR" sz="1000" spc="50" dirty="0">
                          <a:effectLst/>
                        </a:rPr>
                        <a:t>9</a:t>
                      </a:r>
                      <a:endParaRPr lang="fr-BE" sz="1100" dirty="0">
                        <a:effectLst/>
                        <a:latin typeface="Calibri"/>
                        <a:ea typeface="Calibri"/>
                        <a:cs typeface="Times New Roman"/>
                      </a:endParaRPr>
                    </a:p>
                  </a:txBody>
                  <a:tcPr marL="0" marR="0" marT="0" marB="0" anchor="ctr"/>
                </a:tc>
                <a:tc>
                  <a:txBody>
                    <a:bodyPr/>
                    <a:lstStyle/>
                    <a:p>
                      <a:pPr>
                        <a:lnSpc>
                          <a:spcPct val="115000"/>
                        </a:lnSpc>
                        <a:spcAft>
                          <a:spcPts val="1000"/>
                        </a:spcAft>
                      </a:pPr>
                      <a:r>
                        <a:rPr lang="fr-FR" sz="1000" spc="50" dirty="0">
                          <a:effectLst/>
                        </a:rPr>
                        <a:t>Unemployment: F</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1000"/>
                        </a:spcAft>
                      </a:pPr>
                      <a:r>
                        <a:rPr lang="fr-FR" sz="1000" spc="50" dirty="0">
                          <a:effectLst/>
                        </a:rPr>
                        <a:t>-</a:t>
                      </a:r>
                      <a:endParaRPr lang="fr-BE" sz="1100" dirty="0">
                        <a:effectLst/>
                        <a:latin typeface="Calibri"/>
                        <a:ea typeface="Calibri"/>
                        <a:cs typeface="Times New Roman"/>
                      </a:endParaRPr>
                    </a:p>
                  </a:txBody>
                  <a:tcPr marL="0" marR="0" marT="0" marB="0" anchor="ctr"/>
                </a:tc>
                <a:tc>
                  <a:txBody>
                    <a:bodyPr/>
                    <a:lstStyle/>
                    <a:p>
                      <a:pPr marR="82550" algn="r">
                        <a:lnSpc>
                          <a:spcPct val="115000"/>
                        </a:lnSpc>
                        <a:spcAft>
                          <a:spcPts val="1000"/>
                        </a:spcAft>
                      </a:pPr>
                      <a:r>
                        <a:rPr lang="fr-FR" sz="1000" spc="50" dirty="0">
                          <a:effectLst/>
                        </a:rPr>
                        <a:t>3.3%</a:t>
                      </a:r>
                      <a:endParaRPr lang="fr-BE" sz="1100" dirty="0">
                        <a:effectLst/>
                        <a:latin typeface="Calibri"/>
                        <a:ea typeface="Calibri"/>
                        <a:cs typeface="Times New Roman"/>
                      </a:endParaRPr>
                    </a:p>
                  </a:txBody>
                  <a:tcPr marL="0" marR="0" marT="0" marB="0" anchor="ctr"/>
                </a:tc>
                <a:tc>
                  <a:txBody>
                    <a:bodyPr/>
                    <a:lstStyle/>
                    <a:p>
                      <a:pPr algn="r">
                        <a:lnSpc>
                          <a:spcPct val="115000"/>
                        </a:lnSpc>
                        <a:spcAft>
                          <a:spcPts val="1000"/>
                        </a:spcAft>
                      </a:pPr>
                      <a:r>
                        <a:rPr lang="fr-FR" sz="1000" spc="50" dirty="0">
                          <a:effectLst/>
                        </a:rPr>
                        <a:t>3.6%</a:t>
                      </a:r>
                      <a:endParaRPr lang="fr-BE" sz="1100" dirty="0">
                        <a:effectLst/>
                        <a:latin typeface="Calibri"/>
                        <a:ea typeface="Calibri"/>
                        <a:cs typeface="Times New Roman"/>
                      </a:endParaRPr>
                    </a:p>
                  </a:txBody>
                  <a:tcPr marL="0" marR="0" marT="0" marB="0" anchor="ctr"/>
                </a:tc>
                <a:tc>
                  <a:txBody>
                    <a:bodyPr/>
                    <a:lstStyle/>
                    <a:p>
                      <a:pPr marR="61595" algn="r">
                        <a:lnSpc>
                          <a:spcPct val="115000"/>
                        </a:lnSpc>
                        <a:spcAft>
                          <a:spcPts val="1000"/>
                        </a:spcAft>
                      </a:pPr>
                      <a:r>
                        <a:rPr lang="fr-FR" sz="1000" spc="50" dirty="0">
                          <a:effectLst/>
                        </a:rPr>
                        <a:t>4.4%</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9"/>
                  </a:ext>
                </a:extLst>
              </a:tr>
              <a:tr h="164465">
                <a:tc gridSpan="6">
                  <a:txBody>
                    <a:bodyPr/>
                    <a:lstStyle/>
                    <a:p>
                      <a:pPr>
                        <a:lnSpc>
                          <a:spcPct val="115000"/>
                        </a:lnSpc>
                        <a:spcAft>
                          <a:spcPts val="1000"/>
                        </a:spcAft>
                      </a:pPr>
                      <a:r>
                        <a:rPr lang="fr-FR" sz="1000" spc="50" dirty="0">
                          <a:effectLst/>
                        </a:rPr>
                        <a:t>Sources: 1: Marx, 1998; 2-3, 6-7: Lovell, 1993; 4-5 Andrews,</a:t>
                      </a:r>
                      <a:endParaRPr lang="fr-BE" sz="1100" dirty="0">
                        <a:effectLst/>
                        <a:latin typeface="Calibri"/>
                        <a:ea typeface="Calibri"/>
                        <a:cs typeface="Times New Roman"/>
                      </a:endParaRPr>
                    </a:p>
                  </a:txBody>
                  <a:tcPr marL="0" marR="0" marT="0" marB="0" anchor="ct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0010"/>
                  </a:ext>
                </a:extLst>
              </a:tr>
              <a:tr h="158750">
                <a:tc gridSpan="6">
                  <a:txBody>
                    <a:bodyPr/>
                    <a:lstStyle/>
                    <a:p>
                      <a:pPr>
                        <a:lnSpc>
                          <a:spcPct val="115000"/>
                        </a:lnSpc>
                        <a:spcAft>
                          <a:spcPts val="1000"/>
                        </a:spcAft>
                      </a:pPr>
                      <a:r>
                        <a:rPr lang="fr-FR" sz="1000" spc="50" dirty="0">
                          <a:effectLst/>
                        </a:rPr>
                        <a:t>1992; 8-9: PNAD, 1997</a:t>
                      </a:r>
                      <a:endParaRPr lang="fr-BE" sz="1100" dirty="0">
                        <a:effectLst/>
                        <a:latin typeface="Calibri"/>
                        <a:ea typeface="Calibri"/>
                        <a:cs typeface="Times New Roman"/>
                      </a:endParaRPr>
                    </a:p>
                  </a:txBody>
                  <a:tcPr marL="0" marR="0" marT="0" marB="0" anchor="ct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0011"/>
                  </a:ext>
                </a:extLst>
              </a:tr>
            </a:tbl>
          </a:graphicData>
        </a:graphic>
      </p:graphicFrame>
      <p:sp>
        <p:nvSpPr>
          <p:cNvPr id="6" name="Rectangle 1"/>
          <p:cNvSpPr>
            <a:spLocks noChangeArrowheads="1"/>
          </p:cNvSpPr>
          <p:nvPr/>
        </p:nvSpPr>
        <p:spPr bwMode="auto">
          <a:xfrm>
            <a:off x="2237642" y="2924944"/>
            <a:ext cx="490461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Calibri" pitchFamily="34" charset="0"/>
                <a:ea typeface="Times New Roman" pitchFamily="18" charset="0"/>
                <a:cs typeface="Times New Roman" pitchFamily="18" charset="0"/>
              </a:rPr>
              <a:t>Table 4.4. Race and ethnic differences in earnings and socioeconomic status</a:t>
            </a:r>
            <a:endParaRPr kumimoji="0" lang="fr-BE"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BE" sz="1800" b="0" i="0" u="none" strike="noStrike" cap="none" normalizeH="0" baseline="0" dirty="0">
              <a:ln>
                <a:noFill/>
              </a:ln>
              <a:solidFill>
                <a:schemeClr val="tx1"/>
              </a:solidFill>
              <a:effectLst/>
              <a:latin typeface="Arial" pitchFamily="34" charset="0"/>
              <a:cs typeface="Arial" pitchFamily="34" charset="0"/>
            </a:endParaRPr>
          </a:p>
        </p:txBody>
      </p:sp>
      <p:sp>
        <p:nvSpPr>
          <p:cNvPr id="7" name="ZoneTexte 6"/>
          <p:cNvSpPr txBox="1"/>
          <p:nvPr/>
        </p:nvSpPr>
        <p:spPr>
          <a:xfrm>
            <a:off x="143381" y="6408472"/>
            <a:ext cx="4427984" cy="307777"/>
          </a:xfrm>
          <a:prstGeom prst="rect">
            <a:avLst/>
          </a:prstGeom>
          <a:noFill/>
        </p:spPr>
        <p:txBody>
          <a:bodyPr wrap="square" rtlCol="0">
            <a:spAutoFit/>
          </a:bodyPr>
          <a:lstStyle/>
          <a:p>
            <a:r>
              <a:rPr lang="en-AU" sz="1400" i="1" dirty="0"/>
              <a:t>The Global Bell Curve</a:t>
            </a:r>
            <a:r>
              <a:rPr lang="en-AU" sz="1400" dirty="0"/>
              <a:t>, Richard Lynn, 2009</a:t>
            </a:r>
            <a:r>
              <a:rPr lang="fr-BE" sz="1400" dirty="0" smtClean="0"/>
              <a:t>              </a:t>
            </a:r>
            <a:endParaRPr lang="fr-BE" dirty="0"/>
          </a:p>
        </p:txBody>
      </p:sp>
    </p:spTree>
    <p:extLst>
      <p:ext uri="{BB962C8B-B14F-4D97-AF65-F5344CB8AC3E}">
        <p14:creationId xmlns:p14="http://schemas.microsoft.com/office/powerpoint/2010/main" val="148246461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
            </a:r>
            <a:br>
              <a:rPr lang="fr-FR" dirty="0"/>
            </a:br>
            <a:r>
              <a:rPr lang="fr-FR" dirty="0"/>
              <a:t>3.3 Inverse Relation </a:t>
            </a:r>
            <a:r>
              <a:rPr lang="fr-FR" dirty="0" err="1"/>
              <a:t>between</a:t>
            </a:r>
            <a:r>
              <a:rPr lang="fr-FR" dirty="0"/>
              <a:t> IQ and Crime</a:t>
            </a:r>
            <a:r>
              <a:rPr lang="fr-BE" dirty="0"/>
              <a:t/>
            </a:r>
            <a:br>
              <a:rPr lang="fr-BE" dirty="0"/>
            </a:br>
            <a:endParaRPr lang="fr-BE" dirty="0"/>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1365633742"/>
              </p:ext>
            </p:extLst>
          </p:nvPr>
        </p:nvGraphicFramePr>
        <p:xfrm>
          <a:off x="2915816" y="3356992"/>
          <a:ext cx="2880320" cy="1224137"/>
        </p:xfrm>
        <a:graphic>
          <a:graphicData uri="http://schemas.openxmlformats.org/drawingml/2006/table">
            <a:tbl>
              <a:tblPr firstRow="1" firstCol="1" bandRow="1">
                <a:tableStyleId>{5C22544A-7EE6-4342-B048-85BDC9FD1C3A}</a:tableStyleId>
              </a:tblPr>
              <a:tblGrid>
                <a:gridCol w="775560">
                  <a:extLst>
                    <a:ext uri="{9D8B030D-6E8A-4147-A177-3AD203B41FA5}">
                      <a16:colId xmlns:a16="http://schemas.microsoft.com/office/drawing/2014/main" val="20000"/>
                    </a:ext>
                  </a:extLst>
                </a:gridCol>
                <a:gridCol w="1080217">
                  <a:extLst>
                    <a:ext uri="{9D8B030D-6E8A-4147-A177-3AD203B41FA5}">
                      <a16:colId xmlns:a16="http://schemas.microsoft.com/office/drawing/2014/main" val="20001"/>
                    </a:ext>
                  </a:extLst>
                </a:gridCol>
                <a:gridCol w="1024543">
                  <a:extLst>
                    <a:ext uri="{9D8B030D-6E8A-4147-A177-3AD203B41FA5}">
                      <a16:colId xmlns:a16="http://schemas.microsoft.com/office/drawing/2014/main" val="20002"/>
                    </a:ext>
                  </a:extLst>
                </a:gridCol>
              </a:tblGrid>
              <a:tr h="233541">
                <a:tc>
                  <a:txBody>
                    <a:bodyPr/>
                    <a:lstStyle/>
                    <a:p>
                      <a:pPr>
                        <a:lnSpc>
                          <a:spcPct val="115000"/>
                        </a:lnSpc>
                        <a:spcAft>
                          <a:spcPts val="1000"/>
                        </a:spcAft>
                      </a:pPr>
                      <a:r>
                        <a:rPr lang="fr-FR" sz="900" spc="50" dirty="0">
                          <a:effectLst/>
                        </a:rPr>
                        <a:t>Race</a:t>
                      </a:r>
                      <a:endParaRPr lang="fr-BE" sz="1100" dirty="0">
                        <a:effectLst/>
                        <a:latin typeface="Calibri"/>
                        <a:ea typeface="Calibri"/>
                        <a:cs typeface="Times New Roman"/>
                      </a:endParaRPr>
                    </a:p>
                  </a:txBody>
                  <a:tcPr marL="0" marR="0" marT="0" marB="0" anchor="ctr"/>
                </a:tc>
                <a:tc>
                  <a:txBody>
                    <a:bodyPr/>
                    <a:lstStyle/>
                    <a:p>
                      <a:pPr marR="47625" algn="r">
                        <a:lnSpc>
                          <a:spcPct val="115000"/>
                        </a:lnSpc>
                        <a:spcAft>
                          <a:spcPts val="1000"/>
                        </a:spcAft>
                      </a:pPr>
                      <a:r>
                        <a:rPr lang="fr-FR" sz="900" spc="50" dirty="0">
                          <a:effectLst/>
                        </a:rPr>
                        <a:t>% Population</a:t>
                      </a:r>
                      <a:endParaRPr lang="fr-BE" sz="1100" dirty="0">
                        <a:effectLst/>
                        <a:latin typeface="Calibri"/>
                        <a:ea typeface="Calibri"/>
                        <a:cs typeface="Times New Roman"/>
                      </a:endParaRPr>
                    </a:p>
                  </a:txBody>
                  <a:tcPr marL="0" marR="0" marT="0" marB="0" anchor="ctr"/>
                </a:tc>
                <a:tc>
                  <a:txBody>
                    <a:bodyPr/>
                    <a:lstStyle/>
                    <a:p>
                      <a:pPr marR="38100" algn="r">
                        <a:lnSpc>
                          <a:spcPct val="115000"/>
                        </a:lnSpc>
                        <a:spcAft>
                          <a:spcPts val="1000"/>
                        </a:spcAft>
                      </a:pPr>
                      <a:r>
                        <a:rPr lang="fr-FR" sz="900" spc="50" dirty="0">
                          <a:effectLst/>
                        </a:rPr>
                        <a:t>% Homicide</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247649">
                <a:tc>
                  <a:txBody>
                    <a:bodyPr/>
                    <a:lstStyle/>
                    <a:p>
                      <a:pPr>
                        <a:lnSpc>
                          <a:spcPct val="115000"/>
                        </a:lnSpc>
                        <a:spcAft>
                          <a:spcPts val="1000"/>
                        </a:spcAft>
                      </a:pPr>
                      <a:r>
                        <a:rPr lang="fr-FR" sz="1000" spc="30" dirty="0">
                          <a:effectLst/>
                        </a:rPr>
                        <a:t>White</a:t>
                      </a:r>
                      <a:endParaRPr lang="fr-BE" sz="1100" dirty="0">
                        <a:effectLst/>
                        <a:latin typeface="Calibri"/>
                        <a:ea typeface="Calibri"/>
                        <a:cs typeface="Times New Roman"/>
                      </a:endParaRPr>
                    </a:p>
                  </a:txBody>
                  <a:tcPr marL="0" marR="0" marT="0" marB="0" anchor="ctr"/>
                </a:tc>
                <a:tc>
                  <a:txBody>
                    <a:bodyPr/>
                    <a:lstStyle/>
                    <a:p>
                      <a:pPr marR="333375" algn="r">
                        <a:lnSpc>
                          <a:spcPct val="115000"/>
                        </a:lnSpc>
                        <a:spcAft>
                          <a:spcPts val="1000"/>
                        </a:spcAft>
                      </a:pPr>
                      <a:r>
                        <a:rPr lang="fr-FR" sz="1000" spc="30" dirty="0">
                          <a:effectLst/>
                        </a:rPr>
                        <a:t>53</a:t>
                      </a:r>
                      <a:endParaRPr lang="fr-BE" sz="1100" dirty="0">
                        <a:effectLst/>
                        <a:latin typeface="Calibri"/>
                        <a:ea typeface="Calibri"/>
                        <a:cs typeface="Times New Roman"/>
                      </a:endParaRPr>
                    </a:p>
                  </a:txBody>
                  <a:tcPr marL="0" marR="0" marT="0" marB="0" anchor="ctr"/>
                </a:tc>
                <a:tc>
                  <a:txBody>
                    <a:bodyPr/>
                    <a:lstStyle/>
                    <a:p>
                      <a:pPr marR="266700" algn="r">
                        <a:lnSpc>
                          <a:spcPct val="115000"/>
                        </a:lnSpc>
                        <a:spcAft>
                          <a:spcPts val="1000"/>
                        </a:spcAft>
                      </a:pPr>
                      <a:r>
                        <a:rPr lang="fr-FR" sz="1000" spc="30" dirty="0">
                          <a:effectLst/>
                        </a:rPr>
                        <a:t>39.7</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247649">
                <a:tc>
                  <a:txBody>
                    <a:bodyPr/>
                    <a:lstStyle/>
                    <a:p>
                      <a:pPr>
                        <a:lnSpc>
                          <a:spcPct val="115000"/>
                        </a:lnSpc>
                        <a:spcAft>
                          <a:spcPts val="1000"/>
                        </a:spcAft>
                      </a:pPr>
                      <a:r>
                        <a:rPr lang="fr-FR" sz="1000" spc="30" dirty="0">
                          <a:effectLst/>
                        </a:rPr>
                        <a:t>Mulatto</a:t>
                      </a:r>
                      <a:endParaRPr lang="fr-BE" sz="1100" dirty="0">
                        <a:effectLst/>
                        <a:latin typeface="Calibri"/>
                        <a:ea typeface="Calibri"/>
                        <a:cs typeface="Times New Roman"/>
                      </a:endParaRPr>
                    </a:p>
                  </a:txBody>
                  <a:tcPr marL="0" marR="0" marT="0" marB="0" anchor="ctr"/>
                </a:tc>
                <a:tc>
                  <a:txBody>
                    <a:bodyPr/>
                    <a:lstStyle/>
                    <a:p>
                      <a:pPr marR="333375" algn="r">
                        <a:lnSpc>
                          <a:spcPct val="115000"/>
                        </a:lnSpc>
                        <a:spcAft>
                          <a:spcPts val="1000"/>
                        </a:spcAft>
                      </a:pPr>
                      <a:r>
                        <a:rPr lang="fr-FR" sz="1000" spc="30" dirty="0">
                          <a:effectLst/>
                        </a:rPr>
                        <a:t>40</a:t>
                      </a:r>
                      <a:endParaRPr lang="fr-BE" sz="1100" dirty="0">
                        <a:effectLst/>
                        <a:latin typeface="Calibri"/>
                        <a:ea typeface="Calibri"/>
                        <a:cs typeface="Times New Roman"/>
                      </a:endParaRPr>
                    </a:p>
                  </a:txBody>
                  <a:tcPr marL="0" marR="0" marT="0" marB="0" anchor="ctr"/>
                </a:tc>
                <a:tc>
                  <a:txBody>
                    <a:bodyPr/>
                    <a:lstStyle/>
                    <a:p>
                      <a:pPr marR="266700" algn="r">
                        <a:lnSpc>
                          <a:spcPct val="115000"/>
                        </a:lnSpc>
                        <a:spcAft>
                          <a:spcPts val="1000"/>
                        </a:spcAft>
                      </a:pPr>
                      <a:r>
                        <a:rPr lang="fr-FR" sz="1000" spc="30" dirty="0">
                          <a:effectLst/>
                        </a:rPr>
                        <a:t>49.9</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r h="247649">
                <a:tc>
                  <a:txBody>
                    <a:bodyPr/>
                    <a:lstStyle/>
                    <a:p>
                      <a:pPr>
                        <a:lnSpc>
                          <a:spcPct val="115000"/>
                        </a:lnSpc>
                        <a:spcAft>
                          <a:spcPts val="1000"/>
                        </a:spcAft>
                      </a:pPr>
                      <a:r>
                        <a:rPr lang="fr-FR" sz="1000" spc="30" dirty="0">
                          <a:effectLst/>
                        </a:rPr>
                        <a:t>Blacks</a:t>
                      </a:r>
                      <a:endParaRPr lang="fr-BE" sz="1100" dirty="0">
                        <a:effectLst/>
                        <a:latin typeface="Calibri"/>
                        <a:ea typeface="Calibri"/>
                        <a:cs typeface="Times New Roman"/>
                      </a:endParaRPr>
                    </a:p>
                  </a:txBody>
                  <a:tcPr marL="0" marR="0" marT="0" marB="0" anchor="ctr"/>
                </a:tc>
                <a:tc>
                  <a:txBody>
                    <a:bodyPr/>
                    <a:lstStyle/>
                    <a:p>
                      <a:pPr marR="333375" algn="r">
                        <a:lnSpc>
                          <a:spcPct val="115000"/>
                        </a:lnSpc>
                        <a:spcAft>
                          <a:spcPts val="1000"/>
                        </a:spcAft>
                      </a:pPr>
                      <a:r>
                        <a:rPr lang="fr-FR" sz="1000" spc="30" dirty="0">
                          <a:effectLst/>
                        </a:rPr>
                        <a:t>6</a:t>
                      </a:r>
                      <a:endParaRPr lang="fr-BE" sz="1100" dirty="0">
                        <a:effectLst/>
                        <a:latin typeface="Calibri"/>
                        <a:ea typeface="Calibri"/>
                        <a:cs typeface="Times New Roman"/>
                      </a:endParaRPr>
                    </a:p>
                  </a:txBody>
                  <a:tcPr marL="0" marR="0" marT="0" marB="0" anchor="ctr"/>
                </a:tc>
                <a:tc>
                  <a:txBody>
                    <a:bodyPr/>
                    <a:lstStyle/>
                    <a:p>
                      <a:pPr marR="266700" algn="r">
                        <a:lnSpc>
                          <a:spcPct val="115000"/>
                        </a:lnSpc>
                        <a:spcAft>
                          <a:spcPts val="1000"/>
                        </a:spcAft>
                      </a:pPr>
                      <a:r>
                        <a:rPr lang="fr-FR" sz="1000" spc="30" dirty="0">
                          <a:effectLst/>
                        </a:rPr>
                        <a:t>9.8</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3"/>
                  </a:ext>
                </a:extLst>
              </a:tr>
              <a:tr h="247649">
                <a:tc>
                  <a:txBody>
                    <a:bodyPr/>
                    <a:lstStyle/>
                    <a:p>
                      <a:pPr>
                        <a:lnSpc>
                          <a:spcPct val="115000"/>
                        </a:lnSpc>
                        <a:spcAft>
                          <a:spcPts val="1000"/>
                        </a:spcAft>
                      </a:pPr>
                      <a:r>
                        <a:rPr lang="fr-FR" sz="1000" spc="30" dirty="0">
                          <a:effectLst/>
                        </a:rPr>
                        <a:t>Asians</a:t>
                      </a:r>
                      <a:endParaRPr lang="fr-BE" sz="1100" dirty="0">
                        <a:effectLst/>
                        <a:latin typeface="Calibri"/>
                        <a:ea typeface="Calibri"/>
                        <a:cs typeface="Times New Roman"/>
                      </a:endParaRPr>
                    </a:p>
                  </a:txBody>
                  <a:tcPr marL="0" marR="0" marT="0" marB="0" anchor="ctr"/>
                </a:tc>
                <a:tc>
                  <a:txBody>
                    <a:bodyPr/>
                    <a:lstStyle/>
                    <a:p>
                      <a:pPr marR="333375" algn="r">
                        <a:lnSpc>
                          <a:spcPct val="115000"/>
                        </a:lnSpc>
                        <a:spcAft>
                          <a:spcPts val="1000"/>
                        </a:spcAft>
                      </a:pPr>
                      <a:r>
                        <a:rPr lang="fr-FR" sz="1000" spc="30" dirty="0">
                          <a:effectLst/>
                        </a:rPr>
                        <a:t>1</a:t>
                      </a:r>
                      <a:endParaRPr lang="fr-BE" sz="1100" dirty="0">
                        <a:effectLst/>
                        <a:latin typeface="Calibri"/>
                        <a:ea typeface="Calibri"/>
                        <a:cs typeface="Times New Roman"/>
                      </a:endParaRPr>
                    </a:p>
                  </a:txBody>
                  <a:tcPr marL="0" marR="0" marT="0" marB="0" anchor="ctr"/>
                </a:tc>
                <a:tc>
                  <a:txBody>
                    <a:bodyPr/>
                    <a:lstStyle/>
                    <a:p>
                      <a:pPr marR="266700" algn="r">
                        <a:lnSpc>
                          <a:spcPct val="115000"/>
                        </a:lnSpc>
                        <a:spcAft>
                          <a:spcPts val="1000"/>
                        </a:spcAft>
                      </a:pPr>
                      <a:r>
                        <a:rPr lang="fr-FR" sz="1000" spc="30" dirty="0">
                          <a:effectLst/>
                        </a:rPr>
                        <a:t>0.4</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4"/>
                  </a:ext>
                </a:extLst>
              </a:tr>
            </a:tbl>
          </a:graphicData>
        </a:graphic>
      </p:graphicFrame>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198</a:t>
            </a:fld>
            <a:endParaRPr lang="fr-BE" dirty="0"/>
          </a:p>
        </p:txBody>
      </p:sp>
      <p:sp>
        <p:nvSpPr>
          <p:cNvPr id="6" name="Rectangle 1"/>
          <p:cNvSpPr>
            <a:spLocks noChangeArrowheads="1"/>
          </p:cNvSpPr>
          <p:nvPr/>
        </p:nvSpPr>
        <p:spPr bwMode="auto">
          <a:xfrm>
            <a:off x="1763688" y="29747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alibri" pitchFamily="34" charset="0"/>
                <a:ea typeface="Times New Roman" pitchFamily="18" charset="0"/>
                <a:cs typeface="Times New Roman" pitchFamily="18" charset="0"/>
              </a:rPr>
              <a:t>Table 4. 10. Percentages of races in population and convictions for homicide, 2003</a:t>
            </a:r>
            <a:endParaRPr kumimoji="0" lang="fr-BE"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BE" sz="1800" b="0" i="0" u="none" strike="noStrike" cap="none" normalizeH="0" baseline="0" dirty="0">
              <a:ln>
                <a:noFill/>
              </a:ln>
              <a:solidFill>
                <a:schemeClr val="tx1"/>
              </a:solidFill>
              <a:effectLst/>
              <a:latin typeface="Arial" pitchFamily="34" charset="0"/>
              <a:cs typeface="Arial" pitchFamily="34" charset="0"/>
            </a:endParaRPr>
          </a:p>
        </p:txBody>
      </p:sp>
      <p:sp>
        <p:nvSpPr>
          <p:cNvPr id="8" name="ZoneTexte 7">
            <a:extLst>
              <a:ext uri="{FF2B5EF4-FFF2-40B4-BE49-F238E27FC236}">
                <a16:creationId xmlns:a16="http://schemas.microsoft.com/office/drawing/2014/main" id="{1102C36F-E985-4BC7-9280-FF3E1E87E722}"/>
              </a:ext>
            </a:extLst>
          </p:cNvPr>
          <p:cNvSpPr txBox="1"/>
          <p:nvPr/>
        </p:nvSpPr>
        <p:spPr>
          <a:xfrm>
            <a:off x="0" y="6490642"/>
            <a:ext cx="4427984" cy="276999"/>
          </a:xfrm>
          <a:prstGeom prst="rect">
            <a:avLst/>
          </a:prstGeom>
          <a:noFill/>
        </p:spPr>
        <p:txBody>
          <a:bodyPr wrap="square" rtlCol="0">
            <a:spAutoFit/>
          </a:bodyPr>
          <a:lstStyle/>
          <a:p>
            <a:r>
              <a:rPr lang="en-AU" sz="1200" i="1" dirty="0"/>
              <a:t>The Global Bell Curve</a:t>
            </a:r>
            <a:r>
              <a:rPr lang="en-AU" sz="1200" dirty="0"/>
              <a:t>, Richard Lynn, 2009</a:t>
            </a:r>
            <a:endParaRPr lang="fr-BE" sz="1200" dirty="0"/>
          </a:p>
        </p:txBody>
      </p:sp>
    </p:spTree>
    <p:extLst>
      <p:ext uri="{BB962C8B-B14F-4D97-AF65-F5344CB8AC3E}">
        <p14:creationId xmlns:p14="http://schemas.microsoft.com/office/powerpoint/2010/main" val="63238808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3.4 About </a:t>
            </a:r>
            <a:r>
              <a:rPr lang="fr-BE" dirty="0" err="1"/>
              <a:t>Mothers</a:t>
            </a:r>
            <a:r>
              <a:rPr lang="fr-BE" dirty="0"/>
              <a:t>…</a:t>
            </a: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2162427946"/>
              </p:ext>
            </p:extLst>
          </p:nvPr>
        </p:nvGraphicFramePr>
        <p:xfrm>
          <a:off x="2627784" y="2996952"/>
          <a:ext cx="3600401" cy="1800200"/>
        </p:xfrm>
        <a:graphic>
          <a:graphicData uri="http://schemas.openxmlformats.org/drawingml/2006/table">
            <a:tbl>
              <a:tblPr firstRow="1" firstCol="1" bandRow="1">
                <a:tableStyleId>{5C22544A-7EE6-4342-B048-85BDC9FD1C3A}</a:tableStyleId>
              </a:tblPr>
              <a:tblGrid>
                <a:gridCol w="1653528">
                  <a:extLst>
                    <a:ext uri="{9D8B030D-6E8A-4147-A177-3AD203B41FA5}">
                      <a16:colId xmlns:a16="http://schemas.microsoft.com/office/drawing/2014/main" val="20000"/>
                    </a:ext>
                  </a:extLst>
                </a:gridCol>
                <a:gridCol w="637039">
                  <a:extLst>
                    <a:ext uri="{9D8B030D-6E8A-4147-A177-3AD203B41FA5}">
                      <a16:colId xmlns:a16="http://schemas.microsoft.com/office/drawing/2014/main" val="20001"/>
                    </a:ext>
                  </a:extLst>
                </a:gridCol>
                <a:gridCol w="707821">
                  <a:extLst>
                    <a:ext uri="{9D8B030D-6E8A-4147-A177-3AD203B41FA5}">
                      <a16:colId xmlns:a16="http://schemas.microsoft.com/office/drawing/2014/main" val="20002"/>
                    </a:ext>
                  </a:extLst>
                </a:gridCol>
                <a:gridCol w="602013">
                  <a:extLst>
                    <a:ext uri="{9D8B030D-6E8A-4147-A177-3AD203B41FA5}">
                      <a16:colId xmlns:a16="http://schemas.microsoft.com/office/drawing/2014/main" val="20003"/>
                    </a:ext>
                  </a:extLst>
                </a:gridCol>
              </a:tblGrid>
              <a:tr h="298273">
                <a:tc>
                  <a:txBody>
                    <a:bodyPr/>
                    <a:lstStyle/>
                    <a:p>
                      <a:pPr>
                        <a:lnSpc>
                          <a:spcPct val="115000"/>
                        </a:lnSpc>
                        <a:spcAft>
                          <a:spcPts val="1000"/>
                        </a:spcAft>
                      </a:pPr>
                      <a:r>
                        <a:rPr lang="fr-FR" sz="1000" spc="30" dirty="0">
                          <a:effectLst/>
                        </a:rPr>
                        <a:t>Measure</a:t>
                      </a:r>
                      <a:endParaRPr lang="fr-BE" sz="1100" dirty="0">
                        <a:effectLst/>
                        <a:latin typeface="Calibri"/>
                        <a:ea typeface="Calibri"/>
                        <a:cs typeface="Times New Roman"/>
                      </a:endParaRPr>
                    </a:p>
                  </a:txBody>
                  <a:tcPr marL="0" marR="0" marT="0" marB="0" anchor="ctr"/>
                </a:tc>
                <a:tc>
                  <a:txBody>
                    <a:bodyPr/>
                    <a:lstStyle/>
                    <a:p>
                      <a:pPr marR="70485" algn="r">
                        <a:lnSpc>
                          <a:spcPct val="115000"/>
                        </a:lnSpc>
                        <a:spcAft>
                          <a:spcPts val="1000"/>
                        </a:spcAft>
                      </a:pPr>
                      <a:r>
                        <a:rPr lang="fr-FR" sz="1000" spc="30" dirty="0">
                          <a:effectLst/>
                        </a:rPr>
                        <a:t>Whites</a:t>
                      </a:r>
                      <a:endParaRPr lang="fr-BE" sz="1100" dirty="0">
                        <a:effectLst/>
                        <a:latin typeface="Calibri"/>
                        <a:ea typeface="Calibri"/>
                        <a:cs typeface="Times New Roman"/>
                      </a:endParaRPr>
                    </a:p>
                  </a:txBody>
                  <a:tcPr marL="0" marR="0" marT="0" marB="0" anchor="ctr"/>
                </a:tc>
                <a:tc>
                  <a:txBody>
                    <a:bodyPr/>
                    <a:lstStyle/>
                    <a:p>
                      <a:pPr marR="40640" algn="r">
                        <a:lnSpc>
                          <a:spcPct val="115000"/>
                        </a:lnSpc>
                        <a:spcAft>
                          <a:spcPts val="1000"/>
                        </a:spcAft>
                      </a:pPr>
                      <a:r>
                        <a:rPr lang="fr-FR" sz="1000" spc="30" dirty="0">
                          <a:effectLst/>
                        </a:rPr>
                        <a:t>Mulattos</a:t>
                      </a:r>
                      <a:endParaRPr lang="fr-BE" sz="1100" dirty="0">
                        <a:effectLst/>
                        <a:latin typeface="Calibri"/>
                        <a:ea typeface="Calibri"/>
                        <a:cs typeface="Times New Roman"/>
                      </a:endParaRPr>
                    </a:p>
                  </a:txBody>
                  <a:tcPr marL="0" marR="0" marT="0" marB="0" anchor="ctr"/>
                </a:tc>
                <a:tc>
                  <a:txBody>
                    <a:bodyPr/>
                    <a:lstStyle/>
                    <a:p>
                      <a:pPr marR="70485" algn="r">
                        <a:lnSpc>
                          <a:spcPct val="115000"/>
                        </a:lnSpc>
                        <a:spcAft>
                          <a:spcPts val="1000"/>
                        </a:spcAft>
                      </a:pPr>
                      <a:r>
                        <a:rPr lang="fr-FR" sz="1000" spc="30" dirty="0">
                          <a:effectLst/>
                        </a:rPr>
                        <a:t>Blacks</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298273">
                <a:tc>
                  <a:txBody>
                    <a:bodyPr/>
                    <a:lstStyle/>
                    <a:p>
                      <a:pPr>
                        <a:lnSpc>
                          <a:spcPct val="115000"/>
                        </a:lnSpc>
                        <a:spcAft>
                          <a:spcPts val="1000"/>
                        </a:spcAft>
                      </a:pPr>
                      <a:r>
                        <a:rPr lang="fr-FR" sz="1000" spc="30" dirty="0">
                          <a:effectLst/>
                        </a:rPr>
                        <a:t>Age &lt;20 years</a:t>
                      </a:r>
                      <a:endParaRPr lang="fr-BE" sz="1100" dirty="0">
                        <a:effectLst/>
                        <a:latin typeface="Calibri"/>
                        <a:ea typeface="Calibri"/>
                        <a:cs typeface="Times New Roman"/>
                      </a:endParaRPr>
                    </a:p>
                  </a:txBody>
                  <a:tcPr marL="0" marR="0" marT="0" marB="0" anchor="ctr"/>
                </a:tc>
                <a:tc>
                  <a:txBody>
                    <a:bodyPr/>
                    <a:lstStyle/>
                    <a:p>
                      <a:pPr marR="127635" algn="r">
                        <a:lnSpc>
                          <a:spcPct val="115000"/>
                        </a:lnSpc>
                        <a:spcAft>
                          <a:spcPts val="1000"/>
                        </a:spcAft>
                      </a:pPr>
                      <a:r>
                        <a:rPr lang="fr-FR" sz="1000" spc="30" dirty="0">
                          <a:effectLst/>
                        </a:rPr>
                        <a:t>16.3</a:t>
                      </a:r>
                      <a:endParaRPr lang="fr-BE" sz="1100" dirty="0">
                        <a:effectLst/>
                        <a:latin typeface="Calibri"/>
                        <a:ea typeface="Calibri"/>
                        <a:cs typeface="Times New Roman"/>
                      </a:endParaRPr>
                    </a:p>
                  </a:txBody>
                  <a:tcPr marL="0" marR="0" marT="0" marB="0" anchor="ctr"/>
                </a:tc>
                <a:tc>
                  <a:txBody>
                    <a:bodyPr/>
                    <a:lstStyle/>
                    <a:p>
                      <a:pPr marR="154940" algn="r">
                        <a:lnSpc>
                          <a:spcPct val="115000"/>
                        </a:lnSpc>
                        <a:spcAft>
                          <a:spcPts val="1000"/>
                        </a:spcAft>
                      </a:pPr>
                      <a:r>
                        <a:rPr lang="fr-FR" sz="1000" spc="30" dirty="0">
                          <a:effectLst/>
                        </a:rPr>
                        <a:t>22.3</a:t>
                      </a:r>
                      <a:endParaRPr lang="fr-BE" sz="1100" dirty="0">
                        <a:effectLst/>
                        <a:latin typeface="Calibri"/>
                        <a:ea typeface="Calibri"/>
                        <a:cs typeface="Times New Roman"/>
                      </a:endParaRPr>
                    </a:p>
                  </a:txBody>
                  <a:tcPr marL="0" marR="0" marT="0" marB="0" anchor="ctr"/>
                </a:tc>
                <a:tc>
                  <a:txBody>
                    <a:bodyPr/>
                    <a:lstStyle/>
                    <a:p>
                      <a:pPr marR="127635" algn="r">
                        <a:lnSpc>
                          <a:spcPct val="115000"/>
                        </a:lnSpc>
                        <a:spcAft>
                          <a:spcPts val="1000"/>
                        </a:spcAft>
                      </a:pPr>
                      <a:r>
                        <a:rPr lang="fr-FR" sz="1000" spc="30" dirty="0">
                          <a:effectLst/>
                        </a:rPr>
                        <a:t>24.5</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298273">
                <a:tc>
                  <a:txBody>
                    <a:bodyPr/>
                    <a:lstStyle/>
                    <a:p>
                      <a:pPr>
                        <a:lnSpc>
                          <a:spcPct val="115000"/>
                        </a:lnSpc>
                        <a:spcAft>
                          <a:spcPts val="1000"/>
                        </a:spcAft>
                      </a:pPr>
                      <a:r>
                        <a:rPr lang="fr-FR" sz="1000" spc="30" dirty="0">
                          <a:effectLst/>
                        </a:rPr>
                        <a:t>Education &lt;4 years</a:t>
                      </a:r>
                      <a:endParaRPr lang="fr-BE" sz="1100" dirty="0">
                        <a:effectLst/>
                        <a:latin typeface="Calibri"/>
                        <a:ea typeface="Calibri"/>
                        <a:cs typeface="Times New Roman"/>
                      </a:endParaRPr>
                    </a:p>
                  </a:txBody>
                  <a:tcPr marL="0" marR="0" marT="0" marB="0" anchor="ctr"/>
                </a:tc>
                <a:tc>
                  <a:txBody>
                    <a:bodyPr/>
                    <a:lstStyle/>
                    <a:p>
                      <a:pPr marR="127635" algn="r">
                        <a:lnSpc>
                          <a:spcPct val="115000"/>
                        </a:lnSpc>
                        <a:spcAft>
                          <a:spcPts val="1000"/>
                        </a:spcAft>
                      </a:pPr>
                      <a:r>
                        <a:rPr lang="fr-FR" sz="1000" spc="30" dirty="0">
                          <a:effectLst/>
                        </a:rPr>
                        <a:t>5.8</a:t>
                      </a:r>
                      <a:endParaRPr lang="fr-BE" sz="1100" dirty="0">
                        <a:effectLst/>
                        <a:latin typeface="Calibri"/>
                        <a:ea typeface="Calibri"/>
                        <a:cs typeface="Times New Roman"/>
                      </a:endParaRPr>
                    </a:p>
                  </a:txBody>
                  <a:tcPr marL="0" marR="0" marT="0" marB="0" anchor="ctr"/>
                </a:tc>
                <a:tc>
                  <a:txBody>
                    <a:bodyPr/>
                    <a:lstStyle/>
                    <a:p>
                      <a:pPr marR="154940" algn="r">
                        <a:lnSpc>
                          <a:spcPct val="115000"/>
                        </a:lnSpc>
                        <a:spcAft>
                          <a:spcPts val="1000"/>
                        </a:spcAft>
                      </a:pPr>
                      <a:r>
                        <a:rPr lang="fr-FR" sz="1000" spc="30" dirty="0">
                          <a:effectLst/>
                        </a:rPr>
                        <a:t>10.6</a:t>
                      </a:r>
                      <a:endParaRPr lang="fr-BE" sz="1100" dirty="0">
                        <a:effectLst/>
                        <a:latin typeface="Calibri"/>
                        <a:ea typeface="Calibri"/>
                        <a:cs typeface="Times New Roman"/>
                      </a:endParaRPr>
                    </a:p>
                  </a:txBody>
                  <a:tcPr marL="0" marR="0" marT="0" marB="0" anchor="ctr"/>
                </a:tc>
                <a:tc>
                  <a:txBody>
                    <a:bodyPr/>
                    <a:lstStyle/>
                    <a:p>
                      <a:pPr marR="70485" algn="r">
                        <a:lnSpc>
                          <a:spcPct val="115000"/>
                        </a:lnSpc>
                        <a:spcAft>
                          <a:spcPts val="1000"/>
                        </a:spcAft>
                      </a:pPr>
                      <a:r>
                        <a:rPr lang="fr-FR" sz="1000" spc="30" dirty="0">
                          <a:effectLst/>
                        </a:rPr>
                        <a:t>13.9</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r h="298273">
                <a:tc>
                  <a:txBody>
                    <a:bodyPr/>
                    <a:lstStyle/>
                    <a:p>
                      <a:pPr>
                        <a:lnSpc>
                          <a:spcPct val="115000"/>
                        </a:lnSpc>
                        <a:spcAft>
                          <a:spcPts val="1000"/>
                        </a:spcAft>
                      </a:pPr>
                      <a:r>
                        <a:rPr lang="fr-FR" sz="1000" spc="30" dirty="0">
                          <a:effectLst/>
                        </a:rPr>
                        <a:t>Higher education</a:t>
                      </a:r>
                      <a:endParaRPr lang="fr-BE" sz="1100" dirty="0">
                        <a:effectLst/>
                        <a:latin typeface="Calibri"/>
                        <a:ea typeface="Calibri"/>
                        <a:cs typeface="Times New Roman"/>
                      </a:endParaRPr>
                    </a:p>
                  </a:txBody>
                  <a:tcPr marL="0" marR="0" marT="0" marB="0" anchor="ctr"/>
                </a:tc>
                <a:tc>
                  <a:txBody>
                    <a:bodyPr/>
                    <a:lstStyle/>
                    <a:p>
                      <a:pPr marR="127635" algn="r">
                        <a:lnSpc>
                          <a:spcPct val="115000"/>
                        </a:lnSpc>
                        <a:spcAft>
                          <a:spcPts val="1000"/>
                        </a:spcAft>
                      </a:pPr>
                      <a:r>
                        <a:rPr lang="fr-FR" sz="1000" spc="30" dirty="0">
                          <a:effectLst/>
                        </a:rPr>
                        <a:t>13.1</a:t>
                      </a:r>
                      <a:endParaRPr lang="fr-BE" sz="1100" dirty="0">
                        <a:effectLst/>
                        <a:latin typeface="Calibri"/>
                        <a:ea typeface="Calibri"/>
                        <a:cs typeface="Times New Roman"/>
                      </a:endParaRPr>
                    </a:p>
                  </a:txBody>
                  <a:tcPr marL="0" marR="0" marT="0" marB="0" anchor="ctr"/>
                </a:tc>
                <a:tc>
                  <a:txBody>
                    <a:bodyPr/>
                    <a:lstStyle/>
                    <a:p>
                      <a:pPr marL="205105">
                        <a:lnSpc>
                          <a:spcPct val="115000"/>
                        </a:lnSpc>
                        <a:spcAft>
                          <a:spcPts val="1000"/>
                        </a:spcAft>
                      </a:pPr>
                      <a:r>
                        <a:rPr lang="fr-FR" sz="1000" spc="30" dirty="0">
                          <a:effectLst/>
                        </a:rPr>
                        <a:t>     2.8</a:t>
                      </a:r>
                      <a:endParaRPr lang="fr-BE" sz="1100" dirty="0">
                        <a:effectLst/>
                        <a:latin typeface="Calibri"/>
                        <a:ea typeface="Calibri"/>
                        <a:cs typeface="Times New Roman"/>
                      </a:endParaRPr>
                    </a:p>
                  </a:txBody>
                  <a:tcPr marL="0" marR="0" marT="0" marB="0" anchor="ctr"/>
                </a:tc>
                <a:tc>
                  <a:txBody>
                    <a:bodyPr/>
                    <a:lstStyle/>
                    <a:p>
                      <a:pPr marR="70485" algn="r">
                        <a:lnSpc>
                          <a:spcPct val="115000"/>
                        </a:lnSpc>
                        <a:spcAft>
                          <a:spcPts val="1000"/>
                        </a:spcAft>
                      </a:pPr>
                      <a:r>
                        <a:rPr lang="fr-FR" sz="1000" spc="30" dirty="0">
                          <a:effectLst/>
                        </a:rPr>
                        <a:t>1.3</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3"/>
                  </a:ext>
                </a:extLst>
              </a:tr>
              <a:tr h="298273">
                <a:tc>
                  <a:txBody>
                    <a:bodyPr/>
                    <a:lstStyle/>
                    <a:p>
                      <a:pPr>
                        <a:lnSpc>
                          <a:spcPct val="115000"/>
                        </a:lnSpc>
                        <a:spcAft>
                          <a:spcPts val="1000"/>
                        </a:spcAft>
                      </a:pPr>
                      <a:r>
                        <a:rPr lang="fr-FR" sz="1000" spc="30" dirty="0">
                          <a:effectLst/>
                        </a:rPr>
                        <a:t>Smoked while pregnant</a:t>
                      </a:r>
                      <a:endParaRPr lang="fr-BE" sz="1100" dirty="0">
                        <a:effectLst/>
                        <a:latin typeface="Calibri"/>
                        <a:ea typeface="Calibri"/>
                        <a:cs typeface="Times New Roman"/>
                      </a:endParaRPr>
                    </a:p>
                  </a:txBody>
                  <a:tcPr marL="0" marR="0" marT="0" marB="0" anchor="ctr"/>
                </a:tc>
                <a:tc>
                  <a:txBody>
                    <a:bodyPr/>
                    <a:lstStyle/>
                    <a:p>
                      <a:pPr marR="127635" algn="r">
                        <a:lnSpc>
                          <a:spcPct val="115000"/>
                        </a:lnSpc>
                        <a:spcAft>
                          <a:spcPts val="1000"/>
                        </a:spcAft>
                      </a:pPr>
                      <a:r>
                        <a:rPr lang="fr-FR" sz="1000" spc="30" dirty="0">
                          <a:effectLst/>
                        </a:rPr>
                        <a:t>10.3</a:t>
                      </a:r>
                      <a:endParaRPr lang="fr-BE" sz="1100" dirty="0">
                        <a:effectLst/>
                        <a:latin typeface="Calibri"/>
                        <a:ea typeface="Calibri"/>
                        <a:cs typeface="Times New Roman"/>
                      </a:endParaRPr>
                    </a:p>
                  </a:txBody>
                  <a:tcPr marL="0" marR="0" marT="0" marB="0" anchor="ctr"/>
                </a:tc>
                <a:tc>
                  <a:txBody>
                    <a:bodyPr/>
                    <a:lstStyle/>
                    <a:p>
                      <a:pPr marR="154940" algn="r">
                        <a:lnSpc>
                          <a:spcPct val="115000"/>
                        </a:lnSpc>
                        <a:spcAft>
                          <a:spcPts val="1000"/>
                        </a:spcAft>
                      </a:pPr>
                      <a:r>
                        <a:rPr lang="fr-FR" sz="1000" spc="30" dirty="0">
                          <a:effectLst/>
                        </a:rPr>
                        <a:t>14.9</a:t>
                      </a:r>
                      <a:endParaRPr lang="fr-BE" sz="1100" dirty="0">
                        <a:effectLst/>
                        <a:latin typeface="Calibri"/>
                        <a:ea typeface="Calibri"/>
                        <a:cs typeface="Times New Roman"/>
                      </a:endParaRPr>
                    </a:p>
                  </a:txBody>
                  <a:tcPr marL="0" marR="0" marT="0" marB="0" anchor="ctr"/>
                </a:tc>
                <a:tc>
                  <a:txBody>
                    <a:bodyPr/>
                    <a:lstStyle/>
                    <a:p>
                      <a:pPr marR="70485" algn="r">
                        <a:lnSpc>
                          <a:spcPct val="115000"/>
                        </a:lnSpc>
                        <a:spcAft>
                          <a:spcPts val="1000"/>
                        </a:spcAft>
                      </a:pPr>
                      <a:r>
                        <a:rPr lang="fr-FR" sz="1000" spc="30" dirty="0">
                          <a:effectLst/>
                        </a:rPr>
                        <a:t>18.5</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4"/>
                  </a:ext>
                </a:extLst>
              </a:tr>
              <a:tr h="308835">
                <a:tc>
                  <a:txBody>
                    <a:bodyPr/>
                    <a:lstStyle/>
                    <a:p>
                      <a:pPr>
                        <a:lnSpc>
                          <a:spcPct val="115000"/>
                        </a:lnSpc>
                        <a:spcAft>
                          <a:spcPts val="1000"/>
                        </a:spcAft>
                      </a:pPr>
                      <a:r>
                        <a:rPr lang="fr-FR" sz="1000" spc="30" dirty="0">
                          <a:effectLst/>
                        </a:rPr>
                        <a:t>Baby syphilitic</a:t>
                      </a:r>
                      <a:endParaRPr lang="fr-BE" sz="1100" dirty="0">
                        <a:effectLst/>
                        <a:latin typeface="Calibri"/>
                        <a:ea typeface="Calibri"/>
                        <a:cs typeface="Times New Roman"/>
                      </a:endParaRPr>
                    </a:p>
                  </a:txBody>
                  <a:tcPr marL="0" marR="0" marT="0" marB="0" anchor="ctr"/>
                </a:tc>
                <a:tc>
                  <a:txBody>
                    <a:bodyPr/>
                    <a:lstStyle/>
                    <a:p>
                      <a:pPr marR="127635" algn="r">
                        <a:lnSpc>
                          <a:spcPct val="115000"/>
                        </a:lnSpc>
                        <a:spcAft>
                          <a:spcPts val="1000"/>
                        </a:spcAft>
                      </a:pPr>
                      <a:r>
                        <a:rPr lang="fr-FR" sz="1000" spc="30" dirty="0">
                          <a:effectLst/>
                        </a:rPr>
                        <a:t>0.8</a:t>
                      </a:r>
                      <a:endParaRPr lang="fr-BE" sz="1100" dirty="0">
                        <a:effectLst/>
                        <a:latin typeface="Calibri"/>
                        <a:ea typeface="Calibri"/>
                        <a:cs typeface="Times New Roman"/>
                      </a:endParaRPr>
                    </a:p>
                  </a:txBody>
                  <a:tcPr marL="0" marR="0" marT="0" marB="0" anchor="ctr"/>
                </a:tc>
                <a:tc>
                  <a:txBody>
                    <a:bodyPr/>
                    <a:lstStyle/>
                    <a:p>
                      <a:pPr marR="154940" algn="r">
                        <a:lnSpc>
                          <a:spcPct val="115000"/>
                        </a:lnSpc>
                        <a:spcAft>
                          <a:spcPts val="1000"/>
                        </a:spcAft>
                      </a:pPr>
                      <a:r>
                        <a:rPr lang="fr-FR" sz="1000" spc="30" dirty="0">
                          <a:effectLst/>
                        </a:rPr>
                        <a:t>1.9</a:t>
                      </a:r>
                      <a:endParaRPr lang="fr-BE" sz="1100" dirty="0">
                        <a:effectLst/>
                        <a:latin typeface="Calibri"/>
                        <a:ea typeface="Calibri"/>
                        <a:cs typeface="Times New Roman"/>
                      </a:endParaRPr>
                    </a:p>
                  </a:txBody>
                  <a:tcPr marL="0" marR="0" marT="0" marB="0" anchor="ctr"/>
                </a:tc>
                <a:tc>
                  <a:txBody>
                    <a:bodyPr/>
                    <a:lstStyle/>
                    <a:p>
                      <a:pPr marR="70485" algn="r">
                        <a:lnSpc>
                          <a:spcPct val="115000"/>
                        </a:lnSpc>
                        <a:spcAft>
                          <a:spcPts val="1000"/>
                        </a:spcAft>
                      </a:pPr>
                      <a:r>
                        <a:rPr lang="fr-FR" sz="1000" spc="30" dirty="0">
                          <a:effectLst/>
                        </a:rPr>
                        <a:t>3.0</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5"/>
                  </a:ext>
                </a:extLst>
              </a:tr>
            </a:tbl>
          </a:graphicData>
        </a:graphic>
      </p:graphicFrame>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199</a:t>
            </a:fld>
            <a:endParaRPr lang="fr-BE" dirty="0"/>
          </a:p>
        </p:txBody>
      </p:sp>
      <p:sp>
        <p:nvSpPr>
          <p:cNvPr id="6" name="Rectangle 1"/>
          <p:cNvSpPr>
            <a:spLocks noChangeArrowheads="1"/>
          </p:cNvSpPr>
          <p:nvPr/>
        </p:nvSpPr>
        <p:spPr bwMode="auto">
          <a:xfrm>
            <a:off x="2191938" y="2652139"/>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alibri" pitchFamily="34" charset="0"/>
                <a:ea typeface="Times New Roman" pitchFamily="18" charset="0"/>
                <a:cs typeface="Times New Roman" pitchFamily="18" charset="0"/>
              </a:rPr>
              <a:t>Table 4.12 Race differences among mothers in Rio de Janeiro in 2000</a:t>
            </a:r>
            <a:endParaRPr kumimoji="0" lang="fr-BE"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BE" sz="1800" b="0" i="0" u="none" strike="noStrike" cap="none" normalizeH="0" baseline="0" dirty="0">
              <a:ln>
                <a:noFill/>
              </a:ln>
              <a:solidFill>
                <a:schemeClr val="tx1"/>
              </a:solidFill>
              <a:effectLst/>
              <a:latin typeface="Arial" pitchFamily="34" charset="0"/>
              <a:cs typeface="Arial" pitchFamily="34" charset="0"/>
            </a:endParaRPr>
          </a:p>
        </p:txBody>
      </p:sp>
      <p:sp>
        <p:nvSpPr>
          <p:cNvPr id="8" name="ZoneTexte 7">
            <a:extLst>
              <a:ext uri="{FF2B5EF4-FFF2-40B4-BE49-F238E27FC236}">
                <a16:creationId xmlns:a16="http://schemas.microsoft.com/office/drawing/2014/main" id="{3F1A2726-7806-4882-BB0D-48F7369C7484}"/>
              </a:ext>
            </a:extLst>
          </p:cNvPr>
          <p:cNvSpPr txBox="1"/>
          <p:nvPr/>
        </p:nvSpPr>
        <p:spPr>
          <a:xfrm>
            <a:off x="144016" y="6430457"/>
            <a:ext cx="4427984" cy="276999"/>
          </a:xfrm>
          <a:prstGeom prst="rect">
            <a:avLst/>
          </a:prstGeom>
          <a:noFill/>
        </p:spPr>
        <p:txBody>
          <a:bodyPr wrap="square" rtlCol="0">
            <a:spAutoFit/>
          </a:bodyPr>
          <a:lstStyle/>
          <a:p>
            <a:r>
              <a:rPr lang="en-AU" sz="1200" i="1" dirty="0"/>
              <a:t>The Global Bell Curve</a:t>
            </a:r>
            <a:r>
              <a:rPr lang="en-AU" sz="1200" dirty="0"/>
              <a:t>, Richard Lynn, 2009</a:t>
            </a:r>
            <a:endParaRPr lang="fr-BE" sz="1200" dirty="0"/>
          </a:p>
        </p:txBody>
      </p:sp>
    </p:spTree>
    <p:extLst>
      <p:ext uri="{BB962C8B-B14F-4D97-AF65-F5344CB8AC3E}">
        <p14:creationId xmlns:p14="http://schemas.microsoft.com/office/powerpoint/2010/main" val="1201675469"/>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4. </a:t>
            </a:r>
            <a:r>
              <a:rPr lang="fr-BE" dirty="0" err="1"/>
              <a:t>Intellectual</a:t>
            </a:r>
            <a:r>
              <a:rPr lang="fr-BE" dirty="0"/>
              <a:t> </a:t>
            </a:r>
            <a:r>
              <a:rPr lang="fr-BE" dirty="0" err="1"/>
              <a:t>Hierarchy</a:t>
            </a:r>
            <a:r>
              <a:rPr lang="fr-BE" dirty="0"/>
              <a:t> in </a:t>
            </a:r>
            <a:r>
              <a:rPr lang="fr-BE" dirty="0" err="1"/>
              <a:t>Africa</a:t>
            </a: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200</a:t>
            </a:fld>
            <a:endParaRPr lang="fr-BE" dirty="0"/>
          </a:p>
        </p:txBody>
      </p:sp>
      <p:graphicFrame>
        <p:nvGraphicFramePr>
          <p:cNvPr id="7" name="Tableau 6"/>
          <p:cNvGraphicFramePr>
            <a:graphicFrameLocks noGrp="1"/>
          </p:cNvGraphicFramePr>
          <p:nvPr>
            <p:extLst>
              <p:ext uri="{D42A27DB-BD31-4B8C-83A1-F6EECF244321}">
                <p14:modId xmlns:p14="http://schemas.microsoft.com/office/powerpoint/2010/main" val="2134586734"/>
              </p:ext>
            </p:extLst>
          </p:nvPr>
        </p:nvGraphicFramePr>
        <p:xfrm>
          <a:off x="323528" y="2996951"/>
          <a:ext cx="8496947" cy="919412"/>
        </p:xfrm>
        <a:graphic>
          <a:graphicData uri="http://schemas.openxmlformats.org/drawingml/2006/table">
            <a:tbl>
              <a:tblPr firstRow="1" firstCol="1" bandRow="1">
                <a:tableStyleId>{5C22544A-7EE6-4342-B048-85BDC9FD1C3A}</a:tableStyleId>
              </a:tblPr>
              <a:tblGrid>
                <a:gridCol w="1416158">
                  <a:extLst>
                    <a:ext uri="{9D8B030D-6E8A-4147-A177-3AD203B41FA5}">
                      <a16:colId xmlns:a16="http://schemas.microsoft.com/office/drawing/2014/main" val="20000"/>
                    </a:ext>
                  </a:extLst>
                </a:gridCol>
                <a:gridCol w="1416158">
                  <a:extLst>
                    <a:ext uri="{9D8B030D-6E8A-4147-A177-3AD203B41FA5}">
                      <a16:colId xmlns:a16="http://schemas.microsoft.com/office/drawing/2014/main" val="20001"/>
                    </a:ext>
                  </a:extLst>
                </a:gridCol>
                <a:gridCol w="1416158">
                  <a:extLst>
                    <a:ext uri="{9D8B030D-6E8A-4147-A177-3AD203B41FA5}">
                      <a16:colId xmlns:a16="http://schemas.microsoft.com/office/drawing/2014/main" val="20002"/>
                    </a:ext>
                  </a:extLst>
                </a:gridCol>
                <a:gridCol w="1428158">
                  <a:extLst>
                    <a:ext uri="{9D8B030D-6E8A-4147-A177-3AD203B41FA5}">
                      <a16:colId xmlns:a16="http://schemas.microsoft.com/office/drawing/2014/main" val="20003"/>
                    </a:ext>
                  </a:extLst>
                </a:gridCol>
                <a:gridCol w="1404157">
                  <a:extLst>
                    <a:ext uri="{9D8B030D-6E8A-4147-A177-3AD203B41FA5}">
                      <a16:colId xmlns:a16="http://schemas.microsoft.com/office/drawing/2014/main" val="20004"/>
                    </a:ext>
                  </a:extLst>
                </a:gridCol>
                <a:gridCol w="1416158">
                  <a:extLst>
                    <a:ext uri="{9D8B030D-6E8A-4147-A177-3AD203B41FA5}">
                      <a16:colId xmlns:a16="http://schemas.microsoft.com/office/drawing/2014/main" val="20005"/>
                    </a:ext>
                  </a:extLst>
                </a:gridCol>
              </a:tblGrid>
              <a:tr h="459706">
                <a:tc>
                  <a:txBody>
                    <a:bodyPr/>
                    <a:lstStyle/>
                    <a:p>
                      <a:pPr indent="47625">
                        <a:lnSpc>
                          <a:spcPct val="115000"/>
                        </a:lnSpc>
                        <a:spcAft>
                          <a:spcPts val="750"/>
                        </a:spcAft>
                      </a:pPr>
                      <a:r>
                        <a:rPr lang="fr-BE" sz="1800" dirty="0">
                          <a:effectLst/>
                        </a:rPr>
                        <a:t>Race</a:t>
                      </a:r>
                      <a:endParaRPr lang="fr-BE" sz="1800" dirty="0">
                        <a:effectLst/>
                        <a:latin typeface="Calibri"/>
                        <a:ea typeface="Calibri"/>
                        <a:cs typeface="Times New Roman"/>
                      </a:endParaRPr>
                    </a:p>
                  </a:txBody>
                  <a:tcPr marL="68580" marR="68580" marT="0" marB="0"/>
                </a:tc>
                <a:tc>
                  <a:txBody>
                    <a:bodyPr/>
                    <a:lstStyle/>
                    <a:p>
                      <a:pPr indent="47625">
                        <a:lnSpc>
                          <a:spcPct val="115000"/>
                        </a:lnSpc>
                        <a:spcAft>
                          <a:spcPts val="750"/>
                        </a:spcAft>
                      </a:pPr>
                      <a:r>
                        <a:rPr lang="fr-BE" sz="1800" dirty="0" err="1">
                          <a:effectLst/>
                          <a:latin typeface="Calibri"/>
                          <a:ea typeface="Calibri"/>
                          <a:cs typeface="Times New Roman"/>
                        </a:rPr>
                        <a:t>Jews</a:t>
                      </a:r>
                      <a:endParaRPr lang="fr-BE" sz="1800" dirty="0">
                        <a:effectLst/>
                        <a:latin typeface="Calibri"/>
                        <a:ea typeface="Calibri"/>
                        <a:cs typeface="Times New Roman"/>
                      </a:endParaRPr>
                    </a:p>
                  </a:txBody>
                  <a:tcPr marL="68580" marR="68580" marT="0" marB="0"/>
                </a:tc>
                <a:tc>
                  <a:txBody>
                    <a:bodyPr/>
                    <a:lstStyle/>
                    <a:p>
                      <a:pPr indent="47625">
                        <a:lnSpc>
                          <a:spcPct val="115000"/>
                        </a:lnSpc>
                        <a:spcAft>
                          <a:spcPts val="750"/>
                        </a:spcAft>
                      </a:pPr>
                      <a:r>
                        <a:rPr lang="fr-BE" sz="1800" dirty="0">
                          <a:effectLst/>
                          <a:latin typeface="+mn-lt"/>
                          <a:ea typeface="+mn-ea"/>
                          <a:cs typeface="+mn-cs"/>
                        </a:rPr>
                        <a:t>Whites</a:t>
                      </a:r>
                      <a:endParaRPr lang="fr-BE" sz="1800" dirty="0">
                        <a:effectLst/>
                        <a:latin typeface="Calibri"/>
                        <a:ea typeface="Calibri"/>
                        <a:cs typeface="Times New Roman"/>
                      </a:endParaRPr>
                    </a:p>
                  </a:txBody>
                  <a:tcPr marL="68580" marR="68580" marT="0" marB="0"/>
                </a:tc>
                <a:tc>
                  <a:txBody>
                    <a:bodyPr/>
                    <a:lstStyle/>
                    <a:p>
                      <a:pPr indent="47625">
                        <a:lnSpc>
                          <a:spcPct val="115000"/>
                        </a:lnSpc>
                        <a:spcAft>
                          <a:spcPts val="750"/>
                        </a:spcAft>
                      </a:pPr>
                      <a:r>
                        <a:rPr lang="fr-BE" sz="1800" dirty="0">
                          <a:effectLst/>
                          <a:latin typeface="+mn-lt"/>
                          <a:ea typeface="+mn-ea"/>
                          <a:cs typeface="+mn-cs"/>
                        </a:rPr>
                        <a:t>Indians</a:t>
                      </a:r>
                      <a:endParaRPr lang="fr-BE" sz="1800" dirty="0">
                        <a:effectLst/>
                        <a:latin typeface="Calibri"/>
                        <a:ea typeface="Calibri"/>
                        <a:cs typeface="Times New Roman"/>
                      </a:endParaRPr>
                    </a:p>
                  </a:txBody>
                  <a:tcPr marL="68580" marR="68580" marT="0" marB="0"/>
                </a:tc>
                <a:tc>
                  <a:txBody>
                    <a:bodyPr/>
                    <a:lstStyle/>
                    <a:p>
                      <a:pPr indent="47625">
                        <a:lnSpc>
                          <a:spcPct val="115000"/>
                        </a:lnSpc>
                        <a:spcAft>
                          <a:spcPts val="750"/>
                        </a:spcAft>
                      </a:pPr>
                      <a:r>
                        <a:rPr lang="fr-BE" sz="1800" dirty="0">
                          <a:effectLst/>
                          <a:latin typeface="+mn-lt"/>
                          <a:ea typeface="+mn-ea"/>
                          <a:cs typeface="+mn-cs"/>
                        </a:rPr>
                        <a:t>Colored</a:t>
                      </a:r>
                      <a:endParaRPr lang="fr-BE" sz="1800" dirty="0">
                        <a:effectLst/>
                        <a:latin typeface="Calibri"/>
                        <a:ea typeface="Calibri"/>
                        <a:cs typeface="Times New Roman"/>
                      </a:endParaRPr>
                    </a:p>
                  </a:txBody>
                  <a:tcPr marL="68580" marR="68580" marT="0" marB="0"/>
                </a:tc>
                <a:tc>
                  <a:txBody>
                    <a:bodyPr/>
                    <a:lstStyle/>
                    <a:p>
                      <a:pPr indent="47625">
                        <a:lnSpc>
                          <a:spcPct val="115000"/>
                        </a:lnSpc>
                        <a:spcAft>
                          <a:spcPts val="750"/>
                        </a:spcAft>
                      </a:pPr>
                      <a:r>
                        <a:rPr lang="fr-BE" sz="1800" dirty="0">
                          <a:effectLst/>
                          <a:latin typeface="+mn-lt"/>
                          <a:ea typeface="+mn-ea"/>
                          <a:cs typeface="+mn-cs"/>
                        </a:rPr>
                        <a:t>Blacks</a:t>
                      </a:r>
                      <a:endParaRPr lang="fr-BE" sz="18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459706">
                <a:tc>
                  <a:txBody>
                    <a:bodyPr/>
                    <a:lstStyle/>
                    <a:p>
                      <a:pPr indent="47625">
                        <a:lnSpc>
                          <a:spcPct val="115000"/>
                        </a:lnSpc>
                        <a:spcAft>
                          <a:spcPts val="750"/>
                        </a:spcAft>
                      </a:pPr>
                      <a:r>
                        <a:rPr lang="fr-BE" sz="1800" dirty="0">
                          <a:effectLst/>
                        </a:rPr>
                        <a:t>Q.I</a:t>
                      </a:r>
                      <a:endParaRPr lang="fr-BE" sz="1800" dirty="0">
                        <a:effectLst/>
                        <a:latin typeface="Calibri"/>
                        <a:ea typeface="Calibri"/>
                        <a:cs typeface="Times New Roman"/>
                      </a:endParaRPr>
                    </a:p>
                  </a:txBody>
                  <a:tcPr marL="68580" marR="68580" marT="0" marB="0"/>
                </a:tc>
                <a:tc>
                  <a:txBody>
                    <a:bodyPr/>
                    <a:lstStyle/>
                    <a:p>
                      <a:pPr indent="47625">
                        <a:lnSpc>
                          <a:spcPct val="115000"/>
                        </a:lnSpc>
                        <a:spcAft>
                          <a:spcPts val="750"/>
                        </a:spcAft>
                      </a:pPr>
                      <a:r>
                        <a:rPr lang="fr-BE" sz="1800" dirty="0">
                          <a:effectLst/>
                          <a:latin typeface="Calibri"/>
                          <a:ea typeface="Calibri"/>
                          <a:cs typeface="Times New Roman"/>
                        </a:rPr>
                        <a:t>110</a:t>
                      </a:r>
                    </a:p>
                  </a:txBody>
                  <a:tcPr marL="68580" marR="68580" marT="0" marB="0"/>
                </a:tc>
                <a:tc>
                  <a:txBody>
                    <a:bodyPr/>
                    <a:lstStyle/>
                    <a:p>
                      <a:pPr indent="47625">
                        <a:lnSpc>
                          <a:spcPct val="115000"/>
                        </a:lnSpc>
                        <a:spcAft>
                          <a:spcPts val="750"/>
                        </a:spcAft>
                      </a:pPr>
                      <a:r>
                        <a:rPr lang="fr-BE" sz="1800" dirty="0">
                          <a:effectLst/>
                          <a:latin typeface="+mn-lt"/>
                          <a:ea typeface="+mn-ea"/>
                          <a:cs typeface="+mn-cs"/>
                        </a:rPr>
                        <a:t>100</a:t>
                      </a:r>
                      <a:endParaRPr lang="fr-BE" sz="1800" dirty="0">
                        <a:effectLst/>
                        <a:latin typeface="Calibri"/>
                        <a:ea typeface="Calibri"/>
                        <a:cs typeface="Times New Roman"/>
                      </a:endParaRPr>
                    </a:p>
                  </a:txBody>
                  <a:tcPr marL="68580" marR="68580" marT="0" marB="0"/>
                </a:tc>
                <a:tc>
                  <a:txBody>
                    <a:bodyPr/>
                    <a:lstStyle/>
                    <a:p>
                      <a:pPr indent="47625">
                        <a:lnSpc>
                          <a:spcPct val="115000"/>
                        </a:lnSpc>
                        <a:spcAft>
                          <a:spcPts val="750"/>
                        </a:spcAft>
                      </a:pPr>
                      <a:r>
                        <a:rPr lang="fr-BE" sz="1800" dirty="0">
                          <a:effectLst/>
                          <a:latin typeface="+mn-lt"/>
                          <a:ea typeface="+mn-ea"/>
                          <a:cs typeface="+mn-cs"/>
                        </a:rPr>
                        <a:t>86</a:t>
                      </a:r>
                      <a:endParaRPr lang="fr-BE" sz="1800" dirty="0">
                        <a:effectLst/>
                        <a:latin typeface="Calibri"/>
                        <a:ea typeface="Calibri"/>
                        <a:cs typeface="Times New Roman"/>
                      </a:endParaRPr>
                    </a:p>
                  </a:txBody>
                  <a:tcPr marL="68580" marR="68580" marT="0" marB="0"/>
                </a:tc>
                <a:tc>
                  <a:txBody>
                    <a:bodyPr/>
                    <a:lstStyle/>
                    <a:p>
                      <a:pPr indent="47625">
                        <a:lnSpc>
                          <a:spcPct val="115000"/>
                        </a:lnSpc>
                        <a:spcAft>
                          <a:spcPts val="750"/>
                        </a:spcAft>
                      </a:pPr>
                      <a:r>
                        <a:rPr lang="fr-BE" sz="1800" dirty="0">
                          <a:effectLst/>
                          <a:latin typeface="+mn-lt"/>
                          <a:ea typeface="+mn-ea"/>
                          <a:cs typeface="+mn-cs"/>
                        </a:rPr>
                        <a:t>83</a:t>
                      </a:r>
                      <a:endParaRPr lang="fr-BE" sz="1800" dirty="0">
                        <a:effectLst/>
                        <a:latin typeface="Calibri"/>
                        <a:ea typeface="Calibri"/>
                        <a:cs typeface="Times New Roman"/>
                      </a:endParaRPr>
                    </a:p>
                  </a:txBody>
                  <a:tcPr marL="68580" marR="68580" marT="0" marB="0"/>
                </a:tc>
                <a:tc>
                  <a:txBody>
                    <a:bodyPr/>
                    <a:lstStyle/>
                    <a:p>
                      <a:pPr indent="47625">
                        <a:lnSpc>
                          <a:spcPct val="115000"/>
                        </a:lnSpc>
                        <a:spcAft>
                          <a:spcPts val="750"/>
                        </a:spcAft>
                      </a:pPr>
                      <a:r>
                        <a:rPr lang="fr-BE" sz="1800" dirty="0">
                          <a:effectLst/>
                          <a:latin typeface="+mn-lt"/>
                          <a:ea typeface="+mn-ea"/>
                          <a:cs typeface="+mn-cs"/>
                        </a:rPr>
                        <a:t>69</a:t>
                      </a:r>
                      <a:endParaRPr lang="fr-BE" sz="18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bl>
          </a:graphicData>
        </a:graphic>
      </p:graphicFrame>
      <p:sp>
        <p:nvSpPr>
          <p:cNvPr id="8" name="Rectangle 1"/>
          <p:cNvSpPr>
            <a:spLocks noChangeArrowheads="1"/>
          </p:cNvSpPr>
          <p:nvPr/>
        </p:nvSpPr>
        <p:spPr bwMode="auto">
          <a:xfrm>
            <a:off x="457200" y="36877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7625" algn="l" defTabSz="914400" rtl="0" eaLnBrk="1" fontAlgn="base" latinLnBrk="0" hangingPunct="1">
              <a:lnSpc>
                <a:spcPct val="100000"/>
              </a:lnSpc>
              <a:spcBef>
                <a:spcPct val="0"/>
              </a:spcBef>
              <a:spcAft>
                <a:spcPct val="0"/>
              </a:spcAft>
              <a:buClrTx/>
              <a:buSzTx/>
              <a:buFontTx/>
              <a:buNone/>
              <a:tabLst/>
            </a:pPr>
            <a:r>
              <a:rPr kumimoji="0" lang="fr-BE" sz="1000" b="0" i="0" u="none" strike="noStrike" cap="none" normalizeH="0" baseline="0" dirty="0">
                <a:ln>
                  <a:noFill/>
                </a:ln>
                <a:solidFill>
                  <a:srgbClr val="000000"/>
                </a:solidFill>
                <a:effectLst/>
                <a:latin typeface="Calibri"/>
                <a:ea typeface="Times New Roman" pitchFamily="18" charset="0"/>
                <a:cs typeface="Times New Roman" pitchFamily="18" charset="0"/>
              </a:rPr>
              <a:t> </a:t>
            </a:r>
            <a:endParaRPr kumimoji="0" lang="fr-BE" sz="1800" b="0" i="0" u="none" strike="noStrike" cap="none" normalizeH="0" baseline="0" dirty="0">
              <a:ln>
                <a:noFill/>
              </a:ln>
              <a:solidFill>
                <a:schemeClr val="tx1"/>
              </a:solidFill>
              <a:effectLst/>
              <a:latin typeface="Arial" pitchFamily="34" charset="0"/>
              <a:cs typeface="Arial" pitchFamily="34" charset="0"/>
            </a:endParaRPr>
          </a:p>
        </p:txBody>
      </p:sp>
      <p:sp>
        <p:nvSpPr>
          <p:cNvPr id="10" name="ZoneTexte 9">
            <a:extLst>
              <a:ext uri="{FF2B5EF4-FFF2-40B4-BE49-F238E27FC236}">
                <a16:creationId xmlns:a16="http://schemas.microsoft.com/office/drawing/2014/main" id="{A75EEF46-7B51-443A-BA00-B35F8B63C0D4}"/>
              </a:ext>
            </a:extLst>
          </p:cNvPr>
          <p:cNvSpPr txBox="1"/>
          <p:nvPr/>
        </p:nvSpPr>
        <p:spPr>
          <a:xfrm>
            <a:off x="35496" y="6444476"/>
            <a:ext cx="4427984" cy="276999"/>
          </a:xfrm>
          <a:prstGeom prst="rect">
            <a:avLst/>
          </a:prstGeom>
          <a:noFill/>
        </p:spPr>
        <p:txBody>
          <a:bodyPr wrap="square" rtlCol="0">
            <a:spAutoFit/>
          </a:bodyPr>
          <a:lstStyle/>
          <a:p>
            <a:r>
              <a:rPr lang="en-AU" sz="1200" i="1" dirty="0"/>
              <a:t>The Global Bell Curve</a:t>
            </a:r>
            <a:r>
              <a:rPr lang="en-AU" sz="1200" dirty="0"/>
              <a:t>, Richard Lynn, 2009</a:t>
            </a:r>
            <a:endParaRPr lang="fr-BE" sz="1200" dirty="0"/>
          </a:p>
        </p:txBody>
      </p:sp>
    </p:spTree>
    <p:extLst>
      <p:ext uri="{BB962C8B-B14F-4D97-AF65-F5344CB8AC3E}">
        <p14:creationId xmlns:p14="http://schemas.microsoft.com/office/powerpoint/2010/main" val="229696230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4.1 </a:t>
            </a:r>
            <a:r>
              <a:rPr lang="fr-BE" dirty="0" err="1"/>
              <a:t>Hierarchy</a:t>
            </a:r>
            <a:r>
              <a:rPr lang="fr-BE" dirty="0"/>
              <a:t> </a:t>
            </a:r>
            <a:r>
              <a:rPr lang="fr-BE" dirty="0" err="1"/>
              <a:t>Remains</a:t>
            </a:r>
            <a:r>
              <a:rPr lang="fr-BE" dirty="0"/>
              <a:t> IQ-</a:t>
            </a:r>
            <a:r>
              <a:rPr lang="fr-BE" dirty="0" err="1"/>
              <a:t>cratic</a:t>
            </a:r>
            <a:r>
              <a:rPr lang="fr-BE" dirty="0"/>
              <a:t> for Education</a:t>
            </a:r>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201</a:t>
            </a:fld>
            <a:endParaRPr lang="fr-BE" dirty="0"/>
          </a:p>
        </p:txBody>
      </p:sp>
      <p:graphicFrame>
        <p:nvGraphicFramePr>
          <p:cNvPr id="16" name="Tableau 15"/>
          <p:cNvGraphicFramePr>
            <a:graphicFrameLocks noGrp="1"/>
          </p:cNvGraphicFramePr>
          <p:nvPr/>
        </p:nvGraphicFramePr>
        <p:xfrm>
          <a:off x="457200" y="2527776"/>
          <a:ext cx="8229599" cy="2670810"/>
        </p:xfrm>
        <a:graphic>
          <a:graphicData uri="http://schemas.openxmlformats.org/drawingml/2006/table">
            <a:tbl>
              <a:tblPr firstRow="1" firstCol="1" bandRow="1">
                <a:tableStyleId>{5C22544A-7EE6-4342-B048-85BDC9FD1C3A}</a:tableStyleId>
              </a:tblPr>
              <a:tblGrid>
                <a:gridCol w="498326">
                  <a:extLst>
                    <a:ext uri="{9D8B030D-6E8A-4147-A177-3AD203B41FA5}">
                      <a16:colId xmlns:a16="http://schemas.microsoft.com/office/drawing/2014/main" val="20000"/>
                    </a:ext>
                  </a:extLst>
                </a:gridCol>
                <a:gridCol w="1031559">
                  <a:extLst>
                    <a:ext uri="{9D8B030D-6E8A-4147-A177-3AD203B41FA5}">
                      <a16:colId xmlns:a16="http://schemas.microsoft.com/office/drawing/2014/main" val="20001"/>
                    </a:ext>
                  </a:extLst>
                </a:gridCol>
                <a:gridCol w="649990">
                  <a:extLst>
                    <a:ext uri="{9D8B030D-6E8A-4147-A177-3AD203B41FA5}">
                      <a16:colId xmlns:a16="http://schemas.microsoft.com/office/drawing/2014/main" val="20002"/>
                    </a:ext>
                  </a:extLst>
                </a:gridCol>
                <a:gridCol w="1083317">
                  <a:extLst>
                    <a:ext uri="{9D8B030D-6E8A-4147-A177-3AD203B41FA5}">
                      <a16:colId xmlns:a16="http://schemas.microsoft.com/office/drawing/2014/main" val="20003"/>
                    </a:ext>
                  </a:extLst>
                </a:gridCol>
                <a:gridCol w="988226">
                  <a:extLst>
                    <a:ext uri="{9D8B030D-6E8A-4147-A177-3AD203B41FA5}">
                      <a16:colId xmlns:a16="http://schemas.microsoft.com/office/drawing/2014/main" val="20004"/>
                    </a:ext>
                  </a:extLst>
                </a:gridCol>
                <a:gridCol w="1251833">
                  <a:extLst>
                    <a:ext uri="{9D8B030D-6E8A-4147-A177-3AD203B41FA5}">
                      <a16:colId xmlns:a16="http://schemas.microsoft.com/office/drawing/2014/main" val="20005"/>
                    </a:ext>
                  </a:extLst>
                </a:gridCol>
                <a:gridCol w="2726348">
                  <a:extLst>
                    <a:ext uri="{9D8B030D-6E8A-4147-A177-3AD203B41FA5}">
                      <a16:colId xmlns:a16="http://schemas.microsoft.com/office/drawing/2014/main" val="20006"/>
                    </a:ext>
                  </a:extLst>
                </a:gridCol>
              </a:tblGrid>
              <a:tr h="153035">
                <a:tc>
                  <a:txBody>
                    <a:bodyPr/>
                    <a:lstStyle/>
                    <a:p>
                      <a:pPr indent="47625">
                        <a:lnSpc>
                          <a:spcPct val="115000"/>
                        </a:lnSpc>
                        <a:spcAft>
                          <a:spcPts val="750"/>
                        </a:spcAft>
                      </a:pPr>
                      <a:r>
                        <a:rPr lang="en-US" sz="900" spc="-10" dirty="0">
                          <a:effectLst/>
                        </a:rPr>
                        <a:t> </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Test</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N</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Africans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Indians</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Europeans</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Reference</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146685">
                <a:tc>
                  <a:txBody>
                    <a:bodyPr/>
                    <a:lstStyle/>
                    <a:p>
                      <a:pPr indent="47625">
                        <a:lnSpc>
                          <a:spcPct val="115000"/>
                        </a:lnSpc>
                        <a:spcAft>
                          <a:spcPts val="750"/>
                        </a:spcAft>
                      </a:pPr>
                      <a:r>
                        <a:rPr lang="fr-FR" sz="900" spc="-10" dirty="0">
                          <a:effectLst/>
                        </a:rPr>
                        <a:t>1</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APM</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80</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84</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 </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103</a:t>
                      </a:r>
                      <a:endParaRPr lang="fr-BE" sz="1100" dirty="0">
                        <a:effectLst/>
                        <a:latin typeface="Calibri"/>
                        <a:ea typeface="Calibri"/>
                        <a:cs typeface="Times New Roman"/>
                      </a:endParaRPr>
                    </a:p>
                  </a:txBody>
                  <a:tcPr marL="0" marR="0" marT="0" marB="0" anchor="ctr"/>
                </a:tc>
                <a:tc rowSpan="2">
                  <a:txBody>
                    <a:bodyPr/>
                    <a:lstStyle/>
                    <a:p>
                      <a:pPr indent="47625">
                        <a:lnSpc>
                          <a:spcPct val="115000"/>
                        </a:lnSpc>
                        <a:spcAft>
                          <a:spcPts val="750"/>
                        </a:spcAft>
                      </a:pPr>
                      <a:r>
                        <a:rPr lang="fr-FR" sz="900" dirty="0">
                          <a:effectLst/>
                        </a:rPr>
                        <a:t>Poortinga, 1971</a:t>
                      </a:r>
                      <a:endParaRPr lang="fr-BE" sz="1100" dirty="0">
                        <a:effectLst/>
                      </a:endParaRPr>
                    </a:p>
                    <a:p>
                      <a:pPr indent="47625">
                        <a:lnSpc>
                          <a:spcPct val="110000"/>
                        </a:lnSpc>
                        <a:spcAft>
                          <a:spcPts val="750"/>
                        </a:spcAft>
                      </a:pPr>
                      <a:r>
                        <a:rPr lang="fr-FR" sz="900" dirty="0">
                          <a:effectLst/>
                        </a:rPr>
                        <a:t>Poortinga &amp;</a:t>
                      </a:r>
                      <a:endParaRPr lang="fr-BE" sz="1100" dirty="0">
                        <a:effectLst/>
                      </a:endParaRPr>
                    </a:p>
                    <a:p>
                      <a:pPr indent="47625">
                        <a:lnSpc>
                          <a:spcPct val="115000"/>
                        </a:lnSpc>
                        <a:spcAft>
                          <a:spcPts val="750"/>
                        </a:spcAft>
                      </a:pPr>
                      <a:r>
                        <a:rPr lang="fr-FR" sz="900" spc="-10" dirty="0">
                          <a:effectLst/>
                        </a:rPr>
                        <a:t>Foden, 1975</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297180">
                <a:tc>
                  <a:txBody>
                    <a:bodyPr/>
                    <a:lstStyle/>
                    <a:p>
                      <a:pPr indent="47625">
                        <a:lnSpc>
                          <a:spcPct val="115000"/>
                        </a:lnSpc>
                        <a:spcAft>
                          <a:spcPts val="750"/>
                        </a:spcAft>
                      </a:pPr>
                      <a:r>
                        <a:rPr lang="fr-FR" sz="900" spc="-10" dirty="0">
                          <a:effectLst/>
                        </a:rPr>
                        <a:t>2</a:t>
                      </a:r>
                      <a:endParaRPr lang="fr-BE" sz="1100" dirty="0">
                        <a:effectLst/>
                        <a:latin typeface="Calibri"/>
                        <a:ea typeface="Calibri"/>
                        <a:cs typeface="Times New Roman"/>
                      </a:endParaRPr>
                    </a:p>
                  </a:txBody>
                  <a:tcPr marL="0" marR="0" marT="0" marB="0" anchor="b"/>
                </a:tc>
                <a:tc>
                  <a:txBody>
                    <a:bodyPr/>
                    <a:lstStyle/>
                    <a:p>
                      <a:pPr indent="47625">
                        <a:lnSpc>
                          <a:spcPct val="115000"/>
                        </a:lnSpc>
                        <a:spcAft>
                          <a:spcPts val="750"/>
                        </a:spcAft>
                      </a:pPr>
                      <a:r>
                        <a:rPr lang="fr-FR" sz="900" spc="-10" dirty="0">
                          <a:effectLst/>
                        </a:rPr>
                        <a:t>Blox</a:t>
                      </a:r>
                      <a:endParaRPr lang="fr-BE" sz="1100" dirty="0">
                        <a:effectLst/>
                        <a:latin typeface="Calibri"/>
                        <a:ea typeface="Calibri"/>
                        <a:cs typeface="Times New Roman"/>
                      </a:endParaRPr>
                    </a:p>
                  </a:txBody>
                  <a:tcPr marL="0" marR="0" marT="0" marB="0" anchor="b"/>
                </a:tc>
                <a:tc>
                  <a:txBody>
                    <a:bodyPr/>
                    <a:lstStyle/>
                    <a:p>
                      <a:pPr indent="47625" algn="r">
                        <a:lnSpc>
                          <a:spcPct val="115000"/>
                        </a:lnSpc>
                        <a:spcAft>
                          <a:spcPts val="750"/>
                        </a:spcAft>
                      </a:pPr>
                      <a:r>
                        <a:rPr lang="fr-FR" sz="900" dirty="0">
                          <a:effectLst/>
                        </a:rPr>
                        <a:t>97</a:t>
                      </a:r>
                      <a:endParaRPr lang="fr-BE" sz="1100" dirty="0">
                        <a:effectLst/>
                        <a:latin typeface="Calibri"/>
                        <a:ea typeface="Calibri"/>
                        <a:cs typeface="Times New Roman"/>
                      </a:endParaRPr>
                    </a:p>
                  </a:txBody>
                  <a:tcPr marL="0" marR="0" marT="0" marB="0" anchor="b"/>
                </a:tc>
                <a:tc>
                  <a:txBody>
                    <a:bodyPr/>
                    <a:lstStyle/>
                    <a:p>
                      <a:pPr indent="47625" algn="r">
                        <a:lnSpc>
                          <a:spcPct val="115000"/>
                        </a:lnSpc>
                        <a:spcAft>
                          <a:spcPts val="750"/>
                        </a:spcAft>
                      </a:pPr>
                      <a:r>
                        <a:rPr lang="fr-FR" sz="900" dirty="0">
                          <a:effectLst/>
                        </a:rPr>
                        <a:t>72</a:t>
                      </a:r>
                      <a:endParaRPr lang="fr-BE" sz="1100" dirty="0">
                        <a:effectLst/>
                        <a:latin typeface="Calibri"/>
                        <a:ea typeface="Calibri"/>
                        <a:cs typeface="Times New Roman"/>
                      </a:endParaRPr>
                    </a:p>
                  </a:txBody>
                  <a:tcPr marL="0" marR="0" marT="0" marB="0" anchor="b"/>
                </a:tc>
                <a:tc>
                  <a:txBody>
                    <a:bodyPr/>
                    <a:lstStyle/>
                    <a:p>
                      <a:pPr indent="47625">
                        <a:lnSpc>
                          <a:spcPct val="115000"/>
                        </a:lnSpc>
                        <a:spcAft>
                          <a:spcPts val="750"/>
                        </a:spcAft>
                      </a:pPr>
                      <a:r>
                        <a:rPr lang="fr-FR" sz="900" spc="-10" dirty="0">
                          <a:effectLst/>
                        </a:rPr>
                        <a:t>-</a:t>
                      </a:r>
                      <a:endParaRPr lang="fr-BE" sz="1100" dirty="0">
                        <a:effectLst/>
                        <a:latin typeface="Calibri"/>
                        <a:ea typeface="Calibri"/>
                        <a:cs typeface="Times New Roman"/>
                      </a:endParaRPr>
                    </a:p>
                  </a:txBody>
                  <a:tcPr marL="0" marR="0" marT="0" marB="0" anchor="b"/>
                </a:tc>
                <a:tc>
                  <a:txBody>
                    <a:bodyPr/>
                    <a:lstStyle/>
                    <a:p>
                      <a:pPr indent="47625" algn="ctr">
                        <a:lnSpc>
                          <a:spcPct val="115000"/>
                        </a:lnSpc>
                        <a:spcAft>
                          <a:spcPts val="750"/>
                        </a:spcAft>
                      </a:pPr>
                      <a:r>
                        <a:rPr lang="fr-FR" sz="900" dirty="0">
                          <a:effectLst/>
                        </a:rPr>
                        <a:t>100</a:t>
                      </a:r>
                      <a:endParaRPr lang="fr-BE" sz="1100" dirty="0">
                        <a:effectLst/>
                        <a:latin typeface="Calibri"/>
                        <a:ea typeface="Calibri"/>
                        <a:cs typeface="Times New Roman"/>
                      </a:endParaRPr>
                    </a:p>
                  </a:txBody>
                  <a:tcPr marL="0" marR="0" marT="0" marB="0" anchor="b"/>
                </a:tc>
                <a:tc vMerge="1">
                  <a:txBody>
                    <a:bodyPr/>
                    <a:lstStyle/>
                    <a:p>
                      <a:endParaRPr lang="fr-BE"/>
                    </a:p>
                  </a:txBody>
                  <a:tcPr/>
                </a:tc>
                <a:extLst>
                  <a:ext uri="{0D108BD9-81ED-4DB2-BD59-A6C34878D82A}">
                    <a16:rowId xmlns:a16="http://schemas.microsoft.com/office/drawing/2014/main" val="10002"/>
                  </a:ext>
                </a:extLst>
              </a:tr>
              <a:tr h="301625">
                <a:tc>
                  <a:txBody>
                    <a:bodyPr/>
                    <a:lstStyle/>
                    <a:p>
                      <a:pPr indent="47625">
                        <a:lnSpc>
                          <a:spcPct val="115000"/>
                        </a:lnSpc>
                        <a:spcAft>
                          <a:spcPts val="750"/>
                        </a:spcAft>
                      </a:pPr>
                      <a:r>
                        <a:rPr lang="fr-FR" sz="900" spc="-10" dirty="0">
                          <a:effectLst/>
                        </a:rPr>
                        <a:t>3</a:t>
                      </a:r>
                      <a:endParaRPr lang="fr-BE" sz="1100" dirty="0">
                        <a:effectLst/>
                        <a:latin typeface="Calibri"/>
                        <a:ea typeface="Calibri"/>
                        <a:cs typeface="Times New Roman"/>
                      </a:endParaRPr>
                    </a:p>
                  </a:txBody>
                  <a:tcPr marL="0" marR="0" marT="0" marB="0" anchor="b"/>
                </a:tc>
                <a:tc>
                  <a:txBody>
                    <a:bodyPr/>
                    <a:lstStyle/>
                    <a:p>
                      <a:pPr indent="47625">
                        <a:lnSpc>
                          <a:spcPct val="115000"/>
                        </a:lnSpc>
                        <a:spcAft>
                          <a:spcPts val="750"/>
                        </a:spcAft>
                      </a:pPr>
                      <a:r>
                        <a:rPr lang="fr-FR" sz="900" spc="-10" dirty="0">
                          <a:effectLst/>
                        </a:rPr>
                        <a:t>Blox</a:t>
                      </a:r>
                      <a:endParaRPr lang="fr-BE" sz="1100" dirty="0">
                        <a:effectLst/>
                        <a:latin typeface="Calibri"/>
                        <a:ea typeface="Calibri"/>
                        <a:cs typeface="Times New Roman"/>
                      </a:endParaRPr>
                    </a:p>
                  </a:txBody>
                  <a:tcPr marL="0" marR="0" marT="0" marB="0" anchor="b"/>
                </a:tc>
                <a:tc>
                  <a:txBody>
                    <a:bodyPr/>
                    <a:lstStyle/>
                    <a:p>
                      <a:pPr indent="47625" algn="r">
                        <a:lnSpc>
                          <a:spcPct val="115000"/>
                        </a:lnSpc>
                        <a:spcAft>
                          <a:spcPts val="750"/>
                        </a:spcAft>
                      </a:pPr>
                      <a:r>
                        <a:rPr lang="fr-FR" sz="900" dirty="0">
                          <a:effectLst/>
                        </a:rPr>
                        <a:t>600</a:t>
                      </a:r>
                      <a:endParaRPr lang="fr-BE" sz="1100" dirty="0">
                        <a:effectLst/>
                        <a:latin typeface="Calibri"/>
                        <a:ea typeface="Calibri"/>
                        <a:cs typeface="Times New Roman"/>
                      </a:endParaRPr>
                    </a:p>
                  </a:txBody>
                  <a:tcPr marL="0" marR="0" marT="0" marB="0" anchor="b"/>
                </a:tc>
                <a:tc>
                  <a:txBody>
                    <a:bodyPr/>
                    <a:lstStyle/>
                    <a:p>
                      <a:pPr indent="47625" algn="r">
                        <a:lnSpc>
                          <a:spcPct val="115000"/>
                        </a:lnSpc>
                        <a:spcAft>
                          <a:spcPts val="750"/>
                        </a:spcAft>
                      </a:pPr>
                      <a:r>
                        <a:rPr lang="fr-FR" sz="900" dirty="0">
                          <a:effectLst/>
                        </a:rPr>
                        <a:t>79</a:t>
                      </a:r>
                      <a:endParaRPr lang="fr-BE" sz="1100" dirty="0">
                        <a:effectLst/>
                        <a:latin typeface="Calibri"/>
                        <a:ea typeface="Calibri"/>
                        <a:cs typeface="Times New Roman"/>
                      </a:endParaRPr>
                    </a:p>
                  </a:txBody>
                  <a:tcPr marL="0" marR="0" marT="0" marB="0" anchor="b"/>
                </a:tc>
                <a:tc>
                  <a:txBody>
                    <a:bodyPr/>
                    <a:lstStyle/>
                    <a:p>
                      <a:pPr indent="47625">
                        <a:lnSpc>
                          <a:spcPct val="115000"/>
                        </a:lnSpc>
                        <a:spcAft>
                          <a:spcPts val="750"/>
                        </a:spcAft>
                      </a:pPr>
                      <a:r>
                        <a:rPr lang="fr-FR" sz="900" spc="-10" dirty="0">
                          <a:effectLst/>
                        </a:rPr>
                        <a:t>-</a:t>
                      </a:r>
                      <a:endParaRPr lang="fr-BE" sz="1100" dirty="0">
                        <a:effectLst/>
                        <a:latin typeface="Calibri"/>
                        <a:ea typeface="Calibri"/>
                        <a:cs typeface="Times New Roman"/>
                      </a:endParaRPr>
                    </a:p>
                  </a:txBody>
                  <a:tcPr marL="0" marR="0" marT="0" marB="0" anchor="b"/>
                </a:tc>
                <a:tc>
                  <a:txBody>
                    <a:bodyPr/>
                    <a:lstStyle/>
                    <a:p>
                      <a:pPr indent="47625" algn="ctr">
                        <a:lnSpc>
                          <a:spcPct val="115000"/>
                        </a:lnSpc>
                        <a:spcAft>
                          <a:spcPts val="750"/>
                        </a:spcAft>
                      </a:pPr>
                      <a:r>
                        <a:rPr lang="fr-FR" sz="900" dirty="0">
                          <a:effectLst/>
                        </a:rPr>
                        <a:t>100</a:t>
                      </a:r>
                      <a:endParaRPr lang="fr-BE" sz="1100" dirty="0">
                        <a:effectLst/>
                        <a:latin typeface="Calibri"/>
                        <a:ea typeface="Calibri"/>
                        <a:cs typeface="Times New Roman"/>
                      </a:endParaRPr>
                    </a:p>
                  </a:txBody>
                  <a:tcPr marL="0" marR="0" marT="0" marB="0" anchor="b"/>
                </a:tc>
                <a:tc>
                  <a:txBody>
                    <a:bodyPr/>
                    <a:lstStyle/>
                    <a:p>
                      <a:pPr indent="47625">
                        <a:lnSpc>
                          <a:spcPct val="120000"/>
                        </a:lnSpc>
                        <a:spcAft>
                          <a:spcPts val="750"/>
                        </a:spcAft>
                      </a:pPr>
                      <a:r>
                        <a:rPr lang="fr-FR" sz="900" dirty="0">
                          <a:effectLst/>
                        </a:rPr>
                        <a:t>Taylor &amp;</a:t>
                      </a:r>
                      <a:endParaRPr lang="fr-BE" sz="1100" dirty="0">
                        <a:effectLst/>
                      </a:endParaRPr>
                    </a:p>
                    <a:p>
                      <a:pPr indent="47625">
                        <a:lnSpc>
                          <a:spcPct val="115000"/>
                        </a:lnSpc>
                        <a:spcAft>
                          <a:spcPts val="750"/>
                        </a:spcAft>
                      </a:pPr>
                      <a:r>
                        <a:rPr lang="fr-FR" sz="900" spc="-10" dirty="0">
                          <a:effectLst/>
                        </a:rPr>
                        <a:t>Radford, 1986</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3"/>
                  </a:ext>
                </a:extLst>
              </a:tr>
              <a:tr h="148590">
                <a:tc>
                  <a:txBody>
                    <a:bodyPr/>
                    <a:lstStyle/>
                    <a:p>
                      <a:pPr indent="47625">
                        <a:lnSpc>
                          <a:spcPct val="115000"/>
                        </a:lnSpc>
                        <a:spcAft>
                          <a:spcPts val="750"/>
                        </a:spcAft>
                      </a:pPr>
                      <a:r>
                        <a:rPr lang="fr-FR" sz="900" spc="-10" dirty="0">
                          <a:effectLst/>
                        </a:rPr>
                        <a:t>4</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WISC-R</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63</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75</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Avenant, 1988</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4"/>
                  </a:ext>
                </a:extLst>
              </a:tr>
              <a:tr h="148590">
                <a:tc>
                  <a:txBody>
                    <a:bodyPr/>
                    <a:lstStyle/>
                    <a:p>
                      <a:pPr indent="47625">
                        <a:lnSpc>
                          <a:spcPct val="115000"/>
                        </a:lnSpc>
                        <a:spcAft>
                          <a:spcPts val="750"/>
                        </a:spcAft>
                      </a:pPr>
                      <a:r>
                        <a:rPr lang="fr-FR" sz="900" spc="-10" dirty="0">
                          <a:effectLst/>
                        </a:rPr>
                        <a:t>5</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SPM</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147</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100</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 </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Zaaiman, 1998</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5"/>
                  </a:ext>
                </a:extLst>
              </a:tr>
              <a:tr h="148590">
                <a:tc>
                  <a:txBody>
                    <a:bodyPr/>
                    <a:lstStyle/>
                    <a:p>
                      <a:pPr indent="47625">
                        <a:lnSpc>
                          <a:spcPct val="115000"/>
                        </a:lnSpc>
                        <a:spcAft>
                          <a:spcPts val="750"/>
                        </a:spcAft>
                      </a:pPr>
                      <a:r>
                        <a:rPr lang="fr-FR" sz="900" spc="-10" dirty="0">
                          <a:effectLst/>
                        </a:rPr>
                        <a:t>6</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SPM</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30</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77</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Grieve &amp; Viljoen, 2000</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6"/>
                  </a:ext>
                </a:extLst>
              </a:tr>
              <a:tr h="146050">
                <a:tc>
                  <a:txBody>
                    <a:bodyPr/>
                    <a:lstStyle/>
                    <a:p>
                      <a:pPr indent="47625">
                        <a:lnSpc>
                          <a:spcPct val="115000"/>
                        </a:lnSpc>
                        <a:spcAft>
                          <a:spcPts val="750"/>
                        </a:spcAft>
                      </a:pPr>
                      <a:r>
                        <a:rPr lang="fr-FR" sz="900" spc="-10" dirty="0">
                          <a:effectLst/>
                        </a:rPr>
                        <a:t>7</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SPM</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309</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83</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103</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Rushton &amp; Skuy, 2000</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7"/>
                  </a:ext>
                </a:extLst>
              </a:tr>
              <a:tr h="146685">
                <a:tc>
                  <a:txBody>
                    <a:bodyPr/>
                    <a:lstStyle/>
                    <a:p>
                      <a:pPr indent="47625">
                        <a:lnSpc>
                          <a:spcPct val="115000"/>
                        </a:lnSpc>
                        <a:spcAft>
                          <a:spcPts val="750"/>
                        </a:spcAft>
                      </a:pPr>
                      <a:r>
                        <a:rPr lang="fr-FR" sz="900" spc="-10" dirty="0">
                          <a:effectLst/>
                        </a:rPr>
                        <a:t>8</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SPM</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60</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82</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105</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Sonke, 2001</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8"/>
                  </a:ext>
                </a:extLst>
              </a:tr>
              <a:tr h="148590">
                <a:tc>
                  <a:txBody>
                    <a:bodyPr/>
                    <a:lstStyle/>
                    <a:p>
                      <a:pPr indent="47625">
                        <a:lnSpc>
                          <a:spcPct val="115000"/>
                        </a:lnSpc>
                        <a:spcAft>
                          <a:spcPts val="750"/>
                        </a:spcAft>
                      </a:pPr>
                      <a:r>
                        <a:rPr lang="fr-FR" sz="900" spc="-10" dirty="0">
                          <a:effectLst/>
                        </a:rPr>
                        <a:t>9</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SPM</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70</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81</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Skuy et al., 2002</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9"/>
                  </a:ext>
                </a:extLst>
              </a:tr>
              <a:tr h="146050">
                <a:tc>
                  <a:txBody>
                    <a:bodyPr/>
                    <a:lstStyle/>
                    <a:p>
                      <a:pPr indent="47625">
                        <a:lnSpc>
                          <a:spcPct val="115000"/>
                        </a:lnSpc>
                        <a:spcAft>
                          <a:spcPts val="750"/>
                        </a:spcAft>
                      </a:pPr>
                      <a:r>
                        <a:rPr lang="fr-FR" sz="900" spc="-10" dirty="0">
                          <a:effectLst/>
                        </a:rPr>
                        <a:t>10</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SPM</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342</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93</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98</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106</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Rushton et al., 2002</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10"/>
                  </a:ext>
                </a:extLst>
              </a:tr>
              <a:tr h="148590">
                <a:tc>
                  <a:txBody>
                    <a:bodyPr/>
                    <a:lstStyle/>
                    <a:p>
                      <a:pPr indent="47625">
                        <a:lnSpc>
                          <a:spcPct val="115000"/>
                        </a:lnSpc>
                        <a:spcAft>
                          <a:spcPts val="750"/>
                        </a:spcAft>
                      </a:pPr>
                      <a:r>
                        <a:rPr lang="fr-FR" sz="900" spc="-10" dirty="0">
                          <a:effectLst/>
                        </a:rPr>
                        <a:t>11</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APM</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294</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99</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102</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113</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Rushton et al., 2003</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11"/>
                  </a:ext>
                </a:extLst>
              </a:tr>
              <a:tr h="153035">
                <a:tc>
                  <a:txBody>
                    <a:bodyPr/>
                    <a:lstStyle/>
                    <a:p>
                      <a:pPr indent="47625">
                        <a:lnSpc>
                          <a:spcPct val="115000"/>
                        </a:lnSpc>
                        <a:spcAft>
                          <a:spcPts val="750"/>
                        </a:spcAft>
                      </a:pPr>
                      <a:r>
                        <a:rPr lang="fr-FR" sz="900" spc="-10" dirty="0">
                          <a:effectLst/>
                        </a:rPr>
                        <a:t>12</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APM</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306</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101</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106</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116</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spc="-10" dirty="0">
                          <a:effectLst/>
                        </a:rPr>
                        <a:t>Rushton et al., 2004</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12"/>
                  </a:ext>
                </a:extLst>
              </a:tr>
            </a:tbl>
          </a:graphicData>
        </a:graphic>
      </p:graphicFrame>
      <p:sp>
        <p:nvSpPr>
          <p:cNvPr id="17" name="Rectangle 3"/>
          <p:cNvSpPr>
            <a:spLocks noChangeArrowheads="1"/>
          </p:cNvSpPr>
          <p:nvPr/>
        </p:nvSpPr>
        <p:spPr bwMode="auto">
          <a:xfrm>
            <a:off x="2123728" y="215410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7625" algn="l"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a:ln>
                  <a:noFill/>
                </a:ln>
                <a:solidFill>
                  <a:srgbClr val="000000"/>
                </a:solidFill>
                <a:effectLst/>
                <a:latin typeface="Verdana" pitchFamily="34" charset="0"/>
                <a:ea typeface="Times New Roman" pitchFamily="18" charset="0"/>
                <a:cs typeface="Times New Roman" pitchFamily="18" charset="0"/>
              </a:rPr>
              <a:t>Table 2.3. IQs of university students in South Africa</a:t>
            </a:r>
            <a:endParaRPr kumimoji="0" lang="fr-BE" sz="600" b="0" i="0" u="none" strike="noStrike" cap="none" normalizeH="0" baseline="0" dirty="0">
              <a:ln>
                <a:noFill/>
              </a:ln>
              <a:solidFill>
                <a:schemeClr val="tx1"/>
              </a:solidFill>
              <a:effectLst/>
              <a:latin typeface="Arial" pitchFamily="34" charset="0"/>
              <a:cs typeface="Arial" pitchFamily="34" charset="0"/>
            </a:endParaRPr>
          </a:p>
          <a:p>
            <a:pPr marL="0" marR="0" lvl="0" indent="47625" algn="l" defTabSz="914400" rtl="0" eaLnBrk="0" fontAlgn="base" latinLnBrk="0" hangingPunct="0">
              <a:lnSpc>
                <a:spcPct val="100000"/>
              </a:lnSpc>
              <a:spcBef>
                <a:spcPct val="0"/>
              </a:spcBef>
              <a:spcAft>
                <a:spcPct val="0"/>
              </a:spcAft>
              <a:buClrTx/>
              <a:buSzTx/>
              <a:buFontTx/>
              <a:buNone/>
              <a:tabLst/>
            </a:pPr>
            <a:r>
              <a:rPr kumimoji="0" lang="fr-BE" sz="1000" b="0" i="0" u="none" strike="noStrike" cap="none" normalizeH="0" baseline="0" dirty="0">
                <a:ln>
                  <a:noFill/>
                </a:ln>
                <a:solidFill>
                  <a:srgbClr val="000000"/>
                </a:solidFill>
                <a:effectLst/>
                <a:latin typeface="Calibri"/>
                <a:ea typeface="Times New Roman" pitchFamily="18" charset="0"/>
                <a:cs typeface="Times New Roman" pitchFamily="18" charset="0"/>
              </a:rPr>
              <a:t> </a:t>
            </a:r>
            <a:endParaRPr kumimoji="0" lang="fr-BE" sz="1800" b="0" i="0" u="none" strike="noStrike" cap="none" normalizeH="0" baseline="0" dirty="0">
              <a:ln>
                <a:noFill/>
              </a:ln>
              <a:solidFill>
                <a:schemeClr val="tx1"/>
              </a:solidFill>
              <a:effectLst/>
              <a:latin typeface="Arial" pitchFamily="34" charset="0"/>
              <a:cs typeface="Arial" pitchFamily="34" charset="0"/>
            </a:endParaRPr>
          </a:p>
        </p:txBody>
      </p:sp>
      <p:sp>
        <p:nvSpPr>
          <p:cNvPr id="7" name="ZoneTexte 6">
            <a:extLst>
              <a:ext uri="{FF2B5EF4-FFF2-40B4-BE49-F238E27FC236}">
                <a16:creationId xmlns:a16="http://schemas.microsoft.com/office/drawing/2014/main" id="{48899134-E532-405E-BDB5-D0B16623D601}"/>
              </a:ext>
            </a:extLst>
          </p:cNvPr>
          <p:cNvSpPr txBox="1"/>
          <p:nvPr/>
        </p:nvSpPr>
        <p:spPr>
          <a:xfrm>
            <a:off x="144015" y="6444476"/>
            <a:ext cx="4427984" cy="276999"/>
          </a:xfrm>
          <a:prstGeom prst="rect">
            <a:avLst/>
          </a:prstGeom>
          <a:noFill/>
        </p:spPr>
        <p:txBody>
          <a:bodyPr wrap="square" rtlCol="0">
            <a:spAutoFit/>
          </a:bodyPr>
          <a:lstStyle/>
          <a:p>
            <a:r>
              <a:rPr lang="en-AU" sz="1200" i="1" dirty="0"/>
              <a:t>The Global Bell Curve</a:t>
            </a:r>
            <a:r>
              <a:rPr lang="en-AU" sz="1200" dirty="0"/>
              <a:t>, Richard Lynn, 2009</a:t>
            </a:r>
            <a:endParaRPr lang="fr-BE" sz="1200" dirty="0"/>
          </a:p>
        </p:txBody>
      </p:sp>
    </p:spTree>
    <p:extLst>
      <p:ext uri="{BB962C8B-B14F-4D97-AF65-F5344CB8AC3E}">
        <p14:creationId xmlns:p14="http://schemas.microsoft.com/office/powerpoint/2010/main" val="389674411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202</a:t>
            </a:fld>
            <a:endParaRPr lang="fr-BE" dirty="0"/>
          </a:p>
        </p:txBody>
      </p:sp>
      <p:sp>
        <p:nvSpPr>
          <p:cNvPr id="7" name="Rectangle 1"/>
          <p:cNvSpPr>
            <a:spLocks noChangeArrowheads="1"/>
          </p:cNvSpPr>
          <p:nvPr/>
        </p:nvSpPr>
        <p:spPr bwMode="auto">
          <a:xfrm>
            <a:off x="179512" y="289193"/>
            <a:ext cx="458170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7625" algn="l"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a:ln>
                  <a:noFill/>
                </a:ln>
                <a:solidFill>
                  <a:srgbClr val="000000"/>
                </a:solidFill>
                <a:effectLst/>
                <a:latin typeface="+mj-lt"/>
                <a:ea typeface="Times New Roman" pitchFamily="18" charset="0"/>
                <a:cs typeface="Times New Roman" pitchFamily="18" charset="0"/>
              </a:rPr>
              <a:t>Table 2.4. Race </a:t>
            </a:r>
            <a:r>
              <a:rPr kumimoji="0" lang="en-US" sz="1000" b="1" i="1" u="none" strike="noStrike" cap="none" normalizeH="0" baseline="0" dirty="0">
                <a:ln>
                  <a:noFill/>
                </a:ln>
                <a:solidFill>
                  <a:srgbClr val="000000"/>
                </a:solidFill>
                <a:effectLst/>
                <a:latin typeface="+mj-lt"/>
                <a:ea typeface="Times New Roman" pitchFamily="18" charset="0"/>
                <a:cs typeface="Times New Roman" pitchFamily="18" charset="0"/>
              </a:rPr>
              <a:t>differences in educational attainment in South </a:t>
            </a:r>
            <a:r>
              <a:rPr kumimoji="0" lang="en-US" sz="1000" b="0" i="1" u="none" strike="noStrike" cap="none" normalizeH="0" baseline="0" dirty="0">
                <a:ln>
                  <a:noFill/>
                </a:ln>
                <a:solidFill>
                  <a:srgbClr val="000000"/>
                </a:solidFill>
                <a:effectLst/>
                <a:latin typeface="+mj-lt"/>
                <a:ea typeface="Times New Roman" pitchFamily="18" charset="0"/>
                <a:cs typeface="Times New Roman" pitchFamily="18" charset="0"/>
              </a:rPr>
              <a:t>Africa (percentages)</a:t>
            </a:r>
            <a:endParaRPr kumimoji="0" lang="fr-BE" sz="600" b="0" i="0" u="none" strike="noStrike" cap="none" normalizeH="0" baseline="0" dirty="0">
              <a:ln>
                <a:noFill/>
              </a:ln>
              <a:solidFill>
                <a:schemeClr val="tx1"/>
              </a:solidFill>
              <a:effectLst/>
              <a:latin typeface="+mj-lt"/>
              <a:cs typeface="Arial" pitchFamily="34" charset="0"/>
            </a:endParaRPr>
          </a:p>
          <a:p>
            <a:pPr marL="0" marR="0" lvl="0" indent="47625" algn="l" defTabSz="914400" rtl="0" eaLnBrk="0" fontAlgn="base" latinLnBrk="0" hangingPunct="0">
              <a:lnSpc>
                <a:spcPct val="100000"/>
              </a:lnSpc>
              <a:spcBef>
                <a:spcPct val="0"/>
              </a:spcBef>
              <a:spcAft>
                <a:spcPct val="0"/>
              </a:spcAft>
              <a:buClrTx/>
              <a:buSzTx/>
              <a:buFontTx/>
              <a:buNone/>
              <a:tabLst/>
            </a:pPr>
            <a:r>
              <a:rPr kumimoji="0" lang="fr-FR" sz="1000" b="0" i="0" u="none" strike="noStrike" cap="none" normalizeH="0" baseline="0" dirty="0">
                <a:ln>
                  <a:noFill/>
                </a:ln>
                <a:solidFill>
                  <a:srgbClr val="000000"/>
                </a:solidFill>
                <a:effectLst/>
                <a:latin typeface="Calibri"/>
                <a:ea typeface="Times New Roman" pitchFamily="18" charset="0"/>
                <a:cs typeface="Times New Roman" pitchFamily="18" charset="0"/>
              </a:rPr>
              <a:t> </a:t>
            </a:r>
            <a:endParaRPr kumimoji="0" lang="fr-FR" sz="1800" b="0" i="0" u="none" strike="noStrike" cap="none" normalizeH="0" baseline="0" dirty="0">
              <a:ln>
                <a:noFill/>
              </a:ln>
              <a:solidFill>
                <a:schemeClr val="tx1"/>
              </a:solidFill>
              <a:effectLst/>
              <a:latin typeface="Arial" pitchFamily="34" charset="0"/>
              <a:cs typeface="Arial" pitchFamily="34" charset="0"/>
            </a:endParaRPr>
          </a:p>
        </p:txBody>
      </p:sp>
      <p:graphicFrame>
        <p:nvGraphicFramePr>
          <p:cNvPr id="8" name="Tableau 7"/>
          <p:cNvGraphicFramePr>
            <a:graphicFrameLocks noGrp="1"/>
          </p:cNvGraphicFramePr>
          <p:nvPr>
            <p:extLst>
              <p:ext uri="{D42A27DB-BD31-4B8C-83A1-F6EECF244321}">
                <p14:modId xmlns:p14="http://schemas.microsoft.com/office/powerpoint/2010/main" val="2571568464"/>
              </p:ext>
            </p:extLst>
          </p:nvPr>
        </p:nvGraphicFramePr>
        <p:xfrm>
          <a:off x="323528" y="620688"/>
          <a:ext cx="8229601" cy="1678940"/>
        </p:xfrm>
        <a:graphic>
          <a:graphicData uri="http://schemas.openxmlformats.org/drawingml/2006/table">
            <a:tbl>
              <a:tblPr firstRow="1" firstCol="1" bandRow="1">
                <a:tableStyleId>{5C22544A-7EE6-4342-B048-85BDC9FD1C3A}</a:tableStyleId>
              </a:tblPr>
              <a:tblGrid>
                <a:gridCol w="462141">
                  <a:extLst>
                    <a:ext uri="{9D8B030D-6E8A-4147-A177-3AD203B41FA5}">
                      <a16:colId xmlns:a16="http://schemas.microsoft.com/office/drawing/2014/main" val="20000"/>
                    </a:ext>
                  </a:extLst>
                </a:gridCol>
                <a:gridCol w="902413">
                  <a:extLst>
                    <a:ext uri="{9D8B030D-6E8A-4147-A177-3AD203B41FA5}">
                      <a16:colId xmlns:a16="http://schemas.microsoft.com/office/drawing/2014/main" val="20001"/>
                    </a:ext>
                  </a:extLst>
                </a:gridCol>
                <a:gridCol w="1548244">
                  <a:extLst>
                    <a:ext uri="{9D8B030D-6E8A-4147-A177-3AD203B41FA5}">
                      <a16:colId xmlns:a16="http://schemas.microsoft.com/office/drawing/2014/main" val="20002"/>
                    </a:ext>
                  </a:extLst>
                </a:gridCol>
                <a:gridCol w="1138586">
                  <a:extLst>
                    <a:ext uri="{9D8B030D-6E8A-4147-A177-3AD203B41FA5}">
                      <a16:colId xmlns:a16="http://schemas.microsoft.com/office/drawing/2014/main" val="20003"/>
                    </a:ext>
                  </a:extLst>
                </a:gridCol>
                <a:gridCol w="1281456">
                  <a:extLst>
                    <a:ext uri="{9D8B030D-6E8A-4147-A177-3AD203B41FA5}">
                      <a16:colId xmlns:a16="http://schemas.microsoft.com/office/drawing/2014/main" val="20004"/>
                    </a:ext>
                  </a:extLst>
                </a:gridCol>
                <a:gridCol w="1522002">
                  <a:extLst>
                    <a:ext uri="{9D8B030D-6E8A-4147-A177-3AD203B41FA5}">
                      <a16:colId xmlns:a16="http://schemas.microsoft.com/office/drawing/2014/main" val="20005"/>
                    </a:ext>
                  </a:extLst>
                </a:gridCol>
                <a:gridCol w="1374759">
                  <a:extLst>
                    <a:ext uri="{9D8B030D-6E8A-4147-A177-3AD203B41FA5}">
                      <a16:colId xmlns:a16="http://schemas.microsoft.com/office/drawing/2014/main" val="20006"/>
                    </a:ext>
                  </a:extLst>
                </a:gridCol>
              </a:tblGrid>
              <a:tr h="175260">
                <a:tc>
                  <a:txBody>
                    <a:bodyPr/>
                    <a:lstStyle/>
                    <a:p>
                      <a:pPr indent="47625">
                        <a:lnSpc>
                          <a:spcPct val="115000"/>
                        </a:lnSpc>
                        <a:spcAft>
                          <a:spcPts val="750"/>
                        </a:spcAft>
                      </a:pPr>
                      <a:r>
                        <a:rPr lang="en-US" sz="1000" dirty="0">
                          <a:effectLst/>
                        </a:rPr>
                        <a:t> </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Year</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1000" spc="30" dirty="0">
                          <a:effectLst/>
                        </a:rPr>
                        <a:t>Measure</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Whites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Indians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Coloreds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Blacks</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175260">
                <a:tc>
                  <a:txBody>
                    <a:bodyPr/>
                    <a:lstStyle/>
                    <a:p>
                      <a:pPr indent="47625">
                        <a:lnSpc>
                          <a:spcPct val="115000"/>
                        </a:lnSpc>
                        <a:spcAft>
                          <a:spcPts val="750"/>
                        </a:spcAft>
                      </a:pPr>
                      <a:r>
                        <a:rPr lang="fr-FR" sz="1000" spc="30" dirty="0">
                          <a:effectLst/>
                        </a:rPr>
                        <a:t>1</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1980</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1000" spc="30" dirty="0">
                          <a:effectLst/>
                        </a:rPr>
                        <a:t>Primary</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15</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spc="30" dirty="0">
                          <a:effectLst/>
                        </a:rPr>
                        <a:t>33</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44</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37</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175260">
                <a:tc>
                  <a:txBody>
                    <a:bodyPr/>
                    <a:lstStyle/>
                    <a:p>
                      <a:pPr indent="47625">
                        <a:lnSpc>
                          <a:spcPct val="115000"/>
                        </a:lnSpc>
                        <a:spcAft>
                          <a:spcPts val="750"/>
                        </a:spcAft>
                      </a:pPr>
                      <a:r>
                        <a:rPr lang="fr-FR" sz="1000" spc="30" dirty="0">
                          <a:effectLst/>
                        </a:rPr>
                        <a:t>2</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1980</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1000" spc="30" dirty="0">
                          <a:effectLst/>
                        </a:rPr>
                        <a:t>Secondary</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57</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spc="30" dirty="0">
                          <a:effectLst/>
                        </a:rPr>
                        <a:t>38</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23</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14</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r h="175260">
                <a:tc>
                  <a:txBody>
                    <a:bodyPr/>
                    <a:lstStyle/>
                    <a:p>
                      <a:pPr indent="47625">
                        <a:lnSpc>
                          <a:spcPct val="115000"/>
                        </a:lnSpc>
                        <a:spcAft>
                          <a:spcPts val="750"/>
                        </a:spcAft>
                      </a:pPr>
                      <a:r>
                        <a:rPr lang="fr-FR" sz="1000" spc="30" dirty="0">
                          <a:effectLst/>
                        </a:rPr>
                        <a:t>3</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1980</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1000" spc="30" dirty="0">
                          <a:effectLst/>
                        </a:rPr>
                        <a:t>University</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4.2</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0.26</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spc="30" dirty="0">
                          <a:effectLst/>
                        </a:rPr>
                        <a:t>0.15</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0.05</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3"/>
                  </a:ext>
                </a:extLst>
              </a:tr>
              <a:tr h="175260">
                <a:tc>
                  <a:txBody>
                    <a:bodyPr/>
                    <a:lstStyle/>
                    <a:p>
                      <a:pPr indent="47625">
                        <a:lnSpc>
                          <a:spcPct val="115000"/>
                        </a:lnSpc>
                        <a:spcAft>
                          <a:spcPts val="750"/>
                        </a:spcAft>
                      </a:pPr>
                      <a:r>
                        <a:rPr lang="fr-FR" sz="1000" spc="30" dirty="0">
                          <a:effectLst/>
                        </a:rPr>
                        <a:t>4</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1991</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1000" spc="30" dirty="0">
                          <a:effectLst/>
                        </a:rPr>
                        <a:t>Matric.</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23.4</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spc="30" dirty="0">
                          <a:effectLst/>
                        </a:rPr>
                        <a:t>19.2</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spc="30" dirty="0">
                          <a:effectLst/>
                        </a:rPr>
                        <a:t>4.8</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2.8</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4"/>
                  </a:ext>
                </a:extLst>
              </a:tr>
              <a:tr h="175260">
                <a:tc>
                  <a:txBody>
                    <a:bodyPr/>
                    <a:lstStyle/>
                    <a:p>
                      <a:pPr indent="47625">
                        <a:lnSpc>
                          <a:spcPct val="115000"/>
                        </a:lnSpc>
                        <a:spcAft>
                          <a:spcPts val="750"/>
                        </a:spcAft>
                      </a:pPr>
                      <a:r>
                        <a:rPr lang="fr-FR" sz="1000" spc="30" dirty="0">
                          <a:effectLst/>
                        </a:rPr>
                        <a:t>5</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1991</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1000" spc="30" dirty="0">
                          <a:effectLst/>
                        </a:rPr>
                        <a:t>University</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3.6</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2.5</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spc="30" dirty="0">
                          <a:effectLst/>
                        </a:rPr>
                        <a:t>0.7</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0.6</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5"/>
                  </a:ext>
                </a:extLst>
              </a:tr>
              <a:tr h="175260">
                <a:tc>
                  <a:txBody>
                    <a:bodyPr/>
                    <a:lstStyle/>
                    <a:p>
                      <a:pPr indent="47625">
                        <a:lnSpc>
                          <a:spcPct val="115000"/>
                        </a:lnSpc>
                        <a:spcAft>
                          <a:spcPts val="750"/>
                        </a:spcAft>
                      </a:pPr>
                      <a:r>
                        <a:rPr lang="fr-FR" sz="1000" spc="30" dirty="0">
                          <a:effectLst/>
                        </a:rPr>
                        <a:t>6</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2004</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1000" spc="30" dirty="0">
                          <a:effectLst/>
                        </a:rPr>
                        <a:t>University</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29.8</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spc="30" dirty="0">
                          <a:effectLst/>
                        </a:rPr>
                        <a:t>14.9</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spc="30" dirty="0">
                          <a:effectLst/>
                        </a:rPr>
                        <a:t>4.9</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5.2</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6"/>
                  </a:ext>
                </a:extLst>
              </a:tr>
              <a:tr h="452120">
                <a:tc gridSpan="7">
                  <a:txBody>
                    <a:bodyPr/>
                    <a:lstStyle/>
                    <a:p>
                      <a:pPr indent="47625">
                        <a:lnSpc>
                          <a:spcPct val="115000"/>
                        </a:lnSpc>
                        <a:spcAft>
                          <a:spcPts val="750"/>
                        </a:spcAft>
                      </a:pPr>
                      <a:r>
                        <a:rPr lang="fr-FR" sz="1000" spc="30" dirty="0">
                          <a:effectLst/>
                        </a:rPr>
                        <a:t>Sources. 1-3: Mickelson et al., 2001. 4: Census, 1991 5:</a:t>
                      </a:r>
                      <a:endParaRPr lang="fr-BE" sz="1100" dirty="0">
                        <a:effectLst/>
                      </a:endParaRPr>
                    </a:p>
                    <a:p>
                      <a:pPr indent="47625">
                        <a:lnSpc>
                          <a:spcPct val="115000"/>
                        </a:lnSpc>
                        <a:spcAft>
                          <a:spcPts val="750"/>
                        </a:spcAft>
                      </a:pPr>
                      <a:r>
                        <a:rPr lang="fr-FR" sz="1000" spc="30" dirty="0">
                          <a:effectLst/>
                        </a:rPr>
                        <a:t>Richardson et al., 1996. 6: www.SouthAfricaninfo.com..</a:t>
                      </a:r>
                      <a:endParaRPr lang="fr-BE" sz="1100" dirty="0">
                        <a:effectLst/>
                        <a:latin typeface="Calibri"/>
                        <a:ea typeface="Calibri"/>
                        <a:cs typeface="Times New Roman"/>
                      </a:endParaRPr>
                    </a:p>
                  </a:txBody>
                  <a:tcPr marL="0" marR="0" marT="0" marB="0" anchor="ct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0007"/>
                  </a:ext>
                </a:extLst>
              </a:tr>
            </a:tbl>
          </a:graphicData>
        </a:graphic>
      </p:graphicFrame>
      <p:sp>
        <p:nvSpPr>
          <p:cNvPr id="9" name="Rectangle 8"/>
          <p:cNvSpPr/>
          <p:nvPr/>
        </p:nvSpPr>
        <p:spPr>
          <a:xfrm>
            <a:off x="1115108" y="3068960"/>
            <a:ext cx="7272808" cy="369332"/>
          </a:xfrm>
          <a:prstGeom prst="rect">
            <a:avLst/>
          </a:prstGeom>
        </p:spPr>
        <p:txBody>
          <a:bodyPr wrap="square">
            <a:spAutoFit/>
          </a:bodyPr>
          <a:lstStyle/>
          <a:p>
            <a:r>
              <a:rPr lang="en-US" dirty="0"/>
              <a:t>Table 2.5. Race differences </a:t>
            </a:r>
            <a:r>
              <a:rPr lang="en-US" b="1" dirty="0"/>
              <a:t>in </a:t>
            </a:r>
            <a:r>
              <a:rPr lang="en-US" dirty="0"/>
              <a:t>mathematics attainment</a:t>
            </a:r>
            <a:endParaRPr lang="fr-BE" dirty="0"/>
          </a:p>
        </p:txBody>
      </p:sp>
      <p:graphicFrame>
        <p:nvGraphicFramePr>
          <p:cNvPr id="10" name="Tableau 9"/>
          <p:cNvGraphicFramePr>
            <a:graphicFrameLocks noGrp="1"/>
          </p:cNvGraphicFramePr>
          <p:nvPr>
            <p:extLst>
              <p:ext uri="{D42A27DB-BD31-4B8C-83A1-F6EECF244321}">
                <p14:modId xmlns:p14="http://schemas.microsoft.com/office/powerpoint/2010/main" val="2509969299"/>
              </p:ext>
            </p:extLst>
          </p:nvPr>
        </p:nvGraphicFramePr>
        <p:xfrm>
          <a:off x="179512" y="3398093"/>
          <a:ext cx="8363271" cy="936103"/>
        </p:xfrm>
        <a:graphic>
          <a:graphicData uri="http://schemas.openxmlformats.org/drawingml/2006/table">
            <a:tbl>
              <a:tblPr firstRow="1" firstCol="1" bandRow="1">
                <a:tableStyleId>{5C22544A-7EE6-4342-B048-85BDC9FD1C3A}</a:tableStyleId>
              </a:tblPr>
              <a:tblGrid>
                <a:gridCol w="1968171">
                  <a:extLst>
                    <a:ext uri="{9D8B030D-6E8A-4147-A177-3AD203B41FA5}">
                      <a16:colId xmlns:a16="http://schemas.microsoft.com/office/drawing/2014/main" val="20000"/>
                    </a:ext>
                  </a:extLst>
                </a:gridCol>
                <a:gridCol w="1514425">
                  <a:extLst>
                    <a:ext uri="{9D8B030D-6E8A-4147-A177-3AD203B41FA5}">
                      <a16:colId xmlns:a16="http://schemas.microsoft.com/office/drawing/2014/main" val="20001"/>
                    </a:ext>
                  </a:extLst>
                </a:gridCol>
                <a:gridCol w="1564841">
                  <a:extLst>
                    <a:ext uri="{9D8B030D-6E8A-4147-A177-3AD203B41FA5}">
                      <a16:colId xmlns:a16="http://schemas.microsoft.com/office/drawing/2014/main" val="20002"/>
                    </a:ext>
                  </a:extLst>
                </a:gridCol>
                <a:gridCol w="1820800">
                  <a:extLst>
                    <a:ext uri="{9D8B030D-6E8A-4147-A177-3AD203B41FA5}">
                      <a16:colId xmlns:a16="http://schemas.microsoft.com/office/drawing/2014/main" val="20003"/>
                    </a:ext>
                  </a:extLst>
                </a:gridCol>
                <a:gridCol w="1495034">
                  <a:extLst>
                    <a:ext uri="{9D8B030D-6E8A-4147-A177-3AD203B41FA5}">
                      <a16:colId xmlns:a16="http://schemas.microsoft.com/office/drawing/2014/main" val="20004"/>
                    </a:ext>
                  </a:extLst>
                </a:gridCol>
              </a:tblGrid>
              <a:tr h="261838">
                <a:tc>
                  <a:txBody>
                    <a:bodyPr/>
                    <a:lstStyle/>
                    <a:p>
                      <a:pPr indent="47625">
                        <a:lnSpc>
                          <a:spcPct val="115000"/>
                        </a:lnSpc>
                        <a:spcAft>
                          <a:spcPts val="750"/>
                        </a:spcAft>
                      </a:pPr>
                      <a:r>
                        <a:rPr lang="en-US" sz="1000" dirty="0">
                          <a:effectLst/>
                        </a:rPr>
                        <a:t> </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Whites</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Indians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Coloreds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Blacks</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205007">
                <a:tc>
                  <a:txBody>
                    <a:bodyPr/>
                    <a:lstStyle/>
                    <a:p>
                      <a:pPr indent="47625">
                        <a:lnSpc>
                          <a:spcPts val="1135"/>
                        </a:lnSpc>
                        <a:spcAft>
                          <a:spcPts val="750"/>
                        </a:spcAft>
                      </a:pPr>
                      <a:r>
                        <a:rPr lang="fr-FR" sz="1000" spc="30" dirty="0">
                          <a:effectLst/>
                        </a:rPr>
                        <a:t>Number</a:t>
                      </a:r>
                      <a:endParaRPr lang="fr-BE" sz="1100" dirty="0">
                        <a:effectLst/>
                        <a:latin typeface="Calibri"/>
                        <a:ea typeface="Calibri"/>
                        <a:cs typeface="Times New Roman"/>
                      </a:endParaRPr>
                    </a:p>
                  </a:txBody>
                  <a:tcPr marL="0" marR="0" marT="0" marB="0" anchor="ctr"/>
                </a:tc>
                <a:tc>
                  <a:txBody>
                    <a:bodyPr/>
                    <a:lstStyle/>
                    <a:p>
                      <a:pPr indent="47625" algn="ctr">
                        <a:lnSpc>
                          <a:spcPts val="1135"/>
                        </a:lnSpc>
                        <a:spcAft>
                          <a:spcPts val="750"/>
                        </a:spcAft>
                      </a:pPr>
                      <a:r>
                        <a:rPr lang="fr-FR" sz="1000" dirty="0">
                          <a:effectLst/>
                        </a:rPr>
                        <a:t>831</a:t>
                      </a:r>
                      <a:endParaRPr lang="fr-BE" sz="1100" dirty="0">
                        <a:effectLst/>
                        <a:latin typeface="Calibri"/>
                        <a:ea typeface="Calibri"/>
                        <a:cs typeface="Times New Roman"/>
                      </a:endParaRPr>
                    </a:p>
                  </a:txBody>
                  <a:tcPr marL="0" marR="0" marT="0" marB="0" anchor="ctr"/>
                </a:tc>
                <a:tc>
                  <a:txBody>
                    <a:bodyPr/>
                    <a:lstStyle/>
                    <a:p>
                      <a:pPr indent="47625" algn="ctr">
                        <a:lnSpc>
                          <a:spcPts val="1135"/>
                        </a:lnSpc>
                        <a:spcAft>
                          <a:spcPts val="750"/>
                        </a:spcAft>
                      </a:pPr>
                      <a:r>
                        <a:rPr lang="fr-FR" sz="1000" dirty="0">
                          <a:effectLst/>
                        </a:rPr>
                        <a:t>199</a:t>
                      </a:r>
                      <a:endParaRPr lang="fr-BE" sz="1100" dirty="0">
                        <a:effectLst/>
                        <a:latin typeface="Calibri"/>
                        <a:ea typeface="Calibri"/>
                        <a:cs typeface="Times New Roman"/>
                      </a:endParaRPr>
                    </a:p>
                  </a:txBody>
                  <a:tcPr marL="0" marR="0" marT="0" marB="0" anchor="ctr"/>
                </a:tc>
                <a:tc>
                  <a:txBody>
                    <a:bodyPr/>
                    <a:lstStyle/>
                    <a:p>
                      <a:pPr indent="47625" algn="r">
                        <a:lnSpc>
                          <a:spcPts val="1135"/>
                        </a:lnSpc>
                        <a:spcAft>
                          <a:spcPts val="750"/>
                        </a:spcAft>
                      </a:pPr>
                      <a:r>
                        <a:rPr lang="fr-FR" sz="1000" dirty="0">
                          <a:effectLst/>
                        </a:rPr>
                        <a:t>1,172</a:t>
                      </a:r>
                      <a:endParaRPr lang="fr-BE" sz="1100" dirty="0">
                        <a:effectLst/>
                        <a:latin typeface="Calibri"/>
                        <a:ea typeface="Calibri"/>
                        <a:cs typeface="Times New Roman"/>
                      </a:endParaRPr>
                    </a:p>
                  </a:txBody>
                  <a:tcPr marL="0" marR="0" marT="0" marB="0" anchor="ctr"/>
                </a:tc>
                <a:tc>
                  <a:txBody>
                    <a:bodyPr/>
                    <a:lstStyle/>
                    <a:p>
                      <a:pPr indent="47625" algn="r">
                        <a:lnSpc>
                          <a:spcPts val="1135"/>
                        </a:lnSpc>
                        <a:spcAft>
                          <a:spcPts val="750"/>
                        </a:spcAft>
                      </a:pPr>
                      <a:r>
                        <a:rPr lang="fr-FR" sz="1000" dirty="0">
                          <a:effectLst/>
                        </a:rPr>
                        <a:t>5,412</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234629">
                <a:tc>
                  <a:txBody>
                    <a:bodyPr/>
                    <a:lstStyle/>
                    <a:p>
                      <a:pPr indent="47625">
                        <a:lnSpc>
                          <a:spcPct val="115000"/>
                        </a:lnSpc>
                        <a:spcAft>
                          <a:spcPts val="750"/>
                        </a:spcAft>
                      </a:pPr>
                      <a:r>
                        <a:rPr lang="fr-FR" sz="1000" spc="30" dirty="0">
                          <a:effectLst/>
                        </a:rPr>
                        <a:t>Score</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373</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341</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339</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254</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r h="234629">
                <a:tc>
                  <a:txBody>
                    <a:bodyPr/>
                    <a:lstStyle/>
                    <a:p>
                      <a:pPr indent="47625">
                        <a:lnSpc>
                          <a:spcPct val="115000"/>
                        </a:lnSpc>
                        <a:spcAft>
                          <a:spcPts val="750"/>
                        </a:spcAft>
                      </a:pPr>
                      <a:r>
                        <a:rPr lang="fr-FR" sz="1000" spc="30" dirty="0">
                          <a:effectLst/>
                        </a:rPr>
                        <a:t>S. Error</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4.9</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8.6</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2.9</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1.2</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3"/>
                  </a:ext>
                </a:extLst>
              </a:tr>
            </a:tbl>
          </a:graphicData>
        </a:graphic>
      </p:graphicFrame>
      <p:sp>
        <p:nvSpPr>
          <p:cNvPr id="11" name="Rectangle 10"/>
          <p:cNvSpPr/>
          <p:nvPr/>
        </p:nvSpPr>
        <p:spPr>
          <a:xfrm>
            <a:off x="550244" y="4981818"/>
            <a:ext cx="7128792" cy="369332"/>
          </a:xfrm>
          <a:prstGeom prst="rect">
            <a:avLst/>
          </a:prstGeom>
        </p:spPr>
        <p:txBody>
          <a:bodyPr wrap="square">
            <a:spAutoFit/>
          </a:bodyPr>
          <a:lstStyle/>
          <a:p>
            <a:r>
              <a:rPr lang="en-US" b="1" i="1" dirty="0"/>
              <a:t>Table </a:t>
            </a:r>
            <a:r>
              <a:rPr lang="en-US" i="1" dirty="0"/>
              <a:t>2.6. </a:t>
            </a:r>
            <a:r>
              <a:rPr lang="en-US" b="1" i="1" dirty="0"/>
              <a:t>Education (number of </a:t>
            </a:r>
            <a:r>
              <a:rPr lang="en-US" i="1" dirty="0"/>
              <a:t>years) of blacks </a:t>
            </a:r>
            <a:r>
              <a:rPr lang="en-US" b="1" i="1" dirty="0"/>
              <a:t>and Indians in Tanzania</a:t>
            </a:r>
            <a:endParaRPr lang="fr-BE" dirty="0"/>
          </a:p>
        </p:txBody>
      </p:sp>
      <p:graphicFrame>
        <p:nvGraphicFramePr>
          <p:cNvPr id="12" name="Tableau 11"/>
          <p:cNvGraphicFramePr>
            <a:graphicFrameLocks noGrp="1"/>
          </p:cNvGraphicFramePr>
          <p:nvPr>
            <p:extLst>
              <p:ext uri="{D42A27DB-BD31-4B8C-83A1-F6EECF244321}">
                <p14:modId xmlns:p14="http://schemas.microsoft.com/office/powerpoint/2010/main" val="4083886464"/>
              </p:ext>
            </p:extLst>
          </p:nvPr>
        </p:nvGraphicFramePr>
        <p:xfrm>
          <a:off x="210406" y="5375962"/>
          <a:ext cx="8411783" cy="792087"/>
        </p:xfrm>
        <a:graphic>
          <a:graphicData uri="http://schemas.openxmlformats.org/drawingml/2006/table">
            <a:tbl>
              <a:tblPr firstRow="1" firstCol="1" bandRow="1">
                <a:tableStyleId>{5C22544A-7EE6-4342-B048-85BDC9FD1C3A}</a:tableStyleId>
              </a:tblPr>
              <a:tblGrid>
                <a:gridCol w="2350450">
                  <a:extLst>
                    <a:ext uri="{9D8B030D-6E8A-4147-A177-3AD203B41FA5}">
                      <a16:colId xmlns:a16="http://schemas.microsoft.com/office/drawing/2014/main" val="20000"/>
                    </a:ext>
                  </a:extLst>
                </a:gridCol>
                <a:gridCol w="2946481">
                  <a:extLst>
                    <a:ext uri="{9D8B030D-6E8A-4147-A177-3AD203B41FA5}">
                      <a16:colId xmlns:a16="http://schemas.microsoft.com/office/drawing/2014/main" val="20001"/>
                    </a:ext>
                  </a:extLst>
                </a:gridCol>
                <a:gridCol w="3114852">
                  <a:extLst>
                    <a:ext uri="{9D8B030D-6E8A-4147-A177-3AD203B41FA5}">
                      <a16:colId xmlns:a16="http://schemas.microsoft.com/office/drawing/2014/main" val="20002"/>
                    </a:ext>
                  </a:extLst>
                </a:gridCol>
              </a:tblGrid>
              <a:tr h="264029">
                <a:tc>
                  <a:txBody>
                    <a:bodyPr/>
                    <a:lstStyle/>
                    <a:p>
                      <a:pPr indent="47625" algn="r">
                        <a:lnSpc>
                          <a:spcPct val="115000"/>
                        </a:lnSpc>
                        <a:spcAft>
                          <a:spcPts val="750"/>
                        </a:spcAft>
                      </a:pPr>
                      <a:r>
                        <a:rPr lang="fr-FR" sz="1000" dirty="0">
                          <a:effectLst/>
                        </a:rPr>
                        <a:t>Year</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Blacks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Indians</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264029">
                <a:tc>
                  <a:txBody>
                    <a:bodyPr/>
                    <a:lstStyle/>
                    <a:p>
                      <a:pPr indent="47625" algn="r">
                        <a:lnSpc>
                          <a:spcPct val="115000"/>
                        </a:lnSpc>
                        <a:spcAft>
                          <a:spcPts val="750"/>
                        </a:spcAft>
                      </a:pPr>
                      <a:r>
                        <a:rPr lang="fr-FR" sz="1000" dirty="0">
                          <a:effectLst/>
                        </a:rPr>
                        <a:t>1971</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3.6</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8.3</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264029">
                <a:tc>
                  <a:txBody>
                    <a:bodyPr/>
                    <a:lstStyle/>
                    <a:p>
                      <a:pPr indent="47625" algn="r">
                        <a:lnSpc>
                          <a:spcPct val="115000"/>
                        </a:lnSpc>
                        <a:spcAft>
                          <a:spcPts val="750"/>
                        </a:spcAft>
                      </a:pPr>
                      <a:r>
                        <a:rPr lang="fr-FR" sz="1000" dirty="0">
                          <a:effectLst/>
                        </a:rPr>
                        <a:t>1980</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6.2</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11.1</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bl>
          </a:graphicData>
        </a:graphic>
      </p:graphicFrame>
      <p:sp>
        <p:nvSpPr>
          <p:cNvPr id="15" name="ZoneTexte 14">
            <a:extLst>
              <a:ext uri="{FF2B5EF4-FFF2-40B4-BE49-F238E27FC236}">
                <a16:creationId xmlns:a16="http://schemas.microsoft.com/office/drawing/2014/main" id="{AC119CEF-5230-4183-A502-7B7597E97641}"/>
              </a:ext>
            </a:extLst>
          </p:cNvPr>
          <p:cNvSpPr txBox="1"/>
          <p:nvPr/>
        </p:nvSpPr>
        <p:spPr>
          <a:xfrm>
            <a:off x="16904" y="6436389"/>
            <a:ext cx="4427984" cy="276999"/>
          </a:xfrm>
          <a:prstGeom prst="rect">
            <a:avLst/>
          </a:prstGeom>
          <a:noFill/>
        </p:spPr>
        <p:txBody>
          <a:bodyPr wrap="square" rtlCol="0">
            <a:spAutoFit/>
          </a:bodyPr>
          <a:lstStyle/>
          <a:p>
            <a:r>
              <a:rPr lang="en-AU" sz="1200" i="1" dirty="0"/>
              <a:t>The Global Bell Curve</a:t>
            </a:r>
            <a:r>
              <a:rPr lang="en-AU" sz="1200" dirty="0"/>
              <a:t>, Richard Lynn, 2009</a:t>
            </a:r>
            <a:endParaRPr lang="fr-BE" sz="1200" dirty="0"/>
          </a:p>
        </p:txBody>
      </p:sp>
    </p:spTree>
    <p:extLst>
      <p:ext uri="{BB962C8B-B14F-4D97-AF65-F5344CB8AC3E}">
        <p14:creationId xmlns:p14="http://schemas.microsoft.com/office/powerpoint/2010/main" val="311691053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203</a:t>
            </a:fld>
            <a:endParaRPr lang="fr-BE" dirty="0"/>
          </a:p>
        </p:txBody>
      </p:sp>
      <p:sp>
        <p:nvSpPr>
          <p:cNvPr id="6" name="Rectangle 5"/>
          <p:cNvSpPr/>
          <p:nvPr/>
        </p:nvSpPr>
        <p:spPr>
          <a:xfrm>
            <a:off x="467544" y="562317"/>
            <a:ext cx="8064896" cy="369332"/>
          </a:xfrm>
          <a:prstGeom prst="rect">
            <a:avLst/>
          </a:prstGeom>
        </p:spPr>
        <p:txBody>
          <a:bodyPr wrap="square">
            <a:spAutoFit/>
          </a:bodyPr>
          <a:lstStyle/>
          <a:p>
            <a:r>
              <a:rPr lang="en-US" dirty="0"/>
              <a:t>Table 2.7. Examination attainment of blacks and Indians in East Africa (percentage)</a:t>
            </a:r>
            <a:endParaRPr lang="fr-BE" dirty="0"/>
          </a:p>
        </p:txBody>
      </p:sp>
      <p:graphicFrame>
        <p:nvGraphicFramePr>
          <p:cNvPr id="7" name="Tableau 6"/>
          <p:cNvGraphicFramePr>
            <a:graphicFrameLocks noGrp="1"/>
          </p:cNvGraphicFramePr>
          <p:nvPr>
            <p:extLst>
              <p:ext uri="{D42A27DB-BD31-4B8C-83A1-F6EECF244321}">
                <p14:modId xmlns:p14="http://schemas.microsoft.com/office/powerpoint/2010/main" val="2638004230"/>
              </p:ext>
            </p:extLst>
          </p:nvPr>
        </p:nvGraphicFramePr>
        <p:xfrm>
          <a:off x="302841" y="1268760"/>
          <a:ext cx="8445622" cy="1152130"/>
        </p:xfrm>
        <a:graphic>
          <a:graphicData uri="http://schemas.openxmlformats.org/drawingml/2006/table">
            <a:tbl>
              <a:tblPr firstRow="1" firstCol="1" bandRow="1">
                <a:tableStyleId>{5C22544A-7EE6-4342-B048-85BDC9FD1C3A}</a:tableStyleId>
              </a:tblPr>
              <a:tblGrid>
                <a:gridCol w="593278">
                  <a:extLst>
                    <a:ext uri="{9D8B030D-6E8A-4147-A177-3AD203B41FA5}">
                      <a16:colId xmlns:a16="http://schemas.microsoft.com/office/drawing/2014/main" val="20000"/>
                    </a:ext>
                  </a:extLst>
                </a:gridCol>
                <a:gridCol w="2169244">
                  <a:extLst>
                    <a:ext uri="{9D8B030D-6E8A-4147-A177-3AD203B41FA5}">
                      <a16:colId xmlns:a16="http://schemas.microsoft.com/office/drawing/2014/main" val="20001"/>
                    </a:ext>
                  </a:extLst>
                </a:gridCol>
                <a:gridCol w="2086781">
                  <a:extLst>
                    <a:ext uri="{9D8B030D-6E8A-4147-A177-3AD203B41FA5}">
                      <a16:colId xmlns:a16="http://schemas.microsoft.com/office/drawing/2014/main" val="20002"/>
                    </a:ext>
                  </a:extLst>
                </a:gridCol>
                <a:gridCol w="1738602">
                  <a:extLst>
                    <a:ext uri="{9D8B030D-6E8A-4147-A177-3AD203B41FA5}">
                      <a16:colId xmlns:a16="http://schemas.microsoft.com/office/drawing/2014/main" val="20003"/>
                    </a:ext>
                  </a:extLst>
                </a:gridCol>
                <a:gridCol w="1857717">
                  <a:extLst>
                    <a:ext uri="{9D8B030D-6E8A-4147-A177-3AD203B41FA5}">
                      <a16:colId xmlns:a16="http://schemas.microsoft.com/office/drawing/2014/main" val="20004"/>
                    </a:ext>
                  </a:extLst>
                </a:gridCol>
              </a:tblGrid>
              <a:tr h="230426">
                <a:tc>
                  <a:txBody>
                    <a:bodyPr/>
                    <a:lstStyle/>
                    <a:p>
                      <a:pPr indent="47625" algn="r">
                        <a:lnSpc>
                          <a:spcPct val="115000"/>
                        </a:lnSpc>
                        <a:spcAft>
                          <a:spcPts val="750"/>
                        </a:spcAft>
                      </a:pPr>
                      <a:r>
                        <a:rPr lang="en-US" sz="1000" spc="40" dirty="0">
                          <a:effectLst/>
                        </a:rPr>
                        <a:t> </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1000" spc="40" dirty="0">
                          <a:effectLst/>
                        </a:rPr>
                        <a:t>Country</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Division</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Blacks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Indians</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230426">
                <a:tc>
                  <a:txBody>
                    <a:bodyPr/>
                    <a:lstStyle/>
                    <a:p>
                      <a:pPr indent="47625" algn="r">
                        <a:lnSpc>
                          <a:spcPct val="115000"/>
                        </a:lnSpc>
                        <a:spcAft>
                          <a:spcPts val="750"/>
                        </a:spcAft>
                      </a:pPr>
                      <a:r>
                        <a:rPr lang="fr-FR" sz="1000" dirty="0">
                          <a:effectLst/>
                        </a:rPr>
                        <a:t>1</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1000" spc="40" dirty="0">
                          <a:effectLst/>
                        </a:rPr>
                        <a:t>Kenya</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1</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12.2</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40.0</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230426">
                <a:tc>
                  <a:txBody>
                    <a:bodyPr/>
                    <a:lstStyle/>
                    <a:p>
                      <a:pPr indent="47625" algn="r">
                        <a:lnSpc>
                          <a:spcPct val="115000"/>
                        </a:lnSpc>
                        <a:spcAft>
                          <a:spcPts val="750"/>
                        </a:spcAft>
                      </a:pPr>
                      <a:r>
                        <a:rPr lang="fr-FR" sz="1000" dirty="0">
                          <a:effectLst/>
                        </a:rPr>
                        <a:t>2</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1000" spc="40" dirty="0">
                          <a:effectLst/>
                        </a:rPr>
                        <a:t>Kenya</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2</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23.0</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40.0</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r h="230426">
                <a:tc>
                  <a:txBody>
                    <a:bodyPr/>
                    <a:lstStyle/>
                    <a:p>
                      <a:pPr indent="47625" algn="r">
                        <a:lnSpc>
                          <a:spcPct val="115000"/>
                        </a:lnSpc>
                        <a:spcAft>
                          <a:spcPts val="750"/>
                        </a:spcAft>
                      </a:pPr>
                      <a:r>
                        <a:rPr lang="fr-FR" sz="1000" dirty="0">
                          <a:effectLst/>
                        </a:rPr>
                        <a:t>3</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1000" spc="40" dirty="0">
                          <a:effectLst/>
                        </a:rPr>
                        <a:t>Tanzania</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1</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9.4</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12.9</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3"/>
                  </a:ext>
                </a:extLst>
              </a:tr>
              <a:tr h="230426">
                <a:tc>
                  <a:txBody>
                    <a:bodyPr/>
                    <a:lstStyle/>
                    <a:p>
                      <a:pPr indent="47625" algn="r">
                        <a:lnSpc>
                          <a:spcPct val="115000"/>
                        </a:lnSpc>
                        <a:spcAft>
                          <a:spcPts val="750"/>
                        </a:spcAft>
                      </a:pPr>
                      <a:r>
                        <a:rPr lang="fr-FR" sz="1000" dirty="0">
                          <a:effectLst/>
                        </a:rPr>
                        <a:t>4</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1000" spc="40" dirty="0">
                          <a:effectLst/>
                        </a:rPr>
                        <a:t>Tanzania</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2</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35.4</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45.2</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4"/>
                  </a:ext>
                </a:extLst>
              </a:tr>
            </a:tbl>
          </a:graphicData>
        </a:graphic>
      </p:graphicFrame>
      <p:sp>
        <p:nvSpPr>
          <p:cNvPr id="9" name="ZoneTexte 8">
            <a:extLst>
              <a:ext uri="{FF2B5EF4-FFF2-40B4-BE49-F238E27FC236}">
                <a16:creationId xmlns:a16="http://schemas.microsoft.com/office/drawing/2014/main" id="{87B7AC9A-B1A5-4DB9-BD7B-746F1C02CC66}"/>
              </a:ext>
            </a:extLst>
          </p:cNvPr>
          <p:cNvSpPr txBox="1"/>
          <p:nvPr/>
        </p:nvSpPr>
        <p:spPr>
          <a:xfrm>
            <a:off x="0" y="6444476"/>
            <a:ext cx="4427984" cy="276999"/>
          </a:xfrm>
          <a:prstGeom prst="rect">
            <a:avLst/>
          </a:prstGeom>
          <a:noFill/>
        </p:spPr>
        <p:txBody>
          <a:bodyPr wrap="square" rtlCol="0">
            <a:spAutoFit/>
          </a:bodyPr>
          <a:lstStyle/>
          <a:p>
            <a:r>
              <a:rPr lang="en-AU" sz="1200" i="1" dirty="0"/>
              <a:t>The Global Bell Curve</a:t>
            </a:r>
            <a:r>
              <a:rPr lang="en-AU" sz="1200" dirty="0"/>
              <a:t>, Richard Lynn, 2009</a:t>
            </a:r>
            <a:endParaRPr lang="fr-BE" sz="1200" dirty="0"/>
          </a:p>
        </p:txBody>
      </p:sp>
    </p:spTree>
    <p:extLst>
      <p:ext uri="{BB962C8B-B14F-4D97-AF65-F5344CB8AC3E}">
        <p14:creationId xmlns:p14="http://schemas.microsoft.com/office/powerpoint/2010/main" val="31735279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0"/>
            <a:ext cx="8229600" cy="1143000"/>
          </a:xfrm>
        </p:spPr>
        <p:txBody>
          <a:bodyPr/>
          <a:lstStyle/>
          <a:p>
            <a:r>
              <a:rPr lang="en-US" sz="2000" dirty="0"/>
              <a:t>Overrepresentation of Ashkenazi Jews in the South African Intellectual Elite</a:t>
            </a:r>
            <a:endParaRPr lang="fr-BE" sz="2000"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204</a:t>
            </a:fld>
            <a:endParaRPr lang="fr-BE" dirty="0"/>
          </a:p>
        </p:txBody>
      </p:sp>
      <p:sp>
        <p:nvSpPr>
          <p:cNvPr id="5" name="ZoneTexte 4"/>
          <p:cNvSpPr txBox="1"/>
          <p:nvPr/>
        </p:nvSpPr>
        <p:spPr>
          <a:xfrm>
            <a:off x="251520" y="886142"/>
            <a:ext cx="8352928" cy="1200329"/>
          </a:xfrm>
          <a:prstGeom prst="rect">
            <a:avLst/>
          </a:prstGeom>
          <a:noFill/>
        </p:spPr>
        <p:txBody>
          <a:bodyPr wrap="square" rtlCol="0">
            <a:spAutoFit/>
          </a:bodyPr>
          <a:lstStyle/>
          <a:p>
            <a:r>
              <a:rPr lang="en-US" dirty="0"/>
              <a:t>South Africa has produced 5 Nobel Prizes, which is respectable for a white population of 3.7 to 5 million. It is remarkable that two of the five Nobel Prize winners are Jewish. Jews, who represent only 2.5% of the South African white population, produced 40% of the Nobel Prizes, an overrepresentation of a factor of 16.</a:t>
            </a:r>
            <a:endParaRPr lang="fr-BE" dirty="0"/>
          </a:p>
        </p:txBody>
      </p:sp>
      <p:graphicFrame>
        <p:nvGraphicFramePr>
          <p:cNvPr id="6" name="Tableau 5"/>
          <p:cNvGraphicFramePr>
            <a:graphicFrameLocks noGrp="1"/>
          </p:cNvGraphicFramePr>
          <p:nvPr>
            <p:extLst>
              <p:ext uri="{D42A27DB-BD31-4B8C-83A1-F6EECF244321}">
                <p14:modId xmlns:p14="http://schemas.microsoft.com/office/powerpoint/2010/main" val="2635896968"/>
              </p:ext>
            </p:extLst>
          </p:nvPr>
        </p:nvGraphicFramePr>
        <p:xfrm>
          <a:off x="1403648" y="4077072"/>
          <a:ext cx="5849620" cy="963930"/>
        </p:xfrm>
        <a:graphic>
          <a:graphicData uri="http://schemas.openxmlformats.org/drawingml/2006/table">
            <a:tbl>
              <a:tblPr firstRow="1" firstCol="1" bandRow="1">
                <a:tableStyleId>{5C22544A-7EE6-4342-B048-85BDC9FD1C3A}</a:tableStyleId>
              </a:tblPr>
              <a:tblGrid>
                <a:gridCol w="1949450">
                  <a:extLst>
                    <a:ext uri="{9D8B030D-6E8A-4147-A177-3AD203B41FA5}">
                      <a16:colId xmlns:a16="http://schemas.microsoft.com/office/drawing/2014/main" val="20000"/>
                    </a:ext>
                  </a:extLst>
                </a:gridCol>
                <a:gridCol w="1950085">
                  <a:extLst>
                    <a:ext uri="{9D8B030D-6E8A-4147-A177-3AD203B41FA5}">
                      <a16:colId xmlns:a16="http://schemas.microsoft.com/office/drawing/2014/main" val="20001"/>
                    </a:ext>
                  </a:extLst>
                </a:gridCol>
                <a:gridCol w="1950085">
                  <a:extLst>
                    <a:ext uri="{9D8B030D-6E8A-4147-A177-3AD203B41FA5}">
                      <a16:colId xmlns:a16="http://schemas.microsoft.com/office/drawing/2014/main" val="20002"/>
                    </a:ext>
                  </a:extLst>
                </a:gridCol>
              </a:tblGrid>
              <a:tr h="0">
                <a:tc>
                  <a:txBody>
                    <a:bodyPr/>
                    <a:lstStyle/>
                    <a:p>
                      <a:pPr>
                        <a:lnSpc>
                          <a:spcPct val="115000"/>
                        </a:lnSpc>
                        <a:spcAft>
                          <a:spcPts val="0"/>
                        </a:spcAft>
                      </a:pPr>
                      <a:r>
                        <a:rPr lang="fr-BE" sz="1100" dirty="0">
                          <a:effectLst/>
                        </a:rPr>
                        <a:t> </a:t>
                      </a:r>
                      <a:endParaRPr lang="fr-BE" sz="1100" dirty="0">
                        <a:effectLst/>
                        <a:latin typeface="Calibri"/>
                        <a:ea typeface="Calibri"/>
                        <a:cs typeface="Times New Roman"/>
                      </a:endParaRPr>
                    </a:p>
                  </a:txBody>
                  <a:tcPr marL="68580" marR="68580" marT="0" marB="0"/>
                </a:tc>
                <a:tc>
                  <a:txBody>
                    <a:bodyPr/>
                    <a:lstStyle/>
                    <a:p>
                      <a:pPr>
                        <a:lnSpc>
                          <a:spcPct val="115000"/>
                        </a:lnSpc>
                        <a:spcAft>
                          <a:spcPts val="0"/>
                        </a:spcAft>
                      </a:pPr>
                      <a:r>
                        <a:rPr lang="fr-BE" sz="1100">
                          <a:effectLst/>
                        </a:rPr>
                        <a:t>Juifs</a:t>
                      </a:r>
                      <a:endParaRPr lang="fr-BE" sz="1100">
                        <a:effectLst/>
                        <a:latin typeface="Calibri"/>
                        <a:ea typeface="Calibri"/>
                        <a:cs typeface="Times New Roman"/>
                      </a:endParaRPr>
                    </a:p>
                  </a:txBody>
                  <a:tcPr marL="68580" marR="68580" marT="0" marB="0"/>
                </a:tc>
                <a:tc>
                  <a:txBody>
                    <a:bodyPr/>
                    <a:lstStyle/>
                    <a:p>
                      <a:pPr>
                        <a:lnSpc>
                          <a:spcPct val="115000"/>
                        </a:lnSpc>
                        <a:spcAft>
                          <a:spcPts val="0"/>
                        </a:spcAft>
                      </a:pPr>
                      <a:r>
                        <a:rPr lang="fr-BE" sz="1100" dirty="0">
                          <a:effectLst/>
                        </a:rPr>
                        <a:t>Gentilés (blancs non-juifs)</a:t>
                      </a:r>
                      <a:endParaRPr lang="fr-BE"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0">
                <a:tc>
                  <a:txBody>
                    <a:bodyPr/>
                    <a:lstStyle/>
                    <a:p>
                      <a:pPr>
                        <a:lnSpc>
                          <a:spcPct val="115000"/>
                        </a:lnSpc>
                        <a:spcAft>
                          <a:spcPts val="0"/>
                        </a:spcAft>
                      </a:pPr>
                      <a:r>
                        <a:rPr lang="fr-BE" sz="1100">
                          <a:effectLst/>
                        </a:rPr>
                        <a:t>1940</a:t>
                      </a:r>
                      <a:endParaRPr lang="fr-BE" sz="1100">
                        <a:effectLst/>
                        <a:latin typeface="Calibri"/>
                        <a:ea typeface="Calibri"/>
                        <a:cs typeface="Times New Roman"/>
                      </a:endParaRPr>
                    </a:p>
                  </a:txBody>
                  <a:tcPr marL="68580" marR="68580" marT="0" marB="0"/>
                </a:tc>
                <a:tc>
                  <a:txBody>
                    <a:bodyPr/>
                    <a:lstStyle/>
                    <a:p>
                      <a:pPr algn="r">
                        <a:lnSpc>
                          <a:spcPct val="115000"/>
                        </a:lnSpc>
                        <a:spcAft>
                          <a:spcPts val="0"/>
                        </a:spcAft>
                      </a:pPr>
                      <a:r>
                        <a:rPr lang="fr-BE" sz="1100">
                          <a:effectLst/>
                        </a:rPr>
                        <a:t>2,1</a:t>
                      </a:r>
                      <a:endParaRPr lang="fr-BE" sz="11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BE" sz="1100">
                          <a:effectLst/>
                        </a:rPr>
                        <a:t>3,1</a:t>
                      </a:r>
                      <a:endParaRPr lang="fr-BE"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01"/>
                  </a:ext>
                </a:extLst>
              </a:tr>
              <a:tr h="0">
                <a:tc>
                  <a:txBody>
                    <a:bodyPr/>
                    <a:lstStyle/>
                    <a:p>
                      <a:pPr>
                        <a:lnSpc>
                          <a:spcPct val="115000"/>
                        </a:lnSpc>
                        <a:spcAft>
                          <a:spcPts val="0"/>
                        </a:spcAft>
                      </a:pPr>
                      <a:r>
                        <a:rPr lang="fr-BE" sz="1100">
                          <a:effectLst/>
                        </a:rPr>
                        <a:t>1950</a:t>
                      </a:r>
                      <a:endParaRPr lang="fr-BE" sz="1100">
                        <a:effectLst/>
                        <a:latin typeface="Calibri"/>
                        <a:ea typeface="Calibri"/>
                        <a:cs typeface="Times New Roman"/>
                      </a:endParaRPr>
                    </a:p>
                  </a:txBody>
                  <a:tcPr marL="68580" marR="68580" marT="0" marB="0"/>
                </a:tc>
                <a:tc>
                  <a:txBody>
                    <a:bodyPr/>
                    <a:lstStyle/>
                    <a:p>
                      <a:pPr algn="r">
                        <a:lnSpc>
                          <a:spcPct val="115000"/>
                        </a:lnSpc>
                        <a:spcAft>
                          <a:spcPts val="0"/>
                        </a:spcAft>
                      </a:pPr>
                      <a:r>
                        <a:rPr lang="fr-BE" sz="1100">
                          <a:effectLst/>
                        </a:rPr>
                        <a:t>3</a:t>
                      </a:r>
                      <a:endParaRPr lang="fr-BE" sz="11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BE" sz="1100">
                          <a:effectLst/>
                        </a:rPr>
                        <a:t>3,4</a:t>
                      </a:r>
                      <a:endParaRPr lang="fr-BE"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02"/>
                  </a:ext>
                </a:extLst>
              </a:tr>
              <a:tr h="0">
                <a:tc>
                  <a:txBody>
                    <a:bodyPr/>
                    <a:lstStyle/>
                    <a:p>
                      <a:pPr>
                        <a:lnSpc>
                          <a:spcPct val="115000"/>
                        </a:lnSpc>
                        <a:spcAft>
                          <a:spcPts val="0"/>
                        </a:spcAft>
                      </a:pPr>
                      <a:r>
                        <a:rPr lang="fr-BE" sz="1100">
                          <a:effectLst/>
                        </a:rPr>
                        <a:t>1960</a:t>
                      </a:r>
                      <a:endParaRPr lang="fr-BE" sz="1100">
                        <a:effectLst/>
                        <a:latin typeface="Calibri"/>
                        <a:ea typeface="Calibri"/>
                        <a:cs typeface="Times New Roman"/>
                      </a:endParaRPr>
                    </a:p>
                  </a:txBody>
                  <a:tcPr marL="68580" marR="68580" marT="0" marB="0"/>
                </a:tc>
                <a:tc>
                  <a:txBody>
                    <a:bodyPr/>
                    <a:lstStyle/>
                    <a:p>
                      <a:pPr algn="r">
                        <a:lnSpc>
                          <a:spcPct val="115000"/>
                        </a:lnSpc>
                        <a:spcAft>
                          <a:spcPts val="0"/>
                        </a:spcAft>
                      </a:pPr>
                      <a:r>
                        <a:rPr lang="fr-BE" sz="1100" dirty="0">
                          <a:effectLst/>
                        </a:rPr>
                        <a:t>3</a:t>
                      </a:r>
                      <a:endParaRPr lang="fr-BE" sz="11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BE" sz="1100">
                          <a:effectLst/>
                        </a:rPr>
                        <a:t>3,5</a:t>
                      </a:r>
                      <a:endParaRPr lang="fr-BE"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03"/>
                  </a:ext>
                </a:extLst>
              </a:tr>
              <a:tr h="0">
                <a:tc>
                  <a:txBody>
                    <a:bodyPr/>
                    <a:lstStyle/>
                    <a:p>
                      <a:pPr>
                        <a:lnSpc>
                          <a:spcPct val="115000"/>
                        </a:lnSpc>
                        <a:spcAft>
                          <a:spcPts val="0"/>
                        </a:spcAft>
                      </a:pPr>
                      <a:r>
                        <a:rPr lang="fr-BE" sz="1100">
                          <a:effectLst/>
                        </a:rPr>
                        <a:t>1970</a:t>
                      </a:r>
                      <a:endParaRPr lang="fr-BE" sz="1100">
                        <a:effectLst/>
                        <a:latin typeface="Calibri"/>
                        <a:ea typeface="Calibri"/>
                        <a:cs typeface="Times New Roman"/>
                      </a:endParaRPr>
                    </a:p>
                  </a:txBody>
                  <a:tcPr marL="68580" marR="68580" marT="0" marB="0"/>
                </a:tc>
                <a:tc>
                  <a:txBody>
                    <a:bodyPr/>
                    <a:lstStyle/>
                    <a:p>
                      <a:pPr algn="r">
                        <a:lnSpc>
                          <a:spcPct val="115000"/>
                        </a:lnSpc>
                        <a:spcAft>
                          <a:spcPts val="0"/>
                        </a:spcAft>
                      </a:pPr>
                      <a:r>
                        <a:rPr lang="fr-BE" sz="1100">
                          <a:effectLst/>
                        </a:rPr>
                        <a:t>2,7</a:t>
                      </a:r>
                      <a:endParaRPr lang="fr-BE" sz="11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BE" sz="1100" dirty="0">
                          <a:effectLst/>
                        </a:rPr>
                        <a:t>3,2</a:t>
                      </a:r>
                      <a:endParaRPr lang="fr-BE" sz="1100" dirty="0">
                        <a:effectLst/>
                        <a:latin typeface="Calibri"/>
                        <a:ea typeface="Calibri"/>
                        <a:cs typeface="Times New Roman"/>
                      </a:endParaRPr>
                    </a:p>
                  </a:txBody>
                  <a:tcPr marL="68580" marR="68580" marT="0" marB="0" anchor="b"/>
                </a:tc>
                <a:extLst>
                  <a:ext uri="{0D108BD9-81ED-4DB2-BD59-A6C34878D82A}">
                    <a16:rowId xmlns:a16="http://schemas.microsoft.com/office/drawing/2014/main" val="10004"/>
                  </a:ext>
                </a:extLst>
              </a:tr>
            </a:tbl>
          </a:graphicData>
        </a:graphic>
      </p:graphicFrame>
      <p:sp>
        <p:nvSpPr>
          <p:cNvPr id="7" name="Rectangle 1"/>
          <p:cNvSpPr>
            <a:spLocks noChangeArrowheads="1"/>
          </p:cNvSpPr>
          <p:nvPr/>
        </p:nvSpPr>
        <p:spPr bwMode="auto">
          <a:xfrm>
            <a:off x="1647825" y="33813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8" name="ZoneTexte 7"/>
          <p:cNvSpPr txBox="1"/>
          <p:nvPr/>
        </p:nvSpPr>
        <p:spPr>
          <a:xfrm>
            <a:off x="539552" y="3425309"/>
            <a:ext cx="7331046" cy="369332"/>
          </a:xfrm>
          <a:prstGeom prst="rect">
            <a:avLst/>
          </a:prstGeom>
          <a:noFill/>
        </p:spPr>
        <p:txBody>
          <a:bodyPr wrap="none" rtlCol="0">
            <a:spAutoFit/>
          </a:bodyPr>
          <a:lstStyle/>
          <a:p>
            <a:r>
              <a:rPr lang="en-US" dirty="0"/>
              <a:t>As elsewhere in the world, inverse relationship between IQ and fertility rate</a:t>
            </a:r>
            <a:endParaRPr lang="fr-BE" dirty="0"/>
          </a:p>
        </p:txBody>
      </p:sp>
    </p:spTree>
    <p:extLst>
      <p:ext uri="{BB962C8B-B14F-4D97-AF65-F5344CB8AC3E}">
        <p14:creationId xmlns:p14="http://schemas.microsoft.com/office/powerpoint/2010/main" val="2779695831"/>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
            </a:r>
            <a:br>
              <a:rPr lang="fr-FR" dirty="0"/>
            </a:br>
            <a:r>
              <a:rPr lang="fr-FR" dirty="0"/>
              <a:t>4.2 </a:t>
            </a:r>
            <a:r>
              <a:rPr lang="fr-FR" dirty="0" err="1"/>
              <a:t>Hierarchy</a:t>
            </a:r>
            <a:r>
              <a:rPr lang="fr-FR" dirty="0"/>
              <a:t> </a:t>
            </a:r>
            <a:r>
              <a:rPr lang="fr-FR" dirty="0" err="1"/>
              <a:t>Remains</a:t>
            </a:r>
            <a:r>
              <a:rPr lang="fr-FR" dirty="0"/>
              <a:t> IQ-</a:t>
            </a:r>
            <a:r>
              <a:rPr lang="fr-FR" dirty="0" err="1"/>
              <a:t>cratic</a:t>
            </a:r>
            <a:r>
              <a:rPr lang="fr-FR" dirty="0"/>
              <a:t> for Salary</a:t>
            </a:r>
            <a:r>
              <a:rPr lang="fr-BE" dirty="0"/>
              <a:t/>
            </a:r>
            <a:br>
              <a:rPr lang="fr-BE" dirty="0"/>
            </a:b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205</a:t>
            </a:fld>
            <a:endParaRPr lang="fr-BE" dirty="0"/>
          </a:p>
        </p:txBody>
      </p:sp>
      <p:sp>
        <p:nvSpPr>
          <p:cNvPr id="5" name="Rectangle 4"/>
          <p:cNvSpPr/>
          <p:nvPr/>
        </p:nvSpPr>
        <p:spPr>
          <a:xfrm>
            <a:off x="179512" y="1700808"/>
            <a:ext cx="7920880" cy="369332"/>
          </a:xfrm>
          <a:prstGeom prst="rect">
            <a:avLst/>
          </a:prstGeom>
        </p:spPr>
        <p:txBody>
          <a:bodyPr wrap="square">
            <a:spAutoFit/>
          </a:bodyPr>
          <a:lstStyle/>
          <a:p>
            <a:r>
              <a:rPr lang="en-US" dirty="0"/>
              <a:t>Table 2.8. </a:t>
            </a:r>
            <a:r>
              <a:rPr lang="en-US" b="1" dirty="0"/>
              <a:t>Race and ethnic differences in South </a:t>
            </a:r>
            <a:r>
              <a:rPr lang="en-US" dirty="0"/>
              <a:t>Africa </a:t>
            </a:r>
            <a:r>
              <a:rPr lang="en-US" b="1" dirty="0"/>
              <a:t>in earnings</a:t>
            </a:r>
            <a:endParaRPr lang="fr-BE" dirty="0"/>
          </a:p>
        </p:txBody>
      </p:sp>
      <p:graphicFrame>
        <p:nvGraphicFramePr>
          <p:cNvPr id="6" name="Tableau 5"/>
          <p:cNvGraphicFramePr>
            <a:graphicFrameLocks noGrp="1"/>
          </p:cNvGraphicFramePr>
          <p:nvPr>
            <p:extLst>
              <p:ext uri="{D42A27DB-BD31-4B8C-83A1-F6EECF244321}">
                <p14:modId xmlns:p14="http://schemas.microsoft.com/office/powerpoint/2010/main" val="27944992"/>
              </p:ext>
            </p:extLst>
          </p:nvPr>
        </p:nvGraphicFramePr>
        <p:xfrm>
          <a:off x="107504" y="2070140"/>
          <a:ext cx="8661649" cy="2461145"/>
        </p:xfrm>
        <a:graphic>
          <a:graphicData uri="http://schemas.openxmlformats.org/drawingml/2006/table">
            <a:tbl>
              <a:tblPr firstRow="1" firstCol="1" bandRow="1">
                <a:tableStyleId>{5C22544A-7EE6-4342-B048-85BDC9FD1C3A}</a:tableStyleId>
              </a:tblPr>
              <a:tblGrid>
                <a:gridCol w="540084">
                  <a:extLst>
                    <a:ext uri="{9D8B030D-6E8A-4147-A177-3AD203B41FA5}">
                      <a16:colId xmlns:a16="http://schemas.microsoft.com/office/drawing/2014/main" val="20000"/>
                    </a:ext>
                  </a:extLst>
                </a:gridCol>
                <a:gridCol w="1250721">
                  <a:extLst>
                    <a:ext uri="{9D8B030D-6E8A-4147-A177-3AD203B41FA5}">
                      <a16:colId xmlns:a16="http://schemas.microsoft.com/office/drawing/2014/main" val="20001"/>
                    </a:ext>
                  </a:extLst>
                </a:gridCol>
                <a:gridCol w="1760349">
                  <a:extLst>
                    <a:ext uri="{9D8B030D-6E8A-4147-A177-3AD203B41FA5}">
                      <a16:colId xmlns:a16="http://schemas.microsoft.com/office/drawing/2014/main" val="20002"/>
                    </a:ext>
                  </a:extLst>
                </a:gridCol>
                <a:gridCol w="1638526">
                  <a:extLst>
                    <a:ext uri="{9D8B030D-6E8A-4147-A177-3AD203B41FA5}">
                      <a16:colId xmlns:a16="http://schemas.microsoft.com/office/drawing/2014/main" val="20003"/>
                    </a:ext>
                  </a:extLst>
                </a:gridCol>
                <a:gridCol w="1906537">
                  <a:extLst>
                    <a:ext uri="{9D8B030D-6E8A-4147-A177-3AD203B41FA5}">
                      <a16:colId xmlns:a16="http://schemas.microsoft.com/office/drawing/2014/main" val="20004"/>
                    </a:ext>
                  </a:extLst>
                </a:gridCol>
                <a:gridCol w="1565432">
                  <a:extLst>
                    <a:ext uri="{9D8B030D-6E8A-4147-A177-3AD203B41FA5}">
                      <a16:colId xmlns:a16="http://schemas.microsoft.com/office/drawing/2014/main" val="20005"/>
                    </a:ext>
                  </a:extLst>
                </a:gridCol>
              </a:tblGrid>
              <a:tr h="223225">
                <a:tc>
                  <a:txBody>
                    <a:bodyPr/>
                    <a:lstStyle/>
                    <a:p>
                      <a:pPr indent="47625">
                        <a:lnSpc>
                          <a:spcPct val="115000"/>
                        </a:lnSpc>
                        <a:spcAft>
                          <a:spcPts val="750"/>
                        </a:spcAft>
                      </a:pPr>
                      <a:r>
                        <a:rPr lang="en-US" sz="1000" dirty="0">
                          <a:effectLst/>
                        </a:rPr>
                        <a:t> </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Year</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Whites</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Indians</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Coloreds</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Blacks</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223225">
                <a:tc>
                  <a:txBody>
                    <a:bodyPr/>
                    <a:lstStyle/>
                    <a:p>
                      <a:pPr indent="47625">
                        <a:lnSpc>
                          <a:spcPct val="115000"/>
                        </a:lnSpc>
                        <a:spcAft>
                          <a:spcPts val="750"/>
                        </a:spcAft>
                      </a:pPr>
                      <a:r>
                        <a:rPr lang="fr-FR" sz="1000" spc="40" dirty="0">
                          <a:effectLst/>
                        </a:rPr>
                        <a:t>1</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1936</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129.6</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27.6</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18.8</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12.8</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223225">
                <a:tc>
                  <a:txBody>
                    <a:bodyPr/>
                    <a:lstStyle/>
                    <a:p>
                      <a:pPr indent="47625">
                        <a:lnSpc>
                          <a:spcPct val="115000"/>
                        </a:lnSpc>
                        <a:spcAft>
                          <a:spcPts val="750"/>
                        </a:spcAft>
                      </a:pPr>
                      <a:r>
                        <a:rPr lang="fr-FR" sz="1000" spc="40" dirty="0">
                          <a:effectLst/>
                        </a:rPr>
                        <a:t>2</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1946</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238.1</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45.7</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34.1</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23.2</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r h="223225">
                <a:tc>
                  <a:txBody>
                    <a:bodyPr/>
                    <a:lstStyle/>
                    <a:p>
                      <a:pPr indent="47625">
                        <a:lnSpc>
                          <a:spcPct val="115000"/>
                        </a:lnSpc>
                        <a:spcAft>
                          <a:spcPts val="750"/>
                        </a:spcAft>
                      </a:pPr>
                      <a:r>
                        <a:rPr lang="fr-FR" sz="1000" dirty="0">
                          <a:effectLst/>
                        </a:rPr>
                        <a:t> </a:t>
                      </a:r>
                      <a:endParaRPr lang="fr-BE" sz="1100" dirty="0">
                        <a:effectLst/>
                        <a:latin typeface="Calibri"/>
                        <a:ea typeface="Calibri"/>
                        <a:cs typeface="Times New Roman"/>
                      </a:endParaRPr>
                    </a:p>
                  </a:txBody>
                  <a:tcPr marL="0" marR="0" marT="0" marB="0" anchor="ctr"/>
                </a:tc>
                <a:tc>
                  <a:txBody>
                    <a:bodyPr/>
                    <a:lstStyle/>
                    <a:p>
                      <a:pPr indent="47625" algn="r">
                        <a:lnSpc>
                          <a:spcPts val="1120"/>
                        </a:lnSpc>
                        <a:spcAft>
                          <a:spcPts val="750"/>
                        </a:spcAft>
                      </a:pPr>
                      <a:r>
                        <a:rPr lang="fr-FR" sz="1000" dirty="0">
                          <a:effectLst/>
                        </a:rPr>
                        <a:t>1995</a:t>
                      </a:r>
                      <a:endParaRPr lang="fr-BE" sz="1100" dirty="0">
                        <a:effectLst/>
                        <a:latin typeface="Calibri"/>
                        <a:ea typeface="Calibri"/>
                        <a:cs typeface="Times New Roman"/>
                      </a:endParaRPr>
                    </a:p>
                  </a:txBody>
                  <a:tcPr marL="0" marR="0" marT="0" marB="0" anchor="ctr"/>
                </a:tc>
                <a:tc>
                  <a:txBody>
                    <a:bodyPr/>
                    <a:lstStyle/>
                    <a:p>
                      <a:pPr indent="47625" algn="r">
                        <a:lnSpc>
                          <a:spcPts val="1120"/>
                        </a:lnSpc>
                        <a:spcAft>
                          <a:spcPts val="750"/>
                        </a:spcAft>
                      </a:pPr>
                      <a:r>
                        <a:rPr lang="fr-FR" sz="1000" dirty="0">
                          <a:effectLst/>
                        </a:rPr>
                        <a:t>103,000</a:t>
                      </a:r>
                      <a:endParaRPr lang="fr-BE" sz="1100" dirty="0">
                        <a:effectLst/>
                        <a:latin typeface="Calibri"/>
                        <a:ea typeface="Calibri"/>
                        <a:cs typeface="Times New Roman"/>
                      </a:endParaRPr>
                    </a:p>
                  </a:txBody>
                  <a:tcPr marL="0" marR="0" marT="0" marB="0" anchor="ctr"/>
                </a:tc>
                <a:tc>
                  <a:txBody>
                    <a:bodyPr/>
                    <a:lstStyle/>
                    <a:p>
                      <a:pPr indent="47625" algn="ctr">
                        <a:lnSpc>
                          <a:spcPts val="1120"/>
                        </a:lnSpc>
                        <a:spcAft>
                          <a:spcPts val="750"/>
                        </a:spcAft>
                      </a:pPr>
                      <a:r>
                        <a:rPr lang="fr-FR" sz="1000" dirty="0">
                          <a:effectLst/>
                        </a:rPr>
                        <a:t>71,000</a:t>
                      </a:r>
                      <a:endParaRPr lang="fr-BE" sz="1100" dirty="0">
                        <a:effectLst/>
                        <a:latin typeface="Calibri"/>
                        <a:ea typeface="Calibri"/>
                        <a:cs typeface="Times New Roman"/>
                      </a:endParaRPr>
                    </a:p>
                  </a:txBody>
                  <a:tcPr marL="0" marR="0" marT="0" marB="0" anchor="ctr"/>
                </a:tc>
                <a:tc>
                  <a:txBody>
                    <a:bodyPr/>
                    <a:lstStyle/>
                    <a:p>
                      <a:pPr indent="47625" algn="ctr">
                        <a:lnSpc>
                          <a:spcPts val="1120"/>
                        </a:lnSpc>
                        <a:spcAft>
                          <a:spcPts val="750"/>
                        </a:spcAft>
                      </a:pPr>
                      <a:r>
                        <a:rPr lang="fr-FR" sz="1000" dirty="0">
                          <a:effectLst/>
                        </a:rPr>
                        <a:t>32,000</a:t>
                      </a:r>
                      <a:endParaRPr lang="fr-BE" sz="1100" dirty="0">
                        <a:effectLst/>
                        <a:latin typeface="Calibri"/>
                        <a:ea typeface="Calibri"/>
                        <a:cs typeface="Times New Roman"/>
                      </a:endParaRPr>
                    </a:p>
                  </a:txBody>
                  <a:tcPr marL="0" marR="0" marT="0" marB="0" anchor="ctr"/>
                </a:tc>
                <a:tc>
                  <a:txBody>
                    <a:bodyPr/>
                    <a:lstStyle/>
                    <a:p>
                      <a:pPr indent="47625" algn="ctr">
                        <a:lnSpc>
                          <a:spcPts val="1120"/>
                        </a:lnSpc>
                        <a:spcAft>
                          <a:spcPts val="750"/>
                        </a:spcAft>
                      </a:pPr>
                      <a:r>
                        <a:rPr lang="fr-FR" sz="1000" dirty="0">
                          <a:effectLst/>
                        </a:rPr>
                        <a:t>23,000</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3"/>
                  </a:ext>
                </a:extLst>
              </a:tr>
              <a:tr h="223225">
                <a:tc>
                  <a:txBody>
                    <a:bodyPr/>
                    <a:lstStyle/>
                    <a:p>
                      <a:pPr indent="47625">
                        <a:lnSpc>
                          <a:spcPct val="115000"/>
                        </a:lnSpc>
                        <a:spcAft>
                          <a:spcPts val="750"/>
                        </a:spcAft>
                      </a:pPr>
                      <a:r>
                        <a:rPr lang="fr-FR" sz="1000" spc="40" dirty="0">
                          <a:effectLst/>
                        </a:rPr>
                        <a:t>4</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2000</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158,000</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85,000</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51,000</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26,000</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4"/>
                  </a:ext>
                </a:extLst>
              </a:tr>
              <a:tr h="223225">
                <a:tc gridSpan="2">
                  <a:txBody>
                    <a:bodyPr/>
                    <a:lstStyle/>
                    <a:p>
                      <a:pPr indent="47625">
                        <a:lnSpc>
                          <a:spcPct val="115000"/>
                        </a:lnSpc>
                        <a:spcAft>
                          <a:spcPts val="750"/>
                        </a:spcAft>
                      </a:pPr>
                      <a:endParaRPr lang="fr-FR" sz="950" spc="135" dirty="0">
                        <a:effectLst/>
                      </a:endParaRPr>
                    </a:p>
                    <a:p>
                      <a:pPr indent="47625">
                        <a:lnSpc>
                          <a:spcPct val="115000"/>
                        </a:lnSpc>
                        <a:spcAft>
                          <a:spcPts val="750"/>
                        </a:spcAft>
                      </a:pPr>
                      <a:r>
                        <a:rPr lang="fr-FR" sz="950" spc="135" dirty="0">
                          <a:effectLst/>
                        </a:rPr>
                        <a:t>Sources: rows</a:t>
                      </a:r>
                      <a:endParaRPr lang="fr-BE" sz="1100" dirty="0">
                        <a:effectLst/>
                        <a:latin typeface="Calibri"/>
                        <a:ea typeface="Calibri"/>
                        <a:cs typeface="Times New Roman"/>
                      </a:endParaRPr>
                    </a:p>
                  </a:txBody>
                  <a:tcPr marL="0" marR="0" marT="0" marB="0" anchor="ctr"/>
                </a:tc>
                <a:tc hMerge="1">
                  <a:txBody>
                    <a:bodyPr/>
                    <a:lstStyle/>
                    <a:p>
                      <a:endParaRPr lang="fr-BE"/>
                    </a:p>
                  </a:txBody>
                  <a:tcPr/>
                </a:tc>
                <a:tc gridSpan="4">
                  <a:txBody>
                    <a:bodyPr/>
                    <a:lstStyle/>
                    <a:p>
                      <a:pPr>
                        <a:lnSpc>
                          <a:spcPct val="115000"/>
                        </a:lnSpc>
                        <a:spcAft>
                          <a:spcPts val="750"/>
                        </a:spcAft>
                      </a:pPr>
                      <a:endParaRPr lang="fr-FR" sz="1000" dirty="0">
                        <a:effectLst/>
                      </a:endParaRPr>
                    </a:p>
                    <a:p>
                      <a:pPr>
                        <a:lnSpc>
                          <a:spcPct val="115000"/>
                        </a:lnSpc>
                        <a:spcAft>
                          <a:spcPts val="750"/>
                        </a:spcAft>
                      </a:pPr>
                      <a:r>
                        <a:rPr lang="fr-FR" sz="1000" dirty="0">
                          <a:effectLst/>
                        </a:rPr>
                        <a:t>1 and 2: Reynders, 1963; rows 3</a:t>
                      </a:r>
                      <a:endParaRPr lang="fr-BE" sz="1100" dirty="0">
                        <a:effectLst/>
                        <a:latin typeface="Calibri"/>
                        <a:ea typeface="Calibri"/>
                        <a:cs typeface="Times New Roman"/>
                      </a:endParaRPr>
                    </a:p>
                  </a:txBody>
                  <a:tcPr marL="0" marR="0" marT="0" marB="0" anchor="ctr"/>
                </a:tc>
                <a:tc hMerge="1">
                  <a:txBody>
                    <a:bodyPr/>
                    <a:lstStyle/>
                    <a:p>
                      <a:endParaRPr lang="fr-BE"/>
                    </a:p>
                  </a:txBody>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0005"/>
                  </a:ext>
                </a:extLst>
              </a:tr>
              <a:tr h="223225">
                <a:tc gridSpan="6">
                  <a:txBody>
                    <a:bodyPr/>
                    <a:lstStyle/>
                    <a:p>
                      <a:pPr>
                        <a:lnSpc>
                          <a:spcPct val="115000"/>
                        </a:lnSpc>
                        <a:spcAft>
                          <a:spcPts val="750"/>
                        </a:spcAft>
                      </a:pPr>
                      <a:r>
                        <a:rPr lang="fr-BE" sz="1000" spc="40" dirty="0">
                          <a:effectLst/>
                        </a:rPr>
                        <a:t> </a:t>
                      </a:r>
                      <a:r>
                        <a:rPr lang="en-US" sz="1000" spc="40" dirty="0">
                          <a:effectLst/>
                        </a:rPr>
                        <a:t>and 4: Earning and Spending in South Africa:</a:t>
                      </a:r>
                      <a:endParaRPr lang="fr-BE" sz="1100" dirty="0">
                        <a:effectLst/>
                        <a:latin typeface="Calibri"/>
                        <a:ea typeface="Calibri"/>
                        <a:cs typeface="Times New Roman"/>
                      </a:endParaRPr>
                    </a:p>
                  </a:txBody>
                  <a:tcPr marL="0" marR="0" marT="0" marB="0" anchor="ct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0006"/>
                  </a:ext>
                </a:extLst>
              </a:tr>
              <a:tr h="223225">
                <a:tc gridSpan="6">
                  <a:txBody>
                    <a:bodyPr/>
                    <a:lstStyle/>
                    <a:p>
                      <a:pPr indent="47625">
                        <a:lnSpc>
                          <a:spcPct val="115000"/>
                        </a:lnSpc>
                        <a:spcAft>
                          <a:spcPts val="750"/>
                        </a:spcAft>
                      </a:pPr>
                      <a:r>
                        <a:rPr lang="en-US" sz="1000" spc="40" dirty="0">
                          <a:effectLst/>
                        </a:rPr>
                        <a:t>Selected findings and comparisons from the</a:t>
                      </a:r>
                      <a:endParaRPr lang="fr-BE" sz="1100" dirty="0">
                        <a:effectLst/>
                        <a:latin typeface="Calibri"/>
                        <a:ea typeface="Calibri"/>
                        <a:cs typeface="Times New Roman"/>
                      </a:endParaRPr>
                    </a:p>
                  </a:txBody>
                  <a:tcPr marL="0" marR="0" marT="0" marB="0" anchor="ct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0007"/>
                  </a:ext>
                </a:extLst>
              </a:tr>
              <a:tr h="223225">
                <a:tc gridSpan="6">
                  <a:txBody>
                    <a:bodyPr/>
                    <a:lstStyle/>
                    <a:p>
                      <a:pPr indent="47625">
                        <a:lnSpc>
                          <a:spcPct val="115000"/>
                        </a:lnSpc>
                        <a:spcAft>
                          <a:spcPts val="750"/>
                        </a:spcAft>
                      </a:pPr>
                      <a:r>
                        <a:rPr lang="en-US" sz="1000" spc="40" dirty="0">
                          <a:effectLst/>
                        </a:rPr>
                        <a:t>income and expenditure surveys of October</a:t>
                      </a:r>
                      <a:endParaRPr lang="fr-BE" sz="1100" dirty="0">
                        <a:effectLst/>
                        <a:latin typeface="Calibri"/>
                        <a:ea typeface="Calibri"/>
                        <a:cs typeface="Times New Roman"/>
                      </a:endParaRPr>
                    </a:p>
                  </a:txBody>
                  <a:tcPr marL="0" marR="0" marT="0" marB="0" anchor="ct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0008"/>
                  </a:ext>
                </a:extLst>
              </a:tr>
              <a:tr h="223225">
                <a:tc gridSpan="6">
                  <a:txBody>
                    <a:bodyPr/>
                    <a:lstStyle/>
                    <a:p>
                      <a:pPr indent="47625">
                        <a:lnSpc>
                          <a:spcPct val="115000"/>
                        </a:lnSpc>
                        <a:spcAft>
                          <a:spcPts val="750"/>
                        </a:spcAft>
                      </a:pPr>
                      <a:r>
                        <a:rPr lang="en-US" sz="1000" spc="40" dirty="0">
                          <a:effectLst/>
                        </a:rPr>
                        <a:t>1995 and October 2000. www.statssa.gov.za.</a:t>
                      </a:r>
                      <a:endParaRPr lang="fr-BE" sz="1100" dirty="0">
                        <a:effectLst/>
                        <a:latin typeface="Calibri"/>
                        <a:ea typeface="Calibri"/>
                        <a:cs typeface="Times New Roman"/>
                      </a:endParaRPr>
                    </a:p>
                  </a:txBody>
                  <a:tcPr marL="0" marR="0" marT="0" marB="0" anchor="ct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0009"/>
                  </a:ext>
                </a:extLst>
              </a:tr>
            </a:tbl>
          </a:graphicData>
        </a:graphic>
      </p:graphicFrame>
      <p:sp>
        <p:nvSpPr>
          <p:cNvPr id="7" name="Rectangle 6"/>
          <p:cNvSpPr/>
          <p:nvPr/>
        </p:nvSpPr>
        <p:spPr>
          <a:xfrm>
            <a:off x="539552" y="4725144"/>
            <a:ext cx="7920880" cy="646331"/>
          </a:xfrm>
          <a:prstGeom prst="rect">
            <a:avLst/>
          </a:prstGeom>
        </p:spPr>
        <p:txBody>
          <a:bodyPr wrap="square">
            <a:spAutoFit/>
          </a:bodyPr>
          <a:lstStyle/>
          <a:p>
            <a:r>
              <a:rPr lang="en-US" dirty="0"/>
              <a:t>Table 2.9. Earnings of Indians and Europeans in Kenya expressed as Multiples of earnings of blacks</a:t>
            </a:r>
            <a:endParaRPr lang="fr-BE" dirty="0"/>
          </a:p>
        </p:txBody>
      </p:sp>
      <p:graphicFrame>
        <p:nvGraphicFramePr>
          <p:cNvPr id="8" name="Tableau 7"/>
          <p:cNvGraphicFramePr>
            <a:graphicFrameLocks noGrp="1"/>
          </p:cNvGraphicFramePr>
          <p:nvPr>
            <p:extLst>
              <p:ext uri="{D42A27DB-BD31-4B8C-83A1-F6EECF244321}">
                <p14:modId xmlns:p14="http://schemas.microsoft.com/office/powerpoint/2010/main" val="1191697112"/>
              </p:ext>
            </p:extLst>
          </p:nvPr>
        </p:nvGraphicFramePr>
        <p:xfrm>
          <a:off x="230833" y="5373216"/>
          <a:ext cx="8229599" cy="1076325"/>
        </p:xfrm>
        <a:graphic>
          <a:graphicData uri="http://schemas.openxmlformats.org/drawingml/2006/table">
            <a:tbl>
              <a:tblPr firstRow="1" firstCol="1" bandRow="1">
                <a:tableStyleId>{5C22544A-7EE6-4342-B048-85BDC9FD1C3A}</a:tableStyleId>
              </a:tblPr>
              <a:tblGrid>
                <a:gridCol w="1577865">
                  <a:extLst>
                    <a:ext uri="{9D8B030D-6E8A-4147-A177-3AD203B41FA5}">
                      <a16:colId xmlns:a16="http://schemas.microsoft.com/office/drawing/2014/main" val="20000"/>
                    </a:ext>
                  </a:extLst>
                </a:gridCol>
                <a:gridCol w="1925701">
                  <a:extLst>
                    <a:ext uri="{9D8B030D-6E8A-4147-A177-3AD203B41FA5}">
                      <a16:colId xmlns:a16="http://schemas.microsoft.com/office/drawing/2014/main" val="20001"/>
                    </a:ext>
                  </a:extLst>
                </a:gridCol>
                <a:gridCol w="2031564">
                  <a:extLst>
                    <a:ext uri="{9D8B030D-6E8A-4147-A177-3AD203B41FA5}">
                      <a16:colId xmlns:a16="http://schemas.microsoft.com/office/drawing/2014/main" val="20002"/>
                    </a:ext>
                  </a:extLst>
                </a:gridCol>
                <a:gridCol w="2694469">
                  <a:extLst>
                    <a:ext uri="{9D8B030D-6E8A-4147-A177-3AD203B41FA5}">
                      <a16:colId xmlns:a16="http://schemas.microsoft.com/office/drawing/2014/main" val="20003"/>
                    </a:ext>
                  </a:extLst>
                </a:gridCol>
              </a:tblGrid>
              <a:tr h="153035">
                <a:tc>
                  <a:txBody>
                    <a:bodyPr/>
                    <a:lstStyle/>
                    <a:p>
                      <a:pPr indent="47625" algn="r">
                        <a:lnSpc>
                          <a:spcPct val="115000"/>
                        </a:lnSpc>
                        <a:spcAft>
                          <a:spcPts val="750"/>
                        </a:spcAft>
                      </a:pPr>
                      <a:r>
                        <a:rPr lang="fr-FR" sz="1000" dirty="0">
                          <a:effectLst/>
                        </a:rPr>
                        <a:t>Year</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Blacks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Indians</a:t>
                      </a:r>
                      <a:endParaRPr lang="fr-BE" sz="1100" dirty="0">
                        <a:effectLst/>
                        <a:latin typeface="Calibri"/>
                        <a:ea typeface="Calibri"/>
                        <a:cs typeface="Times New Roman"/>
                      </a:endParaRPr>
                    </a:p>
                  </a:txBody>
                  <a:tcPr marL="0" marR="0" marT="0" marB="0" anchor="ctr"/>
                </a:tc>
                <a:tc rowSpan="2">
                  <a:txBody>
                    <a:bodyPr/>
                    <a:lstStyle/>
                    <a:p>
                      <a:pPr indent="47625" algn="r">
                        <a:lnSpc>
                          <a:spcPct val="115000"/>
                        </a:lnSpc>
                        <a:spcAft>
                          <a:spcPts val="750"/>
                        </a:spcAft>
                      </a:pPr>
                      <a:r>
                        <a:rPr lang="fr-FR" sz="1000" dirty="0">
                          <a:effectLst/>
                        </a:rPr>
                        <a:t>Europeans</a:t>
                      </a:r>
                      <a:endParaRPr lang="fr-BE" sz="1100" dirty="0">
                        <a:effectLst/>
                      </a:endParaRPr>
                    </a:p>
                    <a:p>
                      <a:pPr indent="47625" algn="r">
                        <a:lnSpc>
                          <a:spcPct val="85000"/>
                        </a:lnSpc>
                        <a:spcAft>
                          <a:spcPts val="750"/>
                        </a:spcAft>
                      </a:pPr>
                      <a:r>
                        <a:rPr lang="fr-FR" sz="1000" dirty="0">
                          <a:effectLst/>
                        </a:rPr>
                        <a:t>144</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151130">
                <a:tc>
                  <a:txBody>
                    <a:bodyPr/>
                    <a:lstStyle/>
                    <a:p>
                      <a:pPr indent="47625" algn="r">
                        <a:lnSpc>
                          <a:spcPct val="115000"/>
                        </a:lnSpc>
                        <a:spcAft>
                          <a:spcPts val="750"/>
                        </a:spcAft>
                      </a:pPr>
                      <a:r>
                        <a:rPr lang="fr-FR" sz="1000" dirty="0">
                          <a:effectLst/>
                        </a:rPr>
                        <a:t>1914</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1</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26</a:t>
                      </a:r>
                      <a:endParaRPr lang="fr-BE" sz="1100" dirty="0">
                        <a:effectLst/>
                        <a:latin typeface="Calibri"/>
                        <a:ea typeface="Calibri"/>
                        <a:cs typeface="Times New Roman"/>
                      </a:endParaRPr>
                    </a:p>
                  </a:txBody>
                  <a:tcPr marL="0" marR="0" marT="0" marB="0" anchor="ctr"/>
                </a:tc>
                <a:tc vMerge="1">
                  <a:txBody>
                    <a:bodyPr/>
                    <a:lstStyle/>
                    <a:p>
                      <a:endParaRPr lang="fr-BE"/>
                    </a:p>
                  </a:txBody>
                  <a:tcPr/>
                </a:tc>
                <a:extLst>
                  <a:ext uri="{0D108BD9-81ED-4DB2-BD59-A6C34878D82A}">
                    <a16:rowId xmlns:a16="http://schemas.microsoft.com/office/drawing/2014/main" val="10001"/>
                  </a:ext>
                </a:extLst>
              </a:tr>
              <a:tr h="148590">
                <a:tc>
                  <a:txBody>
                    <a:bodyPr/>
                    <a:lstStyle/>
                    <a:p>
                      <a:pPr indent="47625" algn="r">
                        <a:lnSpc>
                          <a:spcPct val="115000"/>
                        </a:lnSpc>
                        <a:spcAft>
                          <a:spcPts val="750"/>
                        </a:spcAft>
                      </a:pPr>
                      <a:r>
                        <a:rPr lang="fr-FR" sz="1000" dirty="0">
                          <a:effectLst/>
                        </a:rPr>
                        <a:t>1927</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1</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25</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107</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r h="144145">
                <a:tc>
                  <a:txBody>
                    <a:bodyPr/>
                    <a:lstStyle/>
                    <a:p>
                      <a:pPr indent="47625" algn="r">
                        <a:lnSpc>
                          <a:spcPts val="1135"/>
                        </a:lnSpc>
                        <a:spcAft>
                          <a:spcPts val="750"/>
                        </a:spcAft>
                      </a:pPr>
                      <a:r>
                        <a:rPr lang="fr-FR" sz="1000" dirty="0">
                          <a:effectLst/>
                        </a:rPr>
                        <a:t>1946</a:t>
                      </a:r>
                      <a:endParaRPr lang="fr-BE" sz="1100" dirty="0">
                        <a:effectLst/>
                        <a:latin typeface="Calibri"/>
                        <a:ea typeface="Calibri"/>
                        <a:cs typeface="Times New Roman"/>
                      </a:endParaRPr>
                    </a:p>
                  </a:txBody>
                  <a:tcPr marL="0" marR="0" marT="0" marB="0" anchor="ctr"/>
                </a:tc>
                <a:tc>
                  <a:txBody>
                    <a:bodyPr/>
                    <a:lstStyle/>
                    <a:p>
                      <a:pPr indent="47625" algn="ctr">
                        <a:lnSpc>
                          <a:spcPts val="1135"/>
                        </a:lnSpc>
                        <a:spcAft>
                          <a:spcPts val="750"/>
                        </a:spcAft>
                      </a:pPr>
                      <a:r>
                        <a:rPr lang="fr-FR" sz="1000" dirty="0">
                          <a:effectLst/>
                        </a:rPr>
                        <a:t>1</a:t>
                      </a:r>
                      <a:endParaRPr lang="fr-BE" sz="1100" dirty="0">
                        <a:effectLst/>
                        <a:latin typeface="Calibri"/>
                        <a:ea typeface="Calibri"/>
                        <a:cs typeface="Times New Roman"/>
                      </a:endParaRPr>
                    </a:p>
                  </a:txBody>
                  <a:tcPr marL="0" marR="0" marT="0" marB="0" anchor="ctr"/>
                </a:tc>
                <a:tc>
                  <a:txBody>
                    <a:bodyPr/>
                    <a:lstStyle/>
                    <a:p>
                      <a:pPr indent="47625" algn="r">
                        <a:lnSpc>
                          <a:spcPts val="1135"/>
                        </a:lnSpc>
                        <a:spcAft>
                          <a:spcPts val="750"/>
                        </a:spcAft>
                      </a:pPr>
                      <a:r>
                        <a:rPr lang="fr-FR" sz="1000" dirty="0">
                          <a:effectLst/>
                        </a:rPr>
                        <a:t>22</a:t>
                      </a:r>
                      <a:endParaRPr lang="fr-BE" sz="1100" dirty="0">
                        <a:effectLst/>
                        <a:latin typeface="Calibri"/>
                        <a:ea typeface="Calibri"/>
                        <a:cs typeface="Times New Roman"/>
                      </a:endParaRPr>
                    </a:p>
                  </a:txBody>
                  <a:tcPr marL="0" marR="0" marT="0" marB="0" anchor="ctr"/>
                </a:tc>
                <a:tc>
                  <a:txBody>
                    <a:bodyPr/>
                    <a:lstStyle/>
                    <a:p>
                      <a:pPr indent="47625" algn="r">
                        <a:lnSpc>
                          <a:spcPts val="1135"/>
                        </a:lnSpc>
                        <a:spcAft>
                          <a:spcPts val="750"/>
                        </a:spcAft>
                      </a:pPr>
                      <a:r>
                        <a:rPr lang="fr-FR" sz="1000" dirty="0">
                          <a:effectLst/>
                        </a:rPr>
                        <a:t>84</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3"/>
                  </a:ext>
                </a:extLst>
              </a:tr>
              <a:tr h="146050">
                <a:tc>
                  <a:txBody>
                    <a:bodyPr/>
                    <a:lstStyle/>
                    <a:p>
                      <a:pPr indent="47625" algn="r">
                        <a:lnSpc>
                          <a:spcPct val="115000"/>
                        </a:lnSpc>
                        <a:spcAft>
                          <a:spcPts val="750"/>
                        </a:spcAft>
                      </a:pPr>
                      <a:r>
                        <a:rPr lang="fr-FR" sz="1000" dirty="0">
                          <a:effectLst/>
                        </a:rPr>
                        <a:t>1960</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1</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20</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57</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4"/>
                  </a:ext>
                </a:extLst>
              </a:tr>
              <a:tr h="158115">
                <a:tc>
                  <a:txBody>
                    <a:bodyPr/>
                    <a:lstStyle/>
                    <a:p>
                      <a:pPr indent="47625" algn="r">
                        <a:lnSpc>
                          <a:spcPct val="115000"/>
                        </a:lnSpc>
                        <a:spcAft>
                          <a:spcPts val="750"/>
                        </a:spcAft>
                      </a:pPr>
                      <a:r>
                        <a:rPr lang="fr-FR" sz="1000" dirty="0">
                          <a:effectLst/>
                        </a:rPr>
                        <a:t>1971</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1</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24</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42</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5"/>
                  </a:ext>
                </a:extLst>
              </a:tr>
            </a:tbl>
          </a:graphicData>
        </a:graphic>
      </p:graphicFrame>
      <p:sp>
        <p:nvSpPr>
          <p:cNvPr id="10" name="ZoneTexte 9">
            <a:extLst>
              <a:ext uri="{FF2B5EF4-FFF2-40B4-BE49-F238E27FC236}">
                <a16:creationId xmlns:a16="http://schemas.microsoft.com/office/drawing/2014/main" id="{5EE991C6-0788-4661-B359-9CB687C56B35}"/>
              </a:ext>
            </a:extLst>
          </p:cNvPr>
          <p:cNvSpPr txBox="1"/>
          <p:nvPr/>
        </p:nvSpPr>
        <p:spPr>
          <a:xfrm>
            <a:off x="15235" y="6554136"/>
            <a:ext cx="4427984" cy="276999"/>
          </a:xfrm>
          <a:prstGeom prst="rect">
            <a:avLst/>
          </a:prstGeom>
          <a:noFill/>
        </p:spPr>
        <p:txBody>
          <a:bodyPr wrap="square" rtlCol="0">
            <a:spAutoFit/>
          </a:bodyPr>
          <a:lstStyle/>
          <a:p>
            <a:r>
              <a:rPr lang="en-AU" sz="1200" i="1" dirty="0"/>
              <a:t>The Global Bell Curve</a:t>
            </a:r>
            <a:r>
              <a:rPr lang="en-AU" sz="1200" dirty="0"/>
              <a:t>, Richard Lynn, 2009</a:t>
            </a:r>
            <a:endParaRPr lang="fr-BE" sz="1200" dirty="0"/>
          </a:p>
        </p:txBody>
      </p:sp>
    </p:spTree>
    <p:extLst>
      <p:ext uri="{BB962C8B-B14F-4D97-AF65-F5344CB8AC3E}">
        <p14:creationId xmlns:p14="http://schemas.microsoft.com/office/powerpoint/2010/main" val="85710613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
            </a:r>
            <a:br>
              <a:rPr lang="fr-BE" dirty="0"/>
            </a:br>
            <a:r>
              <a:rPr lang="fr-BE" dirty="0"/>
              <a:t>4.3 </a:t>
            </a:r>
            <a:r>
              <a:rPr lang="fr-BE" dirty="0" err="1"/>
              <a:t>Hierarchy</a:t>
            </a:r>
            <a:r>
              <a:rPr lang="fr-BE" dirty="0"/>
              <a:t> </a:t>
            </a:r>
            <a:r>
              <a:rPr lang="fr-BE" dirty="0" err="1"/>
              <a:t>Remains</a:t>
            </a:r>
            <a:r>
              <a:rPr lang="fr-BE" dirty="0"/>
              <a:t> IQ-</a:t>
            </a:r>
            <a:r>
              <a:rPr lang="fr-BE" dirty="0" err="1"/>
              <a:t>cratic</a:t>
            </a:r>
            <a:r>
              <a:rPr lang="fr-BE" dirty="0"/>
              <a:t> for </a:t>
            </a:r>
            <a:r>
              <a:rPr lang="fr-BE" dirty="0" err="1"/>
              <a:t>Socioeconomic</a:t>
            </a:r>
            <a:r>
              <a:rPr lang="fr-BE" dirty="0"/>
              <a:t> </a:t>
            </a:r>
            <a:r>
              <a:rPr lang="fr-BE" dirty="0" err="1"/>
              <a:t>Status</a:t>
            </a:r>
            <a:r>
              <a:rPr lang="fr-BE" dirty="0"/>
              <a:t/>
            </a:r>
            <a:br>
              <a:rPr lang="fr-BE" dirty="0"/>
            </a:b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206</a:t>
            </a:fld>
            <a:endParaRPr lang="fr-BE" dirty="0"/>
          </a:p>
        </p:txBody>
      </p:sp>
      <p:sp>
        <p:nvSpPr>
          <p:cNvPr id="5" name="Rectangle 4"/>
          <p:cNvSpPr/>
          <p:nvPr/>
        </p:nvSpPr>
        <p:spPr>
          <a:xfrm>
            <a:off x="899592" y="1916832"/>
            <a:ext cx="5328592" cy="646331"/>
          </a:xfrm>
          <a:prstGeom prst="rect">
            <a:avLst/>
          </a:prstGeom>
        </p:spPr>
        <p:txBody>
          <a:bodyPr wrap="square">
            <a:spAutoFit/>
          </a:bodyPr>
          <a:lstStyle/>
          <a:p>
            <a:r>
              <a:rPr lang="en-US" dirty="0"/>
              <a:t>Table 2.11. Race difference in socioeconomic status in South Africa in 1980 (percentages)</a:t>
            </a:r>
            <a:endParaRPr lang="fr-BE" dirty="0"/>
          </a:p>
        </p:txBody>
      </p:sp>
      <p:graphicFrame>
        <p:nvGraphicFramePr>
          <p:cNvPr id="6" name="Tableau 5"/>
          <p:cNvGraphicFramePr>
            <a:graphicFrameLocks noGrp="1"/>
          </p:cNvGraphicFramePr>
          <p:nvPr>
            <p:extLst>
              <p:ext uri="{D42A27DB-BD31-4B8C-83A1-F6EECF244321}">
                <p14:modId xmlns:p14="http://schemas.microsoft.com/office/powerpoint/2010/main" val="1963993629"/>
              </p:ext>
            </p:extLst>
          </p:nvPr>
        </p:nvGraphicFramePr>
        <p:xfrm>
          <a:off x="251520" y="2708920"/>
          <a:ext cx="8229599" cy="981964"/>
        </p:xfrm>
        <a:graphic>
          <a:graphicData uri="http://schemas.openxmlformats.org/drawingml/2006/table">
            <a:tbl>
              <a:tblPr firstRow="1" firstCol="1" bandRow="1">
                <a:tableStyleId>{5C22544A-7EE6-4342-B048-85BDC9FD1C3A}</a:tableStyleId>
              </a:tblPr>
              <a:tblGrid>
                <a:gridCol w="347612">
                  <a:extLst>
                    <a:ext uri="{9D8B030D-6E8A-4147-A177-3AD203B41FA5}">
                      <a16:colId xmlns:a16="http://schemas.microsoft.com/office/drawing/2014/main" val="20000"/>
                    </a:ext>
                  </a:extLst>
                </a:gridCol>
                <a:gridCol w="1689252">
                  <a:extLst>
                    <a:ext uri="{9D8B030D-6E8A-4147-A177-3AD203B41FA5}">
                      <a16:colId xmlns:a16="http://schemas.microsoft.com/office/drawing/2014/main" val="20001"/>
                    </a:ext>
                  </a:extLst>
                </a:gridCol>
                <a:gridCol w="844031">
                  <a:extLst>
                    <a:ext uri="{9D8B030D-6E8A-4147-A177-3AD203B41FA5}">
                      <a16:colId xmlns:a16="http://schemas.microsoft.com/office/drawing/2014/main" val="20002"/>
                    </a:ext>
                  </a:extLst>
                </a:gridCol>
                <a:gridCol w="964267">
                  <a:extLst>
                    <a:ext uri="{9D8B030D-6E8A-4147-A177-3AD203B41FA5}">
                      <a16:colId xmlns:a16="http://schemas.microsoft.com/office/drawing/2014/main" val="20003"/>
                    </a:ext>
                  </a:extLst>
                </a:gridCol>
                <a:gridCol w="1114264">
                  <a:extLst>
                    <a:ext uri="{9D8B030D-6E8A-4147-A177-3AD203B41FA5}">
                      <a16:colId xmlns:a16="http://schemas.microsoft.com/office/drawing/2014/main" val="20004"/>
                    </a:ext>
                  </a:extLst>
                </a:gridCol>
                <a:gridCol w="908315">
                  <a:extLst>
                    <a:ext uri="{9D8B030D-6E8A-4147-A177-3AD203B41FA5}">
                      <a16:colId xmlns:a16="http://schemas.microsoft.com/office/drawing/2014/main" val="20005"/>
                    </a:ext>
                  </a:extLst>
                </a:gridCol>
                <a:gridCol w="2361858">
                  <a:extLst>
                    <a:ext uri="{9D8B030D-6E8A-4147-A177-3AD203B41FA5}">
                      <a16:colId xmlns:a16="http://schemas.microsoft.com/office/drawing/2014/main" val="20006"/>
                    </a:ext>
                  </a:extLst>
                </a:gridCol>
              </a:tblGrid>
              <a:tr h="164465">
                <a:tc>
                  <a:txBody>
                    <a:bodyPr/>
                    <a:lstStyle/>
                    <a:p>
                      <a:pPr indent="47625" algn="r">
                        <a:lnSpc>
                          <a:spcPct val="115000"/>
                        </a:lnSpc>
                        <a:spcAft>
                          <a:spcPts val="750"/>
                        </a:spcAft>
                      </a:pPr>
                      <a:r>
                        <a:rPr lang="en-US" sz="1000" spc="30" dirty="0">
                          <a:effectLst/>
                        </a:rPr>
                        <a:t> </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dirty="0">
                          <a:effectLst/>
                        </a:rPr>
                        <a:t>Measure</a:t>
                      </a:r>
                      <a:endParaRPr lang="fr-BE" sz="1100" dirty="0">
                        <a:effectLst/>
                        <a:latin typeface="Calibri"/>
                        <a:ea typeface="Calibri"/>
                        <a:cs typeface="Times New Roman"/>
                      </a:endParaRPr>
                    </a:p>
                  </a:txBody>
                  <a:tcPr marL="0" marR="0" marT="0" marB="0" anchor="b"/>
                </a:tc>
                <a:tc>
                  <a:txBody>
                    <a:bodyPr/>
                    <a:lstStyle/>
                    <a:p>
                      <a:pPr indent="47625" algn="r">
                        <a:lnSpc>
                          <a:spcPct val="115000"/>
                        </a:lnSpc>
                        <a:spcAft>
                          <a:spcPts val="750"/>
                        </a:spcAft>
                      </a:pPr>
                      <a:r>
                        <a:rPr lang="fr-FR" sz="900" dirty="0">
                          <a:effectLst/>
                        </a:rPr>
                        <a:t>Whites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Indians</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coloreds</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Blacks</a:t>
                      </a:r>
                      <a:endParaRPr lang="fr-BE" sz="1100" dirty="0">
                        <a:effectLst/>
                        <a:latin typeface="Calibri"/>
                        <a:ea typeface="Calibri"/>
                        <a:cs typeface="Times New Roman"/>
                      </a:endParaRPr>
                    </a:p>
                  </a:txBody>
                  <a:tcPr marL="0" marR="0" marT="0" marB="0" anchor="ctr"/>
                </a:tc>
                <a:tc>
                  <a:txBody>
                    <a:bodyPr/>
                    <a:lstStyle/>
                    <a:p>
                      <a:pPr indent="47625">
                        <a:lnSpc>
                          <a:spcPct val="115000"/>
                        </a:lnSpc>
                        <a:spcAft>
                          <a:spcPts val="750"/>
                        </a:spcAft>
                      </a:pPr>
                      <a:r>
                        <a:rPr lang="fr-FR" sz="900" dirty="0">
                          <a:effectLst/>
                        </a:rPr>
                        <a:t>Reference</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299720">
                <a:tc>
                  <a:txBody>
                    <a:bodyPr/>
                    <a:lstStyle/>
                    <a:p>
                      <a:pPr indent="47625" algn="r">
                        <a:lnSpc>
                          <a:spcPct val="115000"/>
                        </a:lnSpc>
                        <a:spcAft>
                          <a:spcPts val="750"/>
                        </a:spcAft>
                      </a:pPr>
                      <a:r>
                        <a:rPr lang="fr-FR" sz="900" dirty="0">
                          <a:effectLst/>
                        </a:rPr>
                        <a:t>1</a:t>
                      </a:r>
                      <a:endParaRPr lang="fr-BE" sz="1100" dirty="0">
                        <a:effectLst/>
                        <a:latin typeface="Calibri"/>
                        <a:ea typeface="Calibri"/>
                        <a:cs typeface="Times New Roman"/>
                      </a:endParaRPr>
                    </a:p>
                  </a:txBody>
                  <a:tcPr marL="0" marR="0" marT="0" marB="0" anchor="b"/>
                </a:tc>
                <a:tc>
                  <a:txBody>
                    <a:bodyPr/>
                    <a:lstStyle/>
                    <a:p>
                      <a:pPr indent="47625">
                        <a:lnSpc>
                          <a:spcPct val="115000"/>
                        </a:lnSpc>
                        <a:spcAft>
                          <a:spcPts val="750"/>
                        </a:spcAft>
                      </a:pPr>
                      <a:r>
                        <a:rPr lang="fr-FR" sz="900" dirty="0">
                          <a:effectLst/>
                        </a:rPr>
                        <a:t>Professional</a:t>
                      </a:r>
                      <a:endParaRPr lang="fr-BE" sz="1100" dirty="0">
                        <a:effectLst/>
                        <a:latin typeface="Calibri"/>
                        <a:ea typeface="Calibri"/>
                        <a:cs typeface="Times New Roman"/>
                      </a:endParaRPr>
                    </a:p>
                  </a:txBody>
                  <a:tcPr marL="0" marR="0" marT="0" marB="0" anchor="b"/>
                </a:tc>
                <a:tc>
                  <a:txBody>
                    <a:bodyPr/>
                    <a:lstStyle/>
                    <a:p>
                      <a:pPr indent="47625" algn="r">
                        <a:lnSpc>
                          <a:spcPct val="115000"/>
                        </a:lnSpc>
                        <a:spcAft>
                          <a:spcPts val="750"/>
                        </a:spcAft>
                      </a:pPr>
                      <a:r>
                        <a:rPr lang="fr-FR" sz="900" dirty="0">
                          <a:effectLst/>
                        </a:rPr>
                        <a:t>20.0</a:t>
                      </a:r>
                      <a:endParaRPr lang="fr-BE" sz="1100" dirty="0">
                        <a:effectLst/>
                        <a:latin typeface="Calibri"/>
                        <a:ea typeface="Calibri"/>
                        <a:cs typeface="Times New Roman"/>
                      </a:endParaRPr>
                    </a:p>
                  </a:txBody>
                  <a:tcPr marL="0" marR="0" marT="0" marB="0" anchor="b"/>
                </a:tc>
                <a:tc>
                  <a:txBody>
                    <a:bodyPr/>
                    <a:lstStyle/>
                    <a:p>
                      <a:pPr indent="47625" algn="r">
                        <a:lnSpc>
                          <a:spcPct val="115000"/>
                        </a:lnSpc>
                        <a:spcAft>
                          <a:spcPts val="750"/>
                        </a:spcAft>
                      </a:pPr>
                      <a:r>
                        <a:rPr lang="fr-FR" sz="900" dirty="0">
                          <a:effectLst/>
                        </a:rPr>
                        <a:t>10.0</a:t>
                      </a:r>
                      <a:endParaRPr lang="fr-BE" sz="1100" dirty="0">
                        <a:effectLst/>
                        <a:latin typeface="Calibri"/>
                        <a:ea typeface="Calibri"/>
                        <a:cs typeface="Times New Roman"/>
                      </a:endParaRPr>
                    </a:p>
                  </a:txBody>
                  <a:tcPr marL="0" marR="0" marT="0" marB="0" anchor="b"/>
                </a:tc>
                <a:tc>
                  <a:txBody>
                    <a:bodyPr/>
                    <a:lstStyle/>
                    <a:p>
                      <a:pPr indent="47625" algn="ctr">
                        <a:lnSpc>
                          <a:spcPct val="115000"/>
                        </a:lnSpc>
                        <a:spcAft>
                          <a:spcPts val="750"/>
                        </a:spcAft>
                      </a:pPr>
                      <a:r>
                        <a:rPr lang="fr-FR" sz="900" dirty="0">
                          <a:effectLst/>
                        </a:rPr>
                        <a:t>6.0</a:t>
                      </a:r>
                      <a:endParaRPr lang="fr-BE" sz="1100" dirty="0">
                        <a:effectLst/>
                        <a:latin typeface="Calibri"/>
                        <a:ea typeface="Calibri"/>
                        <a:cs typeface="Times New Roman"/>
                      </a:endParaRPr>
                    </a:p>
                  </a:txBody>
                  <a:tcPr marL="0" marR="0" marT="0" marB="0" anchor="b"/>
                </a:tc>
                <a:tc>
                  <a:txBody>
                    <a:bodyPr/>
                    <a:lstStyle/>
                    <a:p>
                      <a:pPr indent="47625" algn="ctr">
                        <a:lnSpc>
                          <a:spcPct val="115000"/>
                        </a:lnSpc>
                        <a:spcAft>
                          <a:spcPts val="750"/>
                        </a:spcAft>
                      </a:pPr>
                      <a:r>
                        <a:rPr lang="fr-FR" sz="900" dirty="0">
                          <a:effectLst/>
                        </a:rPr>
                        <a:t>4.0</a:t>
                      </a:r>
                      <a:endParaRPr lang="fr-BE" sz="1100" dirty="0">
                        <a:effectLst/>
                        <a:latin typeface="Calibri"/>
                        <a:ea typeface="Calibri"/>
                        <a:cs typeface="Times New Roman"/>
                      </a:endParaRPr>
                    </a:p>
                  </a:txBody>
                  <a:tcPr marL="0" marR="0" marT="0" marB="0" anchor="b"/>
                </a:tc>
                <a:tc>
                  <a:txBody>
                    <a:bodyPr/>
                    <a:lstStyle/>
                    <a:p>
                      <a:pPr indent="47625">
                        <a:lnSpc>
                          <a:spcPct val="110000"/>
                        </a:lnSpc>
                        <a:spcAft>
                          <a:spcPts val="750"/>
                        </a:spcAft>
                      </a:pPr>
                      <a:r>
                        <a:rPr lang="fr-FR" sz="900" dirty="0">
                          <a:effectLst/>
                        </a:rPr>
                        <a:t>Mickelson et al.,</a:t>
                      </a:r>
                      <a:endParaRPr lang="fr-BE" sz="1100" dirty="0">
                        <a:effectLst/>
                      </a:endParaRPr>
                    </a:p>
                    <a:p>
                      <a:pPr indent="47625">
                        <a:lnSpc>
                          <a:spcPct val="110000"/>
                        </a:lnSpc>
                        <a:spcAft>
                          <a:spcPts val="750"/>
                        </a:spcAft>
                      </a:pPr>
                      <a:r>
                        <a:rPr lang="fr-FR" sz="900" dirty="0">
                          <a:effectLst/>
                        </a:rPr>
                        <a:t>2001</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317500">
                <a:tc>
                  <a:txBody>
                    <a:bodyPr/>
                    <a:lstStyle/>
                    <a:p>
                      <a:pPr indent="47625" algn="r">
                        <a:lnSpc>
                          <a:spcPct val="115000"/>
                        </a:lnSpc>
                        <a:spcAft>
                          <a:spcPts val="750"/>
                        </a:spcAft>
                      </a:pPr>
                      <a:r>
                        <a:rPr lang="fr-FR" sz="900" dirty="0">
                          <a:effectLst/>
                        </a:rPr>
                        <a:t>2</a:t>
                      </a:r>
                      <a:endParaRPr lang="fr-BE" sz="1100" dirty="0">
                        <a:effectLst/>
                        <a:latin typeface="Calibri"/>
                        <a:ea typeface="Calibri"/>
                        <a:cs typeface="Times New Roman"/>
                      </a:endParaRPr>
                    </a:p>
                  </a:txBody>
                  <a:tcPr marL="0" marR="0" marT="0" marB="0" anchor="b"/>
                </a:tc>
                <a:tc>
                  <a:txBody>
                    <a:bodyPr/>
                    <a:lstStyle/>
                    <a:p>
                      <a:pPr indent="47625">
                        <a:lnSpc>
                          <a:spcPct val="115000"/>
                        </a:lnSpc>
                        <a:spcAft>
                          <a:spcPts val="750"/>
                        </a:spcAft>
                      </a:pPr>
                      <a:r>
                        <a:rPr lang="fr-FR" sz="900" dirty="0">
                          <a:effectLst/>
                        </a:rPr>
                        <a:t>Administrators</a:t>
                      </a:r>
                      <a:endParaRPr lang="fr-BE" sz="1100" dirty="0">
                        <a:effectLst/>
                        <a:latin typeface="Calibri"/>
                        <a:ea typeface="Calibri"/>
                        <a:cs typeface="Times New Roman"/>
                      </a:endParaRPr>
                    </a:p>
                  </a:txBody>
                  <a:tcPr marL="0" marR="0" marT="0" marB="0" anchor="b"/>
                </a:tc>
                <a:tc>
                  <a:txBody>
                    <a:bodyPr/>
                    <a:lstStyle/>
                    <a:p>
                      <a:pPr indent="47625" algn="r">
                        <a:lnSpc>
                          <a:spcPct val="115000"/>
                        </a:lnSpc>
                        <a:spcAft>
                          <a:spcPts val="750"/>
                        </a:spcAft>
                      </a:pPr>
                      <a:r>
                        <a:rPr lang="fr-FR" sz="900" dirty="0">
                          <a:effectLst/>
                        </a:rPr>
                        <a:t>5.0</a:t>
                      </a:r>
                      <a:endParaRPr lang="fr-BE" sz="1100" dirty="0">
                        <a:effectLst/>
                        <a:latin typeface="Calibri"/>
                        <a:ea typeface="Calibri"/>
                        <a:cs typeface="Times New Roman"/>
                      </a:endParaRPr>
                    </a:p>
                  </a:txBody>
                  <a:tcPr marL="0" marR="0" marT="0" marB="0" anchor="b"/>
                </a:tc>
                <a:tc>
                  <a:txBody>
                    <a:bodyPr/>
                    <a:lstStyle/>
                    <a:p>
                      <a:pPr indent="47625" algn="r">
                        <a:lnSpc>
                          <a:spcPct val="115000"/>
                        </a:lnSpc>
                        <a:spcAft>
                          <a:spcPts val="750"/>
                        </a:spcAft>
                      </a:pPr>
                      <a:r>
                        <a:rPr lang="fr-FR" sz="900" dirty="0">
                          <a:effectLst/>
                        </a:rPr>
                        <a:t>2.5</a:t>
                      </a:r>
                      <a:endParaRPr lang="fr-BE" sz="1100" dirty="0">
                        <a:effectLst/>
                        <a:latin typeface="Calibri"/>
                        <a:ea typeface="Calibri"/>
                        <a:cs typeface="Times New Roman"/>
                      </a:endParaRPr>
                    </a:p>
                  </a:txBody>
                  <a:tcPr marL="0" marR="0" marT="0" marB="0" anchor="b"/>
                </a:tc>
                <a:tc>
                  <a:txBody>
                    <a:bodyPr/>
                    <a:lstStyle/>
                    <a:p>
                      <a:pPr indent="47625" algn="ctr">
                        <a:lnSpc>
                          <a:spcPct val="115000"/>
                        </a:lnSpc>
                        <a:spcAft>
                          <a:spcPts val="750"/>
                        </a:spcAft>
                      </a:pPr>
                      <a:r>
                        <a:rPr lang="fr-FR" sz="900" dirty="0">
                          <a:effectLst/>
                        </a:rPr>
                        <a:t>0.2</a:t>
                      </a:r>
                      <a:endParaRPr lang="fr-BE" sz="1100" dirty="0">
                        <a:effectLst/>
                        <a:latin typeface="Calibri"/>
                        <a:ea typeface="Calibri"/>
                        <a:cs typeface="Times New Roman"/>
                      </a:endParaRPr>
                    </a:p>
                  </a:txBody>
                  <a:tcPr marL="0" marR="0" marT="0" marB="0" anchor="b"/>
                </a:tc>
                <a:tc>
                  <a:txBody>
                    <a:bodyPr/>
                    <a:lstStyle/>
                    <a:p>
                      <a:pPr indent="47625" algn="ctr">
                        <a:lnSpc>
                          <a:spcPct val="115000"/>
                        </a:lnSpc>
                        <a:spcAft>
                          <a:spcPts val="750"/>
                        </a:spcAft>
                      </a:pPr>
                      <a:r>
                        <a:rPr lang="fr-FR" sz="900" dirty="0">
                          <a:effectLst/>
                        </a:rPr>
                        <a:t>0.1</a:t>
                      </a:r>
                      <a:endParaRPr lang="fr-BE" sz="1100" dirty="0">
                        <a:effectLst/>
                        <a:latin typeface="Calibri"/>
                        <a:ea typeface="Calibri"/>
                        <a:cs typeface="Times New Roman"/>
                      </a:endParaRPr>
                    </a:p>
                  </a:txBody>
                  <a:tcPr marL="0" marR="0" marT="0" marB="0" anchor="b"/>
                </a:tc>
                <a:tc>
                  <a:txBody>
                    <a:bodyPr/>
                    <a:lstStyle/>
                    <a:p>
                      <a:pPr indent="47625">
                        <a:lnSpc>
                          <a:spcPct val="110000"/>
                        </a:lnSpc>
                        <a:spcAft>
                          <a:spcPts val="750"/>
                        </a:spcAft>
                      </a:pPr>
                      <a:r>
                        <a:rPr lang="fr-FR" sz="900" dirty="0">
                          <a:effectLst/>
                        </a:rPr>
                        <a:t>Mickelson et al.,</a:t>
                      </a:r>
                      <a:endParaRPr lang="fr-BE" sz="1100" dirty="0">
                        <a:effectLst/>
                      </a:endParaRPr>
                    </a:p>
                    <a:p>
                      <a:pPr indent="47625">
                        <a:lnSpc>
                          <a:spcPct val="110000"/>
                        </a:lnSpc>
                        <a:spcAft>
                          <a:spcPts val="750"/>
                        </a:spcAft>
                      </a:pPr>
                      <a:r>
                        <a:rPr lang="fr-FR" sz="900" dirty="0">
                          <a:effectLst/>
                        </a:rPr>
                        <a:t>2001</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bl>
          </a:graphicData>
        </a:graphic>
      </p:graphicFrame>
      <p:sp>
        <p:nvSpPr>
          <p:cNvPr id="7" name="Rectangle 6"/>
          <p:cNvSpPr/>
          <p:nvPr/>
        </p:nvSpPr>
        <p:spPr>
          <a:xfrm>
            <a:off x="796453" y="4365104"/>
            <a:ext cx="6408712" cy="646331"/>
          </a:xfrm>
          <a:prstGeom prst="rect">
            <a:avLst/>
          </a:prstGeom>
        </p:spPr>
        <p:txBody>
          <a:bodyPr wrap="square">
            <a:spAutoFit/>
          </a:bodyPr>
          <a:lstStyle/>
          <a:p>
            <a:r>
              <a:rPr lang="en-US" dirty="0"/>
              <a:t>Table 2.12. Socioeconomic status differences between blacks and Indians in Tanzania (percentages)</a:t>
            </a:r>
            <a:endParaRPr lang="fr-BE" dirty="0"/>
          </a:p>
        </p:txBody>
      </p:sp>
      <p:graphicFrame>
        <p:nvGraphicFramePr>
          <p:cNvPr id="8" name="Tableau 7"/>
          <p:cNvGraphicFramePr>
            <a:graphicFrameLocks noGrp="1"/>
          </p:cNvGraphicFramePr>
          <p:nvPr>
            <p:extLst>
              <p:ext uri="{D42A27DB-BD31-4B8C-83A1-F6EECF244321}">
                <p14:modId xmlns:p14="http://schemas.microsoft.com/office/powerpoint/2010/main" val="3447909490"/>
              </p:ext>
            </p:extLst>
          </p:nvPr>
        </p:nvGraphicFramePr>
        <p:xfrm>
          <a:off x="323528" y="5037039"/>
          <a:ext cx="8352928" cy="1008112"/>
        </p:xfrm>
        <a:graphic>
          <a:graphicData uri="http://schemas.openxmlformats.org/drawingml/2006/table">
            <a:tbl>
              <a:tblPr firstRow="1" firstCol="1" bandRow="1">
                <a:tableStyleId>{5C22544A-7EE6-4342-B048-85BDC9FD1C3A}</a:tableStyleId>
              </a:tblPr>
              <a:tblGrid>
                <a:gridCol w="3668516">
                  <a:extLst>
                    <a:ext uri="{9D8B030D-6E8A-4147-A177-3AD203B41FA5}">
                      <a16:colId xmlns:a16="http://schemas.microsoft.com/office/drawing/2014/main" val="20000"/>
                    </a:ext>
                  </a:extLst>
                </a:gridCol>
                <a:gridCol w="2278341">
                  <a:extLst>
                    <a:ext uri="{9D8B030D-6E8A-4147-A177-3AD203B41FA5}">
                      <a16:colId xmlns:a16="http://schemas.microsoft.com/office/drawing/2014/main" val="20001"/>
                    </a:ext>
                  </a:extLst>
                </a:gridCol>
                <a:gridCol w="2406071">
                  <a:extLst>
                    <a:ext uri="{9D8B030D-6E8A-4147-A177-3AD203B41FA5}">
                      <a16:colId xmlns:a16="http://schemas.microsoft.com/office/drawing/2014/main" val="20002"/>
                    </a:ext>
                  </a:extLst>
                </a:gridCol>
              </a:tblGrid>
              <a:tr h="203193">
                <a:tc>
                  <a:txBody>
                    <a:bodyPr/>
                    <a:lstStyle/>
                    <a:p>
                      <a:pPr indent="47625">
                        <a:lnSpc>
                          <a:spcPct val="115000"/>
                        </a:lnSpc>
                        <a:spcAft>
                          <a:spcPts val="750"/>
                        </a:spcAft>
                      </a:pPr>
                      <a:r>
                        <a:rPr lang="fr-FR" sz="900" dirty="0">
                          <a:effectLst/>
                        </a:rPr>
                        <a:t>Country</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Blacks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Indians</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199778">
                <a:tc>
                  <a:txBody>
                    <a:bodyPr/>
                    <a:lstStyle/>
                    <a:p>
                      <a:pPr indent="47625">
                        <a:lnSpc>
                          <a:spcPct val="115000"/>
                        </a:lnSpc>
                        <a:spcAft>
                          <a:spcPts val="750"/>
                        </a:spcAft>
                      </a:pPr>
                      <a:r>
                        <a:rPr lang="fr-FR" sz="900" dirty="0">
                          <a:effectLst/>
                        </a:rPr>
                        <a:t>White collar</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11</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59</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199778">
                <a:tc>
                  <a:txBody>
                    <a:bodyPr/>
                    <a:lstStyle/>
                    <a:p>
                      <a:pPr indent="47625">
                        <a:lnSpc>
                          <a:spcPct val="115000"/>
                        </a:lnSpc>
                        <a:spcAft>
                          <a:spcPts val="750"/>
                        </a:spcAft>
                      </a:pPr>
                      <a:r>
                        <a:rPr lang="fr-FR" sz="900" dirty="0">
                          <a:effectLst/>
                        </a:rPr>
                        <a:t>Skilled</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29</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31</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r h="199608">
                <a:tc>
                  <a:txBody>
                    <a:bodyPr/>
                    <a:lstStyle/>
                    <a:p>
                      <a:pPr indent="47625">
                        <a:lnSpc>
                          <a:spcPct val="115000"/>
                        </a:lnSpc>
                        <a:spcAft>
                          <a:spcPts val="750"/>
                        </a:spcAft>
                      </a:pPr>
                      <a:r>
                        <a:rPr lang="fr-FR" sz="900" dirty="0">
                          <a:effectLst/>
                        </a:rPr>
                        <a:t>Semi-skilled</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40</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9</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3"/>
                  </a:ext>
                </a:extLst>
              </a:tr>
              <a:tr h="205755">
                <a:tc>
                  <a:txBody>
                    <a:bodyPr/>
                    <a:lstStyle/>
                    <a:p>
                      <a:pPr indent="47625">
                        <a:lnSpc>
                          <a:spcPct val="115000"/>
                        </a:lnSpc>
                        <a:spcAft>
                          <a:spcPts val="750"/>
                        </a:spcAft>
                      </a:pPr>
                      <a:r>
                        <a:rPr lang="fr-FR" sz="900" dirty="0">
                          <a:effectLst/>
                        </a:rPr>
                        <a:t>Unskilled</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900" dirty="0">
                          <a:effectLst/>
                        </a:rPr>
                        <a:t>20</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900" dirty="0">
                          <a:effectLst/>
                        </a:rPr>
                        <a:t>1</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4"/>
                  </a:ext>
                </a:extLst>
              </a:tr>
            </a:tbl>
          </a:graphicData>
        </a:graphic>
      </p:graphicFrame>
      <p:sp>
        <p:nvSpPr>
          <p:cNvPr id="10" name="ZoneTexte 9">
            <a:extLst>
              <a:ext uri="{FF2B5EF4-FFF2-40B4-BE49-F238E27FC236}">
                <a16:creationId xmlns:a16="http://schemas.microsoft.com/office/drawing/2014/main" id="{340FA827-2BB1-4966-B55A-824D487D9227}"/>
              </a:ext>
            </a:extLst>
          </p:cNvPr>
          <p:cNvSpPr txBox="1"/>
          <p:nvPr/>
        </p:nvSpPr>
        <p:spPr>
          <a:xfrm>
            <a:off x="72008" y="6444476"/>
            <a:ext cx="4427984" cy="276999"/>
          </a:xfrm>
          <a:prstGeom prst="rect">
            <a:avLst/>
          </a:prstGeom>
          <a:noFill/>
        </p:spPr>
        <p:txBody>
          <a:bodyPr wrap="square" rtlCol="0">
            <a:spAutoFit/>
          </a:bodyPr>
          <a:lstStyle/>
          <a:p>
            <a:r>
              <a:rPr lang="en-AU" sz="1200" i="1" dirty="0"/>
              <a:t>The Global Bell Curve</a:t>
            </a:r>
            <a:r>
              <a:rPr lang="en-AU" sz="1200" dirty="0"/>
              <a:t>, Richard Lynn, 2009</a:t>
            </a:r>
            <a:endParaRPr lang="fr-BE" sz="1200" dirty="0"/>
          </a:p>
        </p:txBody>
      </p:sp>
    </p:spTree>
    <p:extLst>
      <p:ext uri="{BB962C8B-B14F-4D97-AF65-F5344CB8AC3E}">
        <p14:creationId xmlns:p14="http://schemas.microsoft.com/office/powerpoint/2010/main" val="67381463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
            </a:r>
            <a:br>
              <a:rPr lang="fr-BE" dirty="0"/>
            </a:br>
            <a:r>
              <a:rPr lang="fr-BE" dirty="0"/>
              <a:t>4.4 </a:t>
            </a:r>
            <a:r>
              <a:rPr lang="en-US" dirty="0"/>
              <a:t>Inverse Relationship between IQ and Poverty Level</a:t>
            </a:r>
            <a:r>
              <a:rPr lang="fr-BE" dirty="0"/>
              <a:t/>
            </a:r>
            <a:br>
              <a:rPr lang="fr-BE" dirty="0"/>
            </a:b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207</a:t>
            </a:fld>
            <a:endParaRPr lang="fr-BE" dirty="0"/>
          </a:p>
        </p:txBody>
      </p:sp>
      <p:sp>
        <p:nvSpPr>
          <p:cNvPr id="5" name="Rectangle 4"/>
          <p:cNvSpPr/>
          <p:nvPr/>
        </p:nvSpPr>
        <p:spPr>
          <a:xfrm>
            <a:off x="533768" y="2352479"/>
            <a:ext cx="8064896" cy="369332"/>
          </a:xfrm>
          <a:prstGeom prst="rect">
            <a:avLst/>
          </a:prstGeom>
        </p:spPr>
        <p:txBody>
          <a:bodyPr wrap="square">
            <a:spAutoFit/>
          </a:bodyPr>
          <a:lstStyle/>
          <a:p>
            <a:r>
              <a:rPr lang="en-US" dirty="0"/>
              <a:t>Table 2.13. Race differences in poverty and malnutrition in South Africa</a:t>
            </a:r>
            <a:endParaRPr lang="fr-BE" dirty="0"/>
          </a:p>
        </p:txBody>
      </p:sp>
      <p:graphicFrame>
        <p:nvGraphicFramePr>
          <p:cNvPr id="6" name="Tableau 5"/>
          <p:cNvGraphicFramePr>
            <a:graphicFrameLocks noGrp="1"/>
          </p:cNvGraphicFramePr>
          <p:nvPr>
            <p:extLst>
              <p:ext uri="{D42A27DB-BD31-4B8C-83A1-F6EECF244321}">
                <p14:modId xmlns:p14="http://schemas.microsoft.com/office/powerpoint/2010/main" val="804495338"/>
              </p:ext>
            </p:extLst>
          </p:nvPr>
        </p:nvGraphicFramePr>
        <p:xfrm>
          <a:off x="323528" y="2852936"/>
          <a:ext cx="8510180" cy="1145835"/>
        </p:xfrm>
        <a:graphic>
          <a:graphicData uri="http://schemas.openxmlformats.org/drawingml/2006/table">
            <a:tbl>
              <a:tblPr firstRow="1" firstCol="1" bandRow="1">
                <a:tableStyleId>{5C22544A-7EE6-4342-B048-85BDC9FD1C3A}</a:tableStyleId>
              </a:tblPr>
              <a:tblGrid>
                <a:gridCol w="1573247">
                  <a:extLst>
                    <a:ext uri="{9D8B030D-6E8A-4147-A177-3AD203B41FA5}">
                      <a16:colId xmlns:a16="http://schemas.microsoft.com/office/drawing/2014/main" val="20000"/>
                    </a:ext>
                  </a:extLst>
                </a:gridCol>
                <a:gridCol w="996221">
                  <a:extLst>
                    <a:ext uri="{9D8B030D-6E8A-4147-A177-3AD203B41FA5}">
                      <a16:colId xmlns:a16="http://schemas.microsoft.com/office/drawing/2014/main" val="20001"/>
                    </a:ext>
                  </a:extLst>
                </a:gridCol>
                <a:gridCol w="1013898">
                  <a:extLst>
                    <a:ext uri="{9D8B030D-6E8A-4147-A177-3AD203B41FA5}">
                      <a16:colId xmlns:a16="http://schemas.microsoft.com/office/drawing/2014/main" val="20002"/>
                    </a:ext>
                  </a:extLst>
                </a:gridCol>
                <a:gridCol w="1185617">
                  <a:extLst>
                    <a:ext uri="{9D8B030D-6E8A-4147-A177-3AD203B41FA5}">
                      <a16:colId xmlns:a16="http://schemas.microsoft.com/office/drawing/2014/main" val="20003"/>
                    </a:ext>
                  </a:extLst>
                </a:gridCol>
                <a:gridCol w="959605">
                  <a:extLst>
                    <a:ext uri="{9D8B030D-6E8A-4147-A177-3AD203B41FA5}">
                      <a16:colId xmlns:a16="http://schemas.microsoft.com/office/drawing/2014/main" val="20004"/>
                    </a:ext>
                  </a:extLst>
                </a:gridCol>
                <a:gridCol w="2781592">
                  <a:extLst>
                    <a:ext uri="{9D8B030D-6E8A-4147-A177-3AD203B41FA5}">
                      <a16:colId xmlns:a16="http://schemas.microsoft.com/office/drawing/2014/main" val="20005"/>
                    </a:ext>
                  </a:extLst>
                </a:gridCol>
              </a:tblGrid>
              <a:tr h="432048">
                <a:tc>
                  <a:txBody>
                    <a:bodyPr/>
                    <a:lstStyle/>
                    <a:p>
                      <a:pPr indent="47625">
                        <a:lnSpc>
                          <a:spcPct val="115000"/>
                        </a:lnSpc>
                        <a:spcAft>
                          <a:spcPts val="750"/>
                        </a:spcAft>
                      </a:pPr>
                      <a:r>
                        <a:rPr lang="fr-FR" sz="1000" spc="40" dirty="0">
                          <a:effectLst/>
                        </a:rPr>
                        <a:t>Measure</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Whites</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Indians</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Coloreds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Blacks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spc="40" dirty="0">
                          <a:effectLst/>
                        </a:rPr>
                        <a:t>Reference</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432048">
                <a:tc>
                  <a:txBody>
                    <a:bodyPr/>
                    <a:lstStyle/>
                    <a:p>
                      <a:pPr indent="47625">
                        <a:lnSpc>
                          <a:spcPct val="115000"/>
                        </a:lnSpc>
                        <a:spcAft>
                          <a:spcPts val="750"/>
                        </a:spcAft>
                      </a:pPr>
                      <a:r>
                        <a:rPr lang="fr-FR" sz="1000" spc="40" dirty="0">
                          <a:effectLst/>
                        </a:rPr>
                        <a:t>Poverty</a:t>
                      </a:r>
                      <a:endParaRPr lang="fr-BE" sz="1100" dirty="0">
                        <a:effectLst/>
                        <a:latin typeface="Calibri"/>
                        <a:ea typeface="Calibri"/>
                        <a:cs typeface="Times New Roman"/>
                      </a:endParaRPr>
                    </a:p>
                  </a:txBody>
                  <a:tcPr marL="0" marR="0" marT="0" marB="0" anchor="b"/>
                </a:tc>
                <a:tc>
                  <a:txBody>
                    <a:bodyPr/>
                    <a:lstStyle/>
                    <a:p>
                      <a:pPr indent="47625" algn="r">
                        <a:lnSpc>
                          <a:spcPct val="115000"/>
                        </a:lnSpc>
                        <a:spcAft>
                          <a:spcPts val="750"/>
                        </a:spcAft>
                      </a:pPr>
                      <a:r>
                        <a:rPr lang="fr-FR" sz="1000" dirty="0">
                          <a:effectLst/>
                        </a:rPr>
                        <a:t>12.0</a:t>
                      </a:r>
                      <a:endParaRPr lang="fr-BE" sz="1100" dirty="0">
                        <a:effectLst/>
                        <a:latin typeface="Calibri"/>
                        <a:ea typeface="Calibri"/>
                        <a:cs typeface="Times New Roman"/>
                      </a:endParaRPr>
                    </a:p>
                  </a:txBody>
                  <a:tcPr marL="0" marR="0" marT="0" marB="0" anchor="b"/>
                </a:tc>
                <a:tc>
                  <a:txBody>
                    <a:bodyPr/>
                    <a:lstStyle/>
                    <a:p>
                      <a:pPr indent="47625" algn="r">
                        <a:lnSpc>
                          <a:spcPct val="115000"/>
                        </a:lnSpc>
                        <a:spcAft>
                          <a:spcPts val="750"/>
                        </a:spcAft>
                      </a:pPr>
                      <a:r>
                        <a:rPr lang="fr-FR" sz="1000" dirty="0">
                          <a:effectLst/>
                        </a:rPr>
                        <a:t>21.0</a:t>
                      </a:r>
                      <a:endParaRPr lang="fr-BE" sz="1100" dirty="0">
                        <a:effectLst/>
                        <a:latin typeface="Calibri"/>
                        <a:ea typeface="Calibri"/>
                        <a:cs typeface="Times New Roman"/>
                      </a:endParaRPr>
                    </a:p>
                  </a:txBody>
                  <a:tcPr marL="0" marR="0" marT="0" marB="0" anchor="b"/>
                </a:tc>
                <a:tc>
                  <a:txBody>
                    <a:bodyPr/>
                    <a:lstStyle/>
                    <a:p>
                      <a:pPr indent="47625" algn="r">
                        <a:lnSpc>
                          <a:spcPct val="115000"/>
                        </a:lnSpc>
                        <a:spcAft>
                          <a:spcPts val="750"/>
                        </a:spcAft>
                      </a:pPr>
                      <a:r>
                        <a:rPr lang="fr-FR" sz="1000" dirty="0">
                          <a:effectLst/>
                        </a:rPr>
                        <a:t>34.0</a:t>
                      </a:r>
                      <a:endParaRPr lang="fr-BE" sz="1100" dirty="0">
                        <a:effectLst/>
                        <a:latin typeface="Calibri"/>
                        <a:ea typeface="Calibri"/>
                        <a:cs typeface="Times New Roman"/>
                      </a:endParaRPr>
                    </a:p>
                  </a:txBody>
                  <a:tcPr marL="0" marR="0" marT="0" marB="0" anchor="b"/>
                </a:tc>
                <a:tc>
                  <a:txBody>
                    <a:bodyPr/>
                    <a:lstStyle/>
                    <a:p>
                      <a:pPr indent="47625" algn="r">
                        <a:lnSpc>
                          <a:spcPct val="115000"/>
                        </a:lnSpc>
                        <a:spcAft>
                          <a:spcPts val="750"/>
                        </a:spcAft>
                      </a:pPr>
                      <a:r>
                        <a:rPr lang="fr-FR" sz="1000" dirty="0">
                          <a:effectLst/>
                        </a:rPr>
                        <a:t>52.0</a:t>
                      </a:r>
                      <a:endParaRPr lang="fr-BE" sz="1100" dirty="0">
                        <a:effectLst/>
                        <a:latin typeface="Calibri"/>
                        <a:ea typeface="Calibri"/>
                        <a:cs typeface="Times New Roman"/>
                      </a:endParaRPr>
                    </a:p>
                  </a:txBody>
                  <a:tcPr marL="0" marR="0" marT="0" marB="0" anchor="b"/>
                </a:tc>
                <a:tc>
                  <a:txBody>
                    <a:bodyPr/>
                    <a:lstStyle/>
                    <a:p>
                      <a:pPr indent="47625" algn="r">
                        <a:lnSpc>
                          <a:spcPct val="115000"/>
                        </a:lnSpc>
                        <a:spcAft>
                          <a:spcPts val="750"/>
                        </a:spcAft>
                      </a:pPr>
                      <a:r>
                        <a:rPr lang="fr-FR" sz="1000" spc="40" dirty="0">
                          <a:effectLst/>
                        </a:rPr>
                        <a:t>Hirschowitz &amp;</a:t>
                      </a:r>
                      <a:endParaRPr lang="fr-BE" sz="1100" dirty="0">
                        <a:effectLst/>
                      </a:endParaRPr>
                    </a:p>
                    <a:p>
                      <a:pPr indent="47625" algn="r">
                        <a:lnSpc>
                          <a:spcPct val="115000"/>
                        </a:lnSpc>
                        <a:spcAft>
                          <a:spcPts val="750"/>
                        </a:spcAft>
                      </a:pPr>
                      <a:r>
                        <a:rPr lang="fr-FR" sz="1000" spc="40" dirty="0">
                          <a:effectLst/>
                        </a:rPr>
                        <a:t>Orkin, 1997</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261667">
                <a:tc>
                  <a:txBody>
                    <a:bodyPr/>
                    <a:lstStyle/>
                    <a:p>
                      <a:pPr indent="47625">
                        <a:lnSpc>
                          <a:spcPct val="115000"/>
                        </a:lnSpc>
                        <a:spcAft>
                          <a:spcPts val="750"/>
                        </a:spcAft>
                      </a:pPr>
                      <a:r>
                        <a:rPr lang="fr-FR" sz="1000" spc="40" dirty="0">
                          <a:effectLst/>
                        </a:rPr>
                        <a:t>Malnutrition</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5.7</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18.0</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32.0</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spc="40" dirty="0">
                          <a:effectLst/>
                        </a:rPr>
                        <a:t>Burgard, 2002</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bl>
          </a:graphicData>
        </a:graphic>
      </p:graphicFrame>
      <p:sp>
        <p:nvSpPr>
          <p:cNvPr id="9" name="ZoneTexte 8">
            <a:extLst>
              <a:ext uri="{FF2B5EF4-FFF2-40B4-BE49-F238E27FC236}">
                <a16:creationId xmlns:a16="http://schemas.microsoft.com/office/drawing/2014/main" id="{9BB2D384-6649-40EC-BA48-58E3CAE9CA50}"/>
              </a:ext>
            </a:extLst>
          </p:cNvPr>
          <p:cNvSpPr txBox="1"/>
          <p:nvPr/>
        </p:nvSpPr>
        <p:spPr>
          <a:xfrm>
            <a:off x="0" y="6467296"/>
            <a:ext cx="4427984" cy="276999"/>
          </a:xfrm>
          <a:prstGeom prst="rect">
            <a:avLst/>
          </a:prstGeom>
          <a:noFill/>
        </p:spPr>
        <p:txBody>
          <a:bodyPr wrap="square" rtlCol="0">
            <a:spAutoFit/>
          </a:bodyPr>
          <a:lstStyle/>
          <a:p>
            <a:r>
              <a:rPr lang="en-AU" sz="1200" i="1" dirty="0"/>
              <a:t>The Global Bell Curve</a:t>
            </a:r>
            <a:r>
              <a:rPr lang="en-AU" sz="1200" dirty="0"/>
              <a:t>, Richard Lynn, 2009</a:t>
            </a:r>
            <a:endParaRPr lang="fr-BE" sz="1200" dirty="0"/>
          </a:p>
        </p:txBody>
      </p:sp>
    </p:spTree>
    <p:extLst>
      <p:ext uri="{BB962C8B-B14F-4D97-AF65-F5344CB8AC3E}">
        <p14:creationId xmlns:p14="http://schemas.microsoft.com/office/powerpoint/2010/main" val="280883595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
            </a:r>
            <a:br>
              <a:rPr lang="fr-BE" dirty="0"/>
            </a:br>
            <a:r>
              <a:rPr lang="fr-BE" dirty="0"/>
              <a:t>4.5 </a:t>
            </a:r>
            <a:r>
              <a:rPr lang="en-US" dirty="0"/>
              <a:t>Inverse Relationship between IQ and Crime Rate.</a:t>
            </a:r>
            <a:r>
              <a:rPr lang="fr-BE" dirty="0"/>
              <a:t/>
            </a:r>
            <a:br>
              <a:rPr lang="fr-BE" dirty="0"/>
            </a:b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208</a:t>
            </a:fld>
            <a:endParaRPr lang="fr-BE" dirty="0"/>
          </a:p>
        </p:txBody>
      </p:sp>
      <p:sp>
        <p:nvSpPr>
          <p:cNvPr id="5" name="Rectangle 4"/>
          <p:cNvSpPr/>
          <p:nvPr/>
        </p:nvSpPr>
        <p:spPr>
          <a:xfrm>
            <a:off x="539552" y="2574196"/>
            <a:ext cx="7992888" cy="369332"/>
          </a:xfrm>
          <a:prstGeom prst="rect">
            <a:avLst/>
          </a:prstGeom>
        </p:spPr>
        <p:txBody>
          <a:bodyPr wrap="square">
            <a:spAutoFit/>
          </a:bodyPr>
          <a:lstStyle/>
          <a:p>
            <a:r>
              <a:rPr lang="en-US" dirty="0"/>
              <a:t>Table 2.14. Race differences </a:t>
            </a:r>
            <a:r>
              <a:rPr lang="en-US" b="1" dirty="0"/>
              <a:t>in </a:t>
            </a:r>
            <a:r>
              <a:rPr lang="en-US" dirty="0"/>
              <a:t>homicide per 100,000 population in South Africa</a:t>
            </a:r>
            <a:endParaRPr lang="fr-BE" dirty="0"/>
          </a:p>
        </p:txBody>
      </p:sp>
      <p:graphicFrame>
        <p:nvGraphicFramePr>
          <p:cNvPr id="6" name="Tableau 5"/>
          <p:cNvGraphicFramePr>
            <a:graphicFrameLocks noGrp="1"/>
          </p:cNvGraphicFramePr>
          <p:nvPr>
            <p:extLst>
              <p:ext uri="{D42A27DB-BD31-4B8C-83A1-F6EECF244321}">
                <p14:modId xmlns:p14="http://schemas.microsoft.com/office/powerpoint/2010/main" val="3770136913"/>
              </p:ext>
            </p:extLst>
          </p:nvPr>
        </p:nvGraphicFramePr>
        <p:xfrm>
          <a:off x="251520" y="3068960"/>
          <a:ext cx="8568952" cy="1440160"/>
        </p:xfrm>
        <a:graphic>
          <a:graphicData uri="http://schemas.openxmlformats.org/drawingml/2006/table">
            <a:tbl>
              <a:tblPr firstRow="1" firstCol="1" bandRow="1">
                <a:tableStyleId>{5C22544A-7EE6-4342-B048-85BDC9FD1C3A}</a:tableStyleId>
              </a:tblPr>
              <a:tblGrid>
                <a:gridCol w="1511287">
                  <a:extLst>
                    <a:ext uri="{9D8B030D-6E8A-4147-A177-3AD203B41FA5}">
                      <a16:colId xmlns:a16="http://schemas.microsoft.com/office/drawing/2014/main" val="20000"/>
                    </a:ext>
                  </a:extLst>
                </a:gridCol>
                <a:gridCol w="1671834">
                  <a:extLst>
                    <a:ext uri="{9D8B030D-6E8A-4147-A177-3AD203B41FA5}">
                      <a16:colId xmlns:a16="http://schemas.microsoft.com/office/drawing/2014/main" val="20001"/>
                    </a:ext>
                  </a:extLst>
                </a:gridCol>
                <a:gridCol w="1733912">
                  <a:extLst>
                    <a:ext uri="{9D8B030D-6E8A-4147-A177-3AD203B41FA5}">
                      <a16:colId xmlns:a16="http://schemas.microsoft.com/office/drawing/2014/main" val="20002"/>
                    </a:ext>
                  </a:extLst>
                </a:gridCol>
                <a:gridCol w="2003632">
                  <a:extLst>
                    <a:ext uri="{9D8B030D-6E8A-4147-A177-3AD203B41FA5}">
                      <a16:colId xmlns:a16="http://schemas.microsoft.com/office/drawing/2014/main" val="20003"/>
                    </a:ext>
                  </a:extLst>
                </a:gridCol>
                <a:gridCol w="1648287">
                  <a:extLst>
                    <a:ext uri="{9D8B030D-6E8A-4147-A177-3AD203B41FA5}">
                      <a16:colId xmlns:a16="http://schemas.microsoft.com/office/drawing/2014/main" val="20004"/>
                    </a:ext>
                  </a:extLst>
                </a:gridCol>
              </a:tblGrid>
              <a:tr h="360040">
                <a:tc>
                  <a:txBody>
                    <a:bodyPr/>
                    <a:lstStyle/>
                    <a:p>
                      <a:pPr indent="47625" algn="r">
                        <a:lnSpc>
                          <a:spcPct val="115000"/>
                        </a:lnSpc>
                        <a:spcAft>
                          <a:spcPts val="750"/>
                        </a:spcAft>
                      </a:pPr>
                      <a:r>
                        <a:rPr lang="fr-FR" sz="1000" dirty="0">
                          <a:effectLst/>
                        </a:rPr>
                        <a:t>Year</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Whites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Indians</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Coloreds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Blacks</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360040">
                <a:tc>
                  <a:txBody>
                    <a:bodyPr/>
                    <a:lstStyle/>
                    <a:p>
                      <a:pPr indent="47625" algn="r">
                        <a:lnSpc>
                          <a:spcPct val="115000"/>
                        </a:lnSpc>
                        <a:spcAft>
                          <a:spcPts val="750"/>
                        </a:spcAft>
                      </a:pPr>
                      <a:r>
                        <a:rPr lang="fr-FR" sz="1000" dirty="0">
                          <a:effectLst/>
                        </a:rPr>
                        <a:t>1978</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3.8</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4.4</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26.5</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23.9</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360040">
                <a:tc>
                  <a:txBody>
                    <a:bodyPr/>
                    <a:lstStyle/>
                    <a:p>
                      <a:pPr indent="47625" algn="r">
                        <a:lnSpc>
                          <a:spcPct val="115000"/>
                        </a:lnSpc>
                        <a:spcAft>
                          <a:spcPts val="750"/>
                        </a:spcAft>
                      </a:pPr>
                      <a:r>
                        <a:rPr lang="fr-FR" sz="1000" dirty="0">
                          <a:effectLst/>
                        </a:rPr>
                        <a:t>1981</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6.8</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10.0</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76.6</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24.5</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r h="360040">
                <a:tc>
                  <a:txBody>
                    <a:bodyPr/>
                    <a:lstStyle/>
                    <a:p>
                      <a:pPr indent="47625" algn="r">
                        <a:lnSpc>
                          <a:spcPct val="115000"/>
                        </a:lnSpc>
                        <a:spcAft>
                          <a:spcPts val="750"/>
                        </a:spcAft>
                      </a:pPr>
                      <a:r>
                        <a:rPr lang="fr-FR" sz="1000" dirty="0">
                          <a:effectLst/>
                        </a:rPr>
                        <a:t>1984</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5.8</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9.9</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58.0</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34.5</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3"/>
                  </a:ext>
                </a:extLst>
              </a:tr>
            </a:tbl>
          </a:graphicData>
        </a:graphic>
      </p:graphicFrame>
      <p:sp>
        <p:nvSpPr>
          <p:cNvPr id="8" name="ZoneTexte 7">
            <a:extLst>
              <a:ext uri="{FF2B5EF4-FFF2-40B4-BE49-F238E27FC236}">
                <a16:creationId xmlns:a16="http://schemas.microsoft.com/office/drawing/2014/main" id="{28332574-E364-448A-9D38-59FF833AC056}"/>
              </a:ext>
            </a:extLst>
          </p:cNvPr>
          <p:cNvSpPr txBox="1"/>
          <p:nvPr/>
        </p:nvSpPr>
        <p:spPr>
          <a:xfrm>
            <a:off x="72280" y="6487949"/>
            <a:ext cx="4427984" cy="276999"/>
          </a:xfrm>
          <a:prstGeom prst="rect">
            <a:avLst/>
          </a:prstGeom>
          <a:noFill/>
        </p:spPr>
        <p:txBody>
          <a:bodyPr wrap="square" rtlCol="0">
            <a:spAutoFit/>
          </a:bodyPr>
          <a:lstStyle/>
          <a:p>
            <a:r>
              <a:rPr lang="en-AU" sz="1200" i="1" dirty="0"/>
              <a:t>The Global Bell Curve</a:t>
            </a:r>
            <a:r>
              <a:rPr lang="en-AU" sz="1200" dirty="0"/>
              <a:t>, Richard Lynn, 2009</a:t>
            </a:r>
            <a:endParaRPr lang="fr-BE" sz="1200" dirty="0"/>
          </a:p>
        </p:txBody>
      </p:sp>
    </p:spTree>
    <p:extLst>
      <p:ext uri="{BB962C8B-B14F-4D97-AF65-F5344CB8AC3E}">
        <p14:creationId xmlns:p14="http://schemas.microsoft.com/office/powerpoint/2010/main" val="53082998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
            </a:r>
            <a:br>
              <a:rPr lang="fr-BE" dirty="0"/>
            </a:br>
            <a:r>
              <a:rPr lang="fr-BE" dirty="0"/>
              <a:t>4.6 </a:t>
            </a:r>
            <a:r>
              <a:rPr lang="en-US" dirty="0"/>
              <a:t>Inverse Relationship between IQ and Infant Mortality.</a:t>
            </a:r>
            <a:r>
              <a:rPr lang="fr-BE" dirty="0"/>
              <a:t/>
            </a:r>
            <a:br>
              <a:rPr lang="fr-BE" dirty="0"/>
            </a:b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209</a:t>
            </a:fld>
            <a:endParaRPr lang="fr-BE" dirty="0"/>
          </a:p>
        </p:txBody>
      </p:sp>
      <p:sp>
        <p:nvSpPr>
          <p:cNvPr id="7" name="Rectangle 6"/>
          <p:cNvSpPr/>
          <p:nvPr/>
        </p:nvSpPr>
        <p:spPr>
          <a:xfrm>
            <a:off x="971600" y="2718212"/>
            <a:ext cx="7416824" cy="369332"/>
          </a:xfrm>
          <a:prstGeom prst="rect">
            <a:avLst/>
          </a:prstGeom>
        </p:spPr>
        <p:txBody>
          <a:bodyPr wrap="square">
            <a:spAutoFit/>
          </a:bodyPr>
          <a:lstStyle/>
          <a:p>
            <a:r>
              <a:rPr lang="en-US" dirty="0"/>
              <a:t>Table 2.15. Race differences in infant mortality per 1,000 live births</a:t>
            </a:r>
            <a:endParaRPr lang="fr-BE" dirty="0"/>
          </a:p>
        </p:txBody>
      </p:sp>
      <p:graphicFrame>
        <p:nvGraphicFramePr>
          <p:cNvPr id="8" name="Tableau 7"/>
          <p:cNvGraphicFramePr>
            <a:graphicFrameLocks noGrp="1"/>
          </p:cNvGraphicFramePr>
          <p:nvPr>
            <p:extLst>
              <p:ext uri="{D42A27DB-BD31-4B8C-83A1-F6EECF244321}">
                <p14:modId xmlns:p14="http://schemas.microsoft.com/office/powerpoint/2010/main" val="55739022"/>
              </p:ext>
            </p:extLst>
          </p:nvPr>
        </p:nvGraphicFramePr>
        <p:xfrm>
          <a:off x="179512" y="3212976"/>
          <a:ext cx="8640961" cy="1296144"/>
        </p:xfrm>
        <a:graphic>
          <a:graphicData uri="http://schemas.openxmlformats.org/drawingml/2006/table">
            <a:tbl>
              <a:tblPr firstRow="1" firstCol="1" bandRow="1">
                <a:tableStyleId>{5C22544A-7EE6-4342-B048-85BDC9FD1C3A}</a:tableStyleId>
              </a:tblPr>
              <a:tblGrid>
                <a:gridCol w="1836436">
                  <a:extLst>
                    <a:ext uri="{9D8B030D-6E8A-4147-A177-3AD203B41FA5}">
                      <a16:colId xmlns:a16="http://schemas.microsoft.com/office/drawing/2014/main" val="20000"/>
                    </a:ext>
                  </a:extLst>
                </a:gridCol>
                <a:gridCol w="1621601">
                  <a:extLst>
                    <a:ext uri="{9D8B030D-6E8A-4147-A177-3AD203B41FA5}">
                      <a16:colId xmlns:a16="http://schemas.microsoft.com/office/drawing/2014/main" val="20001"/>
                    </a:ext>
                  </a:extLst>
                </a:gridCol>
                <a:gridCol w="1658784">
                  <a:extLst>
                    <a:ext uri="{9D8B030D-6E8A-4147-A177-3AD203B41FA5}">
                      <a16:colId xmlns:a16="http://schemas.microsoft.com/office/drawing/2014/main" val="20002"/>
                    </a:ext>
                  </a:extLst>
                </a:gridCol>
                <a:gridCol w="1947986">
                  <a:extLst>
                    <a:ext uri="{9D8B030D-6E8A-4147-A177-3AD203B41FA5}">
                      <a16:colId xmlns:a16="http://schemas.microsoft.com/office/drawing/2014/main" val="20003"/>
                    </a:ext>
                  </a:extLst>
                </a:gridCol>
                <a:gridCol w="1576154">
                  <a:extLst>
                    <a:ext uri="{9D8B030D-6E8A-4147-A177-3AD203B41FA5}">
                      <a16:colId xmlns:a16="http://schemas.microsoft.com/office/drawing/2014/main" val="20004"/>
                    </a:ext>
                  </a:extLst>
                </a:gridCol>
              </a:tblGrid>
              <a:tr h="432048">
                <a:tc>
                  <a:txBody>
                    <a:bodyPr/>
                    <a:lstStyle/>
                    <a:p>
                      <a:pPr indent="47625">
                        <a:lnSpc>
                          <a:spcPct val="115000"/>
                        </a:lnSpc>
                        <a:spcAft>
                          <a:spcPts val="750"/>
                        </a:spcAft>
                      </a:pPr>
                      <a:r>
                        <a:rPr lang="fr-FR" sz="1000" spc="40" dirty="0">
                          <a:effectLst/>
                        </a:rPr>
                        <a:t>Year</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Whites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Indians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Coloreds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Blacks</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432048">
                <a:tc>
                  <a:txBody>
                    <a:bodyPr/>
                    <a:lstStyle/>
                    <a:p>
                      <a:pPr indent="47625">
                        <a:lnSpc>
                          <a:spcPct val="115000"/>
                        </a:lnSpc>
                        <a:spcAft>
                          <a:spcPts val="750"/>
                        </a:spcAft>
                      </a:pPr>
                      <a:r>
                        <a:rPr lang="fr-FR" sz="1000" spc="40" dirty="0">
                          <a:effectLst/>
                        </a:rPr>
                        <a:t>1945</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40.3</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82.5</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151.0</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190.0</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432048">
                <a:tc>
                  <a:txBody>
                    <a:bodyPr/>
                    <a:lstStyle/>
                    <a:p>
                      <a:pPr indent="47625">
                        <a:lnSpc>
                          <a:spcPct val="115000"/>
                        </a:lnSpc>
                        <a:spcAft>
                          <a:spcPts val="750"/>
                        </a:spcAft>
                      </a:pPr>
                      <a:r>
                        <a:rPr lang="fr-FR" sz="1000" spc="40" dirty="0">
                          <a:effectLst/>
                        </a:rPr>
                        <a:t>1987-89</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7.9</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14.4</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33.4</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61.0</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bl>
          </a:graphicData>
        </a:graphic>
      </p:graphicFrame>
      <p:sp>
        <p:nvSpPr>
          <p:cNvPr id="9" name="ZoneTexte 8">
            <a:extLst>
              <a:ext uri="{FF2B5EF4-FFF2-40B4-BE49-F238E27FC236}">
                <a16:creationId xmlns:a16="http://schemas.microsoft.com/office/drawing/2014/main" id="{C995AF14-8A88-45CF-87C9-8AB76B1440EF}"/>
              </a:ext>
            </a:extLst>
          </p:cNvPr>
          <p:cNvSpPr txBox="1"/>
          <p:nvPr/>
        </p:nvSpPr>
        <p:spPr>
          <a:xfrm>
            <a:off x="98550" y="6308079"/>
            <a:ext cx="4427984" cy="461665"/>
          </a:xfrm>
          <a:prstGeom prst="rect">
            <a:avLst/>
          </a:prstGeom>
          <a:noFill/>
        </p:spPr>
        <p:txBody>
          <a:bodyPr wrap="square" rtlCol="0">
            <a:spAutoFit/>
          </a:bodyPr>
          <a:lstStyle/>
          <a:p>
            <a:r>
              <a:rPr lang="en-US" sz="1200" dirty="0"/>
              <a:t>From “The Global Bell Curve: Race, IQ and Inequality Worldwide” Richard Lynn, 2009.</a:t>
            </a:r>
            <a:endParaRPr lang="fr-BE" sz="1200" dirty="0"/>
          </a:p>
        </p:txBody>
      </p:sp>
    </p:spTree>
    <p:extLst>
      <p:ext uri="{BB962C8B-B14F-4D97-AF65-F5344CB8AC3E}">
        <p14:creationId xmlns:p14="http://schemas.microsoft.com/office/powerpoint/2010/main" val="167994322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
            </a:r>
            <a:br>
              <a:rPr lang="fr-BE" dirty="0"/>
            </a:br>
            <a:r>
              <a:rPr lang="fr-BE" dirty="0"/>
              <a:t>4.7 </a:t>
            </a:r>
            <a:r>
              <a:rPr lang="en-US" dirty="0"/>
              <a:t>Inverse Relationship between IQ and Fertility Rate.</a:t>
            </a:r>
            <a:r>
              <a:rPr lang="fr-BE" dirty="0"/>
              <a:t/>
            </a:r>
            <a:br>
              <a:rPr lang="fr-BE" dirty="0"/>
            </a:b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210</a:t>
            </a:fld>
            <a:endParaRPr lang="fr-BE" dirty="0"/>
          </a:p>
        </p:txBody>
      </p:sp>
      <p:sp>
        <p:nvSpPr>
          <p:cNvPr id="5" name="Rectangle 4"/>
          <p:cNvSpPr/>
          <p:nvPr/>
        </p:nvSpPr>
        <p:spPr>
          <a:xfrm>
            <a:off x="1043608" y="2430180"/>
            <a:ext cx="6624736" cy="369332"/>
          </a:xfrm>
          <a:prstGeom prst="rect">
            <a:avLst/>
          </a:prstGeom>
        </p:spPr>
        <p:txBody>
          <a:bodyPr wrap="square">
            <a:spAutoFit/>
          </a:bodyPr>
          <a:lstStyle/>
          <a:p>
            <a:r>
              <a:rPr lang="en-US" dirty="0"/>
              <a:t>Table 2.16. Race differences in fertility (TFR) in South Africa</a:t>
            </a:r>
            <a:endParaRPr lang="fr-BE" dirty="0"/>
          </a:p>
        </p:txBody>
      </p:sp>
      <p:graphicFrame>
        <p:nvGraphicFramePr>
          <p:cNvPr id="6" name="Tableau 5"/>
          <p:cNvGraphicFramePr>
            <a:graphicFrameLocks noGrp="1"/>
          </p:cNvGraphicFramePr>
          <p:nvPr>
            <p:extLst>
              <p:ext uri="{D42A27DB-BD31-4B8C-83A1-F6EECF244321}">
                <p14:modId xmlns:p14="http://schemas.microsoft.com/office/powerpoint/2010/main" val="1514344755"/>
              </p:ext>
            </p:extLst>
          </p:nvPr>
        </p:nvGraphicFramePr>
        <p:xfrm>
          <a:off x="179512" y="2924944"/>
          <a:ext cx="8525544" cy="1152128"/>
        </p:xfrm>
        <a:graphic>
          <a:graphicData uri="http://schemas.openxmlformats.org/drawingml/2006/table">
            <a:tbl>
              <a:tblPr firstRow="1" firstCol="1" bandRow="1">
                <a:tableStyleId>{5C22544A-7EE6-4342-B048-85BDC9FD1C3A}</a:tableStyleId>
              </a:tblPr>
              <a:tblGrid>
                <a:gridCol w="1524378">
                  <a:extLst>
                    <a:ext uri="{9D8B030D-6E8A-4147-A177-3AD203B41FA5}">
                      <a16:colId xmlns:a16="http://schemas.microsoft.com/office/drawing/2014/main" val="20000"/>
                    </a:ext>
                  </a:extLst>
                </a:gridCol>
                <a:gridCol w="1346048">
                  <a:extLst>
                    <a:ext uri="{9D8B030D-6E8A-4147-A177-3AD203B41FA5}">
                      <a16:colId xmlns:a16="http://schemas.microsoft.com/office/drawing/2014/main" val="20001"/>
                    </a:ext>
                  </a:extLst>
                </a:gridCol>
                <a:gridCol w="1346048">
                  <a:extLst>
                    <a:ext uri="{9D8B030D-6E8A-4147-A177-3AD203B41FA5}">
                      <a16:colId xmlns:a16="http://schemas.microsoft.com/office/drawing/2014/main" val="20002"/>
                    </a:ext>
                  </a:extLst>
                </a:gridCol>
                <a:gridCol w="1382057">
                  <a:extLst>
                    <a:ext uri="{9D8B030D-6E8A-4147-A177-3AD203B41FA5}">
                      <a16:colId xmlns:a16="http://schemas.microsoft.com/office/drawing/2014/main" val="20003"/>
                    </a:ext>
                  </a:extLst>
                </a:gridCol>
                <a:gridCol w="1611829">
                  <a:extLst>
                    <a:ext uri="{9D8B030D-6E8A-4147-A177-3AD203B41FA5}">
                      <a16:colId xmlns:a16="http://schemas.microsoft.com/office/drawing/2014/main" val="20004"/>
                    </a:ext>
                  </a:extLst>
                </a:gridCol>
                <a:gridCol w="1315184">
                  <a:extLst>
                    <a:ext uri="{9D8B030D-6E8A-4147-A177-3AD203B41FA5}">
                      <a16:colId xmlns:a16="http://schemas.microsoft.com/office/drawing/2014/main" val="20005"/>
                    </a:ext>
                  </a:extLst>
                </a:gridCol>
              </a:tblGrid>
              <a:tr h="288032">
                <a:tc>
                  <a:txBody>
                    <a:bodyPr/>
                    <a:lstStyle/>
                    <a:p>
                      <a:pPr indent="47625">
                        <a:lnSpc>
                          <a:spcPct val="115000"/>
                        </a:lnSpc>
                        <a:spcAft>
                          <a:spcPts val="750"/>
                        </a:spcAft>
                      </a:pPr>
                      <a:r>
                        <a:rPr lang="fr-FR" sz="1000" spc="40" dirty="0">
                          <a:effectLst/>
                        </a:rPr>
                        <a:t>Year</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BE" sz="1100" dirty="0" err="1">
                          <a:effectLst/>
                          <a:latin typeface="Calibri"/>
                          <a:ea typeface="Calibri"/>
                          <a:cs typeface="Times New Roman"/>
                        </a:rPr>
                        <a:t>Jews</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Whites</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Indians</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Coloreds</a:t>
                      </a:r>
                      <a:endParaRPr lang="fr-BE" sz="1100" dirty="0">
                        <a:effectLst/>
                        <a:latin typeface="Calibri"/>
                        <a:ea typeface="Calibri"/>
                        <a:cs typeface="Times New Roman"/>
                      </a:endParaRPr>
                    </a:p>
                  </a:txBody>
                  <a:tcPr marL="0" marR="0" marT="0" marB="0" anchor="ctr"/>
                </a:tc>
                <a:tc>
                  <a:txBody>
                    <a:bodyPr/>
                    <a:lstStyle/>
                    <a:p>
                      <a:pPr indent="47625" algn="r">
                        <a:lnSpc>
                          <a:spcPct val="115000"/>
                        </a:lnSpc>
                        <a:spcAft>
                          <a:spcPts val="750"/>
                        </a:spcAft>
                      </a:pPr>
                      <a:r>
                        <a:rPr lang="fr-FR" sz="1000" dirty="0">
                          <a:effectLst/>
                        </a:rPr>
                        <a:t>Blacks</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288032">
                <a:tc>
                  <a:txBody>
                    <a:bodyPr/>
                    <a:lstStyle/>
                    <a:p>
                      <a:pPr indent="47625">
                        <a:lnSpc>
                          <a:spcPct val="115000"/>
                        </a:lnSpc>
                        <a:spcAft>
                          <a:spcPts val="750"/>
                        </a:spcAft>
                      </a:pPr>
                      <a:r>
                        <a:rPr lang="fr-FR" sz="1000" spc="40" dirty="0">
                          <a:effectLst/>
                        </a:rPr>
                        <a:t>1945-50</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BE" sz="1100" dirty="0">
                          <a:effectLst/>
                          <a:latin typeface="Calibri"/>
                          <a:ea typeface="Calibri"/>
                          <a:cs typeface="Times New Roman"/>
                        </a:rPr>
                        <a:t>3</a:t>
                      </a:r>
                    </a:p>
                  </a:txBody>
                  <a:tcPr marL="0" marR="0" marT="0" marB="0" anchor="ctr"/>
                </a:tc>
                <a:tc>
                  <a:txBody>
                    <a:bodyPr/>
                    <a:lstStyle/>
                    <a:p>
                      <a:pPr indent="47625" algn="ctr">
                        <a:lnSpc>
                          <a:spcPct val="115000"/>
                        </a:lnSpc>
                        <a:spcAft>
                          <a:spcPts val="750"/>
                        </a:spcAft>
                      </a:pPr>
                      <a:r>
                        <a:rPr lang="fr-FR" sz="1000" dirty="0">
                          <a:effectLst/>
                        </a:rPr>
                        <a:t>3.4</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6.5</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6.2</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6.1</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288032">
                <a:tc>
                  <a:txBody>
                    <a:bodyPr/>
                    <a:lstStyle/>
                    <a:p>
                      <a:pPr indent="47625">
                        <a:lnSpc>
                          <a:spcPct val="115000"/>
                        </a:lnSpc>
                        <a:spcAft>
                          <a:spcPts val="750"/>
                        </a:spcAft>
                      </a:pPr>
                      <a:r>
                        <a:rPr lang="fr-FR" sz="1000" spc="40" dirty="0">
                          <a:effectLst/>
                        </a:rPr>
                        <a:t>1965-70</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BE" sz="1100" dirty="0">
                          <a:effectLst/>
                          <a:latin typeface="Calibri"/>
                          <a:ea typeface="Calibri"/>
                          <a:cs typeface="Times New Roman"/>
                        </a:rPr>
                        <a:t>2,7</a:t>
                      </a:r>
                    </a:p>
                  </a:txBody>
                  <a:tcPr marL="0" marR="0" marT="0" marB="0" anchor="ctr"/>
                </a:tc>
                <a:tc>
                  <a:txBody>
                    <a:bodyPr/>
                    <a:lstStyle/>
                    <a:p>
                      <a:pPr indent="47625" algn="ctr">
                        <a:lnSpc>
                          <a:spcPct val="115000"/>
                        </a:lnSpc>
                        <a:spcAft>
                          <a:spcPts val="750"/>
                        </a:spcAft>
                      </a:pPr>
                      <a:r>
                        <a:rPr lang="fr-FR" sz="1000" dirty="0">
                          <a:effectLst/>
                        </a:rPr>
                        <a:t>3.1</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4.2</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6.1</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5.8</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r h="288032">
                <a:tc>
                  <a:txBody>
                    <a:bodyPr/>
                    <a:lstStyle/>
                    <a:p>
                      <a:pPr indent="47625">
                        <a:lnSpc>
                          <a:spcPct val="115000"/>
                        </a:lnSpc>
                        <a:spcAft>
                          <a:spcPts val="750"/>
                        </a:spcAft>
                      </a:pPr>
                      <a:r>
                        <a:rPr lang="fr-FR" sz="1000" spc="40" dirty="0">
                          <a:effectLst/>
                        </a:rPr>
                        <a:t>1987-89</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BE" sz="1100" dirty="0">
                          <a:effectLst/>
                          <a:latin typeface="Calibri"/>
                          <a:ea typeface="Calibri"/>
                          <a:cs typeface="Times New Roman"/>
                        </a:rPr>
                        <a:t>-</a:t>
                      </a:r>
                    </a:p>
                  </a:txBody>
                  <a:tcPr marL="0" marR="0" marT="0" marB="0" anchor="ctr"/>
                </a:tc>
                <a:tc>
                  <a:txBody>
                    <a:bodyPr/>
                    <a:lstStyle/>
                    <a:p>
                      <a:pPr indent="47625" algn="ctr">
                        <a:lnSpc>
                          <a:spcPct val="115000"/>
                        </a:lnSpc>
                        <a:spcAft>
                          <a:spcPts val="750"/>
                        </a:spcAft>
                      </a:pPr>
                      <a:r>
                        <a:rPr lang="fr-FR" sz="1000" dirty="0">
                          <a:effectLst/>
                        </a:rPr>
                        <a:t>2.0</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2.4</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2.9</a:t>
                      </a:r>
                      <a:endParaRPr lang="fr-BE" sz="1100" dirty="0">
                        <a:effectLst/>
                        <a:latin typeface="Calibri"/>
                        <a:ea typeface="Calibri"/>
                        <a:cs typeface="Times New Roman"/>
                      </a:endParaRPr>
                    </a:p>
                  </a:txBody>
                  <a:tcPr marL="0" marR="0" marT="0" marB="0" anchor="ctr"/>
                </a:tc>
                <a:tc>
                  <a:txBody>
                    <a:bodyPr/>
                    <a:lstStyle/>
                    <a:p>
                      <a:pPr indent="47625" algn="ctr">
                        <a:lnSpc>
                          <a:spcPct val="115000"/>
                        </a:lnSpc>
                        <a:spcAft>
                          <a:spcPts val="750"/>
                        </a:spcAft>
                      </a:pPr>
                      <a:r>
                        <a:rPr lang="fr-FR" sz="1000" dirty="0">
                          <a:effectLst/>
                        </a:rPr>
                        <a:t>4.1</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3"/>
                  </a:ext>
                </a:extLst>
              </a:tr>
            </a:tbl>
          </a:graphicData>
        </a:graphic>
      </p:graphicFrame>
      <p:sp>
        <p:nvSpPr>
          <p:cNvPr id="9" name="ZoneTexte 8">
            <a:extLst>
              <a:ext uri="{FF2B5EF4-FFF2-40B4-BE49-F238E27FC236}">
                <a16:creationId xmlns:a16="http://schemas.microsoft.com/office/drawing/2014/main" id="{6DA07C4A-266E-440D-ADD4-C1571F663C5B}"/>
              </a:ext>
            </a:extLst>
          </p:cNvPr>
          <p:cNvSpPr txBox="1"/>
          <p:nvPr/>
        </p:nvSpPr>
        <p:spPr>
          <a:xfrm>
            <a:off x="134672" y="6308079"/>
            <a:ext cx="4427984" cy="461665"/>
          </a:xfrm>
          <a:prstGeom prst="rect">
            <a:avLst/>
          </a:prstGeom>
          <a:noFill/>
        </p:spPr>
        <p:txBody>
          <a:bodyPr wrap="square" rtlCol="0">
            <a:spAutoFit/>
          </a:bodyPr>
          <a:lstStyle/>
          <a:p>
            <a:r>
              <a:rPr lang="en-US" sz="1200" dirty="0"/>
              <a:t>From “The Global Bell Curve: Race, IQ and Inequality Worldwide” Richard Lynn, 2009.</a:t>
            </a:r>
            <a:endParaRPr lang="fr-BE" sz="1200" dirty="0"/>
          </a:p>
        </p:txBody>
      </p:sp>
    </p:spTree>
    <p:extLst>
      <p:ext uri="{BB962C8B-B14F-4D97-AF65-F5344CB8AC3E}">
        <p14:creationId xmlns:p14="http://schemas.microsoft.com/office/powerpoint/2010/main" val="2209305169"/>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5" y="260648"/>
            <a:ext cx="8229600" cy="4525963"/>
          </a:xfrm>
        </p:spPr>
        <p:txBody>
          <a:bodyPr/>
          <a:lstStyle/>
          <a:p>
            <a:pPr marL="0" indent="0" eaLnBrk="1" fontAlgn="auto" hangingPunct="1">
              <a:spcAft>
                <a:spcPts val="0"/>
              </a:spcAft>
              <a:buFont typeface="Arial" pitchFamily="34" charset="0"/>
              <a:buNone/>
              <a:defRPr/>
            </a:pPr>
            <a:r>
              <a:rPr lang="fr-BE" sz="2000" b="1" dirty="0"/>
              <a:t>Conclusion</a:t>
            </a:r>
            <a:br>
              <a:rPr lang="fr-BE" sz="2000" b="1" dirty="0"/>
            </a:br>
            <a:r>
              <a:rPr lang="fr-BE" sz="2000" b="1" dirty="0"/>
              <a:t/>
            </a:r>
            <a:br>
              <a:rPr lang="fr-BE" sz="2000" b="1" dirty="0"/>
            </a:br>
            <a:r>
              <a:rPr lang="en-US" sz="2000" dirty="0"/>
              <a:t>Whatever the multiracial country around the world, the hierarchy remains remarkably unchanged. (Africa, Australia, Brazil, England, Canada, Caribbean, Hawaii, Latin America, Holland, New Zealand, Southeast Asia).</a:t>
            </a:r>
          </a:p>
          <a:p>
            <a:pPr marL="0" indent="0" eaLnBrk="1" fontAlgn="auto" hangingPunct="1">
              <a:spcAft>
                <a:spcPts val="0"/>
              </a:spcAft>
              <a:buFont typeface="Arial" pitchFamily="34" charset="0"/>
              <a:buNone/>
              <a:defRPr/>
            </a:pPr>
            <a:endParaRPr lang="en-US" sz="1400" b="1" dirty="0"/>
          </a:p>
        </p:txBody>
      </p:sp>
      <p:sp>
        <p:nvSpPr>
          <p:cNvPr id="4" name="Espace réservé du numéro de diapositive 3"/>
          <p:cNvSpPr>
            <a:spLocks noGrp="1"/>
          </p:cNvSpPr>
          <p:nvPr>
            <p:ph type="sldNum" sz="quarter" idx="12"/>
          </p:nvPr>
        </p:nvSpPr>
        <p:spPr/>
        <p:txBody>
          <a:bodyPr/>
          <a:lstStyle/>
          <a:p>
            <a:pPr>
              <a:defRPr/>
            </a:pPr>
            <a:fld id="{4CB61EBD-46F6-44D2-93BE-31AE15204D2C}" type="slidenum">
              <a:rPr lang="fr-BE" smtClean="0"/>
              <a:pPr>
                <a:defRPr/>
              </a:pPr>
              <a:t>211</a:t>
            </a:fld>
            <a:endParaRPr lang="fr-BE" dirty="0"/>
          </a:p>
        </p:txBody>
      </p:sp>
      <p:sp>
        <p:nvSpPr>
          <p:cNvPr id="2" name="ZoneTexte 1"/>
          <p:cNvSpPr txBox="1"/>
          <p:nvPr/>
        </p:nvSpPr>
        <p:spPr>
          <a:xfrm>
            <a:off x="820180" y="5445364"/>
            <a:ext cx="7380312" cy="738664"/>
          </a:xfrm>
          <a:prstGeom prst="rect">
            <a:avLst/>
          </a:prstGeom>
          <a:noFill/>
        </p:spPr>
        <p:txBody>
          <a:bodyPr wrap="square" rtlCol="0">
            <a:spAutoFit/>
          </a:bodyPr>
          <a:lstStyle/>
          <a:p>
            <a:r>
              <a:rPr lang="en-US" sz="1400" dirty="0"/>
              <a:t>"We should not focus on particular facts, but rather on the regularities that hold them </a:t>
            </a:r>
            <a:r>
              <a:rPr lang="en-US" sz="1400" dirty="0" smtClean="0"/>
              <a:t>together."</a:t>
            </a:r>
            <a:r>
              <a:rPr lang="fr-BE" sz="1400" dirty="0"/>
              <a:t/>
            </a:r>
            <a:br>
              <a:rPr lang="fr-BE" sz="1400" dirty="0"/>
            </a:br>
            <a:r>
              <a:rPr lang="fr-BE" sz="1400" dirty="0"/>
              <a:t>                                                             </a:t>
            </a:r>
          </a:p>
          <a:p>
            <a:r>
              <a:rPr lang="fr-BE" sz="1400" dirty="0"/>
              <a:t>                         -Henry Poincaré </a:t>
            </a:r>
            <a:r>
              <a:rPr lang="fr-BE" sz="1400" dirty="0" smtClean="0"/>
              <a:t>« La </a:t>
            </a:r>
            <a:r>
              <a:rPr lang="fr-BE" sz="1400" dirty="0"/>
              <a:t>démarche et l’hypothèse », 1902.</a:t>
            </a:r>
          </a:p>
        </p:txBody>
      </p:sp>
      <p:pic>
        <p:nvPicPr>
          <p:cNvPr id="2050" name="Picture 2" descr="https://human-intelligence.org/wp-content/uploads/ytu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1988840"/>
            <a:ext cx="5955230" cy="31401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32400"/>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8313" y="404813"/>
            <a:ext cx="8229600" cy="1143000"/>
          </a:xfrm>
        </p:spPr>
        <p:txBody>
          <a:bodyPr rtlCol="0">
            <a:normAutofit fontScale="90000"/>
          </a:bodyPr>
          <a:lstStyle/>
          <a:p>
            <a:pPr eaLnBrk="1" fontAlgn="auto" hangingPunct="1">
              <a:spcAft>
                <a:spcPts val="0"/>
              </a:spcAft>
              <a:defRPr/>
            </a:pPr>
            <a:r>
              <a:rPr lang="en-US" dirty="0"/>
              <a:t>With the Same IQ, Wages are Nearly Identical</a:t>
            </a:r>
            <a:endParaRPr lang="fr-BE" dirty="0"/>
          </a:p>
        </p:txBody>
      </p:sp>
      <p:graphicFrame>
        <p:nvGraphicFramePr>
          <p:cNvPr id="5" name="Espace réservé du contenu 4"/>
          <p:cNvGraphicFramePr>
            <a:graphicFrameLocks noGrp="1"/>
          </p:cNvGraphicFramePr>
          <p:nvPr>
            <p:ph idx="1"/>
          </p:nvPr>
        </p:nvGraphicFramePr>
        <p:xfrm>
          <a:off x="2627784" y="2636912"/>
          <a:ext cx="3600401" cy="2088230"/>
        </p:xfrm>
        <a:graphic>
          <a:graphicData uri="http://schemas.openxmlformats.org/drawingml/2006/table">
            <a:tbl>
              <a:tblPr>
                <a:tableStyleId>{3C2FFA5D-87B4-456A-9821-1D502468CF0F}</a:tableStyleId>
              </a:tblPr>
              <a:tblGrid>
                <a:gridCol w="918500">
                  <a:extLst>
                    <a:ext uri="{9D8B030D-6E8A-4147-A177-3AD203B41FA5}">
                      <a16:colId xmlns:a16="http://schemas.microsoft.com/office/drawing/2014/main" val="20000"/>
                    </a:ext>
                  </a:extLst>
                </a:gridCol>
                <a:gridCol w="847846">
                  <a:extLst>
                    <a:ext uri="{9D8B030D-6E8A-4147-A177-3AD203B41FA5}">
                      <a16:colId xmlns:a16="http://schemas.microsoft.com/office/drawing/2014/main" val="20001"/>
                    </a:ext>
                  </a:extLst>
                </a:gridCol>
                <a:gridCol w="978359">
                  <a:extLst>
                    <a:ext uri="{9D8B030D-6E8A-4147-A177-3AD203B41FA5}">
                      <a16:colId xmlns:a16="http://schemas.microsoft.com/office/drawing/2014/main" val="20002"/>
                    </a:ext>
                  </a:extLst>
                </a:gridCol>
                <a:gridCol w="855696">
                  <a:extLst>
                    <a:ext uri="{9D8B030D-6E8A-4147-A177-3AD203B41FA5}">
                      <a16:colId xmlns:a16="http://schemas.microsoft.com/office/drawing/2014/main" val="20003"/>
                    </a:ext>
                  </a:extLst>
                </a:gridCol>
              </a:tblGrid>
              <a:tr h="417646">
                <a:tc>
                  <a:txBody>
                    <a:bodyPr/>
                    <a:lstStyle/>
                    <a:p>
                      <a:pPr>
                        <a:lnSpc>
                          <a:spcPct val="115000"/>
                        </a:lnSpc>
                        <a:spcAft>
                          <a:spcPts val="0"/>
                        </a:spcAft>
                      </a:pPr>
                      <a:r>
                        <a:rPr lang="en-US" sz="1000" spc="50" dirty="0">
                          <a:effectLst/>
                        </a:rPr>
                        <a:t> </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0"/>
                        </a:spcAft>
                      </a:pPr>
                      <a:r>
                        <a:rPr lang="fr-FR" sz="1000" spc="50" dirty="0">
                          <a:effectLst/>
                        </a:rPr>
                        <a:t>Blacks</a:t>
                      </a:r>
                      <a:endParaRPr lang="fr-BE" sz="1100" dirty="0">
                        <a:effectLst/>
                        <a:latin typeface="Calibri"/>
                        <a:ea typeface="Calibri"/>
                        <a:cs typeface="Times New Roman"/>
                      </a:endParaRPr>
                    </a:p>
                  </a:txBody>
                  <a:tcPr marL="0" marR="0" marT="0" marB="0" anchor="ctr"/>
                </a:tc>
                <a:tc>
                  <a:txBody>
                    <a:bodyPr/>
                    <a:lstStyle/>
                    <a:p>
                      <a:pPr marR="25400" algn="r">
                        <a:lnSpc>
                          <a:spcPct val="115000"/>
                        </a:lnSpc>
                        <a:spcAft>
                          <a:spcPts val="0"/>
                        </a:spcAft>
                      </a:pPr>
                      <a:r>
                        <a:rPr lang="fr-FR" sz="1000" spc="50" dirty="0">
                          <a:effectLst/>
                        </a:rPr>
                        <a:t>Hispanics</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0"/>
                        </a:spcAft>
                      </a:pPr>
                      <a:r>
                        <a:rPr lang="fr-FR" sz="1000" spc="50" dirty="0">
                          <a:effectLst/>
                        </a:rPr>
                        <a:t>Whites</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417646">
                <a:tc>
                  <a:txBody>
                    <a:bodyPr/>
                    <a:lstStyle/>
                    <a:p>
                      <a:pPr>
                        <a:lnSpc>
                          <a:spcPct val="115000"/>
                        </a:lnSpc>
                        <a:spcAft>
                          <a:spcPts val="0"/>
                        </a:spcAft>
                      </a:pPr>
                      <a:r>
                        <a:rPr lang="fr-FR" sz="1000" spc="50" dirty="0">
                          <a:effectLst/>
                        </a:rPr>
                        <a:t>IQ</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0"/>
                        </a:spcAft>
                      </a:pPr>
                      <a:r>
                        <a:rPr lang="fr-FR" sz="1000" spc="50" dirty="0">
                          <a:effectLst/>
                        </a:rPr>
                        <a:t>117</a:t>
                      </a:r>
                      <a:endParaRPr lang="fr-BE" sz="1100" dirty="0">
                        <a:effectLst/>
                        <a:latin typeface="Calibri"/>
                        <a:ea typeface="Calibri"/>
                        <a:cs typeface="Times New Roman"/>
                      </a:endParaRPr>
                    </a:p>
                  </a:txBody>
                  <a:tcPr marL="0" marR="0" marT="0" marB="0" anchor="ctr"/>
                </a:tc>
                <a:tc>
                  <a:txBody>
                    <a:bodyPr/>
                    <a:lstStyle/>
                    <a:p>
                      <a:pPr marR="139700" algn="r">
                        <a:lnSpc>
                          <a:spcPct val="115000"/>
                        </a:lnSpc>
                        <a:spcAft>
                          <a:spcPts val="0"/>
                        </a:spcAft>
                      </a:pPr>
                      <a:r>
                        <a:rPr lang="fr-FR" sz="1000" spc="50" dirty="0">
                          <a:effectLst/>
                        </a:rPr>
                        <a:t>117</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0"/>
                        </a:spcAft>
                      </a:pPr>
                      <a:r>
                        <a:rPr lang="fr-FR" sz="1000" spc="50" dirty="0">
                          <a:effectLst/>
                        </a:rPr>
                        <a:t>117</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1"/>
                  </a:ext>
                </a:extLst>
              </a:tr>
              <a:tr h="417646">
                <a:tc>
                  <a:txBody>
                    <a:bodyPr/>
                    <a:lstStyle/>
                    <a:p>
                      <a:pPr>
                        <a:lnSpc>
                          <a:spcPct val="115000"/>
                        </a:lnSpc>
                        <a:spcAft>
                          <a:spcPts val="0"/>
                        </a:spcAft>
                      </a:pPr>
                      <a:r>
                        <a:rPr lang="fr-FR" sz="1000" spc="50" dirty="0">
                          <a:effectLst/>
                        </a:rPr>
                        <a:t>SES 1</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0"/>
                        </a:spcAft>
                      </a:pPr>
                      <a:r>
                        <a:rPr lang="fr-FR" sz="1000" spc="50" dirty="0">
                          <a:effectLst/>
                        </a:rPr>
                        <a:t>26%</a:t>
                      </a:r>
                      <a:endParaRPr lang="fr-BE" sz="1100" dirty="0">
                        <a:effectLst/>
                        <a:latin typeface="Calibri"/>
                        <a:ea typeface="Calibri"/>
                        <a:cs typeface="Times New Roman"/>
                      </a:endParaRPr>
                    </a:p>
                  </a:txBody>
                  <a:tcPr marL="0" marR="0" marT="0" marB="0" anchor="ctr"/>
                </a:tc>
                <a:tc>
                  <a:txBody>
                    <a:bodyPr/>
                    <a:lstStyle/>
                    <a:p>
                      <a:pPr marR="139700" algn="r">
                        <a:lnSpc>
                          <a:spcPct val="115000"/>
                        </a:lnSpc>
                        <a:spcAft>
                          <a:spcPts val="0"/>
                        </a:spcAft>
                      </a:pPr>
                      <a:r>
                        <a:rPr lang="fr-FR" sz="1000" spc="50" dirty="0">
                          <a:effectLst/>
                        </a:rPr>
                        <a:t>16%</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0"/>
                        </a:spcAft>
                      </a:pPr>
                      <a:r>
                        <a:rPr lang="fr-FR" sz="1000" spc="50" dirty="0">
                          <a:effectLst/>
                        </a:rPr>
                        <a:t>10%</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2"/>
                  </a:ext>
                </a:extLst>
              </a:tr>
              <a:tr h="417646">
                <a:tc>
                  <a:txBody>
                    <a:bodyPr/>
                    <a:lstStyle/>
                    <a:p>
                      <a:pPr>
                        <a:lnSpc>
                          <a:spcPct val="115000"/>
                        </a:lnSpc>
                        <a:spcAft>
                          <a:spcPts val="0"/>
                        </a:spcAft>
                      </a:pPr>
                      <a:r>
                        <a:rPr lang="fr-FR" sz="1000" spc="50" dirty="0">
                          <a:effectLst/>
                        </a:rPr>
                        <a:t>IQ</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0"/>
                        </a:spcAft>
                      </a:pPr>
                      <a:r>
                        <a:rPr lang="fr-FR" sz="1000" spc="50" dirty="0">
                          <a:effectLst/>
                        </a:rPr>
                        <a:t>100</a:t>
                      </a:r>
                      <a:endParaRPr lang="fr-BE" sz="1100" dirty="0">
                        <a:effectLst/>
                        <a:latin typeface="Calibri"/>
                        <a:ea typeface="Calibri"/>
                        <a:cs typeface="Times New Roman"/>
                      </a:endParaRPr>
                    </a:p>
                  </a:txBody>
                  <a:tcPr marL="0" marR="0" marT="0" marB="0" anchor="ctr"/>
                </a:tc>
                <a:tc>
                  <a:txBody>
                    <a:bodyPr/>
                    <a:lstStyle/>
                    <a:p>
                      <a:pPr marR="139700" algn="r">
                        <a:lnSpc>
                          <a:spcPct val="115000"/>
                        </a:lnSpc>
                        <a:spcAft>
                          <a:spcPts val="0"/>
                        </a:spcAft>
                      </a:pPr>
                      <a:r>
                        <a:rPr lang="fr-FR" sz="1000" spc="50" dirty="0">
                          <a:effectLst/>
                        </a:rPr>
                        <a:t>100</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0"/>
                        </a:spcAft>
                      </a:pPr>
                      <a:r>
                        <a:rPr lang="fr-FR" sz="1000" spc="50" dirty="0">
                          <a:effectLst/>
                        </a:rPr>
                        <a:t>100</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3"/>
                  </a:ext>
                </a:extLst>
              </a:tr>
              <a:tr h="417646">
                <a:tc>
                  <a:txBody>
                    <a:bodyPr/>
                    <a:lstStyle/>
                    <a:p>
                      <a:pPr>
                        <a:lnSpc>
                          <a:spcPct val="115000"/>
                        </a:lnSpc>
                        <a:spcAft>
                          <a:spcPts val="0"/>
                        </a:spcAft>
                      </a:pPr>
                      <a:r>
                        <a:rPr lang="fr-FR" sz="1000" spc="50" dirty="0">
                          <a:effectLst/>
                        </a:rPr>
                        <a:t>Earnings</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0"/>
                        </a:spcAft>
                      </a:pPr>
                      <a:r>
                        <a:rPr lang="fr-FR" sz="1000" spc="50" dirty="0">
                          <a:effectLst/>
                        </a:rPr>
                        <a:t>$25,001</a:t>
                      </a:r>
                      <a:endParaRPr lang="fr-BE" sz="1100" dirty="0">
                        <a:effectLst/>
                        <a:latin typeface="Calibri"/>
                        <a:ea typeface="Calibri"/>
                        <a:cs typeface="Times New Roman"/>
                      </a:endParaRPr>
                    </a:p>
                  </a:txBody>
                  <a:tcPr marL="0" marR="0" marT="0" marB="0" anchor="ctr"/>
                </a:tc>
                <a:tc>
                  <a:txBody>
                    <a:bodyPr/>
                    <a:lstStyle/>
                    <a:p>
                      <a:pPr marR="25400" algn="r">
                        <a:lnSpc>
                          <a:spcPct val="115000"/>
                        </a:lnSpc>
                        <a:spcAft>
                          <a:spcPts val="0"/>
                        </a:spcAft>
                      </a:pPr>
                      <a:r>
                        <a:rPr lang="fr-FR" sz="1000" spc="50" dirty="0">
                          <a:effectLst/>
                        </a:rPr>
                        <a:t>$25,159</a:t>
                      </a:r>
                      <a:endParaRPr lang="fr-BE" sz="1100" dirty="0">
                        <a:effectLst/>
                        <a:latin typeface="Calibri"/>
                        <a:ea typeface="Calibri"/>
                        <a:cs typeface="Times New Roman"/>
                      </a:endParaRPr>
                    </a:p>
                  </a:txBody>
                  <a:tcPr marL="0" marR="0" marT="0" marB="0" anchor="ctr"/>
                </a:tc>
                <a:tc>
                  <a:txBody>
                    <a:bodyPr/>
                    <a:lstStyle/>
                    <a:p>
                      <a:pPr algn="ctr">
                        <a:lnSpc>
                          <a:spcPct val="115000"/>
                        </a:lnSpc>
                        <a:spcAft>
                          <a:spcPts val="0"/>
                        </a:spcAft>
                      </a:pPr>
                      <a:r>
                        <a:rPr lang="fr-FR" sz="1000" spc="50" dirty="0">
                          <a:effectLst/>
                        </a:rPr>
                        <a:t>$25,546</a:t>
                      </a:r>
                      <a:endParaRPr lang="fr-BE" sz="1100" dirty="0">
                        <a:effectLst/>
                        <a:latin typeface="Calibri"/>
                        <a:ea typeface="Calibri"/>
                        <a:cs typeface="Times New Roman"/>
                      </a:endParaRPr>
                    </a:p>
                  </a:txBody>
                  <a:tcPr marL="0" marR="0" marT="0" marB="0" anchor="ctr"/>
                </a:tc>
                <a:extLst>
                  <a:ext uri="{0D108BD9-81ED-4DB2-BD59-A6C34878D82A}">
                    <a16:rowId xmlns:a16="http://schemas.microsoft.com/office/drawing/2014/main" val="10004"/>
                  </a:ext>
                </a:extLst>
              </a:tr>
            </a:tbl>
          </a:graphicData>
        </a:graphic>
      </p:graphicFrame>
      <p:sp>
        <p:nvSpPr>
          <p:cNvPr id="4" name="Espace réservé du numéro de diapositive 3"/>
          <p:cNvSpPr>
            <a:spLocks noGrp="1"/>
          </p:cNvSpPr>
          <p:nvPr>
            <p:ph type="sldNum" sz="quarter" idx="12"/>
          </p:nvPr>
        </p:nvSpPr>
        <p:spPr/>
        <p:txBody>
          <a:bodyPr/>
          <a:lstStyle/>
          <a:p>
            <a:pPr>
              <a:defRPr/>
            </a:pPr>
            <a:fld id="{39CE0F64-F695-4E27-831F-C94919961B59}" type="slidenum">
              <a:rPr lang="fr-BE"/>
              <a:pPr>
                <a:defRPr/>
              </a:pPr>
              <a:t>212</a:t>
            </a:fld>
            <a:endParaRPr lang="fr-BE" dirty="0"/>
          </a:p>
        </p:txBody>
      </p:sp>
      <p:sp>
        <p:nvSpPr>
          <p:cNvPr id="100357" name="Rectangle 1"/>
          <p:cNvSpPr>
            <a:spLocks noChangeArrowheads="1"/>
          </p:cNvSpPr>
          <p:nvPr/>
        </p:nvSpPr>
        <p:spPr bwMode="auto">
          <a:xfrm>
            <a:off x="1979613" y="22764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100" i="1" dirty="0">
                <a:solidFill>
                  <a:srgbClr val="000000"/>
                </a:solidFill>
                <a:latin typeface="Times New Roman" pitchFamily="18" charset="0"/>
                <a:ea typeface="Calibri" pitchFamily="34" charset="0"/>
                <a:cs typeface="Times New Roman" pitchFamily="18" charset="0"/>
              </a:rPr>
              <a:t>Table 1.2. Race differences matched with IQs for socioeconomic status and earnings</a:t>
            </a:r>
            <a:endParaRPr lang="fr-BE" sz="600" dirty="0">
              <a:latin typeface="Arial" charset="0"/>
              <a:ea typeface="Calibri" pitchFamily="34" charset="0"/>
              <a:cs typeface="Times New Roman" pitchFamily="18" charset="0"/>
            </a:endParaRPr>
          </a:p>
          <a:p>
            <a:pPr eaLnBrk="0" hangingPunct="0"/>
            <a:endParaRPr lang="fr-BE" dirty="0">
              <a:latin typeface="Arial" charset="0"/>
              <a:ea typeface="Calibri" pitchFamily="34" charset="0"/>
              <a:cs typeface="Times New Roman" pitchFamily="18" charset="0"/>
            </a:endParaRPr>
          </a:p>
        </p:txBody>
      </p:sp>
    </p:spTree>
  </p:cSld>
  <p:clrMapOvr>
    <a:masterClrMapping/>
  </p:clrMapOvr>
  <p:transition spd="slow" advTm="58414"/>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2414" y="0"/>
            <a:ext cx="9166413" cy="4869160"/>
          </a:xfrm>
        </p:spPr>
        <p:txBody>
          <a:bodyPr/>
          <a:lstStyle/>
          <a:p>
            <a:pPr marL="0" indent="0">
              <a:buNone/>
            </a:pPr>
            <a:r>
              <a:rPr lang="fr-BE" sz="1400" dirty="0"/>
              <a:t/>
            </a:r>
            <a:br>
              <a:rPr lang="fr-BE" sz="1400" dirty="0"/>
            </a:br>
            <a:r>
              <a:rPr lang="fr-BE" sz="1400" dirty="0"/>
              <a:t/>
            </a:r>
            <a:br>
              <a:rPr lang="fr-BE" sz="1400" dirty="0"/>
            </a:br>
            <a:r>
              <a:rPr lang="en-US" sz="2000" dirty="0"/>
              <a:t>Anti-racist sociologists are unable to explain why some races, always the same, immediately rise to the top of the social hierarchy. </a:t>
            </a:r>
          </a:p>
          <a:p>
            <a:pPr marL="0" indent="0">
              <a:buNone/>
            </a:pPr>
            <a:r>
              <a:rPr lang="en-US" sz="2000" dirty="0"/>
              <a:t>They avoid talking about Ashkenazi Jews and East Asians who contradict their theses. They do not explain why the small community of mulattoes of the Caribbean, a region in which black Africans are the majority and hold political power, </a:t>
            </a:r>
            <a:r>
              <a:rPr lang="en-US" sz="2000" dirty="0" smtClean="0"/>
              <a:t>can </a:t>
            </a:r>
            <a:r>
              <a:rPr lang="en-US" sz="2000" dirty="0"/>
              <a:t>do better in terms of wages or education. </a:t>
            </a:r>
          </a:p>
          <a:p>
            <a:pPr marL="0" indent="0">
              <a:buNone/>
            </a:pPr>
            <a:r>
              <a:rPr lang="en-US" sz="2000" dirty="0"/>
              <a:t>The Chinese or the Japanese have been discriminated </a:t>
            </a:r>
            <a:r>
              <a:rPr lang="en-US" sz="2000" dirty="0" smtClean="0"/>
              <a:t>against. Still, they </a:t>
            </a:r>
            <a:r>
              <a:rPr lang="en-US" sz="2000" dirty="0"/>
              <a:t>show better social parameters than Europeans </a:t>
            </a:r>
            <a:r>
              <a:rPr lang="en-US" sz="2000" dirty="0" smtClean="0"/>
              <a:t>regarding </a:t>
            </a:r>
            <a:r>
              <a:rPr lang="en-US" sz="2000" dirty="0"/>
              <a:t>education and salary in Brazil, Canada, Europe, </a:t>
            </a:r>
            <a:r>
              <a:rPr lang="en-US" sz="2000" dirty="0" smtClean="0"/>
              <a:t>Hawaii, </a:t>
            </a:r>
            <a:r>
              <a:rPr lang="en-US" sz="2000" dirty="0"/>
              <a:t>and the United States. The Jews suffered appalling discrimination, but they did not stop doing better than the native European populations in Europe, the United States, </a:t>
            </a:r>
            <a:r>
              <a:rPr lang="en-US" sz="2000" dirty="0" smtClean="0"/>
              <a:t>Canada, </a:t>
            </a:r>
            <a:r>
              <a:rPr lang="en-US" sz="2000" dirty="0"/>
              <a:t>or South Africa. </a:t>
            </a:r>
          </a:p>
          <a:p>
            <a:pPr marL="0" indent="0">
              <a:buNone/>
            </a:pPr>
            <a:r>
              <a:rPr lang="en-US" sz="2000" dirty="0"/>
              <a:t>Chinese are a minority in Southeast </a:t>
            </a:r>
            <a:r>
              <a:rPr lang="en-US" sz="2000" dirty="0" smtClean="0"/>
              <a:t>Asia, </a:t>
            </a:r>
            <a:r>
              <a:rPr lang="en-US" sz="2000" dirty="0"/>
              <a:t>and Southeast Asians hold political power. These minorities have been persecuted and discriminated against, yet they perform considerably better than the natives of South Asia. They are called the "Jews of the East" by the Indonesians because they get all the places in the universities. Like the East Asians or the Jews of the United States or Canada, these racial minorities with high IQ perform better than the majority </a:t>
            </a:r>
            <a:r>
              <a:rPr lang="en-US" sz="2000" dirty="0" smtClean="0"/>
              <a:t>population despite </a:t>
            </a:r>
            <a:r>
              <a:rPr lang="en-US" sz="2000" dirty="0"/>
              <a:t>the discrimination against them.</a:t>
            </a:r>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213</a:t>
            </a:fld>
            <a:endParaRPr lang="fr-BE" dirty="0"/>
          </a:p>
        </p:txBody>
      </p:sp>
    </p:spTree>
    <p:extLst>
      <p:ext uri="{BB962C8B-B14F-4D97-AF65-F5344CB8AC3E}">
        <p14:creationId xmlns:p14="http://schemas.microsoft.com/office/powerpoint/2010/main" val="4115753109"/>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214</a:t>
            </a:fld>
            <a:endParaRPr lang="fr-BE" dirty="0"/>
          </a:p>
        </p:txBody>
      </p:sp>
      <p:sp>
        <p:nvSpPr>
          <p:cNvPr id="6" name="Titre 1"/>
          <p:cNvSpPr>
            <a:spLocks noGrp="1"/>
          </p:cNvSpPr>
          <p:nvPr>
            <p:ph idx="1"/>
          </p:nvPr>
        </p:nvSpPr>
        <p:spPr>
          <a:xfrm>
            <a:off x="0" y="0"/>
            <a:ext cx="9144000" cy="5013325"/>
          </a:xfrm>
        </p:spPr>
        <p:txBody>
          <a:bodyPr/>
          <a:lstStyle/>
          <a:p>
            <a:pPr marL="0" indent="0">
              <a:buNone/>
            </a:pPr>
            <a:r>
              <a:rPr lang="en-US" sz="2000" dirty="0"/>
              <a:t>Australian aboriginal crime and crime rates are published and available and are widely reported by many authors, such as Wilson (1982), Callan (1986), Cove (1992), Broadhurst (1997).</a:t>
            </a:r>
          </a:p>
          <a:p>
            <a:pPr marL="0" indent="0">
              <a:buNone/>
            </a:pPr>
            <a:r>
              <a:rPr lang="en-US" sz="2000" dirty="0"/>
              <a:t>Broadhurst shows that juvenile delinquency is 48 times higher among aboriginals and crime rates </a:t>
            </a:r>
            <a:r>
              <a:rPr lang="en-US" sz="2000" dirty="0" smtClean="0"/>
              <a:t>are 26 </a:t>
            </a:r>
            <a:r>
              <a:rPr lang="en-US" sz="2000" dirty="0"/>
              <a:t>times higher. This does not prevent him from writing "the hereditary thesis is totally discredited." Unemployment, poverty, </a:t>
            </a:r>
            <a:r>
              <a:rPr lang="en-US" sz="2000" dirty="0" smtClean="0"/>
              <a:t>and the </a:t>
            </a:r>
            <a:r>
              <a:rPr lang="en-US" sz="2000" dirty="0"/>
              <a:t>high prevalence of Aboriginal people in prisons </a:t>
            </a:r>
            <a:r>
              <a:rPr lang="en-US" sz="2000" dirty="0" smtClean="0"/>
              <a:t>result </a:t>
            </a:r>
            <a:r>
              <a:rPr lang="en-US" sz="2000" dirty="0"/>
              <a:t>from indirect </a:t>
            </a:r>
            <a:r>
              <a:rPr lang="en-US" sz="2000" dirty="0" smtClean="0"/>
              <a:t>discrimination.”</a:t>
            </a:r>
            <a:endParaRPr lang="en-US" sz="2000" dirty="0"/>
          </a:p>
          <a:p>
            <a:pPr marL="0" indent="0">
              <a:buNone/>
            </a:pPr>
            <a:r>
              <a:rPr lang="en-US" sz="2000" dirty="0"/>
              <a:t>As always, the Europeans are responsible. No mention is made of the </a:t>
            </a:r>
            <a:r>
              <a:rPr lang="en-US" sz="2000" dirty="0" smtClean="0"/>
              <a:t>Aborigines’ low intelligence </a:t>
            </a:r>
            <a:r>
              <a:rPr lang="en-US" sz="2000" dirty="0"/>
              <a:t>on IQ or Piaget tests, their much smaller and less convoluted brain, thinner cortex, or shorter gestational duration.</a:t>
            </a:r>
          </a:p>
          <a:p>
            <a:pPr marL="0" indent="0">
              <a:buNone/>
            </a:pPr>
            <a:r>
              <a:rPr lang="en-US" sz="2000" dirty="0"/>
              <a:t>Crimes and crime rates are 26 times higher among Aborigines and more than 52 times higher when compared to East Asians in Australia. There are only a few hundred thousand aborigines, they live in reserves outside of civilization. Their average IQ is 62</a:t>
            </a:r>
            <a:r>
              <a:rPr lang="en-US" sz="2000" dirty="0" smtClean="0"/>
              <a:t>,</a:t>
            </a:r>
            <a:r>
              <a:rPr lang="en-AU" sz="2000" dirty="0"/>
              <a:t> which is the mental age of an </a:t>
            </a:r>
            <a:r>
              <a:rPr lang="en-AU" sz="2000" dirty="0" smtClean="0"/>
              <a:t>11-year-ol</a:t>
            </a:r>
            <a:r>
              <a:rPr lang="en-US" sz="2000" dirty="0" smtClean="0"/>
              <a:t>d </a:t>
            </a:r>
            <a:r>
              <a:rPr lang="en-US" sz="2000" dirty="0"/>
              <a:t>European. There is a striking contrast between the position of the Aborigines and the high IQ and high mathematical performance of recent Chinese immigrants to Australia. But this is not a surprise, these results could be predicted by the high achievements of Chinese immigrants in England, Canada, Holland and the United States.</a:t>
            </a:r>
            <a:endParaRPr lang="fr-BE" dirty="0"/>
          </a:p>
        </p:txBody>
      </p:sp>
    </p:spTree>
    <p:extLst>
      <p:ext uri="{BB962C8B-B14F-4D97-AF65-F5344CB8AC3E}">
        <p14:creationId xmlns:p14="http://schemas.microsoft.com/office/powerpoint/2010/main" val="3204388027"/>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5379" y="-171400"/>
            <a:ext cx="8229600" cy="1143000"/>
          </a:xfrm>
        </p:spPr>
        <p:txBody>
          <a:bodyPr/>
          <a:lstStyle/>
          <a:p>
            <a:r>
              <a:rPr lang="fr-BE" sz="2400" b="1" dirty="0"/>
              <a:t>General </a:t>
            </a:r>
            <a:r>
              <a:rPr lang="fr-BE" sz="2400" b="1" dirty="0" err="1"/>
              <a:t>Resume</a:t>
            </a:r>
            <a:r>
              <a:rPr lang="fr-BE" sz="2400" b="1" dirty="0"/>
              <a:t>: </a:t>
            </a:r>
            <a:r>
              <a:rPr lang="fr-BE" sz="2400" b="1" dirty="0" err="1"/>
              <a:t>From</a:t>
            </a:r>
            <a:r>
              <a:rPr lang="fr-BE" sz="2400" b="1" dirty="0"/>
              <a:t> </a:t>
            </a:r>
            <a:r>
              <a:rPr lang="fr-BE" sz="2400" b="1" dirty="0" err="1"/>
              <a:t>Genes</a:t>
            </a:r>
            <a:r>
              <a:rPr lang="fr-BE" sz="2400" b="1" dirty="0"/>
              <a:t> to Civilisation (1 to 7)</a:t>
            </a:r>
          </a:p>
        </p:txBody>
      </p:sp>
      <p:sp>
        <p:nvSpPr>
          <p:cNvPr id="4" name="Espace réservé du numéro de diapositive 3"/>
          <p:cNvSpPr>
            <a:spLocks noGrp="1"/>
          </p:cNvSpPr>
          <p:nvPr>
            <p:ph type="sldNum" sz="quarter" idx="12"/>
          </p:nvPr>
        </p:nvSpPr>
        <p:spPr>
          <a:xfrm>
            <a:off x="6553200" y="6356350"/>
            <a:ext cx="2133600" cy="365125"/>
          </a:xfrm>
        </p:spPr>
        <p:txBody>
          <a:bodyPr/>
          <a:lstStyle/>
          <a:p>
            <a:pPr>
              <a:defRPr/>
            </a:pPr>
            <a:fld id="{C961D413-C80E-4040-8C95-0A8BAAE2541B}" type="slidenum">
              <a:rPr lang="fr-BE" smtClean="0"/>
              <a:pPr>
                <a:defRPr/>
              </a:pPr>
              <a:t>215</a:t>
            </a:fld>
            <a:endParaRPr lang="fr-BE" dirty="0"/>
          </a:p>
        </p:txBody>
      </p:sp>
      <p:pic>
        <p:nvPicPr>
          <p:cNvPr id="2050" name="Picture 2" descr="http://www.human-intelligence.org/wp-content/uploads/2019/02/dfgh2.png">
            <a:extLst>
              <a:ext uri="{FF2B5EF4-FFF2-40B4-BE49-F238E27FC236}">
                <a16:creationId xmlns:a16="http://schemas.microsoft.com/office/drawing/2014/main" id="{83E406BB-66E5-4198-B8B6-434189063F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955131"/>
            <a:ext cx="9395996" cy="504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907021"/>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395288" y="0"/>
            <a:ext cx="8229600" cy="1143000"/>
          </a:xfrm>
        </p:spPr>
        <p:txBody>
          <a:bodyPr/>
          <a:lstStyle/>
          <a:p>
            <a:pPr eaLnBrk="1" hangingPunct="1"/>
            <a:r>
              <a:rPr lang="fr-BE" dirty="0"/>
              <a:t>Contents</a:t>
            </a:r>
          </a:p>
        </p:txBody>
      </p:sp>
      <p:sp>
        <p:nvSpPr>
          <p:cNvPr id="3" name="Espace réservé du contenu 2"/>
          <p:cNvSpPr>
            <a:spLocks noGrp="1"/>
          </p:cNvSpPr>
          <p:nvPr>
            <p:ph idx="1"/>
          </p:nvPr>
        </p:nvSpPr>
        <p:spPr>
          <a:xfrm>
            <a:off x="323850" y="1125538"/>
            <a:ext cx="8640763" cy="5588000"/>
          </a:xfrm>
        </p:spPr>
        <p:txBody>
          <a:bodyPr rtlCol="0">
            <a:normAutofit fontScale="92500" lnSpcReduction="10000"/>
          </a:bodyPr>
          <a:lstStyle/>
          <a:p>
            <a:pPr marL="0" indent="0" eaLnBrk="1" fontAlgn="auto" hangingPunct="1">
              <a:spcAft>
                <a:spcPts val="0"/>
              </a:spcAft>
              <a:buFont typeface="Arial" pitchFamily="34" charset="0"/>
              <a:buNone/>
              <a:defRPr/>
            </a:pPr>
            <a:r>
              <a:rPr lang="fr-BE" dirty="0"/>
              <a:t>1. The Main Human Populations/Races</a:t>
            </a:r>
          </a:p>
          <a:p>
            <a:pPr marL="0" indent="0" eaLnBrk="1" fontAlgn="auto" hangingPunct="1">
              <a:spcAft>
                <a:spcPts val="0"/>
              </a:spcAft>
              <a:buFont typeface="Arial" pitchFamily="34" charset="0"/>
              <a:buNone/>
              <a:defRPr/>
            </a:pPr>
            <a:r>
              <a:rPr lang="fr-BE" dirty="0"/>
              <a:t>2. </a:t>
            </a:r>
            <a:r>
              <a:rPr lang="fr-BE" dirty="0" err="1"/>
              <a:t>What’s</a:t>
            </a:r>
            <a:r>
              <a:rPr lang="fr-BE" dirty="0"/>
              <a:t> Intelligence? </a:t>
            </a:r>
          </a:p>
          <a:p>
            <a:pPr marL="0" indent="0" eaLnBrk="1" fontAlgn="auto" hangingPunct="1">
              <a:spcAft>
                <a:spcPts val="0"/>
              </a:spcAft>
              <a:buFont typeface="Arial" pitchFamily="34" charset="0"/>
              <a:buNone/>
              <a:defRPr/>
            </a:pPr>
            <a:r>
              <a:rPr lang="fr-BE" dirty="0"/>
              <a:t>3. </a:t>
            </a:r>
            <a:r>
              <a:rPr lang="fr-BE" dirty="0" smtClean="0"/>
              <a:t>IQ </a:t>
            </a:r>
            <a:r>
              <a:rPr lang="en-US" dirty="0"/>
              <a:t>Validity</a:t>
            </a:r>
          </a:p>
          <a:p>
            <a:pPr marL="0" indent="0" eaLnBrk="1" fontAlgn="auto" hangingPunct="1">
              <a:spcAft>
                <a:spcPts val="0"/>
              </a:spcAft>
              <a:buFont typeface="Arial" pitchFamily="34" charset="0"/>
              <a:buNone/>
              <a:defRPr/>
            </a:pPr>
            <a:r>
              <a:rPr lang="fr-BE" dirty="0"/>
              <a:t>4. </a:t>
            </a:r>
            <a:r>
              <a:rPr lang="en-US" dirty="0"/>
              <a:t>Mean</a:t>
            </a:r>
            <a:r>
              <a:rPr lang="fr-BE" dirty="0"/>
              <a:t> IQ </a:t>
            </a:r>
            <a:r>
              <a:rPr lang="fr-BE" dirty="0" err="1" smtClean="0"/>
              <a:t>Across</a:t>
            </a:r>
            <a:r>
              <a:rPr lang="fr-BE" dirty="0" smtClean="0"/>
              <a:t> </a:t>
            </a:r>
            <a:r>
              <a:rPr lang="fr-BE" dirty="0"/>
              <a:t>the World</a:t>
            </a:r>
          </a:p>
          <a:p>
            <a:pPr marL="0" indent="0" eaLnBrk="1" fontAlgn="auto" hangingPunct="1">
              <a:spcAft>
                <a:spcPts val="0"/>
              </a:spcAft>
              <a:buFont typeface="Arial" pitchFamily="34" charset="0"/>
              <a:buNone/>
              <a:defRPr/>
            </a:pPr>
            <a:r>
              <a:rPr lang="fr-BE" dirty="0"/>
              <a:t>5. Intelligence, </a:t>
            </a:r>
            <a:r>
              <a:rPr lang="fr-BE" dirty="0" err="1"/>
              <a:t>Highly</a:t>
            </a:r>
            <a:r>
              <a:rPr lang="fr-BE" dirty="0"/>
              <a:t> </a:t>
            </a:r>
            <a:r>
              <a:rPr lang="fr-BE" dirty="0" err="1"/>
              <a:t>Genetic</a:t>
            </a:r>
            <a:endParaRPr lang="fr-BE" dirty="0"/>
          </a:p>
          <a:p>
            <a:pPr marL="0" indent="0" eaLnBrk="1" fontAlgn="auto" hangingPunct="1">
              <a:spcAft>
                <a:spcPts val="0"/>
              </a:spcAft>
              <a:buFont typeface="Arial" pitchFamily="34" charset="0"/>
              <a:buNone/>
              <a:defRPr/>
            </a:pPr>
            <a:r>
              <a:rPr lang="fr-BE" dirty="0"/>
              <a:t>6. Cause of Racial </a:t>
            </a:r>
            <a:r>
              <a:rPr lang="fr-BE" dirty="0" err="1"/>
              <a:t>Differences</a:t>
            </a:r>
            <a:endParaRPr lang="fr-BE" dirty="0"/>
          </a:p>
          <a:p>
            <a:pPr marL="0" indent="0" eaLnBrk="1" fontAlgn="auto" hangingPunct="1">
              <a:spcAft>
                <a:spcPts val="0"/>
              </a:spcAft>
              <a:buFont typeface="Arial" pitchFamily="34" charset="0"/>
              <a:buNone/>
              <a:defRPr/>
            </a:pPr>
            <a:r>
              <a:rPr lang="fr-BE" dirty="0"/>
              <a:t>7. </a:t>
            </a:r>
            <a:r>
              <a:rPr lang="en-US" dirty="0"/>
              <a:t>Why is the Whole World not Developed?</a:t>
            </a:r>
          </a:p>
          <a:p>
            <a:pPr marL="0" indent="0" eaLnBrk="1" fontAlgn="auto" hangingPunct="1">
              <a:spcAft>
                <a:spcPts val="0"/>
              </a:spcAft>
              <a:buFont typeface="Arial" pitchFamily="34" charset="0"/>
              <a:buNone/>
              <a:defRPr/>
            </a:pPr>
            <a:r>
              <a:rPr lang="fr-BE" dirty="0" smtClean="0"/>
              <a:t>8</a:t>
            </a:r>
            <a:r>
              <a:rPr lang="fr-BE" dirty="0"/>
              <a:t>. The Worldwide </a:t>
            </a:r>
            <a:r>
              <a:rPr lang="fr-BE" dirty="0" err="1"/>
              <a:t>Hierarchy</a:t>
            </a:r>
            <a:endParaRPr lang="fr-BE" dirty="0"/>
          </a:p>
          <a:p>
            <a:pPr marL="0" indent="0" eaLnBrk="1" fontAlgn="auto" hangingPunct="1">
              <a:spcAft>
                <a:spcPts val="0"/>
              </a:spcAft>
              <a:buFont typeface="Arial" pitchFamily="34" charset="0"/>
              <a:buNone/>
              <a:defRPr/>
            </a:pPr>
            <a:r>
              <a:rPr lang="fr-BE" dirty="0">
                <a:solidFill>
                  <a:srgbClr val="FF0000"/>
                </a:solidFill>
              </a:rPr>
              <a:t>9. Scientific </a:t>
            </a:r>
            <a:r>
              <a:rPr lang="fr-BE" dirty="0" err="1">
                <a:solidFill>
                  <a:srgbClr val="FF0000"/>
                </a:solidFill>
              </a:rPr>
              <a:t>Accreditation</a:t>
            </a:r>
            <a:endParaRPr lang="fr-BE" dirty="0">
              <a:solidFill>
                <a:srgbClr val="FF0000"/>
              </a:solidFill>
            </a:endParaRPr>
          </a:p>
          <a:p>
            <a:pPr marL="0" indent="0" eaLnBrk="1" fontAlgn="auto" hangingPunct="1">
              <a:spcAft>
                <a:spcPts val="0"/>
              </a:spcAft>
              <a:buFont typeface="Arial" pitchFamily="34" charset="0"/>
              <a:buNone/>
              <a:defRPr/>
            </a:pPr>
            <a:r>
              <a:rPr lang="fr-BE" dirty="0"/>
              <a:t>10. Western Twilight and General Conclusion</a:t>
            </a:r>
            <a:br>
              <a:rPr lang="fr-BE" dirty="0"/>
            </a:br>
            <a:endParaRPr lang="fr-BE" dirty="0"/>
          </a:p>
          <a:p>
            <a:pPr marL="0" indent="0" eaLnBrk="1" fontAlgn="auto" hangingPunct="1">
              <a:spcAft>
                <a:spcPts val="0"/>
              </a:spcAft>
              <a:buFont typeface="Arial" pitchFamily="34" charset="0"/>
              <a:buNone/>
              <a:defRPr/>
            </a:pPr>
            <a:endParaRPr lang="fr-BE" dirty="0"/>
          </a:p>
        </p:txBody>
      </p:sp>
      <p:sp>
        <p:nvSpPr>
          <p:cNvPr id="4" name="Espace réservé du numéro de diapositive 3"/>
          <p:cNvSpPr>
            <a:spLocks noGrp="1"/>
          </p:cNvSpPr>
          <p:nvPr>
            <p:ph type="sldNum" sz="quarter" idx="12"/>
          </p:nvPr>
        </p:nvSpPr>
        <p:spPr/>
        <p:txBody>
          <a:bodyPr/>
          <a:lstStyle/>
          <a:p>
            <a:pPr>
              <a:defRPr/>
            </a:pPr>
            <a:fld id="{9280920D-8C01-40DA-BB3C-D999F543CD2D}" type="slidenum">
              <a:rPr lang="fr-BE"/>
              <a:pPr>
                <a:defRPr/>
              </a:pPr>
              <a:t>216</a:t>
            </a:fld>
            <a:endParaRPr lang="fr-BE" dirty="0"/>
          </a:p>
        </p:txBody>
      </p:sp>
    </p:spTree>
    <p:extLst>
      <p:ext uri="{BB962C8B-B14F-4D97-AF65-F5344CB8AC3E}">
        <p14:creationId xmlns:p14="http://schemas.microsoft.com/office/powerpoint/2010/main" val="2353295506"/>
      </p:ext>
    </p:extLst>
  </p:cSld>
  <p:clrMapOvr>
    <a:masterClrMapping/>
  </p:clrMapOvr>
  <p:transition spd="slow" advTm="17345"/>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re 1"/>
          <p:cNvSpPr>
            <a:spLocks noGrp="1"/>
          </p:cNvSpPr>
          <p:nvPr>
            <p:ph type="title"/>
          </p:nvPr>
        </p:nvSpPr>
        <p:spPr/>
        <p:txBody>
          <a:bodyPr/>
          <a:lstStyle/>
          <a:p>
            <a:pPr eaLnBrk="1" hangingPunct="1"/>
            <a:r>
              <a:rPr lang="fr-BE" dirty="0"/>
              <a:t>Scientific </a:t>
            </a:r>
            <a:r>
              <a:rPr lang="fr-BE" dirty="0" err="1"/>
              <a:t>Accreditation</a:t>
            </a:r>
            <a:r>
              <a:rPr lang="fr-BE" dirty="0"/>
              <a:t>?</a:t>
            </a:r>
          </a:p>
        </p:txBody>
      </p:sp>
      <p:sp>
        <p:nvSpPr>
          <p:cNvPr id="3" name="Espace réservé du contenu 2"/>
          <p:cNvSpPr>
            <a:spLocks noGrp="1"/>
          </p:cNvSpPr>
          <p:nvPr>
            <p:ph idx="1"/>
          </p:nvPr>
        </p:nvSpPr>
        <p:spPr>
          <a:xfrm>
            <a:off x="395288" y="2060575"/>
            <a:ext cx="8229600" cy="4525963"/>
          </a:xfrm>
        </p:spPr>
        <p:txBody>
          <a:bodyPr rtlCol="0">
            <a:normAutofit lnSpcReduction="10000"/>
          </a:bodyPr>
          <a:lstStyle/>
          <a:p>
            <a:pPr marL="0" indent="0" eaLnBrk="1" fontAlgn="auto" hangingPunct="1">
              <a:spcAft>
                <a:spcPts val="0"/>
              </a:spcAft>
              <a:buFont typeface="Arial" pitchFamily="34" charset="0"/>
              <a:buNone/>
              <a:defRPr/>
            </a:pPr>
            <a:r>
              <a:rPr lang="fr-BE" sz="1400" dirty="0"/>
              <a:t>James Watson, </a:t>
            </a:r>
            <a:r>
              <a:rPr lang="en-US" sz="1400" dirty="0"/>
              <a:t>Nobel Prize for the discovery of the helical structure of DNA</a:t>
            </a:r>
            <a:endParaRPr lang="fr-BE" sz="1400" dirty="0"/>
          </a:p>
          <a:p>
            <a:pPr marL="0" indent="0" eaLnBrk="1" fontAlgn="auto" hangingPunct="1">
              <a:spcAft>
                <a:spcPts val="0"/>
              </a:spcAft>
              <a:buFont typeface="Arial" pitchFamily="34" charset="0"/>
              <a:buNone/>
              <a:defRPr/>
            </a:pPr>
            <a:r>
              <a:rPr lang="en-US" sz="1400" dirty="0"/>
              <a:t>"There is no reason to expect that the intellectual capacities of people geographically separated in their evolution have evolved in the same way. Our willingness to distribute equal intellectual powers, as a kind of universal endowment, </a:t>
            </a:r>
            <a:r>
              <a:rPr lang="en-US" sz="1400" dirty="0" smtClean="0"/>
              <a:t>is not enough </a:t>
            </a:r>
            <a:r>
              <a:rPr lang="en-US" sz="1400" dirty="0"/>
              <a:t>for it to be so. “</a:t>
            </a:r>
          </a:p>
          <a:p>
            <a:pPr marL="0" indent="0" eaLnBrk="1" fontAlgn="auto" hangingPunct="1">
              <a:spcAft>
                <a:spcPts val="0"/>
              </a:spcAft>
              <a:buFont typeface="Arial" pitchFamily="34" charset="0"/>
              <a:buNone/>
              <a:defRPr/>
            </a:pPr>
            <a:r>
              <a:rPr lang="en-US" sz="1400" dirty="0"/>
              <a:t>- James Watson in “Avoid Boring People: Lessons from a Life in Science”, 2010.</a:t>
            </a:r>
            <a:br>
              <a:rPr lang="en-US" sz="1400" dirty="0"/>
            </a:br>
            <a:endParaRPr lang="en-US" sz="1400" dirty="0"/>
          </a:p>
          <a:p>
            <a:pPr marL="0" indent="0" eaLnBrk="1" fontAlgn="auto" hangingPunct="1">
              <a:spcAft>
                <a:spcPts val="0"/>
              </a:spcAft>
              <a:buFont typeface="Arial" pitchFamily="34" charset="0"/>
              <a:buNone/>
              <a:defRPr/>
            </a:pPr>
            <a:r>
              <a:rPr lang="en-US" sz="1400" dirty="0" smtClean="0"/>
              <a:t>"I'm </a:t>
            </a:r>
            <a:r>
              <a:rPr lang="en-US" sz="1400" dirty="0"/>
              <a:t>pessimistic about the future of Africa, because all our development aids are based on the assumption that Africans would have the same intelligence as ours, while it is clearly shown that it is not is not the </a:t>
            </a:r>
            <a:r>
              <a:rPr lang="en-US" sz="1400" dirty="0" smtClean="0"/>
              <a:t>case"</a:t>
            </a:r>
            <a:endParaRPr lang="fr-BE" sz="1400" dirty="0"/>
          </a:p>
          <a:p>
            <a:pPr marL="0" indent="0" eaLnBrk="1" fontAlgn="auto" hangingPunct="1">
              <a:spcAft>
                <a:spcPts val="0"/>
              </a:spcAft>
              <a:buFont typeface="Arial" pitchFamily="34" charset="0"/>
              <a:buNone/>
              <a:defRPr/>
            </a:pPr>
            <a:r>
              <a:rPr lang="fr-BE" sz="1400" dirty="0"/>
              <a:t>- James Watson, 2008.</a:t>
            </a:r>
            <a:br>
              <a:rPr lang="fr-BE" sz="1400" dirty="0"/>
            </a:br>
            <a:r>
              <a:rPr lang="fr-BE" sz="1400" dirty="0"/>
              <a:t/>
            </a:r>
            <a:br>
              <a:rPr lang="fr-BE" sz="1400" dirty="0"/>
            </a:br>
            <a:r>
              <a:rPr lang="en-US" sz="1400" dirty="0"/>
              <a:t>William </a:t>
            </a:r>
            <a:r>
              <a:rPr lang="en-AU" sz="1400" dirty="0"/>
              <a:t>Shockley, Nobel Prize in physics for the transistor development, which</a:t>
            </a:r>
            <a:r>
              <a:rPr lang="en-US" sz="1400" dirty="0" smtClean="0"/>
              <a:t> </a:t>
            </a:r>
            <a:r>
              <a:rPr lang="en-US" sz="1400" dirty="0"/>
              <a:t>allowed the transition to the era of electronics. William </a:t>
            </a:r>
            <a:r>
              <a:rPr lang="en-AU" sz="1400" dirty="0"/>
              <a:t>Shockley is also the father of the Silicon Valley</a:t>
            </a:r>
            <a:r>
              <a:rPr lang="en-US" sz="1400" dirty="0" smtClean="0"/>
              <a:t>. </a:t>
            </a:r>
            <a:endParaRPr lang="en-US" sz="1400" dirty="0"/>
          </a:p>
          <a:p>
            <a:pPr marL="0" indent="0" eaLnBrk="1" fontAlgn="auto" hangingPunct="1">
              <a:spcAft>
                <a:spcPts val="0"/>
              </a:spcAft>
              <a:buFont typeface="Arial" pitchFamily="34" charset="0"/>
              <a:buNone/>
              <a:defRPr/>
            </a:pPr>
            <a:r>
              <a:rPr lang="en-US" sz="1400" dirty="0"/>
              <a:t>"Africans have an inextricably lower intelligence (compared to Europeans). I have studied these questions for years. I consider that my collaboration in the familiarization with these fundamental data is more important than my contribution in </a:t>
            </a:r>
            <a:r>
              <a:rPr lang="en-US" sz="1400" dirty="0" smtClean="0"/>
              <a:t>physics"</a:t>
            </a:r>
            <a:endParaRPr lang="en-US" sz="1400" dirty="0"/>
          </a:p>
          <a:p>
            <a:pPr marL="0" indent="0" eaLnBrk="1" fontAlgn="auto" hangingPunct="1">
              <a:spcAft>
                <a:spcPts val="0"/>
              </a:spcAft>
              <a:buFont typeface="Arial" pitchFamily="34" charset="0"/>
              <a:buNone/>
              <a:defRPr/>
            </a:pPr>
            <a:endParaRPr lang="en-US" sz="1400" dirty="0"/>
          </a:p>
          <a:p>
            <a:pPr marL="0" indent="0" eaLnBrk="1" fontAlgn="auto" hangingPunct="1">
              <a:spcAft>
                <a:spcPts val="0"/>
              </a:spcAft>
              <a:buFont typeface="Arial" pitchFamily="34" charset="0"/>
              <a:buNone/>
              <a:defRPr/>
            </a:pPr>
            <a:r>
              <a:rPr lang="en-US" sz="1400" dirty="0"/>
              <a:t>+ Francis Crick, Lederberg, Huxley, Richet, Lorenz ...</a:t>
            </a:r>
          </a:p>
          <a:p>
            <a:pPr marL="0" indent="0" eaLnBrk="1" fontAlgn="auto" hangingPunct="1">
              <a:spcAft>
                <a:spcPts val="0"/>
              </a:spcAft>
              <a:buFont typeface="Arial" pitchFamily="34" charset="0"/>
              <a:buNone/>
              <a:defRPr/>
            </a:pPr>
            <a:endParaRPr lang="en-US" sz="1400" dirty="0"/>
          </a:p>
          <a:p>
            <a:pPr marL="0" indent="0" eaLnBrk="1" fontAlgn="auto" hangingPunct="1">
              <a:spcAft>
                <a:spcPts val="0"/>
              </a:spcAft>
              <a:buFont typeface="Arial" pitchFamily="34" charset="0"/>
              <a:buNone/>
              <a:defRPr/>
            </a:pPr>
            <a:r>
              <a:rPr lang="en-US" sz="1400" dirty="0"/>
              <a:t>(And, of course, Darwin, Galton, Aristotle, Plato, Voltaire, Kant, Montesquieu ...)</a:t>
            </a:r>
            <a:endParaRPr lang="fr-BE" sz="1400" dirty="0"/>
          </a:p>
          <a:p>
            <a:pPr eaLnBrk="1" fontAlgn="auto" hangingPunct="1">
              <a:spcAft>
                <a:spcPts val="0"/>
              </a:spcAft>
              <a:buFont typeface="Arial" pitchFamily="34" charset="0"/>
              <a:buChar char="•"/>
              <a:defRPr/>
            </a:pPr>
            <a:endParaRPr lang="fr-BE" dirty="0"/>
          </a:p>
        </p:txBody>
      </p:sp>
      <p:sp>
        <p:nvSpPr>
          <p:cNvPr id="4" name="Espace réservé du numéro de diapositive 3"/>
          <p:cNvSpPr>
            <a:spLocks noGrp="1"/>
          </p:cNvSpPr>
          <p:nvPr>
            <p:ph type="sldNum" sz="quarter" idx="12"/>
          </p:nvPr>
        </p:nvSpPr>
        <p:spPr/>
        <p:txBody>
          <a:bodyPr/>
          <a:lstStyle/>
          <a:p>
            <a:pPr>
              <a:defRPr/>
            </a:pPr>
            <a:fld id="{4B6D074B-0C26-4A99-8ED0-A4AA08071FCC}" type="slidenum">
              <a:rPr lang="fr-BE"/>
              <a:pPr>
                <a:defRPr/>
              </a:pPr>
              <a:t>217</a:t>
            </a:fld>
            <a:endParaRPr lang="fr-BE" dirty="0"/>
          </a:p>
        </p:txBody>
      </p:sp>
      <p:sp>
        <p:nvSpPr>
          <p:cNvPr id="102405" name="ZoneTexte 4"/>
          <p:cNvSpPr txBox="1">
            <a:spLocks noChangeArrowheads="1"/>
          </p:cNvSpPr>
          <p:nvPr/>
        </p:nvSpPr>
        <p:spPr bwMode="auto">
          <a:xfrm>
            <a:off x="360363" y="1557338"/>
            <a:ext cx="6103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BE" dirty="0"/>
              <a:t>1. </a:t>
            </a:r>
            <a:r>
              <a:rPr lang="en-US" dirty="0"/>
              <a:t>A significant number of Nobel Prizes expressed their views ...</a:t>
            </a:r>
            <a:endParaRPr lang="fr-BE" dirty="0"/>
          </a:p>
        </p:txBody>
      </p:sp>
    </p:spTree>
  </p:cSld>
  <p:clrMapOvr>
    <a:masterClrMapping/>
  </p:clrMapOvr>
  <p:transition spd="slow" advTm="73280"/>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re 1"/>
          <p:cNvSpPr>
            <a:spLocks noGrp="1"/>
          </p:cNvSpPr>
          <p:nvPr>
            <p:ph type="title"/>
          </p:nvPr>
        </p:nvSpPr>
        <p:spPr>
          <a:xfrm>
            <a:off x="-2197100" y="-100013"/>
            <a:ext cx="8229600" cy="1143001"/>
          </a:xfrm>
        </p:spPr>
        <p:txBody>
          <a:bodyPr/>
          <a:lstStyle/>
          <a:p>
            <a:pPr eaLnBrk="1" hangingPunct="1"/>
            <a:r>
              <a:rPr lang="fr-BE" sz="1800" dirty="0"/>
              <a:t>2. Mainstream science on intelligence</a:t>
            </a:r>
          </a:p>
        </p:txBody>
      </p:sp>
      <p:sp>
        <p:nvSpPr>
          <p:cNvPr id="4" name="Espace réservé du numéro de diapositive 3"/>
          <p:cNvSpPr>
            <a:spLocks noGrp="1"/>
          </p:cNvSpPr>
          <p:nvPr>
            <p:ph type="sldNum" sz="quarter" idx="12"/>
          </p:nvPr>
        </p:nvSpPr>
        <p:spPr/>
        <p:txBody>
          <a:bodyPr/>
          <a:lstStyle/>
          <a:p>
            <a:pPr>
              <a:defRPr/>
            </a:pPr>
            <a:fld id="{FB1238FC-C59A-4EF1-9546-97FDECE7A131}" type="slidenum">
              <a:rPr lang="fr-BE"/>
              <a:pPr>
                <a:defRPr/>
              </a:pPr>
              <a:t>218</a:t>
            </a:fld>
            <a:endParaRPr lang="fr-BE" dirty="0"/>
          </a:p>
        </p:txBody>
      </p:sp>
      <p:sp>
        <p:nvSpPr>
          <p:cNvPr id="2" name="Rectangle 1">
            <a:extLst>
              <a:ext uri="{FF2B5EF4-FFF2-40B4-BE49-F238E27FC236}">
                <a16:creationId xmlns:a16="http://schemas.microsoft.com/office/drawing/2014/main" id="{DF7FDC20-2934-4449-B943-3D4F1F74070F}"/>
              </a:ext>
            </a:extLst>
          </p:cNvPr>
          <p:cNvSpPr>
            <a:spLocks noChangeArrowheads="1"/>
          </p:cNvSpPr>
          <p:nvPr/>
        </p:nvSpPr>
        <p:spPr bwMode="auto">
          <a:xfrm>
            <a:off x="395536" y="908721"/>
            <a:ext cx="7704856" cy="366254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eaLnBrk="0" hangingPunct="0"/>
            <a:r>
              <a:rPr lang="en-US" sz="1400" dirty="0"/>
              <a:t>“</a:t>
            </a:r>
            <a:r>
              <a:rPr lang="fr-BE" sz="1400" dirty="0">
                <a:latin typeface="+mn-lt"/>
              </a:rPr>
              <a:t>Mainstream science on intelligence </a:t>
            </a:r>
            <a:r>
              <a:rPr kumimoji="0" lang="fr-FR" altLang="fr-FR" sz="1400" b="0" i="0" u="none" strike="noStrike" cap="none" normalizeH="0" baseline="0" dirty="0" err="1">
                <a:ln>
                  <a:noFill/>
                </a:ln>
                <a:solidFill>
                  <a:srgbClr val="212121"/>
                </a:solidFill>
                <a:effectLst/>
                <a:latin typeface="+mn-lt"/>
              </a:rPr>
              <a:t>is</a:t>
            </a:r>
            <a:r>
              <a:rPr kumimoji="0" lang="fr-FR" altLang="fr-FR" sz="1400" b="0" i="0" u="none" strike="noStrike" cap="none" normalizeH="0" baseline="0" dirty="0">
                <a:ln>
                  <a:noFill/>
                </a:ln>
                <a:solidFill>
                  <a:srgbClr val="212121"/>
                </a:solidFill>
                <a:effectLst/>
                <a:latin typeface="+mn-lt"/>
              </a:rPr>
              <a:t> a public </a:t>
            </a:r>
            <a:r>
              <a:rPr kumimoji="0" lang="fr-FR" altLang="fr-FR" sz="1400" b="0" i="0" u="none" strike="noStrike" cap="none" normalizeH="0" baseline="0" dirty="0" err="1">
                <a:ln>
                  <a:noFill/>
                </a:ln>
                <a:solidFill>
                  <a:srgbClr val="212121"/>
                </a:solidFill>
                <a:effectLst/>
                <a:latin typeface="+mn-lt"/>
              </a:rPr>
              <a:t>statement</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that</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presents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widely</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accepted</a:t>
            </a:r>
            <a:r>
              <a:rPr kumimoji="0" lang="fr-FR" altLang="fr-FR" sz="1400" b="0" i="0" u="none" strike="noStrike" cap="none" normalizeH="0" baseline="0" dirty="0">
                <a:ln>
                  <a:noFill/>
                </a:ln>
                <a:solidFill>
                  <a:srgbClr val="212121"/>
                </a:solidFill>
                <a:effectLst/>
                <a:latin typeface="+mn-lt"/>
              </a:rPr>
              <a:t> conclusions in the </a:t>
            </a:r>
            <a:r>
              <a:rPr kumimoji="0" lang="fr-FR" altLang="fr-FR" sz="1400" b="0" i="0" u="none" strike="noStrike" cap="none" normalizeH="0" baseline="0" dirty="0" err="1">
                <a:ln>
                  <a:noFill/>
                </a:ln>
                <a:solidFill>
                  <a:srgbClr val="212121"/>
                </a:solidFill>
                <a:effectLst/>
                <a:latin typeface="+mn-lt"/>
              </a:rPr>
              <a:t>community</a:t>
            </a:r>
            <a:r>
              <a:rPr kumimoji="0" lang="fr-FR" altLang="fr-FR" sz="1400" b="0" i="0" u="none" strike="noStrike" cap="none" normalizeH="0" baseline="0" dirty="0">
                <a:ln>
                  <a:noFill/>
                </a:ln>
                <a:solidFill>
                  <a:srgbClr val="212121"/>
                </a:solidFill>
                <a:effectLst/>
                <a:latin typeface="+mn-lt"/>
              </a:rPr>
              <a:t> of intelligence </a:t>
            </a:r>
            <a:r>
              <a:rPr kumimoji="0" lang="fr-FR" altLang="fr-FR" sz="1400" b="0" i="0" u="none" strike="noStrike" cap="none" normalizeH="0" baseline="0" dirty="0" err="1">
                <a:ln>
                  <a:noFill/>
                </a:ln>
                <a:solidFill>
                  <a:srgbClr val="212121"/>
                </a:solidFill>
                <a:effectLst/>
                <a:latin typeface="+mn-lt"/>
              </a:rPr>
              <a:t>specialists</a:t>
            </a:r>
            <a:r>
              <a:rPr kumimoji="0" lang="fr-FR" altLang="fr-FR" sz="1400" b="0" i="0" u="none" strike="noStrike" cap="none" normalizeH="0" baseline="0" dirty="0">
                <a:ln>
                  <a:noFill/>
                </a:ln>
                <a:solidFill>
                  <a:srgbClr val="212121"/>
                </a:solidFill>
                <a:effectLst/>
                <a:latin typeface="+mn-lt"/>
              </a:rPr>
              <a:t>. </a:t>
            </a:r>
          </a:p>
          <a:p>
            <a:pPr lvl="0" eaLnBrk="0" hangingPunct="0"/>
            <a:endParaRPr kumimoji="0" lang="fr-FR" altLang="fr-FR" sz="1400" b="0" i="0" u="none" strike="noStrike" cap="none" normalizeH="0" baseline="0" dirty="0">
              <a:ln>
                <a:noFill/>
              </a:ln>
              <a:solidFill>
                <a:srgbClr val="212121"/>
              </a:solidFill>
              <a:effectLst/>
              <a:latin typeface="+mn-lt"/>
            </a:endParaRPr>
          </a:p>
          <a:p>
            <a:pPr lvl="0" eaLnBrk="0" hangingPunct="0"/>
            <a:r>
              <a:rPr kumimoji="0" lang="fr-FR" altLang="fr-FR" sz="1400" b="0" i="0" u="none" strike="noStrike" cap="none" normalizeH="0" baseline="0" dirty="0">
                <a:ln>
                  <a:noFill/>
                </a:ln>
                <a:solidFill>
                  <a:srgbClr val="212121"/>
                </a:solidFill>
                <a:effectLst/>
                <a:latin typeface="+mn-lt"/>
              </a:rPr>
              <a:t>The publication </a:t>
            </a:r>
            <a:r>
              <a:rPr kumimoji="0" lang="fr-FR" altLang="fr-FR" sz="1400" b="0" i="0" u="none" strike="noStrike" cap="none" normalizeH="0" baseline="0" dirty="0" err="1">
                <a:ln>
                  <a:noFill/>
                </a:ln>
                <a:solidFill>
                  <a:srgbClr val="212121"/>
                </a:solidFill>
                <a:effectLst/>
                <a:latin typeface="+mn-lt"/>
              </a:rPr>
              <a:t>was</a:t>
            </a:r>
            <a:r>
              <a:rPr kumimoji="0" lang="fr-FR" altLang="fr-FR" sz="1400" b="0" i="0" u="none" strike="noStrike" cap="none" normalizeH="0" baseline="0" dirty="0">
                <a:ln>
                  <a:noFill/>
                </a:ln>
                <a:solidFill>
                  <a:srgbClr val="212121"/>
                </a:solidFill>
                <a:effectLst/>
                <a:latin typeface="+mn-lt"/>
              </a:rPr>
              <a:t> first </a:t>
            </a:r>
            <a:r>
              <a:rPr kumimoji="0" lang="fr-FR" altLang="fr-FR" sz="1400" b="0" i="0" u="none" strike="noStrike" cap="none" normalizeH="0" baseline="0" dirty="0" err="1">
                <a:ln>
                  <a:noFill/>
                </a:ln>
                <a:solidFill>
                  <a:srgbClr val="212121"/>
                </a:solidFill>
                <a:effectLst/>
                <a:latin typeface="+mn-lt"/>
              </a:rPr>
              <a:t>published</a:t>
            </a:r>
            <a:r>
              <a:rPr kumimoji="0" lang="fr-FR" altLang="fr-FR" sz="1400" b="0" i="0" u="none" strike="noStrike" cap="none" normalizeH="0" baseline="0" dirty="0">
                <a:ln>
                  <a:noFill/>
                </a:ln>
                <a:solidFill>
                  <a:srgbClr val="212121"/>
                </a:solidFill>
                <a:effectLst/>
                <a:latin typeface="+mn-lt"/>
              </a:rPr>
              <a:t> in The Wall Street Journal on </a:t>
            </a:r>
            <a:r>
              <a:rPr kumimoji="0" lang="fr-FR" altLang="fr-FR" sz="1400" b="0" i="0" u="none" strike="noStrike" cap="none" normalizeH="0" baseline="0" dirty="0" err="1">
                <a:ln>
                  <a:noFill/>
                </a:ln>
                <a:solidFill>
                  <a:srgbClr val="212121"/>
                </a:solidFill>
                <a:effectLst/>
                <a:latin typeface="+mn-lt"/>
              </a:rPr>
              <a:t>December</a:t>
            </a:r>
            <a:r>
              <a:rPr kumimoji="0" lang="fr-FR" altLang="fr-FR" sz="1400" b="0" i="0" u="none" strike="noStrike" cap="none" normalizeH="0" baseline="0" dirty="0">
                <a:ln>
                  <a:noFill/>
                </a:ln>
                <a:solidFill>
                  <a:srgbClr val="212121"/>
                </a:solidFill>
                <a:effectLst/>
                <a:latin typeface="+mn-lt"/>
              </a:rPr>
              <a:t> 13, </a:t>
            </a:r>
            <a:r>
              <a:rPr kumimoji="0" lang="fr-FR" altLang="fr-FR" sz="1400" b="0" i="0" u="none" strike="noStrike" cap="none" normalizeH="0" baseline="0" dirty="0" smtClean="0">
                <a:ln>
                  <a:noFill/>
                </a:ln>
                <a:solidFill>
                  <a:srgbClr val="212121"/>
                </a:solidFill>
                <a:effectLst/>
                <a:latin typeface="+mn-lt"/>
              </a:rPr>
              <a:t>1994</a:t>
            </a:r>
            <a:r>
              <a:rPr lang="en-AU" altLang="fr-FR" sz="1400" dirty="0" smtClean="0">
                <a:solidFill>
                  <a:srgbClr val="212121"/>
                </a:solidFill>
                <a:latin typeface="+mn-lt"/>
              </a:rPr>
              <a:t>, </a:t>
            </a:r>
            <a:r>
              <a:rPr lang="en-AU" altLang="fr-FR" sz="1400" dirty="0">
                <a:solidFill>
                  <a:srgbClr val="212121"/>
                </a:solidFill>
                <a:latin typeface="+mn-lt"/>
              </a:rPr>
              <a:t>in response to the media's often misleading and aggressive treatment</a:t>
            </a:r>
            <a:r>
              <a:rPr kumimoji="0" lang="fr-FR" altLang="fr-FR" sz="1400" b="0" i="0" u="none" strike="noStrike" cap="none" normalizeH="0" baseline="0" dirty="0" smtClean="0">
                <a:ln>
                  <a:noFill/>
                </a:ln>
                <a:solidFill>
                  <a:srgbClr val="212121"/>
                </a:solidFill>
                <a:effectLst/>
                <a:latin typeface="+mn-lt"/>
              </a:rPr>
              <a:t>. </a:t>
            </a:r>
            <a:endParaRPr kumimoji="0" lang="fr-FR" altLang="fr-FR" sz="1400" b="0" i="0" u="none" strike="noStrike" cap="none" normalizeH="0" baseline="0" dirty="0">
              <a:ln>
                <a:noFill/>
              </a:ln>
              <a:solidFill>
                <a:srgbClr val="21212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400" b="0" i="0" u="none" strike="noStrike" cap="none" normalizeH="0" baseline="0" dirty="0">
              <a:ln>
                <a:noFill/>
              </a:ln>
              <a:solidFill>
                <a:srgbClr val="212121"/>
              </a:solidFill>
              <a:effectLst/>
              <a:latin typeface="+mn-lt"/>
            </a:endParaRPr>
          </a:p>
          <a:p>
            <a:pPr lvl="0" eaLnBrk="0" hangingPunct="0"/>
            <a:r>
              <a:rPr kumimoji="0" lang="fr-FR" altLang="fr-FR" sz="1400" b="0" i="0" u="none" strike="noStrike" cap="none" normalizeH="0" baseline="0" dirty="0">
                <a:ln>
                  <a:noFill/>
                </a:ln>
                <a:solidFill>
                  <a:srgbClr val="212121"/>
                </a:solidFill>
                <a:effectLst/>
                <a:latin typeface="+mn-lt"/>
              </a:rPr>
              <a:t>This publication </a:t>
            </a:r>
            <a:r>
              <a:rPr kumimoji="0" lang="fr-FR" altLang="fr-FR" sz="1400" b="0" i="0" u="none" strike="noStrike" cap="none" normalizeH="0" baseline="0" dirty="0" err="1">
                <a:ln>
                  <a:noFill/>
                </a:ln>
                <a:solidFill>
                  <a:srgbClr val="212121"/>
                </a:solidFill>
                <a:effectLst/>
                <a:latin typeface="+mn-lt"/>
              </a:rPr>
              <a:t>follows</a:t>
            </a:r>
            <a:r>
              <a:rPr kumimoji="0" lang="fr-FR" altLang="fr-FR" sz="1400" b="0" i="0" u="none" strike="noStrike" cap="none" normalizeH="0" baseline="0" dirty="0">
                <a:ln>
                  <a:noFill/>
                </a:ln>
                <a:solidFill>
                  <a:srgbClr val="212121"/>
                </a:solidFill>
                <a:effectLst/>
                <a:latin typeface="+mn-lt"/>
              </a:rPr>
              <a:t> the </a:t>
            </a:r>
            <a:r>
              <a:rPr kumimoji="0" lang="fr-FR" altLang="fr-FR" sz="1400" b="0" i="0" u="none" strike="noStrike" cap="none" normalizeH="0" baseline="0" dirty="0" err="1">
                <a:ln>
                  <a:noFill/>
                </a:ln>
                <a:solidFill>
                  <a:srgbClr val="212121"/>
                </a:solidFill>
                <a:effectLst/>
                <a:latin typeface="+mn-lt"/>
              </a:rPr>
              <a:t>controversy</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sparked</a:t>
            </a:r>
            <a:r>
              <a:rPr kumimoji="0" lang="fr-FR" altLang="fr-FR" sz="1400" b="0" i="0" u="none" strike="noStrike" cap="none" normalizeH="0" baseline="0" dirty="0">
                <a:ln>
                  <a:noFill/>
                </a:ln>
                <a:solidFill>
                  <a:srgbClr val="212121"/>
                </a:solidFill>
                <a:effectLst/>
                <a:latin typeface="+mn-lt"/>
              </a:rPr>
              <a:t> by </a:t>
            </a:r>
            <a:r>
              <a:rPr lang="en-AU" altLang="fr-FR" sz="1400" dirty="0">
                <a:solidFill>
                  <a:srgbClr val="212121"/>
                </a:solidFill>
                <a:latin typeface="+mn-lt"/>
              </a:rPr>
              <a:t>Murray and </a:t>
            </a:r>
            <a:r>
              <a:rPr lang="en-AU" altLang="fr-FR" sz="1400" dirty="0" err="1" smtClean="0">
                <a:solidFill>
                  <a:srgbClr val="212121"/>
                </a:solidFill>
                <a:latin typeface="+mn-lt"/>
              </a:rPr>
              <a:t>Hernstein's</a:t>
            </a:r>
            <a:r>
              <a:rPr lang="en-AU" altLang="fr-FR" sz="1400" dirty="0" smtClean="0">
                <a:solidFill>
                  <a:srgbClr val="212121"/>
                </a:solidFill>
                <a:latin typeface="+mn-lt"/>
              </a:rPr>
              <a:t> (</a:t>
            </a:r>
            <a:r>
              <a:rPr lang="en-AU" altLang="fr-FR" sz="1400" dirty="0">
                <a:solidFill>
                  <a:srgbClr val="212121"/>
                </a:solidFill>
              </a:rPr>
              <a:t>the then-head</a:t>
            </a:r>
            <a:r>
              <a:rPr lang="fr-FR" altLang="fr-FR" sz="1400" dirty="0">
                <a:solidFill>
                  <a:srgbClr val="212121"/>
                </a:solidFill>
              </a:rPr>
              <a:t> </a:t>
            </a:r>
            <a:r>
              <a:rPr lang="fr-FR" altLang="fr-FR" sz="1400" dirty="0" err="1">
                <a:solidFill>
                  <a:srgbClr val="212121"/>
                </a:solidFill>
              </a:rPr>
              <a:t>professor</a:t>
            </a:r>
            <a:r>
              <a:rPr lang="fr-FR" altLang="fr-FR" sz="1400" dirty="0">
                <a:solidFill>
                  <a:srgbClr val="212121"/>
                </a:solidFill>
              </a:rPr>
              <a:t> of </a:t>
            </a:r>
            <a:r>
              <a:rPr lang="fr-FR" altLang="fr-FR" sz="1400" dirty="0" err="1">
                <a:solidFill>
                  <a:srgbClr val="212121"/>
                </a:solidFill>
              </a:rPr>
              <a:t>sociology</a:t>
            </a:r>
            <a:r>
              <a:rPr lang="fr-FR" altLang="fr-FR" sz="1400" dirty="0">
                <a:solidFill>
                  <a:srgbClr val="212121"/>
                </a:solidFill>
              </a:rPr>
              <a:t> at </a:t>
            </a:r>
            <a:r>
              <a:rPr lang="fr-FR" altLang="fr-FR" sz="1400" dirty="0" smtClean="0">
                <a:solidFill>
                  <a:srgbClr val="212121"/>
                </a:solidFill>
              </a:rPr>
              <a:t>Harvard)</a:t>
            </a:r>
            <a:r>
              <a:rPr lang="en-AU" altLang="fr-FR" sz="1400" dirty="0" smtClean="0">
                <a:solidFill>
                  <a:srgbClr val="212121"/>
                </a:solidFill>
                <a:latin typeface="+mn-lt"/>
              </a:rPr>
              <a:t> of </a:t>
            </a:r>
            <a:r>
              <a:rPr lang="en-AU" altLang="fr-FR" sz="1400" dirty="0">
                <a:solidFill>
                  <a:srgbClr val="212121"/>
                </a:solidFill>
                <a:latin typeface="+mn-lt"/>
              </a:rPr>
              <a:t>The Bell </a:t>
            </a:r>
            <a:r>
              <a:rPr lang="en-AU" altLang="fr-FR" sz="1400" dirty="0" smtClean="0">
                <a:solidFill>
                  <a:srgbClr val="212121"/>
                </a:solidFill>
                <a:latin typeface="+mn-lt"/>
              </a:rPr>
              <a:t>Curve.</a:t>
            </a:r>
          </a:p>
          <a:p>
            <a:pPr lvl="0" eaLnBrk="0" hangingPunct="0"/>
            <a:endParaRPr kumimoji="0" lang="fr-FR" altLang="fr-FR" sz="1400" b="0" i="0" u="none" strike="noStrike" cap="none" normalizeH="0" baseline="0" dirty="0">
              <a:ln>
                <a:noFill/>
              </a:ln>
              <a:solidFill>
                <a:srgbClr val="21212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a:ln>
                  <a:noFill/>
                </a:ln>
                <a:solidFill>
                  <a:srgbClr val="212121"/>
                </a:solidFill>
                <a:effectLst/>
                <a:latin typeface="+mn-lt"/>
              </a:rPr>
              <a:t>It </a:t>
            </a:r>
            <a:r>
              <a:rPr kumimoji="0" lang="fr-FR" altLang="fr-FR" sz="1400" b="0" i="0" u="none" strike="noStrike" cap="none" normalizeH="0" baseline="0" dirty="0" err="1">
                <a:ln>
                  <a:noFill/>
                </a:ln>
                <a:solidFill>
                  <a:srgbClr val="212121"/>
                </a:solidFill>
                <a:effectLst/>
                <a:latin typeface="+mn-lt"/>
              </a:rPr>
              <a:t>was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written</a:t>
            </a:r>
            <a:r>
              <a:rPr kumimoji="0" lang="fr-FR" altLang="fr-FR" sz="1400" b="0" i="0" u="none" strike="noStrike" cap="none" normalizeH="0" baseline="0" dirty="0">
                <a:ln>
                  <a:noFill/>
                </a:ln>
                <a:solidFill>
                  <a:srgbClr val="212121"/>
                </a:solidFill>
                <a:effectLst/>
                <a:latin typeface="+mn-lt"/>
              </a:rPr>
              <a:t> by </a:t>
            </a:r>
            <a:r>
              <a:rPr kumimoji="0" lang="fr-FR" altLang="fr-FR" sz="1400" b="0" i="0" u="none" strike="noStrike" cap="none" normalizeH="0" baseline="0" dirty="0" err="1">
                <a:ln>
                  <a:noFill/>
                </a:ln>
                <a:solidFill>
                  <a:srgbClr val="212121"/>
                </a:solidFill>
                <a:effectLst/>
                <a:latin typeface="+mn-lt"/>
              </a:rPr>
              <a:t>psychology</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doctor</a:t>
            </a:r>
            <a:r>
              <a:rPr kumimoji="0" lang="fr-FR" altLang="fr-FR" sz="1400" b="0" i="0" u="none" strike="noStrike" cap="none" normalizeH="0" baseline="0" dirty="0">
                <a:ln>
                  <a:noFill/>
                </a:ln>
                <a:solidFill>
                  <a:srgbClr val="212121"/>
                </a:solidFill>
                <a:effectLst/>
                <a:latin typeface="+mn-lt"/>
              </a:rPr>
              <a:t> Linda </a:t>
            </a:r>
            <a:r>
              <a:rPr kumimoji="0" lang="fr-FR" altLang="fr-FR" sz="1400" b="0" i="0" u="none" strike="noStrike" cap="none" normalizeH="0" baseline="0" dirty="0" err="1">
                <a:ln>
                  <a:noFill/>
                </a:ln>
                <a:solidFill>
                  <a:srgbClr val="212121"/>
                </a:solidFill>
                <a:effectLst/>
                <a:latin typeface="+mn-lt"/>
              </a:rPr>
              <a:t>Gottfredson</a:t>
            </a:r>
            <a:r>
              <a:rPr kumimoji="0" lang="fr-FR" altLang="fr-FR" sz="1400" b="0" i="0" u="none" strike="noStrike" cap="none" normalizeH="0" baseline="0" dirty="0">
                <a:ln>
                  <a:noFill/>
                </a:ln>
                <a:solidFill>
                  <a:srgbClr val="212121"/>
                </a:solidFill>
                <a:effectLst/>
                <a:latin typeface="+mn-lt"/>
              </a:rPr>
              <a:t> and </a:t>
            </a:r>
            <a:r>
              <a:rPr kumimoji="0" lang="fr-FR" altLang="fr-FR" sz="1400" b="0" i="0" u="none" strike="noStrike" cap="none" normalizeH="0" baseline="0" dirty="0" err="1">
                <a:ln>
                  <a:noFill/>
                </a:ln>
                <a:solidFill>
                  <a:srgbClr val="212121"/>
                </a:solidFill>
                <a:effectLst/>
                <a:latin typeface="+mn-lt"/>
              </a:rPr>
              <a:t>is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signed</a:t>
            </a:r>
            <a:r>
              <a:rPr kumimoji="0" lang="fr-FR" altLang="fr-FR" sz="1400" b="0" i="0" u="none" strike="noStrike" cap="none" normalizeH="0" baseline="0" dirty="0">
                <a:ln>
                  <a:noFill/>
                </a:ln>
                <a:solidFill>
                  <a:srgbClr val="212121"/>
                </a:solidFill>
                <a:effectLst/>
                <a:latin typeface="+mn-lt"/>
              </a:rPr>
              <a:t> by </a:t>
            </a:r>
            <a:r>
              <a:rPr kumimoji="0" lang="fr-FR" altLang="fr-FR" sz="1400" b="0" i="0" u="none" strike="noStrike" cap="none" normalizeH="0" baseline="0" dirty="0" err="1">
                <a:ln>
                  <a:noFill/>
                </a:ln>
                <a:solidFill>
                  <a:srgbClr val="212121"/>
                </a:solidFill>
                <a:effectLst/>
                <a:latin typeface="+mn-lt"/>
              </a:rPr>
              <a:t>Gottfredson</a:t>
            </a:r>
            <a:r>
              <a:rPr kumimoji="0" lang="fr-FR" altLang="fr-FR" sz="1400" b="0" i="0" u="none" strike="noStrike" cap="none" normalizeH="0" baseline="0" dirty="0">
                <a:ln>
                  <a:noFill/>
                </a:ln>
                <a:solidFill>
                  <a:srgbClr val="212121"/>
                </a:solidFill>
                <a:effectLst/>
                <a:latin typeface="+mn-lt"/>
              </a:rPr>
              <a:t> and 51 </a:t>
            </a:r>
            <a:r>
              <a:rPr kumimoji="0" lang="fr-FR" altLang="fr-FR" sz="1400" b="0" i="0" u="none" strike="noStrike" cap="none" normalizeH="0" baseline="0" dirty="0" err="1">
                <a:ln>
                  <a:noFill/>
                </a:ln>
                <a:solidFill>
                  <a:srgbClr val="212121"/>
                </a:solidFill>
                <a:effectLst/>
                <a:latin typeface="+mn-lt"/>
              </a:rPr>
              <a:t>other</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university</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professors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specializing</a:t>
            </a:r>
            <a:r>
              <a:rPr kumimoji="0" lang="fr-FR" altLang="fr-FR" sz="1400" b="0" i="0" u="none" strike="noStrike" cap="none" normalizeH="0" baseline="0" dirty="0">
                <a:ln>
                  <a:noFill/>
                </a:ln>
                <a:solidFill>
                  <a:srgbClr val="212121"/>
                </a:solidFill>
                <a:effectLst/>
                <a:latin typeface="+mn-lt"/>
              </a:rPr>
              <a:t> in the </a:t>
            </a:r>
            <a:r>
              <a:rPr kumimoji="0" lang="fr-FR" altLang="fr-FR" sz="1400" b="0" i="0" u="none" strike="noStrike" cap="none" normalizeH="0" baseline="0" dirty="0" err="1">
                <a:ln>
                  <a:noFill/>
                </a:ln>
                <a:solidFill>
                  <a:srgbClr val="212121"/>
                </a:solidFill>
                <a:effectLst/>
                <a:latin typeface="+mn-lt"/>
              </a:rPr>
              <a:t>field</a:t>
            </a:r>
            <a:r>
              <a:rPr kumimoji="0" lang="fr-FR" altLang="fr-FR" sz="1400" b="0" i="0" u="none" strike="noStrike" cap="none" normalizeH="0" baseline="0" dirty="0">
                <a:ln>
                  <a:noFill/>
                </a:ln>
                <a:solidFill>
                  <a:srgbClr val="212121"/>
                </a:solidFill>
                <a:effectLst/>
                <a:latin typeface="+mn-lt"/>
              </a:rPr>
              <a:t> of intelligence </a:t>
            </a:r>
            <a:r>
              <a:rPr kumimoji="0" lang="fr-FR" altLang="fr-FR" sz="1400" b="0" i="0" u="none" strike="noStrike" cap="none" normalizeH="0" baseline="0" dirty="0" err="1">
                <a:ln>
                  <a:noFill/>
                </a:ln>
                <a:solidFill>
                  <a:srgbClr val="212121"/>
                </a:solidFill>
                <a:effectLst/>
                <a:latin typeface="+mn-lt"/>
              </a:rPr>
              <a:t>research</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with</a:t>
            </a:r>
            <a:r>
              <a:rPr kumimoji="0" lang="fr-FR" altLang="fr-FR" sz="1400" b="0" i="0" u="none" strike="noStrike" cap="none" normalizeH="0" baseline="0" dirty="0">
                <a:ln>
                  <a:noFill/>
                </a:ln>
                <a:solidFill>
                  <a:srgbClr val="212121"/>
                </a:solidFill>
                <a:effectLst/>
                <a:latin typeface="+mn-lt"/>
              </a:rPr>
              <a:t> all the big </a:t>
            </a:r>
            <a:r>
              <a:rPr kumimoji="0" lang="fr-FR" altLang="fr-FR" sz="1400" b="0" i="0" u="none" strike="noStrike" cap="none" normalizeH="0" baseline="0" dirty="0" err="1">
                <a:ln>
                  <a:noFill/>
                </a:ln>
                <a:solidFill>
                  <a:srgbClr val="212121"/>
                </a:solidFill>
                <a:effectLst/>
                <a:latin typeface="+mn-lt"/>
              </a:rPr>
              <a:t>names</a:t>
            </a:r>
            <a:r>
              <a:rPr kumimoji="0" lang="fr-FR" altLang="fr-FR" sz="1400" b="0" i="0" u="none" strike="noStrike" cap="none" normalizeH="0" baseline="0" dirty="0">
                <a:ln>
                  <a:noFill/>
                </a:ln>
                <a:solidFill>
                  <a:srgbClr val="212121"/>
                </a:solidFill>
                <a:effectLst/>
                <a:latin typeface="+mn-lt"/>
              </a:rPr>
              <a:t> in intelligence </a:t>
            </a:r>
            <a:r>
              <a:rPr kumimoji="0" lang="fr-FR" altLang="fr-FR" sz="1400" b="0" i="0" u="none" strike="noStrike" cap="none" normalizeH="0" baseline="0" dirty="0" err="1">
                <a:ln>
                  <a:noFill/>
                </a:ln>
                <a:solidFill>
                  <a:srgbClr val="212121"/>
                </a:solidFill>
                <a:effectLst/>
                <a:latin typeface="+mn-lt"/>
              </a:rPr>
              <a:t>research</a:t>
            </a:r>
            <a:r>
              <a:rPr kumimoji="0" lang="fr-FR" altLang="fr-FR" sz="1400" b="0" i="0" u="none" strike="noStrike" cap="none" normalizeH="0" baseline="0" dirty="0">
                <a:ln>
                  <a:noFill/>
                </a:ln>
                <a:solidFill>
                  <a:srgbClr val="212121"/>
                </a:solidFill>
                <a:effectLst/>
                <a:latin typeface="+mn-lt"/>
              </a:rPr>
              <a:t> (Cattell, Rushton, Raven, Flynn, </a:t>
            </a:r>
            <a:r>
              <a:rPr kumimoji="0" lang="fr-FR" altLang="fr-FR" sz="1400" b="0" i="0" u="none" strike="noStrike" cap="none" normalizeH="0" baseline="0" dirty="0" err="1" smtClean="0">
                <a:ln>
                  <a:noFill/>
                </a:ln>
                <a:solidFill>
                  <a:srgbClr val="212121"/>
                </a:solidFill>
                <a:effectLst/>
                <a:latin typeface="+mn-lt"/>
              </a:rPr>
              <a:t>Plomin</a:t>
            </a:r>
            <a:r>
              <a:rPr kumimoji="0" lang="fr-FR" altLang="fr-FR" sz="1400" b="0" i="0" u="none" strike="noStrike" cap="none" normalizeH="0" baseline="0" dirty="0" smtClean="0">
                <a:ln>
                  <a:noFill/>
                </a:ln>
                <a:solidFill>
                  <a:srgbClr val="212121"/>
                </a:solidFill>
                <a:effectLst/>
                <a:latin typeface="+mn-lt"/>
              </a:rPr>
              <a:t>, </a:t>
            </a:r>
            <a:r>
              <a:rPr kumimoji="0" lang="fr-FR" altLang="fr-FR" sz="1400" b="0" i="0" u="none" strike="noStrike" cap="none" normalizeH="0" baseline="0" dirty="0">
                <a:ln>
                  <a:noFill/>
                </a:ln>
                <a:solidFill>
                  <a:srgbClr val="212121"/>
                </a:solidFill>
                <a:effectLst/>
                <a:latin typeface="+mn-lt"/>
              </a:rPr>
              <a:t>Carroll, Jensen, </a:t>
            </a:r>
            <a:r>
              <a:rPr kumimoji="0" lang="fr-FR" altLang="fr-FR" sz="1400" b="0" i="0" u="none" strike="noStrike" cap="none" normalizeH="0" baseline="0" dirty="0" err="1" smtClean="0">
                <a:ln>
                  <a:noFill/>
                </a:ln>
                <a:solidFill>
                  <a:srgbClr val="212121"/>
                </a:solidFill>
                <a:effectLst/>
                <a:latin typeface="+mn-lt"/>
              </a:rPr>
              <a:t>etc</a:t>
            </a:r>
            <a:r>
              <a:rPr kumimoji="0" lang="fr-FR" altLang="fr-FR" sz="1400" b="0" i="0" u="none" strike="noStrike" cap="none" normalizeH="0" baseline="0" dirty="0" smtClean="0">
                <a:ln>
                  <a:noFill/>
                </a:ln>
                <a:solidFill>
                  <a:srgbClr val="212121"/>
                </a:solidFill>
                <a:effectLst/>
                <a:latin typeface="+mn-lt"/>
              </a:rPr>
              <a:t>))</a:t>
            </a:r>
            <a:endParaRPr kumimoji="0" lang="fr-FR" altLang="fr-FR" sz="1400" b="0" i="0" u="none" strike="noStrike" cap="none" normalizeH="0" baseline="0" dirty="0">
              <a:ln>
                <a:noFill/>
              </a:ln>
              <a:solidFill>
                <a:srgbClr val="21212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a:ln>
                  <a:noFill/>
                </a:ln>
                <a:solidFill>
                  <a:srgbClr val="212121"/>
                </a:solidFill>
                <a:effectLst/>
                <a:latin typeface="+mn-lt"/>
              </a:rPr>
              <a:t> "Intelligence tests are not </a:t>
            </a:r>
            <a:r>
              <a:rPr kumimoji="0" lang="fr-FR" altLang="fr-FR" sz="1400" b="0" i="0" u="none" strike="noStrike" cap="none" normalizeH="0" baseline="0" dirty="0" err="1">
                <a:ln>
                  <a:noFill/>
                </a:ln>
                <a:solidFill>
                  <a:srgbClr val="212121"/>
                </a:solidFill>
                <a:effectLst/>
                <a:latin typeface="+mn-lt"/>
              </a:rPr>
              <a:t>culturally</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biased</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against</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individuals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from</a:t>
            </a:r>
            <a:r>
              <a:rPr kumimoji="0" lang="fr-FR" altLang="fr-FR" sz="1400" b="0" i="0" u="none" strike="noStrike" cap="none" normalizeH="0" baseline="0" dirty="0">
                <a:ln>
                  <a:noFill/>
                </a:ln>
                <a:solidFill>
                  <a:srgbClr val="212121"/>
                </a:solidFill>
                <a:effectLst/>
                <a:latin typeface="+mn-lt"/>
              </a:rPr>
              <a:t> a racial or </a:t>
            </a:r>
            <a:r>
              <a:rPr kumimoji="0" lang="fr-FR" altLang="fr-FR" sz="1400" b="0" i="0" u="none" strike="noStrike" cap="none" normalizeH="0" baseline="0" dirty="0" err="1">
                <a:ln>
                  <a:noFill/>
                </a:ln>
                <a:solidFill>
                  <a:srgbClr val="212121"/>
                </a:solidFill>
                <a:effectLst/>
                <a:latin typeface="+mn-lt"/>
              </a:rPr>
              <a:t>ethnic</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minority</a:t>
            </a:r>
            <a:r>
              <a:rPr kumimoji="0" lang="fr-FR" altLang="fr-FR" sz="1400" b="0" i="0" u="none" strike="noStrike" cap="none" normalizeH="0" baseline="0" dirty="0">
                <a:ln>
                  <a:noFill/>
                </a:ln>
                <a:solidFill>
                  <a:srgbClr val="212121"/>
                </a:solidFill>
                <a:effectLst/>
                <a:latin typeface="+mn-lt"/>
              </a:rPr>
              <a:t>, but </a:t>
            </a:r>
            <a:r>
              <a:rPr kumimoji="0" lang="fr-FR" altLang="fr-FR" sz="1400" b="0" i="0" u="none" strike="noStrike" cap="none" normalizeH="0" baseline="0" dirty="0" err="1">
                <a:ln>
                  <a:noFill/>
                </a:ln>
                <a:solidFill>
                  <a:srgbClr val="212121"/>
                </a:solidFill>
                <a:effectLst/>
                <a:latin typeface="+mn-lt"/>
              </a:rPr>
              <a:t>there</a:t>
            </a:r>
            <a:r>
              <a:rPr kumimoji="0" lang="fr-FR" altLang="fr-FR" sz="1400" b="0" i="0" u="none" strike="noStrike" cap="none" normalizeH="0" baseline="0" dirty="0">
                <a:ln>
                  <a:noFill/>
                </a:ln>
                <a:solidFill>
                  <a:srgbClr val="212121"/>
                </a:solidFill>
                <a:effectLst/>
                <a:latin typeface="+mn-lt"/>
              </a:rPr>
              <a:t> are observable </a:t>
            </a:r>
            <a:r>
              <a:rPr kumimoji="0" lang="fr-FR" altLang="fr-FR" sz="1400" b="0" i="0" u="none" strike="noStrike" cap="none" normalizeH="0" baseline="0" dirty="0" err="1">
                <a:ln>
                  <a:noFill/>
                </a:ln>
                <a:solidFill>
                  <a:srgbClr val="212121"/>
                </a:solidFill>
                <a:effectLst/>
                <a:latin typeface="+mn-lt"/>
              </a:rPr>
              <a:t>differences</a:t>
            </a:r>
            <a:r>
              <a:rPr kumimoji="0" lang="fr-FR" altLang="fr-FR" sz="1400" b="0" i="0" u="none" strike="noStrike" cap="none" normalizeH="0" baseline="0" dirty="0">
                <a:ln>
                  <a:noFill/>
                </a:ln>
                <a:solidFill>
                  <a:srgbClr val="212121"/>
                </a:solidFill>
                <a:effectLst/>
                <a:latin typeface="+mn-lt"/>
              </a:rPr>
              <a:t> in the relative distribution of IQ </a:t>
            </a:r>
            <a:r>
              <a:rPr kumimoji="0" lang="fr-FR" altLang="fr-FR" sz="1400" b="0" i="0" u="none" strike="noStrike" cap="none" normalizeH="0" baseline="0" dirty="0" err="1">
                <a:ln>
                  <a:noFill/>
                </a:ln>
                <a:solidFill>
                  <a:srgbClr val="212121"/>
                </a:solidFill>
                <a:effectLst/>
                <a:latin typeface="+mn-lt"/>
              </a:rPr>
              <a:t>across</a:t>
            </a:r>
            <a:r>
              <a:rPr kumimoji="0" lang="fr-FR" altLang="fr-FR" sz="1400" b="0" i="0" u="none" strike="noStrike" cap="none" normalizeH="0" baseline="0" dirty="0">
                <a:ln>
                  <a:noFill/>
                </a:ln>
                <a:solidFill>
                  <a:srgbClr val="212121"/>
                </a:solidFill>
                <a:effectLst/>
                <a:latin typeface="+mn-lt"/>
              </a:rPr>
              <a:t> groups. </a:t>
            </a:r>
          </a:p>
          <a:p>
            <a:pPr lvl="0" eaLnBrk="0" hangingPunct="0"/>
            <a:r>
              <a:rPr kumimoji="0" lang="fr-FR" altLang="fr-FR" sz="1400" b="0" i="0" u="none" strike="noStrike" cap="none" normalizeH="0" baseline="0" dirty="0">
                <a:ln>
                  <a:noFill/>
                </a:ln>
                <a:solidFill>
                  <a:srgbClr val="212121"/>
                </a:solidFill>
                <a:effectLst/>
                <a:latin typeface="+mn-lt"/>
              </a:rPr>
              <a:t>The </a:t>
            </a:r>
            <a:r>
              <a:rPr kumimoji="0" lang="fr-FR" altLang="fr-FR" sz="1400" b="0" i="0" u="none" strike="noStrike" cap="none" normalizeH="0" baseline="0" dirty="0" err="1">
                <a:ln>
                  <a:noFill/>
                </a:ln>
                <a:solidFill>
                  <a:srgbClr val="212121"/>
                </a:solidFill>
                <a:effectLst/>
                <a:latin typeface="+mn-lt"/>
              </a:rPr>
              <a:t>average</a:t>
            </a:r>
            <a:r>
              <a:rPr kumimoji="0" lang="fr-FR" altLang="fr-FR" sz="1400" b="0" i="0" u="none" strike="noStrike" cap="none" normalizeH="0" baseline="0" dirty="0">
                <a:ln>
                  <a:noFill/>
                </a:ln>
                <a:solidFill>
                  <a:srgbClr val="212121"/>
                </a:solidFill>
                <a:effectLst/>
                <a:latin typeface="+mn-lt"/>
              </a:rPr>
              <a:t> IQ of </a:t>
            </a:r>
            <a:r>
              <a:rPr kumimoji="0" lang="fr-FR" altLang="fr-FR" sz="1400" b="0" i="0" u="none" strike="noStrike" cap="none" normalizeH="0" baseline="0" dirty="0" err="1">
                <a:ln>
                  <a:noFill/>
                </a:ln>
                <a:solidFill>
                  <a:srgbClr val="212121"/>
                </a:solidFill>
                <a:effectLst/>
                <a:latin typeface="+mn-lt"/>
              </a:rPr>
              <a:t>Caucasians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is</a:t>
            </a:r>
            <a:r>
              <a:rPr kumimoji="0" lang="fr-FR" altLang="fr-FR" sz="1400" b="0" i="0" u="none" strike="noStrike" cap="none" normalizeH="0" baseline="0" dirty="0">
                <a:ln>
                  <a:noFill/>
                </a:ln>
                <a:solidFill>
                  <a:srgbClr val="212121"/>
                </a:solidFill>
                <a:effectLst/>
                <a:latin typeface="+mn-lt"/>
              </a:rPr>
              <a:t> 100, </a:t>
            </a:r>
            <a:r>
              <a:rPr kumimoji="0" lang="fr-FR" altLang="fr-FR" sz="1400" b="0" i="0" u="none" strike="noStrike" cap="none" normalizeH="0" baseline="0" dirty="0" err="1">
                <a:ln>
                  <a:noFill/>
                </a:ln>
                <a:solidFill>
                  <a:srgbClr val="212121"/>
                </a:solidFill>
                <a:effectLst/>
                <a:latin typeface="+mn-lt"/>
              </a:rPr>
              <a:t>with</a:t>
            </a:r>
            <a:r>
              <a:rPr kumimoji="0" lang="fr-FR" altLang="fr-FR" sz="1400" b="0" i="0" u="none" strike="noStrike" cap="none" normalizeH="0" baseline="0" dirty="0">
                <a:ln>
                  <a:noFill/>
                </a:ln>
                <a:solidFill>
                  <a:srgbClr val="212121"/>
                </a:solidFill>
                <a:effectLst/>
                <a:latin typeface="+mn-lt"/>
              </a:rPr>
              <a:t> Ashkenazi </a:t>
            </a:r>
            <a:r>
              <a:rPr kumimoji="0" lang="fr-FR" altLang="fr-FR" sz="1400" b="0" i="0" u="none" strike="noStrike" cap="none" normalizeH="0" baseline="0" dirty="0" err="1">
                <a:ln>
                  <a:noFill/>
                </a:ln>
                <a:solidFill>
                  <a:srgbClr val="212121"/>
                </a:solidFill>
                <a:effectLst/>
                <a:latin typeface="+mn-lt"/>
              </a:rPr>
              <a:t>Jews</a:t>
            </a:r>
            <a:r>
              <a:rPr kumimoji="0" lang="fr-FR" altLang="fr-FR" sz="1400" b="0" i="0" u="none" strike="noStrike" cap="none" normalizeH="0" baseline="0" dirty="0">
                <a:ln>
                  <a:noFill/>
                </a:ln>
                <a:solidFill>
                  <a:srgbClr val="212121"/>
                </a:solidFill>
                <a:effectLst/>
                <a:latin typeface="+mn-lt"/>
              </a:rPr>
              <a:t> and East </a:t>
            </a:r>
            <a:r>
              <a:rPr kumimoji="0" lang="fr-FR" altLang="fr-FR" sz="1400" b="0" i="0" u="none" strike="noStrike" cap="none" normalizeH="0" baseline="0" dirty="0" err="1">
                <a:ln>
                  <a:noFill/>
                </a:ln>
                <a:solidFill>
                  <a:srgbClr val="212121"/>
                </a:solidFill>
                <a:effectLst/>
                <a:latin typeface="+mn-lt"/>
              </a:rPr>
              <a:t>Asians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having</a:t>
            </a:r>
            <a:r>
              <a:rPr kumimoji="0" lang="fr-FR" altLang="fr-FR" sz="1400" b="0" i="0" u="none" strike="noStrike" cap="none" normalizeH="0" baseline="0" dirty="0">
                <a:ln>
                  <a:noFill/>
                </a:ln>
                <a:solidFill>
                  <a:srgbClr val="212121"/>
                </a:solidFill>
                <a:effectLst/>
                <a:latin typeface="+mn-lt"/>
              </a:rPr>
              <a:t> a </a:t>
            </a:r>
            <a:r>
              <a:rPr kumimoji="0" lang="fr-FR" altLang="fr-FR" sz="1400" b="0" i="0" u="none" strike="noStrike" cap="none" normalizeH="0" baseline="0" dirty="0" err="1">
                <a:ln>
                  <a:noFill/>
                </a:ln>
                <a:solidFill>
                  <a:srgbClr val="212121"/>
                </a:solidFill>
                <a:effectLst/>
                <a:latin typeface="+mn-lt"/>
              </a:rPr>
              <a:t>higher</a:t>
            </a:r>
            <a:r>
              <a:rPr kumimoji="0" lang="fr-FR" altLang="fr-FR" sz="1400" b="0" i="0" u="none" strike="noStrike" cap="none" normalizeH="0" baseline="0" dirty="0">
                <a:ln>
                  <a:noFill/>
                </a:ln>
                <a:solidFill>
                  <a:srgbClr val="212121"/>
                </a:solidFill>
                <a:effectLst/>
                <a:latin typeface="+mn-lt"/>
              </a:rPr>
              <a:t> score, and </a:t>
            </a:r>
            <a:r>
              <a:rPr kumimoji="0" lang="fr-FR" altLang="fr-FR" sz="1400" b="0" i="0" u="none" strike="noStrike" cap="none" normalizeH="0" baseline="0" dirty="0" err="1">
                <a:ln>
                  <a:noFill/>
                </a:ln>
                <a:solidFill>
                  <a:srgbClr val="212121"/>
                </a:solidFill>
                <a:effectLst/>
                <a:latin typeface="+mn-lt"/>
              </a:rPr>
              <a:t>Hispanics</a:t>
            </a:r>
            <a:r>
              <a:rPr kumimoji="0" lang="fr-FR" altLang="fr-FR" sz="1400" b="0" i="0" u="none" strike="noStrike" cap="none" normalizeH="0" baseline="0" dirty="0">
                <a:ln>
                  <a:noFill/>
                </a:ln>
                <a:solidFill>
                  <a:srgbClr val="212121"/>
                </a:solidFill>
                <a:effectLst/>
                <a:latin typeface="+mn-lt"/>
              </a:rPr>
              <a:t> and Blacks </a:t>
            </a:r>
            <a:r>
              <a:rPr kumimoji="0" lang="fr-FR" altLang="fr-FR" sz="1400" b="0" i="0" u="none" strike="noStrike" cap="none" normalizeH="0" baseline="0" dirty="0" err="1">
                <a:ln>
                  <a:noFill/>
                </a:ln>
                <a:solidFill>
                  <a:srgbClr val="212121"/>
                </a:solidFill>
                <a:effectLst/>
                <a:latin typeface="+mn-lt"/>
              </a:rPr>
              <a:t>having</a:t>
            </a:r>
            <a:r>
              <a:rPr kumimoji="0" lang="fr-FR" altLang="fr-FR" sz="1400" b="0" i="0" u="none" strike="noStrike" cap="none" normalizeH="0" baseline="0" dirty="0">
                <a:ln>
                  <a:noFill/>
                </a:ln>
                <a:solidFill>
                  <a:srgbClr val="212121"/>
                </a:solidFill>
                <a:effectLst/>
                <a:latin typeface="+mn-lt"/>
              </a:rPr>
              <a:t> a </a:t>
            </a:r>
            <a:r>
              <a:rPr kumimoji="0" lang="fr-FR" altLang="fr-FR" sz="1400" b="0" i="0" u="none" strike="noStrike" cap="none" normalizeH="0" baseline="0" dirty="0" err="1">
                <a:ln>
                  <a:noFill/>
                </a:ln>
                <a:solidFill>
                  <a:srgbClr val="212121"/>
                </a:solidFill>
                <a:effectLst/>
                <a:latin typeface="+mn-lt"/>
              </a:rPr>
              <a:t>lower</a:t>
            </a:r>
            <a:r>
              <a:rPr kumimoji="0" lang="fr-FR" altLang="fr-FR" sz="1400" b="0" i="0" u="none" strike="noStrike" cap="none" normalizeH="0" baseline="0" dirty="0">
                <a:ln>
                  <a:noFill/>
                </a:ln>
                <a:solidFill>
                  <a:srgbClr val="212121"/>
                </a:solidFill>
                <a:effectLst/>
                <a:latin typeface="+mn-lt"/>
              </a:rPr>
              <a:t> score, 85 for the </a:t>
            </a:r>
            <a:r>
              <a:rPr kumimoji="0" lang="fr-FR" altLang="fr-FR" sz="1400" b="0" i="0" u="none" strike="noStrike" cap="none" normalizeH="0" baseline="0" dirty="0" err="1">
                <a:ln>
                  <a:noFill/>
                </a:ln>
                <a:solidFill>
                  <a:srgbClr val="212121"/>
                </a:solidFill>
                <a:effectLst/>
                <a:latin typeface="+mn-lt"/>
              </a:rPr>
              <a:t>African</a:t>
            </a:r>
            <a:r>
              <a:rPr kumimoji="0" lang="fr-FR" altLang="fr-FR" sz="1400" b="0" i="0" u="none" strike="noStrike" cap="none" normalizeH="0" baseline="0" dirty="0">
                <a:ln>
                  <a:noFill/>
                </a:ln>
                <a:solidFill>
                  <a:srgbClr val="212121"/>
                </a:solidFill>
                <a:effectLst/>
                <a:latin typeface="+mn-lt"/>
              </a:rPr>
              <a:t>-American </a:t>
            </a:r>
            <a:r>
              <a:rPr kumimoji="0" lang="fr-FR" altLang="fr-FR" sz="1400" b="0" i="0" u="none" strike="noStrike" cap="none" normalizeH="0" baseline="0" dirty="0" err="1">
                <a:ln>
                  <a:noFill/>
                </a:ln>
                <a:solidFill>
                  <a:srgbClr val="212121"/>
                </a:solidFill>
                <a:effectLst/>
                <a:latin typeface="+mn-lt"/>
              </a:rPr>
              <a:t>average</a:t>
            </a:r>
            <a:r>
              <a:rPr kumimoji="0" lang="fr-FR" altLang="fr-FR" sz="1400" b="0" i="0" u="none" strike="noStrike" cap="none" normalizeH="0" baseline="0" dirty="0">
                <a:ln>
                  <a:noFill/>
                </a:ln>
                <a:solidFill>
                  <a:srgbClr val="212121"/>
                </a:solidFill>
                <a:effectLst/>
                <a:latin typeface="+mn-lt"/>
              </a:rPr>
              <a:t>. </a:t>
            </a:r>
            <a:r>
              <a:rPr kumimoji="0" lang="fr-FR" altLang="fr-FR" sz="1400" b="1" i="0" u="none" strike="noStrike" cap="none" normalizeH="0" baseline="0" dirty="0" err="1">
                <a:ln>
                  <a:noFill/>
                </a:ln>
                <a:solidFill>
                  <a:srgbClr val="212121"/>
                </a:solidFill>
                <a:effectLst/>
                <a:latin typeface="+mn-lt"/>
              </a:rPr>
              <a:t>Regarding</a:t>
            </a:r>
            <a:r>
              <a:rPr kumimoji="0" lang="fr-FR" altLang="fr-FR" sz="1400" b="1" i="0" u="none" strike="noStrike" cap="none" normalizeH="0" baseline="0" dirty="0">
                <a:ln>
                  <a:noFill/>
                </a:ln>
                <a:solidFill>
                  <a:srgbClr val="212121"/>
                </a:solidFill>
                <a:effectLst/>
                <a:latin typeface="+mn-lt"/>
              </a:rPr>
              <a:t> race </a:t>
            </a:r>
            <a:r>
              <a:rPr kumimoji="0" lang="fr-FR" altLang="fr-FR" sz="1400" b="1" i="0" u="none" strike="noStrike" cap="none" normalizeH="0" baseline="0" dirty="0" err="1">
                <a:ln>
                  <a:noFill/>
                </a:ln>
                <a:solidFill>
                  <a:srgbClr val="212121"/>
                </a:solidFill>
                <a:effectLst/>
                <a:latin typeface="+mn-lt"/>
              </a:rPr>
              <a:t>differences</a:t>
            </a:r>
            <a:r>
              <a:rPr kumimoji="0" lang="fr-FR" altLang="fr-FR" sz="1400" b="1" i="0" u="none" strike="noStrike" cap="none" normalizeH="0" baseline="0" dirty="0">
                <a:ln>
                  <a:noFill/>
                </a:ln>
                <a:solidFill>
                  <a:srgbClr val="212121"/>
                </a:solidFill>
                <a:effectLst/>
                <a:latin typeface="+mn-lt"/>
              </a:rPr>
              <a:t> in intelligence, </a:t>
            </a:r>
            <a:r>
              <a:rPr kumimoji="0" lang="fr-FR" altLang="fr-FR" sz="1400" b="1" i="0" u="none" strike="noStrike" cap="none" normalizeH="0" baseline="0" dirty="0" err="1">
                <a:ln>
                  <a:noFill/>
                </a:ln>
                <a:solidFill>
                  <a:srgbClr val="212121"/>
                </a:solidFill>
                <a:effectLst/>
                <a:latin typeface="+mn-lt"/>
              </a:rPr>
              <a:t>genetic</a:t>
            </a:r>
            <a:r>
              <a:rPr kumimoji="0" lang="fr-FR" altLang="fr-FR" sz="1400" b="1" i="0" u="none" strike="noStrike" cap="none" normalizeH="0" baseline="0" dirty="0">
                <a:ln>
                  <a:noFill/>
                </a:ln>
                <a:solidFill>
                  <a:srgbClr val="212121"/>
                </a:solidFill>
                <a:effectLst/>
                <a:latin typeface="+mn-lt"/>
              </a:rPr>
              <a:t> </a:t>
            </a:r>
            <a:r>
              <a:rPr kumimoji="0" lang="fr-FR" altLang="fr-FR" sz="1400" b="1" i="0" u="none" strike="noStrike" cap="none" normalizeH="0" baseline="0" dirty="0" err="1">
                <a:ln>
                  <a:noFill/>
                </a:ln>
                <a:solidFill>
                  <a:srgbClr val="212121"/>
                </a:solidFill>
                <a:effectLst/>
                <a:latin typeface="+mn-lt"/>
              </a:rPr>
              <a:t>factors</a:t>
            </a:r>
            <a:r>
              <a:rPr kumimoji="0" lang="fr-FR" altLang="fr-FR" sz="1400" b="1" i="0" u="none" strike="noStrike" cap="none" normalizeH="0" baseline="0" dirty="0">
                <a:ln>
                  <a:noFill/>
                </a:ln>
                <a:solidFill>
                  <a:srgbClr val="212121"/>
                </a:solidFill>
                <a:effectLst/>
                <a:latin typeface="+mn-lt"/>
              </a:rPr>
              <a:t> </a:t>
            </a:r>
            <a:r>
              <a:rPr kumimoji="0" lang="fr-FR" altLang="fr-FR" sz="1400" b="1" i="0" u="none" strike="noStrike" cap="none" normalizeH="0" baseline="0" dirty="0" err="1">
                <a:ln>
                  <a:noFill/>
                </a:ln>
                <a:solidFill>
                  <a:srgbClr val="212121"/>
                </a:solidFill>
                <a:effectLst/>
                <a:latin typeface="+mn-lt"/>
              </a:rPr>
              <a:t>play</a:t>
            </a:r>
            <a:r>
              <a:rPr kumimoji="0" lang="fr-FR" altLang="fr-FR" sz="1400" b="1" i="0" u="none" strike="noStrike" cap="none" normalizeH="0" baseline="0" dirty="0">
                <a:ln>
                  <a:noFill/>
                </a:ln>
                <a:solidFill>
                  <a:srgbClr val="212121"/>
                </a:solidFill>
                <a:effectLst/>
                <a:latin typeface="+mn-lt"/>
              </a:rPr>
              <a:t> a more important </a:t>
            </a:r>
            <a:r>
              <a:rPr kumimoji="0" lang="fr-FR" altLang="fr-FR" sz="1400" b="1" i="0" u="none" strike="noStrike" cap="none" normalizeH="0" baseline="0" dirty="0" err="1">
                <a:ln>
                  <a:noFill/>
                </a:ln>
                <a:solidFill>
                  <a:srgbClr val="212121"/>
                </a:solidFill>
                <a:effectLst/>
                <a:latin typeface="+mn-lt"/>
              </a:rPr>
              <a:t>role</a:t>
            </a:r>
            <a:r>
              <a:rPr kumimoji="0" lang="fr-FR" altLang="fr-FR" sz="1400" b="1" i="0" u="none" strike="noStrike" cap="none" normalizeH="0" baseline="0" dirty="0">
                <a:ln>
                  <a:noFill/>
                </a:ln>
                <a:solidFill>
                  <a:srgbClr val="212121"/>
                </a:solidFill>
                <a:effectLst/>
                <a:latin typeface="+mn-lt"/>
              </a:rPr>
              <a:t> </a:t>
            </a:r>
            <a:r>
              <a:rPr kumimoji="0" lang="fr-FR" altLang="fr-FR" sz="1400" b="1" i="0" u="none" strike="noStrike" cap="none" normalizeH="0" baseline="0" dirty="0" err="1">
                <a:ln>
                  <a:noFill/>
                </a:ln>
                <a:solidFill>
                  <a:srgbClr val="212121"/>
                </a:solidFill>
                <a:effectLst/>
                <a:latin typeface="+mn-lt"/>
              </a:rPr>
              <a:t>than</a:t>
            </a:r>
            <a:r>
              <a:rPr kumimoji="0" lang="fr-FR" altLang="fr-FR" sz="1400" b="1" i="0" u="none" strike="noStrike" cap="none" normalizeH="0" baseline="0" dirty="0">
                <a:ln>
                  <a:noFill/>
                </a:ln>
                <a:solidFill>
                  <a:srgbClr val="212121"/>
                </a:solidFill>
                <a:effectLst/>
                <a:latin typeface="+mn-lt"/>
              </a:rPr>
              <a:t> </a:t>
            </a:r>
            <a:r>
              <a:rPr kumimoji="0" lang="fr-FR" altLang="fr-FR" sz="1400" b="1" i="0" u="none" strike="noStrike" cap="none" normalizeH="0" baseline="0" dirty="0" err="1">
                <a:ln>
                  <a:noFill/>
                </a:ln>
                <a:solidFill>
                  <a:srgbClr val="212121"/>
                </a:solidFill>
                <a:effectLst/>
                <a:latin typeface="+mn-lt"/>
              </a:rPr>
              <a:t>environmental</a:t>
            </a:r>
            <a:r>
              <a:rPr kumimoji="0" lang="fr-FR" altLang="fr-FR" sz="1400" b="1" i="0" u="none" strike="noStrike" cap="none" normalizeH="0" baseline="0" dirty="0">
                <a:ln>
                  <a:noFill/>
                </a:ln>
                <a:solidFill>
                  <a:srgbClr val="212121"/>
                </a:solidFill>
                <a:effectLst/>
                <a:latin typeface="+mn-lt"/>
              </a:rPr>
              <a:t> </a:t>
            </a:r>
            <a:r>
              <a:rPr kumimoji="0" lang="fr-FR" altLang="fr-FR" sz="1400" b="1" i="0" u="none" strike="noStrike" cap="none" normalizeH="0" baseline="0" dirty="0" err="1">
                <a:ln>
                  <a:noFill/>
                </a:ln>
                <a:solidFill>
                  <a:srgbClr val="212121"/>
                </a:solidFill>
                <a:effectLst/>
                <a:latin typeface="+mn-lt"/>
              </a:rPr>
              <a:t>factors</a:t>
            </a:r>
            <a:r>
              <a:rPr lang="en-US" sz="1400" dirty="0"/>
              <a:t>” </a:t>
            </a:r>
            <a:endParaRPr kumimoji="0" lang="fr-FR" altLang="fr-FR" sz="1400" b="1" i="0" u="none" strike="noStrike" cap="none" normalizeH="0" baseline="0" dirty="0">
              <a:ln>
                <a:noFill/>
              </a:ln>
              <a:solidFill>
                <a:schemeClr val="tx1"/>
              </a:solidFill>
              <a:effectLst/>
              <a:latin typeface="+mn-lt"/>
            </a:endParaRPr>
          </a:p>
        </p:txBody>
      </p:sp>
    </p:spTree>
  </p:cSld>
  <p:clrMapOvr>
    <a:masterClrMapping/>
  </p:clrMapOvr>
  <p:transition spd="slow" advTm="178778"/>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52BBA24D-2C47-400A-8FD8-A1DD8A53E0F6}"/>
              </a:ext>
            </a:extLst>
          </p:cNvPr>
          <p:cNvSpPr>
            <a:spLocks noGrp="1"/>
          </p:cNvSpPr>
          <p:nvPr>
            <p:ph type="sldNum" sz="quarter" idx="12"/>
          </p:nvPr>
        </p:nvSpPr>
        <p:spPr/>
        <p:txBody>
          <a:bodyPr/>
          <a:lstStyle/>
          <a:p>
            <a:pPr>
              <a:defRPr/>
            </a:pPr>
            <a:fld id="{C961D413-C80E-4040-8C95-0A8BAAE2541B}" type="slidenum">
              <a:rPr lang="fr-BE" smtClean="0"/>
              <a:pPr>
                <a:defRPr/>
              </a:pPr>
              <a:t>219</a:t>
            </a:fld>
            <a:endParaRPr lang="fr-BE" dirty="0"/>
          </a:p>
        </p:txBody>
      </p:sp>
      <p:sp>
        <p:nvSpPr>
          <p:cNvPr id="5" name="Espace réservé du contenu 4">
            <a:extLst>
              <a:ext uri="{FF2B5EF4-FFF2-40B4-BE49-F238E27FC236}">
                <a16:creationId xmlns:a16="http://schemas.microsoft.com/office/drawing/2014/main" id="{9DBFD48A-DD47-4829-9472-080E05926DBD}"/>
              </a:ext>
            </a:extLst>
          </p:cNvPr>
          <p:cNvSpPr>
            <a:spLocks noGrp="1"/>
          </p:cNvSpPr>
          <p:nvPr>
            <p:ph idx="1"/>
          </p:nvPr>
        </p:nvSpPr>
        <p:spPr>
          <a:xfrm>
            <a:off x="395536" y="1049655"/>
            <a:ext cx="3960440" cy="5047536"/>
          </a:xfrm>
          <a:prstGeom prst="rect">
            <a:avLst/>
          </a:prstGeom>
        </p:spPr>
        <p:txBody>
          <a:bodyPr wrap="square">
            <a:spAutoFit/>
          </a:bodyPr>
          <a:lstStyle/>
          <a:p>
            <a:r>
              <a:rPr lang="fr-BE" sz="1000" dirty="0">
                <a:solidFill>
                  <a:srgbClr val="0B0080"/>
                </a:solidFill>
                <a:hlinkClick r:id="rId2" tooltip="Richard D. Arvey"/>
              </a:rPr>
              <a:t>Richard D. </a:t>
            </a:r>
            <a:r>
              <a:rPr lang="fr-BE" sz="1000" dirty="0" err="1">
                <a:solidFill>
                  <a:srgbClr val="0B0080"/>
                </a:solidFill>
                <a:hlinkClick r:id="rId2" tooltip="Richard D. Arvey"/>
              </a:rPr>
              <a:t>Arvey</a:t>
            </a:r>
            <a:r>
              <a:rPr lang="fr-BE" sz="1000" dirty="0">
                <a:solidFill>
                  <a:srgbClr val="222222"/>
                </a:solidFill>
              </a:rPr>
              <a:t>, </a:t>
            </a:r>
            <a:r>
              <a:rPr lang="fr-BE" sz="1000" dirty="0" err="1">
                <a:solidFill>
                  <a:srgbClr val="0B0080"/>
                </a:solidFill>
                <a:hlinkClick r:id="rId3" tooltip="University of Minnesota"/>
              </a:rPr>
              <a:t>University</a:t>
            </a:r>
            <a:r>
              <a:rPr lang="fr-BE" sz="1000" dirty="0">
                <a:solidFill>
                  <a:srgbClr val="0B0080"/>
                </a:solidFill>
                <a:hlinkClick r:id="rId3" tooltip="University of Minnesota"/>
              </a:rPr>
              <a:t> of Minnesota</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4" tooltip="Thomas J. Bouchard, Jr."/>
              </a:rPr>
              <a:t>Thomas J. Bouchard, Jr.</a:t>
            </a:r>
            <a:r>
              <a:rPr lang="fr-BE" sz="1000" dirty="0">
                <a:solidFill>
                  <a:srgbClr val="222222"/>
                </a:solidFill>
              </a:rPr>
              <a:t>, </a:t>
            </a:r>
            <a:r>
              <a:rPr lang="fr-BE" sz="1000" dirty="0" err="1">
                <a:solidFill>
                  <a:srgbClr val="0B0080"/>
                </a:solidFill>
                <a:hlinkClick r:id="rId3" tooltip="University of Minnesota"/>
              </a:rPr>
              <a:t>University</a:t>
            </a:r>
            <a:r>
              <a:rPr lang="fr-BE" sz="1000" dirty="0">
                <a:solidFill>
                  <a:srgbClr val="0B0080"/>
                </a:solidFill>
                <a:hlinkClick r:id="rId3" tooltip="University of Minnesota"/>
              </a:rPr>
              <a:t> of Minnesota</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5" tooltip="John B. Carroll"/>
              </a:rPr>
              <a:t>John B. Carroll</a:t>
            </a:r>
            <a:r>
              <a:rPr lang="fr-BE" sz="1000" dirty="0">
                <a:solidFill>
                  <a:srgbClr val="222222"/>
                </a:solidFill>
              </a:rPr>
              <a:t>, </a:t>
            </a:r>
            <a:r>
              <a:rPr lang="fr-BE" sz="1000" dirty="0" err="1">
                <a:solidFill>
                  <a:srgbClr val="0B0080"/>
                </a:solidFill>
                <a:hlinkClick r:id="rId6" tooltip="University of North Carolina at Chapel Hill"/>
              </a:rPr>
              <a:t>University</a:t>
            </a:r>
            <a:r>
              <a:rPr lang="fr-BE" sz="1000" dirty="0">
                <a:solidFill>
                  <a:srgbClr val="0B0080"/>
                </a:solidFill>
                <a:hlinkClick r:id="rId6" tooltip="University of North Carolina at Chapel Hill"/>
              </a:rPr>
              <a:t> of North Carolina at Chapel Hill</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7" tooltip="Raymond B. Cattell"/>
              </a:rPr>
              <a:t>Raymond B. Cattell</a:t>
            </a:r>
            <a:r>
              <a:rPr lang="fr-BE" sz="1000" dirty="0">
                <a:solidFill>
                  <a:srgbClr val="222222"/>
                </a:solidFill>
              </a:rPr>
              <a:t>, </a:t>
            </a:r>
            <a:r>
              <a:rPr lang="fr-BE" sz="1000" dirty="0" err="1">
                <a:solidFill>
                  <a:srgbClr val="0B0080"/>
                </a:solidFill>
                <a:hlinkClick r:id="rId8" tooltip="University of Hawaii"/>
              </a:rPr>
              <a:t>University</a:t>
            </a:r>
            <a:r>
              <a:rPr lang="fr-BE" sz="1000" dirty="0">
                <a:solidFill>
                  <a:srgbClr val="0B0080"/>
                </a:solidFill>
                <a:hlinkClick r:id="rId8" tooltip="University of Hawaii"/>
              </a:rPr>
              <a:t> of Hawaii</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9" tooltip="David B. Cohen (psychologist)"/>
              </a:rPr>
              <a:t>David B. Cohen</a:t>
            </a:r>
            <a:r>
              <a:rPr lang="fr-BE" sz="1000" dirty="0">
                <a:solidFill>
                  <a:srgbClr val="222222"/>
                </a:solidFill>
              </a:rPr>
              <a:t>, </a:t>
            </a:r>
            <a:r>
              <a:rPr lang="fr-BE" sz="1000" dirty="0" err="1">
                <a:solidFill>
                  <a:srgbClr val="0B0080"/>
                </a:solidFill>
                <a:hlinkClick r:id="rId10" tooltip="University of Texas at Austin"/>
              </a:rPr>
              <a:t>University</a:t>
            </a:r>
            <a:r>
              <a:rPr lang="fr-BE" sz="1000" dirty="0">
                <a:solidFill>
                  <a:srgbClr val="0B0080"/>
                </a:solidFill>
                <a:hlinkClick r:id="rId10" tooltip="University of Texas at Austin"/>
              </a:rPr>
              <a:t> of Texas at Austin</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11" tooltip="Rene V. Dawis"/>
              </a:rPr>
              <a:t>Rene V. </a:t>
            </a:r>
            <a:r>
              <a:rPr lang="fr-BE" sz="1000" dirty="0" err="1">
                <a:solidFill>
                  <a:srgbClr val="0B0080"/>
                </a:solidFill>
                <a:hlinkClick r:id="rId11" tooltip="Rene V. Dawis"/>
              </a:rPr>
              <a:t>Dawis</a:t>
            </a:r>
            <a:r>
              <a:rPr lang="fr-BE" sz="1000" dirty="0">
                <a:solidFill>
                  <a:srgbClr val="222222"/>
                </a:solidFill>
              </a:rPr>
              <a:t>, </a:t>
            </a:r>
            <a:r>
              <a:rPr lang="fr-BE" sz="1000" dirty="0" err="1">
                <a:solidFill>
                  <a:srgbClr val="0B0080"/>
                </a:solidFill>
                <a:hlinkClick r:id="rId3" tooltip="University of Minnesota"/>
              </a:rPr>
              <a:t>University</a:t>
            </a:r>
            <a:r>
              <a:rPr lang="fr-BE" sz="1000" dirty="0">
                <a:solidFill>
                  <a:srgbClr val="0B0080"/>
                </a:solidFill>
                <a:hlinkClick r:id="rId3" tooltip="University of Minnesota"/>
              </a:rPr>
              <a:t> of Minnesota</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12" tooltip="Douglas K. Detterman"/>
              </a:rPr>
              <a:t>Douglas K. </a:t>
            </a:r>
            <a:r>
              <a:rPr lang="fr-BE" sz="1000" dirty="0" err="1">
                <a:solidFill>
                  <a:srgbClr val="0B0080"/>
                </a:solidFill>
                <a:hlinkClick r:id="rId12" tooltip="Douglas K. Detterman"/>
              </a:rPr>
              <a:t>Detterman</a:t>
            </a:r>
            <a:r>
              <a:rPr lang="fr-BE" sz="1000" dirty="0">
                <a:solidFill>
                  <a:srgbClr val="222222"/>
                </a:solidFill>
              </a:rPr>
              <a:t>, </a:t>
            </a:r>
            <a:r>
              <a:rPr lang="fr-BE" sz="1000" dirty="0">
                <a:solidFill>
                  <a:srgbClr val="0B0080"/>
                </a:solidFill>
                <a:hlinkClick r:id="rId13" tooltip="Case Western Reserve University"/>
              </a:rPr>
              <a:t>Case Western Reserve </a:t>
            </a:r>
            <a:r>
              <a:rPr lang="fr-BE" sz="1000" dirty="0" err="1">
                <a:solidFill>
                  <a:srgbClr val="0B0080"/>
                </a:solidFill>
                <a:hlinkClick r:id="rId13" tooltip="Case Western Reserve University"/>
              </a:rPr>
              <a:t>University</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14" tooltip="Marvin Dunnette"/>
              </a:rPr>
              <a:t>Marvin </a:t>
            </a:r>
            <a:r>
              <a:rPr lang="fr-BE" sz="1000" dirty="0" err="1">
                <a:solidFill>
                  <a:srgbClr val="0B0080"/>
                </a:solidFill>
                <a:hlinkClick r:id="rId14" tooltip="Marvin Dunnette"/>
              </a:rPr>
              <a:t>Dunnette</a:t>
            </a:r>
            <a:r>
              <a:rPr lang="fr-BE" sz="1000" dirty="0">
                <a:solidFill>
                  <a:srgbClr val="222222"/>
                </a:solidFill>
              </a:rPr>
              <a:t>, </a:t>
            </a:r>
            <a:r>
              <a:rPr lang="fr-BE" sz="1000" dirty="0" err="1">
                <a:solidFill>
                  <a:srgbClr val="0B0080"/>
                </a:solidFill>
                <a:hlinkClick r:id="rId3" tooltip="University of Minnesota"/>
              </a:rPr>
              <a:t>University</a:t>
            </a:r>
            <a:r>
              <a:rPr lang="fr-BE" sz="1000" dirty="0">
                <a:solidFill>
                  <a:srgbClr val="0B0080"/>
                </a:solidFill>
                <a:hlinkClick r:id="rId3" tooltip="University of Minnesota"/>
              </a:rPr>
              <a:t> of Minnesota</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15" tooltip="Hans Eysenck"/>
              </a:rPr>
              <a:t>Hans Eysenck</a:t>
            </a:r>
            <a:r>
              <a:rPr lang="fr-BE" sz="1000" dirty="0">
                <a:solidFill>
                  <a:srgbClr val="222222"/>
                </a:solidFill>
              </a:rPr>
              <a:t>, </a:t>
            </a:r>
            <a:r>
              <a:rPr lang="fr-BE" sz="1000" dirty="0" err="1">
                <a:solidFill>
                  <a:srgbClr val="0B0080"/>
                </a:solidFill>
                <a:hlinkClick r:id="rId16" tooltip="University of London"/>
              </a:rPr>
              <a:t>University</a:t>
            </a:r>
            <a:r>
              <a:rPr lang="fr-BE" sz="1000" dirty="0">
                <a:solidFill>
                  <a:srgbClr val="0B0080"/>
                </a:solidFill>
                <a:hlinkClick r:id="rId16" tooltip="University of London"/>
              </a:rPr>
              <a:t> of London</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17" tooltip="Jack M. Feldman"/>
              </a:rPr>
              <a:t>Jack M. Feldman</a:t>
            </a:r>
            <a:r>
              <a:rPr lang="fr-BE" sz="1000" dirty="0">
                <a:solidFill>
                  <a:srgbClr val="222222"/>
                </a:solidFill>
              </a:rPr>
              <a:t>, </a:t>
            </a:r>
            <a:r>
              <a:rPr lang="fr-BE" sz="1000" dirty="0">
                <a:solidFill>
                  <a:srgbClr val="0B0080"/>
                </a:solidFill>
                <a:hlinkClick r:id="rId18" tooltip="Georgia Institute of Technology"/>
              </a:rPr>
              <a:t>Georgia Institute of </a:t>
            </a:r>
            <a:r>
              <a:rPr lang="fr-BE" sz="1000" dirty="0" err="1">
                <a:solidFill>
                  <a:srgbClr val="0B0080"/>
                </a:solidFill>
                <a:hlinkClick r:id="rId18" tooltip="Georgia Institute of Technology"/>
              </a:rPr>
              <a:t>Technology</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19" tooltip="Edwin A. Fleishman"/>
              </a:rPr>
              <a:t>Edwin A. </a:t>
            </a:r>
            <a:r>
              <a:rPr lang="fr-BE" sz="1000" dirty="0" err="1">
                <a:solidFill>
                  <a:srgbClr val="0B0080"/>
                </a:solidFill>
                <a:hlinkClick r:id="rId19" tooltip="Edwin A. Fleishman"/>
              </a:rPr>
              <a:t>Fleishman</a:t>
            </a:r>
            <a:r>
              <a:rPr lang="fr-BE" sz="1000" dirty="0">
                <a:solidFill>
                  <a:srgbClr val="222222"/>
                </a:solidFill>
              </a:rPr>
              <a:t>, </a:t>
            </a:r>
            <a:r>
              <a:rPr lang="fr-BE" sz="1000" dirty="0">
                <a:solidFill>
                  <a:srgbClr val="0B0080"/>
                </a:solidFill>
                <a:hlinkClick r:id="rId20" tooltip="George Mason University"/>
              </a:rPr>
              <a:t>George Mason </a:t>
            </a:r>
            <a:r>
              <a:rPr lang="fr-BE" sz="1000" dirty="0" err="1">
                <a:solidFill>
                  <a:srgbClr val="0B0080"/>
                </a:solidFill>
                <a:hlinkClick r:id="rId20" tooltip="George Mason University"/>
              </a:rPr>
              <a:t>University</a:t>
            </a:r>
            <a:endParaRPr lang="fr-BE" sz="1000" dirty="0">
              <a:solidFill>
                <a:srgbClr val="222222"/>
              </a:solidFill>
            </a:endParaRPr>
          </a:p>
          <a:p>
            <a:pPr>
              <a:buFont typeface="Arial" panose="020B0604020202020204" pitchFamily="34" charset="0"/>
              <a:buChar char="•"/>
            </a:pPr>
            <a:r>
              <a:rPr lang="fr-BE" sz="1000" dirty="0" err="1">
                <a:solidFill>
                  <a:srgbClr val="0B0080"/>
                </a:solidFill>
                <a:hlinkClick r:id="rId21" tooltip="Grover C. Gilmore"/>
              </a:rPr>
              <a:t>Grover</a:t>
            </a:r>
            <a:r>
              <a:rPr lang="fr-BE" sz="1000" dirty="0">
                <a:solidFill>
                  <a:srgbClr val="0B0080"/>
                </a:solidFill>
                <a:hlinkClick r:id="rId21" tooltip="Grover C. Gilmore"/>
              </a:rPr>
              <a:t> C. Gilmore</a:t>
            </a:r>
            <a:r>
              <a:rPr lang="fr-BE" sz="1000" dirty="0">
                <a:solidFill>
                  <a:srgbClr val="222222"/>
                </a:solidFill>
              </a:rPr>
              <a:t>, </a:t>
            </a:r>
            <a:r>
              <a:rPr lang="fr-BE" sz="1000" dirty="0">
                <a:solidFill>
                  <a:srgbClr val="0B0080"/>
                </a:solidFill>
                <a:hlinkClick r:id="rId13" tooltip="Case Western Reserve University"/>
              </a:rPr>
              <a:t>Case Western Reserve </a:t>
            </a:r>
            <a:r>
              <a:rPr lang="fr-BE" sz="1000" dirty="0" err="1">
                <a:solidFill>
                  <a:srgbClr val="0B0080"/>
                </a:solidFill>
                <a:hlinkClick r:id="rId13" tooltip="Case Western Reserve University"/>
              </a:rPr>
              <a:t>University</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22" tooltip="Robert A. Gordon"/>
              </a:rPr>
              <a:t>Robert A. Gordon</a:t>
            </a:r>
            <a:r>
              <a:rPr lang="fr-BE" sz="1000" dirty="0">
                <a:solidFill>
                  <a:srgbClr val="222222"/>
                </a:solidFill>
              </a:rPr>
              <a:t>, </a:t>
            </a:r>
            <a:r>
              <a:rPr lang="fr-BE" sz="1000" dirty="0">
                <a:solidFill>
                  <a:srgbClr val="0B0080"/>
                </a:solidFill>
                <a:hlinkClick r:id="rId23" tooltip="Johns Hopkins University"/>
              </a:rPr>
              <a:t>Johns Hopkins </a:t>
            </a:r>
            <a:r>
              <a:rPr lang="fr-BE" sz="1000" dirty="0" err="1">
                <a:solidFill>
                  <a:srgbClr val="0B0080"/>
                </a:solidFill>
                <a:hlinkClick r:id="rId23" tooltip="Johns Hopkins University"/>
              </a:rPr>
              <a:t>University</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24" tooltip="Linda Gottfredson"/>
              </a:rPr>
              <a:t>Linda S. </a:t>
            </a:r>
            <a:r>
              <a:rPr lang="fr-BE" sz="1000" dirty="0" err="1">
                <a:solidFill>
                  <a:srgbClr val="0B0080"/>
                </a:solidFill>
                <a:hlinkClick r:id="rId24" tooltip="Linda Gottfredson"/>
              </a:rPr>
              <a:t>Gottfredson</a:t>
            </a:r>
            <a:r>
              <a:rPr lang="fr-BE" sz="1000" dirty="0">
                <a:solidFill>
                  <a:srgbClr val="222222"/>
                </a:solidFill>
              </a:rPr>
              <a:t>, </a:t>
            </a:r>
            <a:r>
              <a:rPr lang="fr-BE" sz="1000" dirty="0" err="1">
                <a:solidFill>
                  <a:srgbClr val="0B0080"/>
                </a:solidFill>
                <a:hlinkClick r:id="rId25" tooltip="University of Delaware"/>
              </a:rPr>
              <a:t>University</a:t>
            </a:r>
            <a:r>
              <a:rPr lang="fr-BE" sz="1000" dirty="0">
                <a:solidFill>
                  <a:srgbClr val="0B0080"/>
                </a:solidFill>
                <a:hlinkClick r:id="rId25" tooltip="University of Delaware"/>
              </a:rPr>
              <a:t> of Delaware</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26" tooltip="Robert L. Greene"/>
              </a:rPr>
              <a:t>Robert L. Greene</a:t>
            </a:r>
            <a:r>
              <a:rPr lang="fr-BE" sz="1000" dirty="0">
                <a:solidFill>
                  <a:srgbClr val="222222"/>
                </a:solidFill>
              </a:rPr>
              <a:t>, </a:t>
            </a:r>
            <a:r>
              <a:rPr lang="fr-BE" sz="1000" dirty="0">
                <a:solidFill>
                  <a:srgbClr val="0B0080"/>
                </a:solidFill>
                <a:hlinkClick r:id="rId13" tooltip="Case Western Reserve University"/>
              </a:rPr>
              <a:t>Case Western Reserve </a:t>
            </a:r>
            <a:r>
              <a:rPr lang="fr-BE" sz="1000" dirty="0" err="1">
                <a:solidFill>
                  <a:srgbClr val="0B0080"/>
                </a:solidFill>
                <a:hlinkClick r:id="rId13" tooltip="Case Western Reserve University"/>
              </a:rPr>
              <a:t>University</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27" tooltip="Richard J. Haier"/>
              </a:rPr>
              <a:t>Richard J. </a:t>
            </a:r>
            <a:r>
              <a:rPr lang="fr-BE" sz="1000" dirty="0" err="1">
                <a:solidFill>
                  <a:srgbClr val="0B0080"/>
                </a:solidFill>
                <a:hlinkClick r:id="rId27" tooltip="Richard J. Haier"/>
              </a:rPr>
              <a:t>Haier</a:t>
            </a:r>
            <a:r>
              <a:rPr lang="fr-BE" sz="1000" dirty="0">
                <a:solidFill>
                  <a:srgbClr val="222222"/>
                </a:solidFill>
              </a:rPr>
              <a:t>, </a:t>
            </a:r>
            <a:r>
              <a:rPr lang="fr-BE" sz="1000" dirty="0" err="1">
                <a:solidFill>
                  <a:srgbClr val="0B0080"/>
                </a:solidFill>
                <a:hlinkClick r:id="rId28" tooltip="University of California, Irvine"/>
              </a:rPr>
              <a:t>University</a:t>
            </a:r>
            <a:r>
              <a:rPr lang="fr-BE" sz="1000" dirty="0">
                <a:solidFill>
                  <a:srgbClr val="0B0080"/>
                </a:solidFill>
                <a:hlinkClick r:id="rId28" tooltip="University of California, Irvine"/>
              </a:rPr>
              <a:t> of California, Irvine</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29" tooltip="Garrett Hardin"/>
              </a:rPr>
              <a:t>Garrett Hardin</a:t>
            </a:r>
            <a:r>
              <a:rPr lang="fr-BE" sz="1000" dirty="0">
                <a:solidFill>
                  <a:srgbClr val="222222"/>
                </a:solidFill>
              </a:rPr>
              <a:t>, </a:t>
            </a:r>
            <a:r>
              <a:rPr lang="fr-BE" sz="1000" dirty="0" err="1">
                <a:solidFill>
                  <a:srgbClr val="0B0080"/>
                </a:solidFill>
                <a:hlinkClick r:id="rId30" tooltip="University of California, Santa Barbara"/>
              </a:rPr>
              <a:t>University</a:t>
            </a:r>
            <a:r>
              <a:rPr lang="fr-BE" sz="1000" dirty="0">
                <a:solidFill>
                  <a:srgbClr val="0B0080"/>
                </a:solidFill>
                <a:hlinkClick r:id="rId30" tooltip="University of California, Santa Barbara"/>
              </a:rPr>
              <a:t> of California, Santa Barbara</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31" tooltip="Robert Hogan (psychologist)"/>
              </a:rPr>
              <a:t>Robert Hogan</a:t>
            </a:r>
            <a:r>
              <a:rPr lang="fr-BE" sz="1000" dirty="0">
                <a:solidFill>
                  <a:srgbClr val="222222"/>
                </a:solidFill>
              </a:rPr>
              <a:t>, </a:t>
            </a:r>
            <a:r>
              <a:rPr lang="fr-BE" sz="1000" dirty="0" err="1">
                <a:solidFill>
                  <a:srgbClr val="0B0080"/>
                </a:solidFill>
                <a:hlinkClick r:id="rId32" tooltip="University of Tulsa"/>
              </a:rPr>
              <a:t>University</a:t>
            </a:r>
            <a:r>
              <a:rPr lang="fr-BE" sz="1000" dirty="0">
                <a:solidFill>
                  <a:srgbClr val="0B0080"/>
                </a:solidFill>
                <a:hlinkClick r:id="rId32" tooltip="University of Tulsa"/>
              </a:rPr>
              <a:t> of Tulsa</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33" tooltip="Joseph M. Horn"/>
              </a:rPr>
              <a:t>Joseph M. Horn</a:t>
            </a:r>
            <a:r>
              <a:rPr lang="fr-BE" sz="1000" dirty="0">
                <a:solidFill>
                  <a:srgbClr val="222222"/>
                </a:solidFill>
              </a:rPr>
              <a:t>, </a:t>
            </a:r>
            <a:r>
              <a:rPr lang="fr-BE" sz="1000" dirty="0" err="1">
                <a:solidFill>
                  <a:srgbClr val="0B0080"/>
                </a:solidFill>
                <a:hlinkClick r:id="rId10" tooltip="University of Texas at Austin"/>
              </a:rPr>
              <a:t>University</a:t>
            </a:r>
            <a:r>
              <a:rPr lang="fr-BE" sz="1000" dirty="0">
                <a:solidFill>
                  <a:srgbClr val="0B0080"/>
                </a:solidFill>
                <a:hlinkClick r:id="rId10" tooltip="University of Texas at Austin"/>
              </a:rPr>
              <a:t> of Texas at Austin</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34" tooltip="Lloyd Humphreys"/>
              </a:rPr>
              <a:t>Lloyd G. </a:t>
            </a:r>
            <a:r>
              <a:rPr lang="fr-BE" sz="1000" dirty="0" err="1">
                <a:solidFill>
                  <a:srgbClr val="0B0080"/>
                </a:solidFill>
                <a:hlinkClick r:id="rId34" tooltip="Lloyd Humphreys"/>
              </a:rPr>
              <a:t>Humphreys</a:t>
            </a:r>
            <a:r>
              <a:rPr lang="fr-BE" sz="1000" dirty="0">
                <a:solidFill>
                  <a:srgbClr val="222222"/>
                </a:solidFill>
              </a:rPr>
              <a:t>, </a:t>
            </a:r>
            <a:r>
              <a:rPr lang="fr-BE" sz="1000" dirty="0" err="1">
                <a:solidFill>
                  <a:srgbClr val="0B0080"/>
                </a:solidFill>
                <a:hlinkClick r:id="rId35" tooltip="University of Illinois at Urbana–Champaign"/>
              </a:rPr>
              <a:t>University</a:t>
            </a:r>
            <a:r>
              <a:rPr lang="fr-BE" sz="1000" dirty="0">
                <a:solidFill>
                  <a:srgbClr val="0B0080"/>
                </a:solidFill>
                <a:hlinkClick r:id="rId35" tooltip="University of Illinois at Urbana–Champaign"/>
              </a:rPr>
              <a:t> of Illinois at Urbana–Champaign</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36" tooltip="John E. Hunter"/>
              </a:rPr>
              <a:t>John E. Hunter</a:t>
            </a:r>
            <a:r>
              <a:rPr lang="fr-BE" sz="1000" dirty="0">
                <a:solidFill>
                  <a:srgbClr val="222222"/>
                </a:solidFill>
              </a:rPr>
              <a:t>, </a:t>
            </a:r>
            <a:r>
              <a:rPr lang="fr-BE" sz="1000" dirty="0">
                <a:solidFill>
                  <a:srgbClr val="0B0080"/>
                </a:solidFill>
                <a:hlinkClick r:id="rId37" tooltip="Michigan State University"/>
              </a:rPr>
              <a:t>Michigan State </a:t>
            </a:r>
            <a:r>
              <a:rPr lang="fr-BE" sz="1000" dirty="0" err="1">
                <a:solidFill>
                  <a:srgbClr val="0B0080"/>
                </a:solidFill>
                <a:hlinkClick r:id="rId37" tooltip="Michigan State University"/>
              </a:rPr>
              <a:t>University</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38" tooltip="Seymour W. Itzkoff"/>
              </a:rPr>
              <a:t>Seymour W. </a:t>
            </a:r>
            <a:r>
              <a:rPr lang="fr-BE" sz="1000" dirty="0" err="1">
                <a:solidFill>
                  <a:srgbClr val="0B0080"/>
                </a:solidFill>
                <a:hlinkClick r:id="rId38" tooltip="Seymour W. Itzkoff"/>
              </a:rPr>
              <a:t>Itzkoff</a:t>
            </a:r>
            <a:r>
              <a:rPr lang="fr-BE" sz="1000" dirty="0">
                <a:solidFill>
                  <a:srgbClr val="222222"/>
                </a:solidFill>
              </a:rPr>
              <a:t>, </a:t>
            </a:r>
            <a:r>
              <a:rPr lang="fr-BE" sz="1000" dirty="0">
                <a:solidFill>
                  <a:srgbClr val="0B0080"/>
                </a:solidFill>
                <a:hlinkClick r:id="rId39" tooltip="Smith College"/>
              </a:rPr>
              <a:t>Smith </a:t>
            </a:r>
            <a:r>
              <a:rPr lang="fr-BE" sz="1000" dirty="0" err="1">
                <a:solidFill>
                  <a:srgbClr val="0B0080"/>
                </a:solidFill>
                <a:hlinkClick r:id="rId39" tooltip="Smith College"/>
              </a:rPr>
              <a:t>College</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40" tooltip="Douglas N. Jackson"/>
              </a:rPr>
              <a:t>Douglas N. Jackson</a:t>
            </a:r>
            <a:r>
              <a:rPr lang="fr-BE" sz="1000" dirty="0">
                <a:solidFill>
                  <a:srgbClr val="222222"/>
                </a:solidFill>
              </a:rPr>
              <a:t>, </a:t>
            </a:r>
            <a:r>
              <a:rPr lang="fr-BE" sz="1000" dirty="0" err="1">
                <a:solidFill>
                  <a:srgbClr val="0B0080"/>
                </a:solidFill>
                <a:hlinkClick r:id="rId41" tooltip="University of Western Ontario"/>
              </a:rPr>
              <a:t>University</a:t>
            </a:r>
            <a:r>
              <a:rPr lang="fr-BE" sz="1000" dirty="0">
                <a:solidFill>
                  <a:srgbClr val="0B0080"/>
                </a:solidFill>
                <a:hlinkClick r:id="rId41" tooltip="University of Western Ontario"/>
              </a:rPr>
              <a:t> of Western Ontario</a:t>
            </a:r>
            <a:endParaRPr lang="fr-BE" sz="1000" dirty="0">
              <a:solidFill>
                <a:srgbClr val="0B0080"/>
              </a:solidFill>
            </a:endParaRPr>
          </a:p>
          <a:p>
            <a:pPr>
              <a:buFont typeface="Arial" panose="020B0604020202020204" pitchFamily="34" charset="0"/>
              <a:buChar char="•"/>
            </a:pPr>
            <a:r>
              <a:rPr lang="fr-BE" sz="1000" dirty="0">
                <a:solidFill>
                  <a:srgbClr val="0B0080"/>
                </a:solidFill>
                <a:hlinkClick r:id="rId42" tooltip="James J. Jenkins"/>
              </a:rPr>
              <a:t>James J. Jenkins</a:t>
            </a:r>
            <a:r>
              <a:rPr lang="fr-BE" sz="1000" dirty="0">
                <a:solidFill>
                  <a:srgbClr val="222222"/>
                </a:solidFill>
              </a:rPr>
              <a:t>, </a:t>
            </a:r>
            <a:r>
              <a:rPr lang="fr-BE" sz="1000" dirty="0" err="1">
                <a:solidFill>
                  <a:srgbClr val="0B0080"/>
                </a:solidFill>
                <a:hlinkClick r:id="rId43" tooltip="University of South Florida"/>
              </a:rPr>
              <a:t>University</a:t>
            </a:r>
            <a:r>
              <a:rPr lang="fr-BE" sz="1000" dirty="0">
                <a:solidFill>
                  <a:srgbClr val="0B0080"/>
                </a:solidFill>
                <a:hlinkClick r:id="rId43" tooltip="University of South Florida"/>
              </a:rPr>
              <a:t> of South Florida</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44" tooltip="Arthur R. Jensen"/>
              </a:rPr>
              <a:t>Arthur R. Jensen</a:t>
            </a:r>
            <a:r>
              <a:rPr lang="fr-BE" sz="1000" dirty="0">
                <a:solidFill>
                  <a:srgbClr val="222222"/>
                </a:solidFill>
              </a:rPr>
              <a:t>, </a:t>
            </a:r>
            <a:r>
              <a:rPr lang="fr-BE" sz="1000" dirty="0" err="1">
                <a:solidFill>
                  <a:srgbClr val="0B0080"/>
                </a:solidFill>
                <a:hlinkClick r:id="rId45" tooltip="University of California, Berkeley"/>
              </a:rPr>
              <a:t>University</a:t>
            </a:r>
            <a:r>
              <a:rPr lang="fr-BE" sz="1000" dirty="0">
                <a:solidFill>
                  <a:srgbClr val="0B0080"/>
                </a:solidFill>
                <a:hlinkClick r:id="rId45" tooltip="University of California, Berkeley"/>
              </a:rPr>
              <a:t> of California, Berkeley</a:t>
            </a:r>
            <a:endParaRPr lang="fr-BE" sz="1000" dirty="0">
              <a:solidFill>
                <a:srgbClr val="222222"/>
              </a:solidFill>
            </a:endParaRPr>
          </a:p>
          <a:p>
            <a:pPr>
              <a:buFont typeface="Arial" panose="020B0604020202020204" pitchFamily="34" charset="0"/>
              <a:buChar char="•"/>
            </a:pPr>
            <a:r>
              <a:rPr lang="fr-BE" sz="1000" dirty="0">
                <a:solidFill>
                  <a:srgbClr val="0B0080"/>
                </a:solidFill>
                <a:hlinkClick r:id="rId46" tooltip="Alan S. Kaufman"/>
              </a:rPr>
              <a:t>Alan S. Kaufman</a:t>
            </a:r>
            <a:r>
              <a:rPr lang="fr-BE" sz="1000" dirty="0">
                <a:solidFill>
                  <a:srgbClr val="222222"/>
                </a:solidFill>
              </a:rPr>
              <a:t>, </a:t>
            </a:r>
            <a:r>
              <a:rPr lang="fr-BE" sz="1000" dirty="0" err="1">
                <a:solidFill>
                  <a:srgbClr val="0B0080"/>
                </a:solidFill>
                <a:hlinkClick r:id="rId47" tooltip="University of Alabama"/>
              </a:rPr>
              <a:t>University</a:t>
            </a:r>
            <a:r>
              <a:rPr lang="fr-BE" sz="1000" dirty="0">
                <a:solidFill>
                  <a:srgbClr val="0B0080"/>
                </a:solidFill>
                <a:hlinkClick r:id="rId47" tooltip="University of Alabama"/>
              </a:rPr>
              <a:t> of Alabama</a:t>
            </a:r>
            <a:endParaRPr lang="fr-BE" sz="1000" dirty="0">
              <a:solidFill>
                <a:srgbClr val="222222"/>
              </a:solidFill>
            </a:endParaRPr>
          </a:p>
          <a:p>
            <a:pPr>
              <a:buFont typeface="Arial" panose="020B0604020202020204" pitchFamily="34" charset="0"/>
              <a:buChar char="•"/>
            </a:pPr>
            <a:endParaRPr lang="fr-BE" sz="1000" b="0" i="0" dirty="0">
              <a:solidFill>
                <a:srgbClr val="222222"/>
              </a:solidFill>
              <a:effectLst/>
            </a:endParaRPr>
          </a:p>
        </p:txBody>
      </p:sp>
      <p:sp>
        <p:nvSpPr>
          <p:cNvPr id="7" name="ZoneTexte 6">
            <a:extLst>
              <a:ext uri="{FF2B5EF4-FFF2-40B4-BE49-F238E27FC236}">
                <a16:creationId xmlns:a16="http://schemas.microsoft.com/office/drawing/2014/main" id="{253760A7-D7D6-4D2A-BA4F-891D332C6D96}"/>
              </a:ext>
            </a:extLst>
          </p:cNvPr>
          <p:cNvSpPr txBox="1"/>
          <p:nvPr/>
        </p:nvSpPr>
        <p:spPr>
          <a:xfrm>
            <a:off x="4933020" y="802676"/>
            <a:ext cx="3240360" cy="5509200"/>
          </a:xfrm>
          <a:prstGeom prst="rect">
            <a:avLst/>
          </a:prstGeom>
          <a:noFill/>
        </p:spPr>
        <p:txBody>
          <a:bodyPr wrap="square" rtlCol="0">
            <a:spAutoFit/>
          </a:bodyPr>
          <a:lstStyle/>
          <a:p>
            <a:pPr>
              <a:buFont typeface="Arial" panose="020B0604020202020204" pitchFamily="34" charset="0"/>
              <a:buChar char="•"/>
            </a:pPr>
            <a:endParaRPr lang="fr-BE" sz="1100" dirty="0">
              <a:solidFill>
                <a:srgbClr val="222222"/>
              </a:solidFill>
              <a:latin typeface="+mn-lt"/>
            </a:endParaRPr>
          </a:p>
          <a:p>
            <a:pPr>
              <a:buFont typeface="Arial" panose="020B0604020202020204" pitchFamily="34" charset="0"/>
              <a:buChar char="•"/>
            </a:pPr>
            <a:r>
              <a:rPr lang="fr-BE" sz="1100" dirty="0" err="1">
                <a:solidFill>
                  <a:srgbClr val="0B0080"/>
                </a:solidFill>
                <a:latin typeface="+mn-lt"/>
                <a:hlinkClick r:id="rId48" tooltip="Nadeen L. Kaufman"/>
              </a:rPr>
              <a:t>Nadeen</a:t>
            </a:r>
            <a:r>
              <a:rPr lang="fr-BE" sz="1100" dirty="0">
                <a:solidFill>
                  <a:srgbClr val="0B0080"/>
                </a:solidFill>
                <a:latin typeface="+mn-lt"/>
                <a:hlinkClick r:id="rId48" tooltip="Nadeen L. Kaufman"/>
              </a:rPr>
              <a:t> L. Kaufman</a:t>
            </a:r>
            <a:r>
              <a:rPr lang="fr-BE" sz="1100" dirty="0">
                <a:solidFill>
                  <a:srgbClr val="222222"/>
                </a:solidFill>
                <a:latin typeface="+mn-lt"/>
              </a:rPr>
              <a:t>, </a:t>
            </a:r>
            <a:r>
              <a:rPr lang="fr-BE" sz="1100" dirty="0">
                <a:solidFill>
                  <a:srgbClr val="0B0080"/>
                </a:solidFill>
                <a:latin typeface="+mn-lt"/>
                <a:hlinkClick r:id="rId49" tooltip="California School of Professional Psychology"/>
              </a:rPr>
              <a:t>California </a:t>
            </a:r>
            <a:r>
              <a:rPr lang="fr-BE" sz="1100" dirty="0" err="1">
                <a:solidFill>
                  <a:srgbClr val="0B0080"/>
                </a:solidFill>
                <a:latin typeface="+mn-lt"/>
                <a:hlinkClick r:id="rId49" tooltip="California School of Professional Psychology"/>
              </a:rPr>
              <a:t>School</a:t>
            </a:r>
            <a:r>
              <a:rPr lang="fr-BE" sz="1100" dirty="0">
                <a:solidFill>
                  <a:srgbClr val="0B0080"/>
                </a:solidFill>
                <a:latin typeface="+mn-lt"/>
                <a:hlinkClick r:id="rId49" tooltip="California School of Professional Psychology"/>
              </a:rPr>
              <a:t> of Professional Psychology</a:t>
            </a:r>
            <a:r>
              <a:rPr lang="fr-BE" sz="1100" dirty="0">
                <a:solidFill>
                  <a:srgbClr val="222222"/>
                </a:solidFill>
                <a:latin typeface="+mn-lt"/>
              </a:rPr>
              <a:t> at San Diego</a:t>
            </a:r>
          </a:p>
          <a:p>
            <a:pPr>
              <a:buFont typeface="Arial" panose="020B0604020202020204" pitchFamily="34" charset="0"/>
              <a:buChar char="•"/>
            </a:pPr>
            <a:r>
              <a:rPr lang="fr-BE" sz="1100" dirty="0">
                <a:solidFill>
                  <a:srgbClr val="0B0080"/>
                </a:solidFill>
                <a:latin typeface="+mn-lt"/>
                <a:hlinkClick r:id="rId50" tooltip="Timothy Z. Keith"/>
              </a:rPr>
              <a:t>Timothy Z. Keith</a:t>
            </a:r>
            <a:r>
              <a:rPr lang="fr-BE" sz="1100" dirty="0">
                <a:solidFill>
                  <a:srgbClr val="222222"/>
                </a:solidFill>
                <a:latin typeface="+mn-lt"/>
              </a:rPr>
              <a:t>, </a:t>
            </a:r>
            <a:r>
              <a:rPr lang="fr-BE" sz="1100" dirty="0">
                <a:solidFill>
                  <a:srgbClr val="0B0080"/>
                </a:solidFill>
                <a:latin typeface="+mn-lt"/>
                <a:hlinkClick r:id="rId51" tooltip="Alfred University"/>
              </a:rPr>
              <a:t>Alfred </a:t>
            </a:r>
            <a:r>
              <a:rPr lang="fr-BE" sz="1100" dirty="0" err="1">
                <a:solidFill>
                  <a:srgbClr val="0B0080"/>
                </a:solidFill>
                <a:latin typeface="+mn-lt"/>
                <a:hlinkClick r:id="rId51" tooltip="Alfred University"/>
              </a:rPr>
              <a:t>University</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52" tooltip="Nadine Lambert"/>
              </a:rPr>
              <a:t>Nadine Lambert</a:t>
            </a:r>
            <a:r>
              <a:rPr lang="fr-BE" sz="1100" dirty="0">
                <a:solidFill>
                  <a:srgbClr val="222222"/>
                </a:solidFill>
                <a:latin typeface="+mn-lt"/>
              </a:rPr>
              <a:t>, </a:t>
            </a:r>
            <a:r>
              <a:rPr lang="fr-BE" sz="1100" dirty="0" err="1">
                <a:solidFill>
                  <a:srgbClr val="0B0080"/>
                </a:solidFill>
                <a:latin typeface="+mn-lt"/>
                <a:hlinkClick r:id="rId45" tooltip="University of California, Berkeley"/>
              </a:rPr>
              <a:t>University</a:t>
            </a:r>
            <a:r>
              <a:rPr lang="fr-BE" sz="1100" dirty="0">
                <a:solidFill>
                  <a:srgbClr val="0B0080"/>
                </a:solidFill>
                <a:latin typeface="+mn-lt"/>
                <a:hlinkClick r:id="rId45" tooltip="University of California, Berkeley"/>
              </a:rPr>
              <a:t> of California, Berkeley</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53" tooltip="John C. Loehlin"/>
              </a:rPr>
              <a:t>John C. </a:t>
            </a:r>
            <a:r>
              <a:rPr lang="fr-BE" sz="1100" dirty="0" err="1">
                <a:solidFill>
                  <a:srgbClr val="0B0080"/>
                </a:solidFill>
                <a:latin typeface="+mn-lt"/>
                <a:hlinkClick r:id="rId53" tooltip="John C. Loehlin"/>
              </a:rPr>
              <a:t>Loehlin</a:t>
            </a:r>
            <a:r>
              <a:rPr lang="fr-BE" sz="1100" dirty="0">
                <a:solidFill>
                  <a:srgbClr val="222222"/>
                </a:solidFill>
                <a:latin typeface="+mn-lt"/>
              </a:rPr>
              <a:t>, </a:t>
            </a:r>
            <a:r>
              <a:rPr lang="fr-BE" sz="1100" dirty="0" err="1">
                <a:solidFill>
                  <a:srgbClr val="0B0080"/>
                </a:solidFill>
                <a:latin typeface="+mn-lt"/>
                <a:hlinkClick r:id="rId10" tooltip="University of Texas at Austin"/>
              </a:rPr>
              <a:t>University</a:t>
            </a:r>
            <a:r>
              <a:rPr lang="fr-BE" sz="1100" dirty="0">
                <a:solidFill>
                  <a:srgbClr val="0B0080"/>
                </a:solidFill>
                <a:latin typeface="+mn-lt"/>
                <a:hlinkClick r:id="rId10" tooltip="University of Texas at Austin"/>
              </a:rPr>
              <a:t> of Texas at Austin</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54" tooltip="David Lubinski"/>
              </a:rPr>
              <a:t>David </a:t>
            </a:r>
            <a:r>
              <a:rPr lang="fr-BE" sz="1100" dirty="0" err="1">
                <a:solidFill>
                  <a:srgbClr val="0B0080"/>
                </a:solidFill>
                <a:latin typeface="+mn-lt"/>
                <a:hlinkClick r:id="rId54" tooltip="David Lubinski"/>
              </a:rPr>
              <a:t>Lubinski</a:t>
            </a:r>
            <a:r>
              <a:rPr lang="fr-BE" sz="1100" dirty="0">
                <a:solidFill>
                  <a:srgbClr val="222222"/>
                </a:solidFill>
                <a:latin typeface="+mn-lt"/>
              </a:rPr>
              <a:t>, </a:t>
            </a:r>
            <a:r>
              <a:rPr lang="fr-BE" sz="1100" dirty="0">
                <a:solidFill>
                  <a:srgbClr val="0B0080"/>
                </a:solidFill>
                <a:latin typeface="+mn-lt"/>
                <a:hlinkClick r:id="rId55" tooltip="Iowa State University"/>
              </a:rPr>
              <a:t>Iowa State </a:t>
            </a:r>
            <a:r>
              <a:rPr lang="fr-BE" sz="1100" dirty="0" err="1">
                <a:solidFill>
                  <a:srgbClr val="0B0080"/>
                </a:solidFill>
                <a:latin typeface="+mn-lt"/>
                <a:hlinkClick r:id="rId55" tooltip="Iowa State University"/>
              </a:rPr>
              <a:t>University</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56" tooltip="David T. Lykken"/>
              </a:rPr>
              <a:t>David T. </a:t>
            </a:r>
            <a:r>
              <a:rPr lang="fr-BE" sz="1100" dirty="0" err="1">
                <a:solidFill>
                  <a:srgbClr val="0B0080"/>
                </a:solidFill>
                <a:latin typeface="+mn-lt"/>
                <a:hlinkClick r:id="rId56" tooltip="David T. Lykken"/>
              </a:rPr>
              <a:t>Lykken</a:t>
            </a:r>
            <a:r>
              <a:rPr lang="fr-BE" sz="1100" dirty="0">
                <a:solidFill>
                  <a:srgbClr val="222222"/>
                </a:solidFill>
                <a:latin typeface="+mn-lt"/>
              </a:rPr>
              <a:t>, </a:t>
            </a:r>
            <a:r>
              <a:rPr lang="fr-BE" sz="1100" dirty="0" err="1">
                <a:solidFill>
                  <a:srgbClr val="0B0080"/>
                </a:solidFill>
                <a:latin typeface="+mn-lt"/>
                <a:hlinkClick r:id="rId3" tooltip="University of Minnesota"/>
              </a:rPr>
              <a:t>University</a:t>
            </a:r>
            <a:r>
              <a:rPr lang="fr-BE" sz="1100" dirty="0">
                <a:solidFill>
                  <a:srgbClr val="0B0080"/>
                </a:solidFill>
                <a:latin typeface="+mn-lt"/>
                <a:hlinkClick r:id="rId3" tooltip="University of Minnesota"/>
              </a:rPr>
              <a:t> of Minnesota</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57" tooltip="Richard Lynn"/>
              </a:rPr>
              <a:t>Richard Lynn</a:t>
            </a:r>
            <a:r>
              <a:rPr lang="fr-BE" sz="1100" dirty="0">
                <a:solidFill>
                  <a:srgbClr val="222222"/>
                </a:solidFill>
                <a:latin typeface="+mn-lt"/>
              </a:rPr>
              <a:t>, </a:t>
            </a:r>
            <a:r>
              <a:rPr lang="fr-BE" sz="1100" dirty="0" err="1">
                <a:solidFill>
                  <a:srgbClr val="0B0080"/>
                </a:solidFill>
                <a:latin typeface="+mn-lt"/>
                <a:hlinkClick r:id="rId58" tooltip="University of Ulster at Coleraine"/>
              </a:rPr>
              <a:t>University</a:t>
            </a:r>
            <a:r>
              <a:rPr lang="fr-BE" sz="1100" dirty="0">
                <a:solidFill>
                  <a:srgbClr val="0B0080"/>
                </a:solidFill>
                <a:latin typeface="+mn-lt"/>
                <a:hlinkClick r:id="rId58" tooltip="University of Ulster at Coleraine"/>
              </a:rPr>
              <a:t> of Ulster at Coleraine</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59" tooltip="Paul E. Meehl"/>
              </a:rPr>
              <a:t>Paul E. </a:t>
            </a:r>
            <a:r>
              <a:rPr lang="fr-BE" sz="1100" dirty="0" err="1">
                <a:solidFill>
                  <a:srgbClr val="0B0080"/>
                </a:solidFill>
                <a:latin typeface="+mn-lt"/>
                <a:hlinkClick r:id="rId59" tooltip="Paul E. Meehl"/>
              </a:rPr>
              <a:t>Meehl</a:t>
            </a:r>
            <a:r>
              <a:rPr lang="fr-BE" sz="1100" dirty="0">
                <a:solidFill>
                  <a:srgbClr val="222222"/>
                </a:solidFill>
                <a:latin typeface="+mn-lt"/>
              </a:rPr>
              <a:t>, </a:t>
            </a:r>
            <a:r>
              <a:rPr lang="fr-BE" sz="1100" dirty="0" err="1">
                <a:solidFill>
                  <a:srgbClr val="0B0080"/>
                </a:solidFill>
                <a:latin typeface="+mn-lt"/>
                <a:hlinkClick r:id="rId3" tooltip="University of Minnesota"/>
              </a:rPr>
              <a:t>University</a:t>
            </a:r>
            <a:r>
              <a:rPr lang="fr-BE" sz="1100" dirty="0">
                <a:solidFill>
                  <a:srgbClr val="0B0080"/>
                </a:solidFill>
                <a:latin typeface="+mn-lt"/>
                <a:hlinkClick r:id="rId3" tooltip="University of Minnesota"/>
              </a:rPr>
              <a:t> of Minnesota</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60" tooltip="R. Travis Osborne"/>
              </a:rPr>
              <a:t>R. Travis Osborne</a:t>
            </a:r>
            <a:r>
              <a:rPr lang="fr-BE" sz="1100" dirty="0">
                <a:solidFill>
                  <a:srgbClr val="222222"/>
                </a:solidFill>
                <a:latin typeface="+mn-lt"/>
              </a:rPr>
              <a:t>, </a:t>
            </a:r>
            <a:r>
              <a:rPr lang="fr-BE" sz="1100" dirty="0" err="1">
                <a:solidFill>
                  <a:srgbClr val="0B0080"/>
                </a:solidFill>
                <a:latin typeface="+mn-lt"/>
                <a:hlinkClick r:id="rId61" tooltip="University of Georgia"/>
              </a:rPr>
              <a:t>University</a:t>
            </a:r>
            <a:r>
              <a:rPr lang="fr-BE" sz="1100" dirty="0">
                <a:solidFill>
                  <a:srgbClr val="0B0080"/>
                </a:solidFill>
                <a:latin typeface="+mn-lt"/>
                <a:hlinkClick r:id="rId61" tooltip="University of Georgia"/>
              </a:rPr>
              <a:t> of Georgia</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62" tooltip="Robert Perloff"/>
              </a:rPr>
              <a:t>Robert </a:t>
            </a:r>
            <a:r>
              <a:rPr lang="fr-BE" sz="1100" dirty="0" err="1">
                <a:solidFill>
                  <a:srgbClr val="0B0080"/>
                </a:solidFill>
                <a:latin typeface="+mn-lt"/>
                <a:hlinkClick r:id="rId62" tooltip="Robert Perloff"/>
              </a:rPr>
              <a:t>Perloff</a:t>
            </a:r>
            <a:r>
              <a:rPr lang="fr-BE" sz="1100" dirty="0">
                <a:solidFill>
                  <a:srgbClr val="222222"/>
                </a:solidFill>
                <a:latin typeface="+mn-lt"/>
              </a:rPr>
              <a:t>, </a:t>
            </a:r>
            <a:r>
              <a:rPr lang="fr-BE" sz="1100" dirty="0" err="1">
                <a:solidFill>
                  <a:srgbClr val="0B0080"/>
                </a:solidFill>
                <a:latin typeface="+mn-lt"/>
                <a:hlinkClick r:id="rId63" tooltip="University of Pittsburgh"/>
              </a:rPr>
              <a:t>University</a:t>
            </a:r>
            <a:r>
              <a:rPr lang="fr-BE" sz="1100" dirty="0">
                <a:solidFill>
                  <a:srgbClr val="0B0080"/>
                </a:solidFill>
                <a:latin typeface="+mn-lt"/>
                <a:hlinkClick r:id="rId63" tooltip="University of Pittsburgh"/>
              </a:rPr>
              <a:t> of Pittsburgh</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64" tooltip="Robert Plomin"/>
              </a:rPr>
              <a:t>Robert </a:t>
            </a:r>
            <a:r>
              <a:rPr lang="fr-BE" sz="1100" dirty="0" err="1">
                <a:solidFill>
                  <a:srgbClr val="0B0080"/>
                </a:solidFill>
                <a:latin typeface="+mn-lt"/>
                <a:hlinkClick r:id="rId64" tooltip="Robert Plomin"/>
              </a:rPr>
              <a:t>Plomin</a:t>
            </a:r>
            <a:r>
              <a:rPr lang="fr-BE" sz="1100" dirty="0">
                <a:solidFill>
                  <a:srgbClr val="222222"/>
                </a:solidFill>
                <a:latin typeface="+mn-lt"/>
              </a:rPr>
              <a:t>, </a:t>
            </a:r>
            <a:r>
              <a:rPr lang="fr-BE" sz="1100" dirty="0">
                <a:solidFill>
                  <a:srgbClr val="0B0080"/>
                </a:solidFill>
                <a:latin typeface="+mn-lt"/>
                <a:hlinkClick r:id="rId65" tooltip="Institute of Psychiatry"/>
              </a:rPr>
              <a:t>Institute of </a:t>
            </a:r>
            <a:r>
              <a:rPr lang="fr-BE" sz="1100" dirty="0" err="1">
                <a:solidFill>
                  <a:srgbClr val="0B0080"/>
                </a:solidFill>
                <a:latin typeface="+mn-lt"/>
                <a:hlinkClick r:id="rId65" tooltip="Institute of Psychiatry"/>
              </a:rPr>
              <a:t>Psychiatry</a:t>
            </a:r>
            <a:r>
              <a:rPr lang="fr-BE" sz="1100" dirty="0">
                <a:solidFill>
                  <a:srgbClr val="222222"/>
                </a:solidFill>
                <a:latin typeface="+mn-lt"/>
              </a:rPr>
              <a:t>, London</a:t>
            </a:r>
          </a:p>
          <a:p>
            <a:pPr>
              <a:buFont typeface="Arial" panose="020B0604020202020204" pitchFamily="34" charset="0"/>
              <a:buChar char="•"/>
            </a:pPr>
            <a:r>
              <a:rPr lang="fr-BE" sz="1100" dirty="0">
                <a:solidFill>
                  <a:srgbClr val="0B0080"/>
                </a:solidFill>
                <a:latin typeface="+mn-lt"/>
                <a:hlinkClick r:id="rId66" tooltip="Cecil R. Reynolds"/>
              </a:rPr>
              <a:t>Cecil R. Reynolds</a:t>
            </a:r>
            <a:r>
              <a:rPr lang="fr-BE" sz="1100" dirty="0">
                <a:solidFill>
                  <a:srgbClr val="222222"/>
                </a:solidFill>
                <a:latin typeface="+mn-lt"/>
              </a:rPr>
              <a:t>, </a:t>
            </a:r>
            <a:r>
              <a:rPr lang="fr-BE" sz="1100" dirty="0">
                <a:solidFill>
                  <a:srgbClr val="0B0080"/>
                </a:solidFill>
                <a:latin typeface="+mn-lt"/>
                <a:hlinkClick r:id="rId67" tooltip="Texas A&amp;M University"/>
              </a:rPr>
              <a:t>Texas A&amp;M </a:t>
            </a:r>
            <a:r>
              <a:rPr lang="fr-BE" sz="1100" dirty="0" err="1">
                <a:solidFill>
                  <a:srgbClr val="0B0080"/>
                </a:solidFill>
                <a:latin typeface="+mn-lt"/>
                <a:hlinkClick r:id="rId67" tooltip="Texas A&amp;M University"/>
              </a:rPr>
              <a:t>University</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68" tooltip="David C. Rowe"/>
              </a:rPr>
              <a:t>David C. Rowe</a:t>
            </a:r>
            <a:r>
              <a:rPr lang="fr-BE" sz="1100" dirty="0">
                <a:solidFill>
                  <a:srgbClr val="222222"/>
                </a:solidFill>
                <a:latin typeface="+mn-lt"/>
              </a:rPr>
              <a:t>, </a:t>
            </a:r>
            <a:r>
              <a:rPr lang="fr-BE" sz="1100" dirty="0" err="1">
                <a:solidFill>
                  <a:srgbClr val="0B0080"/>
                </a:solidFill>
                <a:latin typeface="+mn-lt"/>
                <a:hlinkClick r:id="rId69" tooltip="University of Arizona"/>
              </a:rPr>
              <a:t>University</a:t>
            </a:r>
            <a:r>
              <a:rPr lang="fr-BE" sz="1100" dirty="0">
                <a:solidFill>
                  <a:srgbClr val="0B0080"/>
                </a:solidFill>
                <a:latin typeface="+mn-lt"/>
                <a:hlinkClick r:id="rId69" tooltip="University of Arizona"/>
              </a:rPr>
              <a:t> of Arizona</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70" tooltip="J. Philippe Rushton"/>
              </a:rPr>
              <a:t>J. Philippe Rushton</a:t>
            </a:r>
            <a:r>
              <a:rPr lang="fr-BE" sz="1100" dirty="0">
                <a:solidFill>
                  <a:srgbClr val="222222"/>
                </a:solidFill>
                <a:latin typeface="+mn-lt"/>
              </a:rPr>
              <a:t>, </a:t>
            </a:r>
            <a:r>
              <a:rPr lang="fr-BE" sz="1100" dirty="0" err="1">
                <a:solidFill>
                  <a:srgbClr val="222222"/>
                </a:solidFill>
                <a:latin typeface="+mn-lt"/>
              </a:rPr>
              <a:t>psychologist</a:t>
            </a:r>
            <a:r>
              <a:rPr lang="fr-BE" sz="1100" dirty="0">
                <a:solidFill>
                  <a:srgbClr val="222222"/>
                </a:solidFill>
                <a:latin typeface="+mn-lt"/>
              </a:rPr>
              <a:t>, </a:t>
            </a:r>
            <a:r>
              <a:rPr lang="fr-BE" sz="1100" dirty="0" err="1">
                <a:solidFill>
                  <a:srgbClr val="0B0080"/>
                </a:solidFill>
                <a:latin typeface="+mn-lt"/>
                <a:hlinkClick r:id="rId41" tooltip="University of Western Ontario"/>
              </a:rPr>
              <a:t>University</a:t>
            </a:r>
            <a:r>
              <a:rPr lang="fr-BE" sz="1100" dirty="0">
                <a:solidFill>
                  <a:srgbClr val="0B0080"/>
                </a:solidFill>
                <a:latin typeface="+mn-lt"/>
                <a:hlinkClick r:id="rId41" tooltip="University of Western Ontario"/>
              </a:rPr>
              <a:t> of Western Ontario</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71" tooltip="Vincent Sarich"/>
              </a:rPr>
              <a:t>Vincent </a:t>
            </a:r>
            <a:r>
              <a:rPr lang="fr-BE" sz="1100" dirty="0" err="1">
                <a:solidFill>
                  <a:srgbClr val="0B0080"/>
                </a:solidFill>
                <a:latin typeface="+mn-lt"/>
                <a:hlinkClick r:id="rId71" tooltip="Vincent Sarich"/>
              </a:rPr>
              <a:t>Sarich</a:t>
            </a:r>
            <a:r>
              <a:rPr lang="fr-BE" sz="1100" dirty="0">
                <a:solidFill>
                  <a:srgbClr val="222222"/>
                </a:solidFill>
                <a:latin typeface="+mn-lt"/>
              </a:rPr>
              <a:t>, </a:t>
            </a:r>
            <a:r>
              <a:rPr lang="fr-BE" sz="1100" dirty="0" err="1">
                <a:solidFill>
                  <a:srgbClr val="0B0080"/>
                </a:solidFill>
                <a:latin typeface="+mn-lt"/>
                <a:hlinkClick r:id="rId72" tooltip="University of Auckland"/>
              </a:rPr>
              <a:t>University</a:t>
            </a:r>
            <a:r>
              <a:rPr lang="fr-BE" sz="1100" dirty="0">
                <a:solidFill>
                  <a:srgbClr val="0B0080"/>
                </a:solidFill>
                <a:latin typeface="+mn-lt"/>
                <a:hlinkClick r:id="rId72" tooltip="University of Auckland"/>
              </a:rPr>
              <a:t> of Auckland</a:t>
            </a:r>
            <a:r>
              <a:rPr lang="fr-BE" sz="1100" dirty="0">
                <a:solidFill>
                  <a:srgbClr val="222222"/>
                </a:solidFill>
                <a:latin typeface="+mn-lt"/>
              </a:rPr>
              <a:t> </a:t>
            </a:r>
            <a:r>
              <a:rPr lang="fr-BE" sz="1100" dirty="0">
                <a:solidFill>
                  <a:srgbClr val="0B0080"/>
                </a:solidFill>
                <a:latin typeface="+mn-lt"/>
                <a:hlinkClick r:id="rId73" tooltip="New Zealand"/>
              </a:rPr>
              <a:t>New </a:t>
            </a:r>
            <a:r>
              <a:rPr lang="fr-BE" sz="1100" dirty="0" err="1">
                <a:solidFill>
                  <a:srgbClr val="0B0080"/>
                </a:solidFill>
                <a:latin typeface="+mn-lt"/>
                <a:hlinkClick r:id="rId73" tooltip="New Zealand"/>
              </a:rPr>
              <a:t>Zealand</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74" tooltip="Sandra Scarr"/>
              </a:rPr>
              <a:t>Sandra </a:t>
            </a:r>
            <a:r>
              <a:rPr lang="fr-BE" sz="1100" dirty="0" err="1">
                <a:solidFill>
                  <a:srgbClr val="0B0080"/>
                </a:solidFill>
                <a:latin typeface="+mn-lt"/>
                <a:hlinkClick r:id="rId74" tooltip="Sandra Scarr"/>
              </a:rPr>
              <a:t>Scarr</a:t>
            </a:r>
            <a:r>
              <a:rPr lang="fr-BE" sz="1100" dirty="0">
                <a:solidFill>
                  <a:srgbClr val="222222"/>
                </a:solidFill>
                <a:latin typeface="+mn-lt"/>
              </a:rPr>
              <a:t>, </a:t>
            </a:r>
            <a:r>
              <a:rPr lang="fr-BE" sz="1100" dirty="0" err="1">
                <a:solidFill>
                  <a:srgbClr val="0B0080"/>
                </a:solidFill>
                <a:latin typeface="+mn-lt"/>
                <a:hlinkClick r:id="rId75" tooltip="University of Virginia"/>
              </a:rPr>
              <a:t>University</a:t>
            </a:r>
            <a:r>
              <a:rPr lang="fr-BE" sz="1100" dirty="0">
                <a:solidFill>
                  <a:srgbClr val="0B0080"/>
                </a:solidFill>
                <a:latin typeface="+mn-lt"/>
                <a:hlinkClick r:id="rId75" tooltip="University of Virginia"/>
              </a:rPr>
              <a:t> of Virginia</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76" tooltip="Frank L. Schmidt"/>
              </a:rPr>
              <a:t>Frank L. Schmidt</a:t>
            </a:r>
            <a:r>
              <a:rPr lang="fr-BE" sz="1100" dirty="0">
                <a:solidFill>
                  <a:srgbClr val="222222"/>
                </a:solidFill>
                <a:latin typeface="+mn-lt"/>
              </a:rPr>
              <a:t>, </a:t>
            </a:r>
            <a:r>
              <a:rPr lang="fr-BE" sz="1100" dirty="0" err="1">
                <a:solidFill>
                  <a:srgbClr val="0B0080"/>
                </a:solidFill>
                <a:latin typeface="+mn-lt"/>
                <a:hlinkClick r:id="rId77" tooltip="University of Iowa"/>
              </a:rPr>
              <a:t>University</a:t>
            </a:r>
            <a:r>
              <a:rPr lang="fr-BE" sz="1100" dirty="0">
                <a:solidFill>
                  <a:srgbClr val="0B0080"/>
                </a:solidFill>
                <a:latin typeface="+mn-lt"/>
                <a:hlinkClick r:id="rId77" tooltip="University of Iowa"/>
              </a:rPr>
              <a:t> of Iowa</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78" tooltip="Lyle F. Schoenfeldt"/>
              </a:rPr>
              <a:t>Lyle F. </a:t>
            </a:r>
            <a:r>
              <a:rPr lang="fr-BE" sz="1100" dirty="0" err="1">
                <a:solidFill>
                  <a:srgbClr val="0B0080"/>
                </a:solidFill>
                <a:latin typeface="+mn-lt"/>
                <a:hlinkClick r:id="rId78" tooltip="Lyle F. Schoenfeldt"/>
              </a:rPr>
              <a:t>Schoenfeldt</a:t>
            </a:r>
            <a:r>
              <a:rPr lang="fr-BE" sz="1100" dirty="0">
                <a:solidFill>
                  <a:srgbClr val="222222"/>
                </a:solidFill>
                <a:latin typeface="+mn-lt"/>
              </a:rPr>
              <a:t>, </a:t>
            </a:r>
            <a:r>
              <a:rPr lang="fr-BE" sz="1100" dirty="0">
                <a:solidFill>
                  <a:srgbClr val="0B0080"/>
                </a:solidFill>
                <a:latin typeface="+mn-lt"/>
                <a:hlinkClick r:id="rId67" tooltip="Texas A&amp;M University"/>
              </a:rPr>
              <a:t>Texas A&amp;M </a:t>
            </a:r>
            <a:r>
              <a:rPr lang="fr-BE" sz="1100" dirty="0" err="1">
                <a:solidFill>
                  <a:srgbClr val="0B0080"/>
                </a:solidFill>
                <a:latin typeface="+mn-lt"/>
                <a:hlinkClick r:id="rId67" tooltip="Texas A&amp;M University"/>
              </a:rPr>
              <a:t>University</a:t>
            </a:r>
            <a:endParaRPr lang="fr-BE" sz="1100" dirty="0">
              <a:solidFill>
                <a:srgbClr val="222222"/>
              </a:solidFill>
              <a:latin typeface="+mn-lt"/>
            </a:endParaRPr>
          </a:p>
          <a:p>
            <a:pPr>
              <a:buFont typeface="Arial" panose="020B0604020202020204" pitchFamily="34" charset="0"/>
              <a:buChar char="•"/>
            </a:pPr>
            <a:r>
              <a:rPr lang="fr-BE" sz="1100" dirty="0">
                <a:solidFill>
                  <a:srgbClr val="222222"/>
                </a:solidFill>
                <a:latin typeface="+mn-lt"/>
              </a:rPr>
              <a:t>James C. </a:t>
            </a:r>
            <a:r>
              <a:rPr lang="fr-BE" sz="1100" dirty="0" err="1">
                <a:solidFill>
                  <a:srgbClr val="222222"/>
                </a:solidFill>
                <a:latin typeface="+mn-lt"/>
              </a:rPr>
              <a:t>Sharf</a:t>
            </a:r>
            <a:r>
              <a:rPr lang="fr-BE" sz="1100" dirty="0">
                <a:solidFill>
                  <a:srgbClr val="222222"/>
                </a:solidFill>
                <a:latin typeface="+mn-lt"/>
              </a:rPr>
              <a:t>, </a:t>
            </a:r>
            <a:r>
              <a:rPr lang="fr-BE" sz="1100" dirty="0">
                <a:solidFill>
                  <a:srgbClr val="0B0080"/>
                </a:solidFill>
                <a:latin typeface="+mn-lt"/>
                <a:hlinkClick r:id="rId79" tooltip="George Washington University"/>
              </a:rPr>
              <a:t>George Washington </a:t>
            </a:r>
            <a:r>
              <a:rPr lang="fr-BE" sz="1100" dirty="0" err="1">
                <a:solidFill>
                  <a:srgbClr val="0B0080"/>
                </a:solidFill>
                <a:latin typeface="+mn-lt"/>
                <a:hlinkClick r:id="rId79" tooltip="George Washington University"/>
              </a:rPr>
              <a:t>University</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80" tooltip="Herman Spitz"/>
              </a:rPr>
              <a:t>Herman Spitz</a:t>
            </a:r>
            <a:r>
              <a:rPr lang="fr-BE" sz="1100" dirty="0">
                <a:solidFill>
                  <a:srgbClr val="222222"/>
                </a:solidFill>
                <a:latin typeface="+mn-lt"/>
              </a:rPr>
              <a:t>, former </a:t>
            </a:r>
            <a:r>
              <a:rPr lang="fr-BE" sz="1100" dirty="0" err="1">
                <a:solidFill>
                  <a:srgbClr val="222222"/>
                </a:solidFill>
                <a:latin typeface="+mn-lt"/>
              </a:rPr>
              <a:t>director</a:t>
            </a:r>
            <a:r>
              <a:rPr lang="fr-BE" sz="1100" dirty="0">
                <a:solidFill>
                  <a:srgbClr val="222222"/>
                </a:solidFill>
                <a:latin typeface="+mn-lt"/>
              </a:rPr>
              <a:t> </a:t>
            </a:r>
            <a:r>
              <a:rPr lang="fr-BE" sz="1100" dirty="0">
                <a:solidFill>
                  <a:srgbClr val="0B0080"/>
                </a:solidFill>
                <a:latin typeface="+mn-lt"/>
                <a:hlinkClick r:id="rId81" tooltip="E.R. Johnstone Training and Research Center"/>
              </a:rPr>
              <a:t>E.R. </a:t>
            </a:r>
            <a:r>
              <a:rPr lang="fr-BE" sz="1100" dirty="0" err="1">
                <a:solidFill>
                  <a:srgbClr val="0B0080"/>
                </a:solidFill>
                <a:latin typeface="+mn-lt"/>
                <a:hlinkClick r:id="rId81" tooltip="E.R. Johnstone Training and Research Center"/>
              </a:rPr>
              <a:t>Johnstone</a:t>
            </a:r>
            <a:r>
              <a:rPr lang="fr-BE" sz="1100" dirty="0">
                <a:solidFill>
                  <a:srgbClr val="0B0080"/>
                </a:solidFill>
                <a:latin typeface="+mn-lt"/>
                <a:hlinkClick r:id="rId81" tooltip="E.R. Johnstone Training and Research Center"/>
              </a:rPr>
              <a:t> Training and </a:t>
            </a:r>
            <a:r>
              <a:rPr lang="fr-BE" sz="1100" dirty="0" err="1">
                <a:solidFill>
                  <a:srgbClr val="0B0080"/>
                </a:solidFill>
                <a:latin typeface="+mn-lt"/>
                <a:hlinkClick r:id="rId81" tooltip="E.R. Johnstone Training and Research Center"/>
              </a:rPr>
              <a:t>Research</a:t>
            </a:r>
            <a:r>
              <a:rPr lang="fr-BE" sz="1100" dirty="0">
                <a:solidFill>
                  <a:srgbClr val="0B0080"/>
                </a:solidFill>
                <a:latin typeface="+mn-lt"/>
                <a:hlinkClick r:id="rId81" tooltip="E.R. Johnstone Training and Research Center"/>
              </a:rPr>
              <a:t> Center</a:t>
            </a:r>
            <a:r>
              <a:rPr lang="fr-BE" sz="1100" dirty="0">
                <a:solidFill>
                  <a:srgbClr val="222222"/>
                </a:solidFill>
                <a:latin typeface="+mn-lt"/>
              </a:rPr>
              <a:t>, </a:t>
            </a:r>
            <a:r>
              <a:rPr lang="fr-BE" sz="1100" dirty="0" err="1">
                <a:solidFill>
                  <a:srgbClr val="222222"/>
                </a:solidFill>
                <a:latin typeface="+mn-lt"/>
              </a:rPr>
              <a:t>Bordentown</a:t>
            </a:r>
            <a:r>
              <a:rPr lang="fr-BE" sz="1100" dirty="0">
                <a:solidFill>
                  <a:srgbClr val="222222"/>
                </a:solidFill>
                <a:latin typeface="+mn-lt"/>
              </a:rPr>
              <a:t>, N.J.</a:t>
            </a:r>
          </a:p>
          <a:p>
            <a:pPr>
              <a:buFont typeface="Arial" panose="020B0604020202020204" pitchFamily="34" charset="0"/>
              <a:buChar char="•"/>
            </a:pPr>
            <a:r>
              <a:rPr lang="fr-BE" sz="1100" dirty="0">
                <a:solidFill>
                  <a:srgbClr val="0B0080"/>
                </a:solidFill>
                <a:latin typeface="+mn-lt"/>
                <a:hlinkClick r:id="rId82" tooltip="Julian C. Stanley"/>
              </a:rPr>
              <a:t>Julian C. Stanley</a:t>
            </a:r>
            <a:r>
              <a:rPr lang="fr-BE" sz="1100" dirty="0">
                <a:solidFill>
                  <a:srgbClr val="222222"/>
                </a:solidFill>
                <a:latin typeface="+mn-lt"/>
              </a:rPr>
              <a:t>, </a:t>
            </a:r>
            <a:r>
              <a:rPr lang="fr-BE" sz="1100" dirty="0">
                <a:solidFill>
                  <a:srgbClr val="0B0080"/>
                </a:solidFill>
                <a:latin typeface="+mn-lt"/>
                <a:hlinkClick r:id="rId23" tooltip="Johns Hopkins University"/>
              </a:rPr>
              <a:t>Johns Hopkins </a:t>
            </a:r>
            <a:r>
              <a:rPr lang="fr-BE" sz="1100" dirty="0" err="1">
                <a:solidFill>
                  <a:srgbClr val="0B0080"/>
                </a:solidFill>
                <a:latin typeface="+mn-lt"/>
                <a:hlinkClick r:id="rId23" tooltip="Johns Hopkins University"/>
              </a:rPr>
              <a:t>University</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83" tooltip="Del Thiessen"/>
              </a:rPr>
              <a:t>Del </a:t>
            </a:r>
            <a:r>
              <a:rPr lang="fr-BE" sz="1100" dirty="0" err="1">
                <a:solidFill>
                  <a:srgbClr val="0B0080"/>
                </a:solidFill>
                <a:latin typeface="+mn-lt"/>
                <a:hlinkClick r:id="rId83" tooltip="Del Thiessen"/>
              </a:rPr>
              <a:t>Thiessen</a:t>
            </a:r>
            <a:r>
              <a:rPr lang="fr-BE" sz="1100" dirty="0">
                <a:solidFill>
                  <a:srgbClr val="222222"/>
                </a:solidFill>
                <a:latin typeface="+mn-lt"/>
              </a:rPr>
              <a:t>, </a:t>
            </a:r>
            <a:r>
              <a:rPr lang="fr-BE" sz="1100" dirty="0" err="1">
                <a:solidFill>
                  <a:srgbClr val="0B0080"/>
                </a:solidFill>
                <a:latin typeface="+mn-lt"/>
                <a:hlinkClick r:id="rId10" tooltip="University of Texas at Austin"/>
              </a:rPr>
              <a:t>University</a:t>
            </a:r>
            <a:r>
              <a:rPr lang="fr-BE" sz="1100" dirty="0">
                <a:solidFill>
                  <a:srgbClr val="0B0080"/>
                </a:solidFill>
                <a:latin typeface="+mn-lt"/>
                <a:hlinkClick r:id="rId10" tooltip="University of Texas at Austin"/>
              </a:rPr>
              <a:t> of Texas at Austin</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84" tooltip="Lee A. Thompson"/>
              </a:rPr>
              <a:t>Lee A. Thompson</a:t>
            </a:r>
            <a:r>
              <a:rPr lang="fr-BE" sz="1100" dirty="0">
                <a:solidFill>
                  <a:srgbClr val="222222"/>
                </a:solidFill>
                <a:latin typeface="+mn-lt"/>
              </a:rPr>
              <a:t>, </a:t>
            </a:r>
            <a:r>
              <a:rPr lang="fr-BE" sz="1100" dirty="0">
                <a:solidFill>
                  <a:srgbClr val="0B0080"/>
                </a:solidFill>
                <a:latin typeface="+mn-lt"/>
                <a:hlinkClick r:id="rId13" tooltip="Case Western Reserve University"/>
              </a:rPr>
              <a:t>Case Western Reserve </a:t>
            </a:r>
            <a:r>
              <a:rPr lang="fr-BE" sz="1100" dirty="0" err="1">
                <a:solidFill>
                  <a:srgbClr val="0B0080"/>
                </a:solidFill>
                <a:latin typeface="+mn-lt"/>
                <a:hlinkClick r:id="rId13" tooltip="Case Western Reserve University"/>
              </a:rPr>
              <a:t>University</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85" tooltip="Robert M. Thorndike"/>
              </a:rPr>
              <a:t>Robert M. Thorndike</a:t>
            </a:r>
            <a:r>
              <a:rPr lang="fr-BE" sz="1100" dirty="0">
                <a:solidFill>
                  <a:srgbClr val="222222"/>
                </a:solidFill>
                <a:latin typeface="+mn-lt"/>
              </a:rPr>
              <a:t>, </a:t>
            </a:r>
            <a:r>
              <a:rPr lang="fr-BE" sz="1100" dirty="0">
                <a:solidFill>
                  <a:srgbClr val="0B0080"/>
                </a:solidFill>
                <a:latin typeface="+mn-lt"/>
                <a:hlinkClick r:id="rId86" tooltip="Western Washington University"/>
              </a:rPr>
              <a:t>Western Washington </a:t>
            </a:r>
            <a:r>
              <a:rPr lang="fr-BE" sz="1100" dirty="0" err="1">
                <a:solidFill>
                  <a:srgbClr val="0B0080"/>
                </a:solidFill>
                <a:latin typeface="+mn-lt"/>
                <a:hlinkClick r:id="rId86" tooltip="Western Washington University"/>
              </a:rPr>
              <a:t>University</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87" tooltip="Philip A. Vernon"/>
              </a:rPr>
              <a:t>Philip Anthony Vernon</a:t>
            </a:r>
            <a:r>
              <a:rPr lang="fr-BE" sz="1100" dirty="0">
                <a:solidFill>
                  <a:srgbClr val="222222"/>
                </a:solidFill>
                <a:latin typeface="+mn-lt"/>
              </a:rPr>
              <a:t>, </a:t>
            </a:r>
            <a:r>
              <a:rPr lang="fr-BE" sz="1100" dirty="0" err="1">
                <a:solidFill>
                  <a:srgbClr val="0B0080"/>
                </a:solidFill>
                <a:latin typeface="+mn-lt"/>
                <a:hlinkClick r:id="rId41" tooltip="University of Western Ontario"/>
              </a:rPr>
              <a:t>University</a:t>
            </a:r>
            <a:r>
              <a:rPr lang="fr-BE" sz="1100" dirty="0">
                <a:solidFill>
                  <a:srgbClr val="0B0080"/>
                </a:solidFill>
                <a:latin typeface="+mn-lt"/>
                <a:hlinkClick r:id="rId41" tooltip="University of Western Ontario"/>
              </a:rPr>
              <a:t> of Western Ontario</a:t>
            </a:r>
            <a:endParaRPr lang="fr-BE" sz="1100" dirty="0">
              <a:solidFill>
                <a:srgbClr val="222222"/>
              </a:solidFill>
              <a:latin typeface="+mn-lt"/>
            </a:endParaRPr>
          </a:p>
          <a:p>
            <a:pPr>
              <a:buFont typeface="Arial" panose="020B0604020202020204" pitchFamily="34" charset="0"/>
              <a:buChar char="•"/>
            </a:pPr>
            <a:r>
              <a:rPr lang="fr-BE" sz="1100" dirty="0">
                <a:solidFill>
                  <a:srgbClr val="0B0080"/>
                </a:solidFill>
                <a:latin typeface="+mn-lt"/>
                <a:hlinkClick r:id="rId88" tooltip="Lee Willerman"/>
              </a:rPr>
              <a:t>Lee </a:t>
            </a:r>
            <a:r>
              <a:rPr lang="fr-BE" sz="1100" dirty="0" err="1">
                <a:solidFill>
                  <a:srgbClr val="0B0080"/>
                </a:solidFill>
                <a:latin typeface="+mn-lt"/>
                <a:hlinkClick r:id="rId88" tooltip="Lee Willerman"/>
              </a:rPr>
              <a:t>Willerman</a:t>
            </a:r>
            <a:r>
              <a:rPr lang="fr-BE" sz="1100" dirty="0">
                <a:solidFill>
                  <a:srgbClr val="222222"/>
                </a:solidFill>
                <a:latin typeface="+mn-lt"/>
              </a:rPr>
              <a:t>, </a:t>
            </a:r>
            <a:r>
              <a:rPr lang="fr-BE" sz="1100" dirty="0" err="1">
                <a:solidFill>
                  <a:srgbClr val="0B0080"/>
                </a:solidFill>
                <a:latin typeface="+mn-lt"/>
                <a:hlinkClick r:id="rId10" tooltip="University of Texas at Austin"/>
              </a:rPr>
              <a:t>University</a:t>
            </a:r>
            <a:r>
              <a:rPr lang="fr-BE" sz="1100" dirty="0">
                <a:solidFill>
                  <a:srgbClr val="0B0080"/>
                </a:solidFill>
                <a:latin typeface="+mn-lt"/>
                <a:hlinkClick r:id="rId10" tooltip="University of Texas at Austin"/>
              </a:rPr>
              <a:t> of Texas at Austin</a:t>
            </a:r>
            <a:endParaRPr lang="fr-BE" sz="1100" dirty="0">
              <a:solidFill>
                <a:srgbClr val="222222"/>
              </a:solidFill>
              <a:latin typeface="+mn-lt"/>
            </a:endParaRPr>
          </a:p>
        </p:txBody>
      </p:sp>
      <p:sp>
        <p:nvSpPr>
          <p:cNvPr id="8" name="ZoneTexte 7">
            <a:extLst>
              <a:ext uri="{FF2B5EF4-FFF2-40B4-BE49-F238E27FC236}">
                <a16:creationId xmlns:a16="http://schemas.microsoft.com/office/drawing/2014/main" id="{61D52C9C-5DD5-4BAC-89E7-C67CB4175A67}"/>
              </a:ext>
            </a:extLst>
          </p:cNvPr>
          <p:cNvSpPr txBox="1"/>
          <p:nvPr/>
        </p:nvSpPr>
        <p:spPr>
          <a:xfrm>
            <a:off x="2511748" y="316266"/>
            <a:ext cx="4842544" cy="646331"/>
          </a:xfrm>
          <a:prstGeom prst="rect">
            <a:avLst/>
          </a:prstGeom>
          <a:noFill/>
        </p:spPr>
        <p:txBody>
          <a:bodyPr wrap="none" rtlCol="0">
            <a:spAutoFit/>
          </a:bodyPr>
          <a:lstStyle/>
          <a:p>
            <a:r>
              <a:rPr lang="fr-BE" dirty="0" err="1">
                <a:solidFill>
                  <a:srgbClr val="000000"/>
                </a:solidFill>
              </a:rPr>
              <a:t>Signatories</a:t>
            </a:r>
            <a:r>
              <a:rPr lang="fr-BE" dirty="0">
                <a:solidFill>
                  <a:srgbClr val="000000"/>
                </a:solidFill>
              </a:rPr>
              <a:t> of Mainstream Science on Intelligence</a:t>
            </a:r>
          </a:p>
          <a:p>
            <a:endParaRPr lang="fr-BE" dirty="0"/>
          </a:p>
        </p:txBody>
      </p:sp>
    </p:spTree>
    <p:extLst>
      <p:ext uri="{BB962C8B-B14F-4D97-AF65-F5344CB8AC3E}">
        <p14:creationId xmlns:p14="http://schemas.microsoft.com/office/powerpoint/2010/main" val="256920238"/>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F415F1-E570-41A8-820E-57F785FA0152}"/>
              </a:ext>
            </a:extLst>
          </p:cNvPr>
          <p:cNvSpPr>
            <a:spLocks noGrp="1"/>
          </p:cNvSpPr>
          <p:nvPr>
            <p:ph type="title"/>
          </p:nvPr>
        </p:nvSpPr>
        <p:spPr>
          <a:xfrm>
            <a:off x="-109" y="110455"/>
            <a:ext cx="8229600" cy="1143000"/>
          </a:xfrm>
        </p:spPr>
        <p:txBody>
          <a:bodyPr/>
          <a:lstStyle/>
          <a:p>
            <a:r>
              <a:rPr lang="en-US" dirty="0"/>
              <a:t/>
            </a:r>
            <a:br>
              <a:rPr lang="en-US" dirty="0"/>
            </a:br>
            <a:r>
              <a:rPr lang="en-US" sz="3600" dirty="0"/>
              <a:t>3. Studies on the subject </a:t>
            </a:r>
            <a:r>
              <a:rPr lang="en-US" dirty="0"/>
              <a:t/>
            </a:r>
            <a:br>
              <a:rPr lang="en-US" dirty="0"/>
            </a:br>
            <a:endParaRPr lang="fr-BE" dirty="0"/>
          </a:p>
        </p:txBody>
      </p:sp>
      <p:sp>
        <p:nvSpPr>
          <p:cNvPr id="4" name="Espace réservé du numéro de diapositive 3">
            <a:extLst>
              <a:ext uri="{FF2B5EF4-FFF2-40B4-BE49-F238E27FC236}">
                <a16:creationId xmlns:a16="http://schemas.microsoft.com/office/drawing/2014/main" id="{160E2C82-5F74-4A4E-9DDD-DA15DDEDA5A1}"/>
              </a:ext>
            </a:extLst>
          </p:cNvPr>
          <p:cNvSpPr>
            <a:spLocks noGrp="1"/>
          </p:cNvSpPr>
          <p:nvPr>
            <p:ph type="sldNum" sz="quarter" idx="12"/>
          </p:nvPr>
        </p:nvSpPr>
        <p:spPr/>
        <p:txBody>
          <a:bodyPr/>
          <a:lstStyle/>
          <a:p>
            <a:pPr>
              <a:defRPr/>
            </a:pPr>
            <a:fld id="{C961D413-C80E-4040-8C95-0A8BAAE2541B}" type="slidenum">
              <a:rPr lang="fr-BE" smtClean="0"/>
              <a:pPr>
                <a:defRPr/>
              </a:pPr>
              <a:t>220</a:t>
            </a:fld>
            <a:endParaRPr lang="fr-BE" dirty="0"/>
          </a:p>
        </p:txBody>
      </p:sp>
      <p:sp>
        <p:nvSpPr>
          <p:cNvPr id="5" name="Espace réservé du contenu 4">
            <a:extLst>
              <a:ext uri="{FF2B5EF4-FFF2-40B4-BE49-F238E27FC236}">
                <a16:creationId xmlns:a16="http://schemas.microsoft.com/office/drawing/2014/main" id="{A87943F3-A0B5-4BAE-891C-09BE313D1E08}"/>
              </a:ext>
            </a:extLst>
          </p:cNvPr>
          <p:cNvSpPr txBox="1">
            <a:spLocks noGrp="1" noChangeArrowheads="1"/>
          </p:cNvSpPr>
          <p:nvPr>
            <p:ph idx="1"/>
          </p:nvPr>
        </p:nvSpPr>
        <p:spPr bwMode="auto">
          <a:xfrm>
            <a:off x="210344" y="1140987"/>
            <a:ext cx="785921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0" indent="0" eaLnBrk="1" hangingPunct="1">
              <a:buNone/>
            </a:pPr>
            <a:r>
              <a:rPr lang="en-US" sz="1800" dirty="0"/>
              <a:t>If </a:t>
            </a:r>
            <a:r>
              <a:rPr lang="en-AU" sz="1800" dirty="0"/>
              <a:t>this is the first time you read about the subject, you could be surprised by all these facts. They do not circulate much in the media (not at all) because </a:t>
            </a:r>
            <a:r>
              <a:rPr lang="en-AU" sz="1800" dirty="0" smtClean="0"/>
              <a:t>the media</a:t>
            </a:r>
            <a:r>
              <a:rPr lang="en-US" sz="1800" dirty="0" smtClean="0"/>
              <a:t> </a:t>
            </a:r>
            <a:r>
              <a:rPr lang="en-US" sz="1800" dirty="0"/>
              <a:t>typically emphasize equality. </a:t>
            </a:r>
            <a:br>
              <a:rPr lang="en-US" sz="1800" dirty="0"/>
            </a:br>
            <a:r>
              <a:rPr lang="en-US" sz="1800" dirty="0"/>
              <a:t>If you search </a:t>
            </a:r>
            <a:r>
              <a:rPr lang="en-US" sz="1800" dirty="0" smtClean="0"/>
              <a:t>in </a:t>
            </a:r>
            <a:r>
              <a:rPr lang="en-US" sz="1800" dirty="0"/>
              <a:t>the US scientific database (like NCBI or more simply with </a:t>
            </a:r>
            <a:r>
              <a:rPr lang="en-US" sz="1800" dirty="0" smtClean="0"/>
              <a:t>Google Scholar) </a:t>
            </a:r>
            <a:r>
              <a:rPr lang="en-US" sz="1800" dirty="0"/>
              <a:t>about human intelligence and race differences, you will notice that almost all studies support what is here.</a:t>
            </a:r>
            <a:endParaRPr lang="fr-BE" sz="1800" dirty="0"/>
          </a:p>
        </p:txBody>
      </p:sp>
      <p:sp>
        <p:nvSpPr>
          <p:cNvPr id="6" name="ZoneTexte 5">
            <a:extLst>
              <a:ext uri="{FF2B5EF4-FFF2-40B4-BE49-F238E27FC236}">
                <a16:creationId xmlns:a16="http://schemas.microsoft.com/office/drawing/2014/main" id="{2F1D2B40-72CB-4ECF-8D1F-AB64A0EB7F4E}"/>
              </a:ext>
            </a:extLst>
          </p:cNvPr>
          <p:cNvSpPr txBox="1"/>
          <p:nvPr/>
        </p:nvSpPr>
        <p:spPr>
          <a:xfrm>
            <a:off x="210664" y="3703843"/>
            <a:ext cx="7858896" cy="2308324"/>
          </a:xfrm>
          <a:prstGeom prst="rect">
            <a:avLst/>
          </a:prstGeom>
          <a:noFill/>
        </p:spPr>
        <p:txBody>
          <a:bodyPr wrap="square" rtlCol="0">
            <a:spAutoFit/>
          </a:bodyPr>
          <a:lstStyle/>
          <a:p>
            <a:endParaRPr lang="fr-BE" dirty="0"/>
          </a:p>
          <a:p>
            <a:pPr marL="285750" indent="-285750">
              <a:buFontTx/>
              <a:buChar char="-"/>
            </a:pPr>
            <a:r>
              <a:rPr lang="fr-BE" dirty="0"/>
              <a:t>In 2014, 69% </a:t>
            </a:r>
            <a:r>
              <a:rPr lang="fr-BE" dirty="0" smtClean="0"/>
              <a:t>of intelligence experts (</a:t>
            </a:r>
            <a:r>
              <a:rPr lang="fr-BE" dirty="0" err="1" smtClean="0"/>
              <a:t>defined</a:t>
            </a:r>
            <a:r>
              <a:rPr lang="fr-BE" dirty="0" smtClean="0"/>
              <a:t> as people </a:t>
            </a:r>
            <a:r>
              <a:rPr lang="fr-BE" dirty="0" err="1"/>
              <a:t>who</a:t>
            </a:r>
            <a:r>
              <a:rPr lang="fr-BE" dirty="0"/>
              <a:t> </a:t>
            </a:r>
            <a:r>
              <a:rPr lang="fr-BE" dirty="0" err="1"/>
              <a:t>published</a:t>
            </a:r>
            <a:r>
              <a:rPr lang="fr-BE" dirty="0"/>
              <a:t> in the </a:t>
            </a:r>
            <a:r>
              <a:rPr lang="fr-BE" dirty="0" err="1"/>
              <a:t>field</a:t>
            </a:r>
            <a:r>
              <a:rPr lang="fr-BE" dirty="0"/>
              <a:t> in the last 3 </a:t>
            </a:r>
            <a:r>
              <a:rPr lang="fr-BE" dirty="0" err="1"/>
              <a:t>years</a:t>
            </a:r>
            <a:r>
              <a:rPr lang="fr-BE" dirty="0"/>
              <a:t>) </a:t>
            </a:r>
            <a:r>
              <a:rPr lang="fr-BE" dirty="0" err="1"/>
              <a:t>considered</a:t>
            </a:r>
            <a:r>
              <a:rPr lang="fr-BE" dirty="0"/>
              <a:t> </a:t>
            </a:r>
            <a:r>
              <a:rPr lang="fr-BE" dirty="0" err="1"/>
              <a:t>that</a:t>
            </a:r>
            <a:r>
              <a:rPr lang="fr-BE" dirty="0"/>
              <a:t> 30 to 90% of race </a:t>
            </a:r>
            <a:r>
              <a:rPr lang="fr-BE" dirty="0" err="1"/>
              <a:t>differences</a:t>
            </a:r>
            <a:r>
              <a:rPr lang="fr-BE" dirty="0"/>
              <a:t> in intelligence </a:t>
            </a:r>
            <a:r>
              <a:rPr lang="fr-BE" dirty="0" err="1"/>
              <a:t>were</a:t>
            </a:r>
            <a:r>
              <a:rPr lang="fr-BE" dirty="0"/>
              <a:t> due to </a:t>
            </a:r>
            <a:r>
              <a:rPr lang="fr-BE" dirty="0" err="1"/>
              <a:t>genetic</a:t>
            </a:r>
            <a:r>
              <a:rPr lang="fr-BE" dirty="0"/>
              <a:t> </a:t>
            </a:r>
            <a:r>
              <a:rPr lang="fr-BE" dirty="0" err="1"/>
              <a:t>factors</a:t>
            </a:r>
            <a:r>
              <a:rPr lang="fr-BE" dirty="0"/>
              <a:t>. </a:t>
            </a:r>
          </a:p>
          <a:p>
            <a:pPr marL="285750" indent="-285750">
              <a:buFontTx/>
              <a:buChar char="-"/>
            </a:pPr>
            <a:r>
              <a:rPr lang="fr-BE" dirty="0"/>
              <a:t>For 55% of experts, </a:t>
            </a:r>
            <a:r>
              <a:rPr lang="fr-BE" dirty="0" err="1" smtClean="0"/>
              <a:t>genetics</a:t>
            </a:r>
            <a:r>
              <a:rPr lang="fr-BE" dirty="0" smtClean="0"/>
              <a:t> </a:t>
            </a:r>
            <a:r>
              <a:rPr lang="fr-BE" dirty="0" err="1"/>
              <a:t>plays</a:t>
            </a:r>
            <a:r>
              <a:rPr lang="fr-BE" dirty="0"/>
              <a:t> a </a:t>
            </a:r>
            <a:r>
              <a:rPr lang="fr-BE" dirty="0" err="1"/>
              <a:t>role</a:t>
            </a:r>
            <a:r>
              <a:rPr lang="fr-BE" dirty="0"/>
              <a:t> </a:t>
            </a:r>
            <a:r>
              <a:rPr lang="fr-BE" dirty="0" err="1"/>
              <a:t>higher</a:t>
            </a:r>
            <a:r>
              <a:rPr lang="fr-BE" dirty="0"/>
              <a:t> </a:t>
            </a:r>
            <a:r>
              <a:rPr lang="fr-BE" dirty="0" err="1"/>
              <a:t>than</a:t>
            </a:r>
            <a:r>
              <a:rPr lang="fr-BE" dirty="0"/>
              <a:t> 50%.</a:t>
            </a:r>
          </a:p>
          <a:p>
            <a:pPr marL="285750" indent="-285750">
              <a:buFontTx/>
              <a:buChar char="-"/>
            </a:pPr>
            <a:endParaRPr lang="fr-BE" dirty="0"/>
          </a:p>
          <a:p>
            <a:r>
              <a:rPr lang="en-US" dirty="0"/>
              <a:t>“Survey of Expert Opinion on Intelligence: Intelligence research in the media, the public and their self-reflection” 2014.</a:t>
            </a:r>
            <a:r>
              <a:rPr lang="fr-BE" dirty="0"/>
              <a:t> </a:t>
            </a:r>
          </a:p>
        </p:txBody>
      </p:sp>
      <p:sp>
        <p:nvSpPr>
          <p:cNvPr id="7" name="ZoneTexte 6">
            <a:extLst>
              <a:ext uri="{FF2B5EF4-FFF2-40B4-BE49-F238E27FC236}">
                <a16:creationId xmlns:a16="http://schemas.microsoft.com/office/drawing/2014/main" id="{559663F2-31C8-473F-B954-4559D248E959}"/>
              </a:ext>
            </a:extLst>
          </p:cNvPr>
          <p:cNvSpPr txBox="1"/>
          <p:nvPr/>
        </p:nvSpPr>
        <p:spPr>
          <a:xfrm>
            <a:off x="1259632" y="3218327"/>
            <a:ext cx="5760640" cy="646331"/>
          </a:xfrm>
          <a:prstGeom prst="rect">
            <a:avLst/>
          </a:prstGeom>
          <a:noFill/>
        </p:spPr>
        <p:txBody>
          <a:bodyPr wrap="square" rtlCol="0">
            <a:spAutoFit/>
          </a:bodyPr>
          <a:lstStyle/>
          <a:p>
            <a:r>
              <a:rPr lang="fr-BE" sz="3600" dirty="0"/>
              <a:t>4. </a:t>
            </a:r>
            <a:r>
              <a:rPr lang="fr-BE" sz="3600" dirty="0" err="1"/>
              <a:t>Studies</a:t>
            </a:r>
            <a:r>
              <a:rPr lang="fr-BE" sz="3600" dirty="0"/>
              <a:t> on Expert Opinions</a:t>
            </a:r>
          </a:p>
        </p:txBody>
      </p:sp>
    </p:spTree>
    <p:extLst>
      <p:ext uri="{BB962C8B-B14F-4D97-AF65-F5344CB8AC3E}">
        <p14:creationId xmlns:p14="http://schemas.microsoft.com/office/powerpoint/2010/main" val="1151180779"/>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6428DE-ADD9-48DB-9F56-F85641CA8F6B}"/>
              </a:ext>
            </a:extLst>
          </p:cNvPr>
          <p:cNvSpPr>
            <a:spLocks noGrp="1"/>
          </p:cNvSpPr>
          <p:nvPr>
            <p:ph type="title"/>
          </p:nvPr>
        </p:nvSpPr>
        <p:spPr>
          <a:xfrm>
            <a:off x="457200" y="-99392"/>
            <a:ext cx="8229600" cy="1143000"/>
          </a:xfrm>
        </p:spPr>
        <p:txBody>
          <a:bodyPr/>
          <a:lstStyle/>
          <a:p>
            <a:r>
              <a:rPr lang="fr-BE" sz="2400" b="1" dirty="0">
                <a:hlinkClick r:id="rId2">
                  <a:extLst>
                    <a:ext uri="{A12FA001-AC4F-418D-AE19-62706E023703}">
                      <ahyp:hlinkClr xmlns="" xmlns:ahyp="http://schemas.microsoft.com/office/drawing/2018/hyperlinkcolor" val="tx"/>
                    </a:ext>
                  </a:extLst>
                </a:hlinkClick>
              </a:rPr>
              <a:t>5. Conclusions of D. Reich, Harvard </a:t>
            </a:r>
            <a:r>
              <a:rPr lang="fr-BE" sz="2400" b="1" dirty="0" err="1">
                <a:hlinkClick r:id="rId2">
                  <a:extLst>
                    <a:ext uri="{A12FA001-AC4F-418D-AE19-62706E023703}">
                      <ahyp:hlinkClr xmlns="" xmlns:ahyp="http://schemas.microsoft.com/office/drawing/2018/hyperlinkcolor" val="tx"/>
                    </a:ext>
                  </a:extLst>
                </a:hlinkClick>
              </a:rPr>
              <a:t>Genetic</a:t>
            </a:r>
            <a:r>
              <a:rPr lang="fr-BE" sz="2400" b="1" dirty="0">
                <a:hlinkClick r:id="rId2">
                  <a:extLst>
                    <a:ext uri="{A12FA001-AC4F-418D-AE19-62706E023703}">
                      <ahyp:hlinkClr xmlns="" xmlns:ahyp="http://schemas.microsoft.com/office/drawing/2018/hyperlinkcolor" val="tx"/>
                    </a:ext>
                  </a:extLst>
                </a:hlinkClick>
              </a:rPr>
              <a:t> Professor (2018)</a:t>
            </a:r>
            <a:r>
              <a:rPr lang="fr-BE" sz="2400" b="1" dirty="0"/>
              <a:t/>
            </a:r>
            <a:br>
              <a:rPr lang="fr-BE" sz="2400" b="1" dirty="0"/>
            </a:br>
            <a:r>
              <a:rPr lang="en-US" sz="1400" dirty="0"/>
              <a:t>(In 2015, Nature magazine placed David Reich in his list of 10 researchers of the year)</a:t>
            </a:r>
            <a:endParaRPr lang="fr-BE" sz="1400" dirty="0"/>
          </a:p>
        </p:txBody>
      </p:sp>
      <p:sp>
        <p:nvSpPr>
          <p:cNvPr id="4" name="Espace réservé du numéro de diapositive 3">
            <a:extLst>
              <a:ext uri="{FF2B5EF4-FFF2-40B4-BE49-F238E27FC236}">
                <a16:creationId xmlns:a16="http://schemas.microsoft.com/office/drawing/2014/main" id="{6F2AD8BB-73D6-465B-B147-442AA9B59D2A}"/>
              </a:ext>
            </a:extLst>
          </p:cNvPr>
          <p:cNvSpPr>
            <a:spLocks noGrp="1"/>
          </p:cNvSpPr>
          <p:nvPr>
            <p:ph type="sldNum" sz="quarter" idx="12"/>
          </p:nvPr>
        </p:nvSpPr>
        <p:spPr/>
        <p:txBody>
          <a:bodyPr/>
          <a:lstStyle/>
          <a:p>
            <a:pPr>
              <a:defRPr/>
            </a:pPr>
            <a:fld id="{C961D413-C80E-4040-8C95-0A8BAAE2541B}" type="slidenum">
              <a:rPr lang="fr-BE" smtClean="0"/>
              <a:pPr>
                <a:defRPr/>
              </a:pPr>
              <a:t>221</a:t>
            </a:fld>
            <a:endParaRPr lang="fr-BE" dirty="0"/>
          </a:p>
        </p:txBody>
      </p:sp>
      <p:sp>
        <p:nvSpPr>
          <p:cNvPr id="7" name="Rectangle 2">
            <a:extLst>
              <a:ext uri="{FF2B5EF4-FFF2-40B4-BE49-F238E27FC236}">
                <a16:creationId xmlns:a16="http://schemas.microsoft.com/office/drawing/2014/main" id="{78FCB4FB-79F3-4340-BAB4-95A3841F3684}"/>
              </a:ext>
            </a:extLst>
          </p:cNvPr>
          <p:cNvSpPr>
            <a:spLocks noGrp="1" noChangeArrowheads="1"/>
          </p:cNvSpPr>
          <p:nvPr>
            <p:ph idx="1"/>
          </p:nvPr>
        </p:nvSpPr>
        <p:spPr bwMode="auto">
          <a:xfrm>
            <a:off x="539552" y="1334184"/>
            <a:ext cx="8064896" cy="469051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rgbClr val="212121"/>
                </a:solidFill>
                <a:effectLst/>
              </a:rPr>
              <a:t>In a </a:t>
            </a:r>
            <a:r>
              <a:rPr kumimoji="0" lang="fr-FR" altLang="fr-FR" sz="1200" b="0" i="0" u="none" strike="noStrike" cap="none" normalizeH="0" baseline="0" dirty="0" err="1">
                <a:ln>
                  <a:noFill/>
                </a:ln>
                <a:solidFill>
                  <a:srgbClr val="212121"/>
                </a:solidFill>
                <a:effectLst/>
              </a:rPr>
              <a:t>highly</a:t>
            </a:r>
            <a:r>
              <a:rPr kumimoji="0" lang="fr-FR" altLang="fr-FR" sz="1200" b="0" i="0" u="none" strike="noStrike" cap="none" normalizeH="0" baseline="0" dirty="0">
                <a:ln>
                  <a:noFill/>
                </a:ln>
                <a:solidFill>
                  <a:srgbClr val="212121"/>
                </a:solidFill>
                <a:effectLst/>
              </a:rPr>
              <a:t> </a:t>
            </a:r>
            <a:r>
              <a:rPr kumimoji="0" lang="fr-FR" altLang="fr-FR" sz="1200" b="0" i="0" u="none" strike="noStrike" cap="none" normalizeH="0" baseline="0" dirty="0" err="1">
                <a:ln>
                  <a:noFill/>
                </a:ln>
                <a:solidFill>
                  <a:srgbClr val="212121"/>
                </a:solidFill>
                <a:effectLst/>
              </a:rPr>
              <a:t>commented</a:t>
            </a:r>
            <a:r>
              <a:rPr kumimoji="0" lang="fr-FR" altLang="fr-FR" sz="1200" b="0" i="0" u="none" strike="noStrike" cap="none" normalizeH="0" baseline="0" dirty="0">
                <a:ln>
                  <a:noFill/>
                </a:ln>
                <a:solidFill>
                  <a:srgbClr val="212121"/>
                </a:solidFill>
                <a:effectLst/>
              </a:rPr>
              <a:t> New York Times article of March 2018, David Reich, </a:t>
            </a:r>
            <a:r>
              <a:rPr lang="fr-FR" altLang="fr-FR" sz="1200" dirty="0" err="1">
                <a:solidFill>
                  <a:srgbClr val="212121"/>
                </a:solidFill>
              </a:rPr>
              <a:t>genetic</a:t>
            </a:r>
            <a:r>
              <a:rPr lang="fr-FR" altLang="fr-FR" sz="1200" dirty="0">
                <a:solidFill>
                  <a:srgbClr val="212121"/>
                </a:solidFill>
              </a:rPr>
              <a:t> </a:t>
            </a:r>
            <a:r>
              <a:rPr kumimoji="0" lang="fr-FR" altLang="fr-FR" sz="1200" b="0" i="0" u="none" strike="noStrike" cap="none" normalizeH="0" baseline="0" dirty="0" err="1">
                <a:ln>
                  <a:noFill/>
                </a:ln>
                <a:solidFill>
                  <a:srgbClr val="212121"/>
                </a:solidFill>
                <a:effectLst/>
              </a:rPr>
              <a:t>professor</a:t>
            </a:r>
            <a:r>
              <a:rPr kumimoji="0" lang="fr-FR" altLang="fr-FR" sz="1200" b="0" i="0" u="none" strike="noStrike" cap="none" normalizeH="0" baseline="0" dirty="0">
                <a:ln>
                  <a:noFill/>
                </a:ln>
                <a:solidFill>
                  <a:srgbClr val="212121"/>
                </a:solidFill>
                <a:effectLst/>
              </a:rPr>
              <a:t> at Harvard, </a:t>
            </a:r>
            <a:r>
              <a:rPr kumimoji="0" lang="fr-FR" altLang="fr-FR" sz="1200" b="0" i="0" u="none" strike="noStrike" cap="none" normalizeH="0" baseline="0" dirty="0" err="1">
                <a:ln>
                  <a:noFill/>
                </a:ln>
                <a:solidFill>
                  <a:srgbClr val="212121"/>
                </a:solidFill>
                <a:effectLst/>
              </a:rPr>
              <a:t>explains</a:t>
            </a:r>
            <a:r>
              <a:rPr kumimoji="0" lang="fr-FR" altLang="fr-FR" sz="1200" b="0" i="0" u="none" strike="noStrike" cap="none" normalizeH="0" baseline="0" dirty="0">
                <a:ln>
                  <a:noFill/>
                </a:ln>
                <a:solidFill>
                  <a:srgbClr val="212121"/>
                </a:solidFill>
                <a:effectLst/>
              </a:rPr>
              <a:t> ...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1200" dirty="0">
              <a:solidFill>
                <a:srgbClr val="212121"/>
              </a:solidFill>
            </a:endParaRPr>
          </a:p>
          <a:p>
            <a:pPr marL="0" indent="0">
              <a:buNone/>
            </a:pPr>
            <a:r>
              <a:rPr lang="en-US" sz="1200" dirty="0"/>
              <a:t>“As a geneticist I know that it is simply no longer possible to ignore average genetic differences among races.</a:t>
            </a:r>
            <a:endParaRPr lang="fr-BE" sz="1200" dirty="0"/>
          </a:p>
          <a:p>
            <a:pPr marL="0" indent="0">
              <a:buNone/>
            </a:pPr>
            <a:r>
              <a:rPr lang="en-US" sz="1200" dirty="0"/>
              <a:t>Groundbreaking advances in DNA sequencing technology have been made over the last two decades. These advances enable us to measure with exquisite accuracy what fraction of an individual’s genetic ancestry traces back to, say, West Africa 500 years ago — before the mixing in the Americas of the West African and European gene pools that were almost completely isolated for the last 70,000 years. With the help of these tools, we are learning that differences in genetic ancestry that happen to correlate to many of today’s racial constructs are real.</a:t>
            </a:r>
            <a:endParaRPr lang="fr-BE" sz="1200" dirty="0"/>
          </a:p>
          <a:p>
            <a:pPr marL="0" indent="0">
              <a:buNone/>
            </a:pPr>
            <a:r>
              <a:rPr lang="en-US" sz="1200" dirty="0"/>
              <a:t>Recent genetic studies have demonstrated differences across populations not just in the genetic determinants of simple traits such as skin color, but also in more complex traits like bodily dimensions and susceptibility to diseases. For example, we now know that genetic factors help explain why northern Europeans are taller on average than southern Europeans, why multiple sclerosis is more common in European-Americans than in African-Americans, and why the reverse is true for end-stage kidney disease.</a:t>
            </a:r>
            <a:endParaRPr lang="fr-BE" sz="1200" dirty="0"/>
          </a:p>
          <a:p>
            <a:pPr marL="0" indent="0">
              <a:buNone/>
            </a:pPr>
            <a:r>
              <a:rPr lang="en-US" sz="1200" dirty="0"/>
              <a:t>People who deny the possibility of substantial biological differences among human populations are digging themselves into an indefensible position, one that will not survive the onslaught of science. </a:t>
            </a:r>
          </a:p>
          <a:p>
            <a:pPr marL="0" indent="0">
              <a:buNone/>
            </a:pPr>
            <a:r>
              <a:rPr lang="en-US" sz="1200" dirty="0"/>
              <a:t>This is important, even urgent, that we develop a candid and scientifically up-to-date way of discussing any such differences, instead of sticking our heads in the sand.</a:t>
            </a:r>
          </a:p>
          <a:p>
            <a:pPr marL="0" indent="0">
              <a:buNone/>
            </a:pPr>
            <a:r>
              <a:rPr lang="en-US" sz="1200" dirty="0"/>
              <a:t>While most people will agree that finding a genetic explanation for an elevated rate of disease is important, they often draw the line there. Finding genetic influences on a propensity for disease is one thing, they argue, but looking for such influences on behavior and cognition is another.</a:t>
            </a:r>
            <a:endParaRPr lang="fr-BE" sz="1200" dirty="0"/>
          </a:p>
          <a:p>
            <a:pPr marL="0" indent="0">
              <a:buNone/>
            </a:pPr>
            <a:r>
              <a:rPr lang="en-US" sz="1200" dirty="0"/>
              <a:t>But whether we like it or not, that line has already been crossed. A recent study led by the economist Daniel Benjamin compiled information on the number of years of education from more than 400,000 people, almost all of whom were of European ancestry. After controlling for differences in socioeconomic background, he and his colleagues identified 74 genetic variations that are over-represented in genes known to be important in neurological development, each of which is incontrovertibly more common in Europeans with more years of education than in Europeans with fewer years of education.</a:t>
            </a:r>
            <a:endParaRPr lang="fr-BE" sz="1200" dirty="0"/>
          </a:p>
        </p:txBody>
      </p:sp>
    </p:spTree>
    <p:extLst>
      <p:ext uri="{BB962C8B-B14F-4D97-AF65-F5344CB8AC3E}">
        <p14:creationId xmlns:p14="http://schemas.microsoft.com/office/powerpoint/2010/main" val="407740112"/>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9F62350-06D3-48A6-880B-0F2D1577E5CC}"/>
              </a:ext>
            </a:extLst>
          </p:cNvPr>
          <p:cNvSpPr>
            <a:spLocks noGrp="1"/>
          </p:cNvSpPr>
          <p:nvPr>
            <p:ph idx="1"/>
          </p:nvPr>
        </p:nvSpPr>
        <p:spPr>
          <a:xfrm>
            <a:off x="179512" y="188640"/>
            <a:ext cx="8229600" cy="4525963"/>
          </a:xfrm>
        </p:spPr>
        <p:txBody>
          <a:bodyPr/>
          <a:lstStyle/>
          <a:p>
            <a:pPr marL="0" indent="0">
              <a:buNone/>
            </a:pPr>
            <a:endParaRPr lang="en-US" sz="1000" dirty="0"/>
          </a:p>
          <a:p>
            <a:pPr marL="0" indent="0">
              <a:buNone/>
            </a:pPr>
            <a:endParaRPr lang="en-US" sz="1000" dirty="0"/>
          </a:p>
          <a:p>
            <a:pPr marL="0" indent="0">
              <a:buNone/>
            </a:pPr>
            <a:r>
              <a:rPr lang="en-US" sz="1200" dirty="0"/>
              <a:t>It is not yet clear how these genetic variations operate. A follow-up study of Icelanders led by the geneticist Augustine Kong showed that these genetic variations also nudge people who carry them to delay having children. So these variations may be explaining longer times at school by affecting a behavior that has nothing to do with intelligence.</a:t>
            </a:r>
          </a:p>
          <a:p>
            <a:pPr marL="0" indent="0">
              <a:buNone/>
            </a:pPr>
            <a:r>
              <a:rPr lang="en-US" sz="1200" dirty="0"/>
              <a:t>This study has been joined by others finding genetic predictors of behavior. One of these, led by the geneticist Danielle </a:t>
            </a:r>
            <a:r>
              <a:rPr lang="en-US" sz="1200" dirty="0" err="1"/>
              <a:t>Posthuma</a:t>
            </a:r>
            <a:r>
              <a:rPr lang="en-US" sz="1200" dirty="0"/>
              <a:t>, studied more than 70,000 people and found genetic variations in more than 20 genes that were predictive of performance on intelligence tests.</a:t>
            </a:r>
            <a:endParaRPr lang="fr-BE" sz="1200" dirty="0"/>
          </a:p>
          <a:p>
            <a:pPr marL="0" indent="0">
              <a:buNone/>
            </a:pPr>
            <a:r>
              <a:rPr lang="en-US" sz="1200" dirty="0"/>
              <a:t>Is performance on an intelligence test or the number of years of school a person attends shaped by the way a person is brought up? Yes. But does it measure something having to do with some aspect of behavior or cognition? Almost certainly. And since all traits influenced by genetics are expected to differ across populations, the genetic influences on behavior and cognition will differ across populations, too.</a:t>
            </a:r>
            <a:endParaRPr lang="fr-BE" sz="1200" dirty="0"/>
          </a:p>
          <a:p>
            <a:pPr marL="0" indent="0">
              <a:buNone/>
            </a:pPr>
            <a:r>
              <a:rPr lang="en-US" sz="1200" dirty="0"/>
              <a:t>You will sometimes hear that any biological differences among populations are likely to be small, because humans have diverged too recently from common ancestors for substantial differences to have arisen under the pressure of natural selection. This is not true. The ancestors of East Asians, Europeans, West Africans and Australians were, until recently, almost completely isolated from one another for 40,000 years or longer, which is more than sufficient time for the forces of evolution to work. Indeed, the study led by Dr. Kong showed that in Iceland, there has been measurable genetic selection against the genetic variations that predict more years of education in that population just within the last century.</a:t>
            </a:r>
            <a:br>
              <a:rPr lang="en-US" sz="1200" dirty="0"/>
            </a:br>
            <a:r>
              <a:rPr lang="en-US" sz="1200" dirty="0"/>
              <a:t/>
            </a:r>
            <a:br>
              <a:rPr lang="en-US" sz="1200" dirty="0"/>
            </a:br>
            <a:r>
              <a:rPr lang="en-US" sz="1200" dirty="0"/>
              <a:t>So how should we prepare for the likelihood that in the coming years, genetic studies will show that many traits are influenced by genetic variations, and that these traits will differ on average across human populations? It will be impossible — indeed, anti-scientific, foolish and absurd — to deny those differences.</a:t>
            </a:r>
            <a:endParaRPr lang="fr-BE" sz="1200" dirty="0"/>
          </a:p>
          <a:p>
            <a:pPr marL="0" indent="0">
              <a:buNone/>
            </a:pPr>
            <a:r>
              <a:rPr lang="en-US" sz="1200" dirty="0"/>
              <a:t>It is important to face whatever science will reveal without prejudging the outcome and with the confidence that we can be mature enough to handle any findings. </a:t>
            </a:r>
            <a:br>
              <a:rPr lang="en-US" sz="1200" dirty="0"/>
            </a:br>
            <a:r>
              <a:rPr lang="fr-FR" altLang="fr-FR" sz="1200" dirty="0"/>
              <a:t/>
            </a:r>
            <a:br>
              <a:rPr lang="fr-FR" altLang="fr-FR" sz="1200" dirty="0"/>
            </a:br>
            <a:r>
              <a:rPr lang="en-US" altLang="fr-FR" sz="1200" dirty="0" smtClean="0"/>
              <a:t>”How </a:t>
            </a:r>
            <a:r>
              <a:rPr lang="en-US" altLang="fr-FR" sz="1200" dirty="0"/>
              <a:t>Genetics Is Changing Our Understanding of Race” D. Reich, New York Times, 2018.</a:t>
            </a:r>
            <a:br>
              <a:rPr lang="en-US" altLang="fr-FR" sz="1200" dirty="0"/>
            </a:br>
            <a:endParaRPr lang="fr-FR" altLang="fr-FR" sz="1200" dirty="0"/>
          </a:p>
          <a:p>
            <a:endParaRPr lang="fr-BE" dirty="0"/>
          </a:p>
        </p:txBody>
      </p:sp>
      <p:sp>
        <p:nvSpPr>
          <p:cNvPr id="4" name="Espace réservé du numéro de diapositive 3">
            <a:extLst>
              <a:ext uri="{FF2B5EF4-FFF2-40B4-BE49-F238E27FC236}">
                <a16:creationId xmlns:a16="http://schemas.microsoft.com/office/drawing/2014/main" id="{D8E578EE-0E16-44A3-B526-8CDB2A80C2DA}"/>
              </a:ext>
            </a:extLst>
          </p:cNvPr>
          <p:cNvSpPr>
            <a:spLocks noGrp="1"/>
          </p:cNvSpPr>
          <p:nvPr>
            <p:ph type="sldNum" sz="quarter" idx="12"/>
          </p:nvPr>
        </p:nvSpPr>
        <p:spPr/>
        <p:txBody>
          <a:bodyPr/>
          <a:lstStyle/>
          <a:p>
            <a:pPr>
              <a:defRPr/>
            </a:pPr>
            <a:fld id="{C961D413-C80E-4040-8C95-0A8BAAE2541B}" type="slidenum">
              <a:rPr lang="fr-BE" smtClean="0"/>
              <a:pPr>
                <a:defRPr/>
              </a:pPr>
              <a:t>222</a:t>
            </a:fld>
            <a:endParaRPr lang="fr-BE" dirty="0"/>
          </a:p>
        </p:txBody>
      </p:sp>
    </p:spTree>
    <p:extLst>
      <p:ext uri="{BB962C8B-B14F-4D97-AF65-F5344CB8AC3E}">
        <p14:creationId xmlns:p14="http://schemas.microsoft.com/office/powerpoint/2010/main" val="1281422601"/>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395288" y="0"/>
            <a:ext cx="8229600" cy="1143000"/>
          </a:xfrm>
        </p:spPr>
        <p:txBody>
          <a:bodyPr/>
          <a:lstStyle/>
          <a:p>
            <a:pPr eaLnBrk="1" hangingPunct="1"/>
            <a:r>
              <a:rPr lang="fr-BE" dirty="0"/>
              <a:t>Contents</a:t>
            </a:r>
          </a:p>
        </p:txBody>
      </p:sp>
      <p:sp>
        <p:nvSpPr>
          <p:cNvPr id="3" name="Espace réservé du contenu 2"/>
          <p:cNvSpPr>
            <a:spLocks noGrp="1"/>
          </p:cNvSpPr>
          <p:nvPr>
            <p:ph idx="1"/>
          </p:nvPr>
        </p:nvSpPr>
        <p:spPr>
          <a:xfrm>
            <a:off x="323850" y="1125538"/>
            <a:ext cx="8640763" cy="5588000"/>
          </a:xfrm>
        </p:spPr>
        <p:txBody>
          <a:bodyPr rtlCol="0">
            <a:normAutofit fontScale="92500" lnSpcReduction="10000"/>
          </a:bodyPr>
          <a:lstStyle/>
          <a:p>
            <a:pPr marL="0" indent="0" eaLnBrk="1" fontAlgn="auto" hangingPunct="1">
              <a:spcAft>
                <a:spcPts val="0"/>
              </a:spcAft>
              <a:buFont typeface="Arial" pitchFamily="34" charset="0"/>
              <a:buNone/>
              <a:defRPr/>
            </a:pPr>
            <a:r>
              <a:rPr lang="fr-BE" dirty="0"/>
              <a:t>1. The Main Human Populations/Races</a:t>
            </a:r>
          </a:p>
          <a:p>
            <a:pPr marL="0" indent="0" eaLnBrk="1" fontAlgn="auto" hangingPunct="1">
              <a:spcAft>
                <a:spcPts val="0"/>
              </a:spcAft>
              <a:buFont typeface="Arial" pitchFamily="34" charset="0"/>
              <a:buNone/>
              <a:defRPr/>
            </a:pPr>
            <a:r>
              <a:rPr lang="fr-BE" dirty="0"/>
              <a:t>2. </a:t>
            </a:r>
            <a:r>
              <a:rPr lang="fr-BE" dirty="0" err="1"/>
              <a:t>What’s</a:t>
            </a:r>
            <a:r>
              <a:rPr lang="fr-BE" dirty="0"/>
              <a:t> Intelligence? </a:t>
            </a:r>
          </a:p>
          <a:p>
            <a:pPr marL="0" indent="0" eaLnBrk="1" fontAlgn="auto" hangingPunct="1">
              <a:spcAft>
                <a:spcPts val="0"/>
              </a:spcAft>
              <a:buFont typeface="Arial" pitchFamily="34" charset="0"/>
              <a:buNone/>
              <a:defRPr/>
            </a:pPr>
            <a:r>
              <a:rPr lang="fr-BE" dirty="0"/>
              <a:t>3. </a:t>
            </a:r>
            <a:r>
              <a:rPr lang="fr-BE" dirty="0" smtClean="0"/>
              <a:t>IQ </a:t>
            </a:r>
            <a:r>
              <a:rPr lang="en-US" dirty="0"/>
              <a:t>Validity</a:t>
            </a:r>
          </a:p>
          <a:p>
            <a:pPr marL="0" indent="0" eaLnBrk="1" fontAlgn="auto" hangingPunct="1">
              <a:spcAft>
                <a:spcPts val="0"/>
              </a:spcAft>
              <a:buFont typeface="Arial" pitchFamily="34" charset="0"/>
              <a:buNone/>
              <a:defRPr/>
            </a:pPr>
            <a:r>
              <a:rPr lang="fr-BE" dirty="0"/>
              <a:t>4. </a:t>
            </a:r>
            <a:r>
              <a:rPr lang="en-US" dirty="0"/>
              <a:t>Mean</a:t>
            </a:r>
            <a:r>
              <a:rPr lang="fr-BE" dirty="0"/>
              <a:t> IQ </a:t>
            </a:r>
            <a:r>
              <a:rPr lang="fr-BE" dirty="0" err="1" smtClean="0"/>
              <a:t>Across</a:t>
            </a:r>
            <a:r>
              <a:rPr lang="fr-BE" dirty="0" smtClean="0"/>
              <a:t> </a:t>
            </a:r>
            <a:r>
              <a:rPr lang="fr-BE" dirty="0"/>
              <a:t>the World</a:t>
            </a:r>
          </a:p>
          <a:p>
            <a:pPr marL="0" indent="0" eaLnBrk="1" fontAlgn="auto" hangingPunct="1">
              <a:spcAft>
                <a:spcPts val="0"/>
              </a:spcAft>
              <a:buFont typeface="Arial" pitchFamily="34" charset="0"/>
              <a:buNone/>
              <a:defRPr/>
            </a:pPr>
            <a:r>
              <a:rPr lang="fr-BE" dirty="0"/>
              <a:t>5. Intelligence, </a:t>
            </a:r>
            <a:r>
              <a:rPr lang="fr-BE" dirty="0" err="1"/>
              <a:t>Highly</a:t>
            </a:r>
            <a:r>
              <a:rPr lang="fr-BE" dirty="0"/>
              <a:t> </a:t>
            </a:r>
            <a:r>
              <a:rPr lang="fr-BE" dirty="0" err="1"/>
              <a:t>Genetic</a:t>
            </a:r>
            <a:endParaRPr lang="fr-BE" dirty="0"/>
          </a:p>
          <a:p>
            <a:pPr marL="0" indent="0" eaLnBrk="1" fontAlgn="auto" hangingPunct="1">
              <a:spcAft>
                <a:spcPts val="0"/>
              </a:spcAft>
              <a:buFont typeface="Arial" pitchFamily="34" charset="0"/>
              <a:buNone/>
              <a:defRPr/>
            </a:pPr>
            <a:r>
              <a:rPr lang="fr-BE" dirty="0"/>
              <a:t>6. Cause of Racial </a:t>
            </a:r>
            <a:r>
              <a:rPr lang="fr-BE" dirty="0" err="1"/>
              <a:t>Differences</a:t>
            </a:r>
            <a:endParaRPr lang="fr-BE" dirty="0"/>
          </a:p>
          <a:p>
            <a:pPr marL="0" indent="0" eaLnBrk="1" fontAlgn="auto" hangingPunct="1">
              <a:spcAft>
                <a:spcPts val="0"/>
              </a:spcAft>
              <a:buFont typeface="Arial" pitchFamily="34" charset="0"/>
              <a:buNone/>
              <a:defRPr/>
            </a:pPr>
            <a:r>
              <a:rPr lang="fr-BE" dirty="0"/>
              <a:t>7. </a:t>
            </a:r>
            <a:r>
              <a:rPr lang="en-US" dirty="0"/>
              <a:t>Why is the Whole World not Developed?</a:t>
            </a:r>
          </a:p>
          <a:p>
            <a:pPr marL="0" indent="0" eaLnBrk="1" fontAlgn="auto" hangingPunct="1">
              <a:spcAft>
                <a:spcPts val="0"/>
              </a:spcAft>
              <a:buFont typeface="Arial" pitchFamily="34" charset="0"/>
              <a:buNone/>
              <a:defRPr/>
            </a:pPr>
            <a:r>
              <a:rPr lang="fr-BE" dirty="0" smtClean="0"/>
              <a:t>8</a:t>
            </a:r>
            <a:r>
              <a:rPr lang="fr-BE" dirty="0"/>
              <a:t>. The Worldwide </a:t>
            </a:r>
            <a:r>
              <a:rPr lang="fr-BE" dirty="0" err="1"/>
              <a:t>Hierarchy</a:t>
            </a:r>
            <a:endParaRPr lang="fr-BE" dirty="0"/>
          </a:p>
          <a:p>
            <a:pPr marL="0" indent="0" eaLnBrk="1" fontAlgn="auto" hangingPunct="1">
              <a:spcAft>
                <a:spcPts val="0"/>
              </a:spcAft>
              <a:buFont typeface="Arial" pitchFamily="34" charset="0"/>
              <a:buNone/>
              <a:defRPr/>
            </a:pPr>
            <a:r>
              <a:rPr lang="fr-BE" dirty="0"/>
              <a:t>9. Scientific </a:t>
            </a:r>
            <a:r>
              <a:rPr lang="fr-BE" dirty="0" err="1"/>
              <a:t>Accreditation</a:t>
            </a:r>
            <a:endParaRPr lang="fr-BE" dirty="0"/>
          </a:p>
          <a:p>
            <a:pPr marL="0" indent="0" eaLnBrk="1" fontAlgn="auto" hangingPunct="1">
              <a:spcAft>
                <a:spcPts val="0"/>
              </a:spcAft>
              <a:buFont typeface="Arial" pitchFamily="34" charset="0"/>
              <a:buNone/>
              <a:defRPr/>
            </a:pPr>
            <a:r>
              <a:rPr lang="fr-BE" dirty="0">
                <a:solidFill>
                  <a:srgbClr val="FF0000"/>
                </a:solidFill>
              </a:rPr>
              <a:t>10. Western Twilight and General Conclusion</a:t>
            </a:r>
            <a:r>
              <a:rPr lang="fr-BE" dirty="0"/>
              <a:t/>
            </a:r>
            <a:br>
              <a:rPr lang="fr-BE" dirty="0"/>
            </a:br>
            <a:endParaRPr lang="fr-BE" dirty="0"/>
          </a:p>
          <a:p>
            <a:pPr marL="0" indent="0" eaLnBrk="1" fontAlgn="auto" hangingPunct="1">
              <a:spcAft>
                <a:spcPts val="0"/>
              </a:spcAft>
              <a:buFont typeface="Arial" pitchFamily="34" charset="0"/>
              <a:buNone/>
              <a:defRPr/>
            </a:pPr>
            <a:endParaRPr lang="fr-BE" dirty="0"/>
          </a:p>
        </p:txBody>
      </p:sp>
      <p:sp>
        <p:nvSpPr>
          <p:cNvPr id="4" name="Espace réservé du numéro de diapositive 3"/>
          <p:cNvSpPr>
            <a:spLocks noGrp="1"/>
          </p:cNvSpPr>
          <p:nvPr>
            <p:ph type="sldNum" sz="quarter" idx="12"/>
          </p:nvPr>
        </p:nvSpPr>
        <p:spPr/>
        <p:txBody>
          <a:bodyPr/>
          <a:lstStyle/>
          <a:p>
            <a:pPr>
              <a:defRPr/>
            </a:pPr>
            <a:fld id="{9280920D-8C01-40DA-BB3C-D999F543CD2D}" type="slidenum">
              <a:rPr lang="fr-BE"/>
              <a:pPr>
                <a:defRPr/>
              </a:pPr>
              <a:t>223</a:t>
            </a:fld>
            <a:endParaRPr lang="fr-BE" dirty="0"/>
          </a:p>
        </p:txBody>
      </p:sp>
    </p:spTree>
    <p:extLst>
      <p:ext uri="{BB962C8B-B14F-4D97-AF65-F5344CB8AC3E}">
        <p14:creationId xmlns:p14="http://schemas.microsoft.com/office/powerpoint/2010/main" val="3539893381"/>
      </p:ext>
    </p:extLst>
  </p:cSld>
  <p:clrMapOvr>
    <a:masterClrMapping/>
  </p:clrMapOvr>
  <p:transition spd="slow" advTm="17345"/>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rtlCol="0">
            <a:normAutofit fontScale="90000"/>
          </a:bodyPr>
          <a:lstStyle/>
          <a:p>
            <a:pPr eaLnBrk="1" fontAlgn="auto" hangingPunct="1">
              <a:spcAft>
                <a:spcPts val="0"/>
              </a:spcAft>
              <a:defRPr/>
            </a:pPr>
            <a:r>
              <a:rPr lang="fr-BE" dirty="0"/>
              <a:t>Conclusion: </a:t>
            </a:r>
            <a:r>
              <a:rPr lang="en-US" dirty="0"/>
              <a:t/>
            </a:r>
            <a:br>
              <a:rPr lang="en-US" dirty="0"/>
            </a:br>
            <a:r>
              <a:rPr lang="en-US" dirty="0"/>
              <a:t>The Twilight of the West</a:t>
            </a:r>
            <a:endParaRPr lang="fr-BE" dirty="0"/>
          </a:p>
        </p:txBody>
      </p:sp>
      <p:sp>
        <p:nvSpPr>
          <p:cNvPr id="3" name="Espace réservé du contenu 2"/>
          <p:cNvSpPr>
            <a:spLocks noGrp="1"/>
          </p:cNvSpPr>
          <p:nvPr>
            <p:ph idx="1"/>
          </p:nvPr>
        </p:nvSpPr>
        <p:spPr>
          <a:xfrm>
            <a:off x="457200" y="1600200"/>
            <a:ext cx="8229600" cy="4525963"/>
          </a:xfrm>
        </p:spPr>
        <p:txBody>
          <a:bodyPr rtlCol="0">
            <a:normAutofit fontScale="70000" lnSpcReduction="20000"/>
          </a:bodyPr>
          <a:lstStyle/>
          <a:p>
            <a:pPr eaLnBrk="1" fontAlgn="auto" hangingPunct="1">
              <a:spcAft>
                <a:spcPts val="0"/>
              </a:spcAft>
              <a:buFont typeface="Arial" pitchFamily="34" charset="0"/>
              <a:buChar char="•"/>
              <a:defRPr/>
            </a:pPr>
            <a:endParaRPr lang="fr-BE" dirty="0"/>
          </a:p>
          <a:p>
            <a:pPr eaLnBrk="1" fontAlgn="auto" hangingPunct="1">
              <a:spcAft>
                <a:spcPts val="0"/>
              </a:spcAft>
              <a:buFont typeface="Arial" pitchFamily="34" charset="0"/>
              <a:buChar char="•"/>
              <a:defRPr/>
            </a:pPr>
            <a:endParaRPr lang="fr-BE" dirty="0"/>
          </a:p>
          <a:p>
            <a:pPr marL="0" indent="0" eaLnBrk="1" fontAlgn="auto" hangingPunct="1">
              <a:spcAft>
                <a:spcPts val="0"/>
              </a:spcAft>
              <a:buNone/>
              <a:defRPr/>
            </a:pPr>
            <a:r>
              <a:rPr lang="en-US" dirty="0" smtClean="0"/>
              <a:t>At some </a:t>
            </a:r>
            <a:r>
              <a:rPr lang="en-US" dirty="0"/>
              <a:t>point in the foreseeable future, </a:t>
            </a:r>
            <a:r>
              <a:rPr lang="en-US" dirty="0" smtClean="0"/>
              <a:t>Whites </a:t>
            </a:r>
            <a:r>
              <a:rPr lang="en-US" dirty="0"/>
              <a:t>will become minorities throughout the economy of developed countries. (2043 in America, in the second half of the 21st century in Europe, Africans and </a:t>
            </a:r>
            <a:r>
              <a:rPr lang="en-US" dirty="0" err="1"/>
              <a:t>Maghrebians</a:t>
            </a:r>
            <a:r>
              <a:rPr lang="en-US" dirty="0"/>
              <a:t> already made 40% of the newborns in France, </a:t>
            </a:r>
            <a:r>
              <a:rPr lang="en-US" dirty="0" err="1"/>
              <a:t>Obertone</a:t>
            </a:r>
            <a:r>
              <a:rPr lang="en-US" dirty="0"/>
              <a:t> 2018) </a:t>
            </a:r>
          </a:p>
          <a:p>
            <a:pPr eaLnBrk="1" fontAlgn="auto" hangingPunct="1">
              <a:spcAft>
                <a:spcPts val="0"/>
              </a:spcAft>
              <a:buFont typeface="Arial" pitchFamily="34" charset="0"/>
              <a:buChar char="•"/>
              <a:defRPr/>
            </a:pPr>
            <a:endParaRPr lang="en-US" dirty="0"/>
          </a:p>
          <a:p>
            <a:pPr marL="0" indent="0" eaLnBrk="1" fontAlgn="auto" hangingPunct="1">
              <a:spcAft>
                <a:spcPts val="0"/>
              </a:spcAft>
              <a:buNone/>
              <a:defRPr/>
            </a:pPr>
            <a:r>
              <a:rPr lang="en-US" dirty="0"/>
              <a:t>As the proportion of non-Europeans grows in Europe and the United States (and also in Canada and Australia) </a:t>
            </a:r>
            <a:r>
              <a:rPr lang="en-US" dirty="0" smtClean="0"/>
              <a:t>and </a:t>
            </a:r>
            <a:r>
              <a:rPr lang="en-AU" dirty="0" smtClean="0"/>
              <a:t>becomes </a:t>
            </a:r>
            <a:r>
              <a:rPr lang="en-AU" dirty="0"/>
              <a:t>the majority, the population's </a:t>
            </a:r>
            <a:r>
              <a:rPr lang="en-AU" dirty="0" smtClean="0"/>
              <a:t>intelligence </a:t>
            </a:r>
            <a:r>
              <a:rPr lang="en-US" dirty="0" smtClean="0"/>
              <a:t>will </a:t>
            </a:r>
            <a:r>
              <a:rPr lang="en-US" dirty="0"/>
              <a:t>decrease. </a:t>
            </a:r>
            <a:r>
              <a:rPr lang="en-US" dirty="0" smtClean="0"/>
              <a:t>The economy’s strength </a:t>
            </a:r>
            <a:r>
              <a:rPr lang="en-US" dirty="0"/>
              <a:t>will also inevitably be impaired, with a decline </a:t>
            </a:r>
            <a:r>
              <a:rPr lang="en-US" dirty="0" smtClean="0"/>
              <a:t>in </a:t>
            </a:r>
            <a:r>
              <a:rPr lang="en-US" dirty="0"/>
              <a:t>development.</a:t>
            </a:r>
            <a:r>
              <a:rPr lang="fr-BE" dirty="0"/>
              <a:t/>
            </a:r>
            <a:br>
              <a:rPr lang="fr-BE" dirty="0"/>
            </a:br>
            <a:endParaRPr lang="fr-BE" dirty="0"/>
          </a:p>
        </p:txBody>
      </p:sp>
      <p:sp>
        <p:nvSpPr>
          <p:cNvPr id="4" name="Espace réservé du numéro de diapositive 3"/>
          <p:cNvSpPr>
            <a:spLocks noGrp="1"/>
          </p:cNvSpPr>
          <p:nvPr>
            <p:ph type="sldNum" sz="quarter" idx="12"/>
          </p:nvPr>
        </p:nvSpPr>
        <p:spPr>
          <a:xfrm>
            <a:off x="6553200" y="6356350"/>
            <a:ext cx="2133600" cy="365125"/>
          </a:xfrm>
        </p:spPr>
        <p:txBody>
          <a:bodyPr/>
          <a:lstStyle/>
          <a:p>
            <a:pPr>
              <a:defRPr/>
            </a:pPr>
            <a:fld id="{D3D50E49-3276-46DF-B965-0CAAD1F9816A}" type="slidenum">
              <a:rPr lang="fr-BE" smtClean="0"/>
              <a:pPr>
                <a:defRPr/>
              </a:pPr>
              <a:t>224</a:t>
            </a:fld>
            <a:endParaRPr lang="fr-BE" dirty="0"/>
          </a:p>
        </p:txBody>
      </p:sp>
    </p:spTree>
  </p:cSld>
  <p:clrMapOvr>
    <a:masterClrMapping/>
  </p:clrMapOvr>
  <p:transition spd="slow" advTm="37984"/>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388" y="188913"/>
            <a:ext cx="8856662" cy="6669087"/>
          </a:xfrm>
        </p:spPr>
        <p:txBody>
          <a:bodyPr rtlCol="0">
            <a:normAutofit fontScale="62500" lnSpcReduction="20000"/>
          </a:bodyPr>
          <a:lstStyle/>
          <a:p>
            <a:pPr eaLnBrk="1" fontAlgn="auto" hangingPunct="1">
              <a:spcAft>
                <a:spcPts val="0"/>
              </a:spcAft>
              <a:buFont typeface="Arial" pitchFamily="34" charset="0"/>
              <a:buChar char="•"/>
              <a:defRPr/>
            </a:pPr>
            <a:endParaRPr lang="fr-BE" dirty="0"/>
          </a:p>
          <a:p>
            <a:pPr eaLnBrk="1" fontAlgn="auto" hangingPunct="1">
              <a:spcAft>
                <a:spcPts val="0"/>
              </a:spcAft>
              <a:buFont typeface="Arial" pitchFamily="34" charset="0"/>
              <a:buChar char="•"/>
              <a:defRPr/>
            </a:pPr>
            <a:endParaRPr lang="fr-BE" dirty="0"/>
          </a:p>
          <a:p>
            <a:pPr eaLnBrk="1" fontAlgn="auto" hangingPunct="1">
              <a:spcAft>
                <a:spcPts val="0"/>
              </a:spcAft>
              <a:buFont typeface="Arial" pitchFamily="34" charset="0"/>
              <a:buChar char="•"/>
              <a:defRPr/>
            </a:pPr>
            <a:r>
              <a:rPr lang="en-US" dirty="0"/>
              <a:t>World leaders will move to China and </a:t>
            </a:r>
            <a:r>
              <a:rPr lang="en-US" dirty="0" smtClean="0"/>
              <a:t>Japan </a:t>
            </a:r>
            <a:r>
              <a:rPr lang="en-US" dirty="0"/>
              <a:t>if they manage to resist the invasion of non-European peoples. </a:t>
            </a:r>
          </a:p>
          <a:p>
            <a:pPr eaLnBrk="1" fontAlgn="auto" hangingPunct="1">
              <a:spcAft>
                <a:spcPts val="0"/>
              </a:spcAft>
              <a:buFont typeface="Arial" pitchFamily="34" charset="0"/>
              <a:buChar char="•"/>
              <a:defRPr/>
            </a:pPr>
            <a:r>
              <a:rPr lang="en-US" dirty="0"/>
              <a:t>We live in an extraordinary time. None of this has ever happened in human history. The massive immigration of non-Europeans will inevitably lead the European peoples to become minorities and then smaller and smaller minorities in their own country, as they are in most countries of Latin America and the Caribbean. In the Western world, Europeans accept </a:t>
            </a:r>
            <a:r>
              <a:rPr lang="en-US" dirty="0" smtClean="0"/>
              <a:t>being </a:t>
            </a:r>
            <a:r>
              <a:rPr lang="en-US" dirty="0"/>
              <a:t>replaced in their </a:t>
            </a:r>
            <a:r>
              <a:rPr lang="en-US" dirty="0" smtClean="0"/>
              <a:t>homeland </a:t>
            </a:r>
            <a:r>
              <a:rPr lang="en-US" dirty="0"/>
              <a:t>by non-Europeans. </a:t>
            </a:r>
          </a:p>
          <a:p>
            <a:pPr eaLnBrk="1" fontAlgn="auto" hangingPunct="1">
              <a:spcAft>
                <a:spcPts val="0"/>
              </a:spcAft>
              <a:buFont typeface="Arial" pitchFamily="34" charset="0"/>
              <a:buChar char="•"/>
              <a:defRPr/>
            </a:pPr>
            <a:r>
              <a:rPr lang="en-US" dirty="0" smtClean="0"/>
              <a:t>Even </a:t>
            </a:r>
            <a:r>
              <a:rPr lang="en-US" dirty="0"/>
              <a:t>more remarkable is that the European peoples have become quite satisfied with their </a:t>
            </a:r>
            <a:r>
              <a:rPr lang="en-US" dirty="0" smtClean="0"/>
              <a:t>elimination</a:t>
            </a:r>
            <a:r>
              <a:rPr lang="en-US" dirty="0"/>
              <a:t>. Some are even happy to welcome him. It is rare for a week to pass without some intellectuals or politicians declaring that immigration has been good for the country and that "our diversity is our strength" or that "we must celebrate our differences". Others announce that they look forward to the day when whites will become a minority. It is the first time in the whole </a:t>
            </a:r>
            <a:r>
              <a:rPr lang="en-US" dirty="0" smtClean="0"/>
              <a:t>history of humanity that </a:t>
            </a:r>
            <a:r>
              <a:rPr lang="en-US" dirty="0"/>
              <a:t>a </a:t>
            </a:r>
            <a:r>
              <a:rPr lang="en-US" dirty="0" smtClean="0"/>
              <a:t>People </a:t>
            </a:r>
            <a:r>
              <a:rPr lang="en-US" dirty="0"/>
              <a:t>has voluntarily conceived its </a:t>
            </a:r>
            <a:r>
              <a:rPr lang="en-US" dirty="0" smtClean="0"/>
              <a:t>destruction</a:t>
            </a:r>
            <a:r>
              <a:rPr lang="en-US" dirty="0"/>
              <a:t>. </a:t>
            </a:r>
          </a:p>
          <a:p>
            <a:pPr eaLnBrk="1" fontAlgn="auto" hangingPunct="1">
              <a:spcAft>
                <a:spcPts val="0"/>
              </a:spcAft>
              <a:buFont typeface="Arial" pitchFamily="34" charset="0"/>
              <a:buChar char="•"/>
              <a:defRPr/>
            </a:pPr>
            <a:r>
              <a:rPr lang="en-US" dirty="0"/>
              <a:t>We will pass the torch of civilization to East Asians.</a:t>
            </a:r>
            <a:endParaRPr lang="fr-BE" dirty="0"/>
          </a:p>
          <a:p>
            <a:pPr eaLnBrk="1" fontAlgn="auto" hangingPunct="1">
              <a:spcAft>
                <a:spcPts val="0"/>
              </a:spcAft>
              <a:buFont typeface="Arial" pitchFamily="34" charset="0"/>
              <a:buChar char="•"/>
              <a:defRPr/>
            </a:pPr>
            <a:endParaRPr lang="fr-BE" dirty="0"/>
          </a:p>
          <a:p>
            <a:pPr eaLnBrk="1" fontAlgn="auto" hangingPunct="1">
              <a:spcAft>
                <a:spcPts val="0"/>
              </a:spcAft>
              <a:buFont typeface="Arial" pitchFamily="34" charset="0"/>
              <a:buChar char="•"/>
              <a:defRPr/>
            </a:pPr>
            <a:r>
              <a:rPr lang="fr-BE" dirty="0"/>
              <a:t>Sic transic gloria mundi.</a:t>
            </a:r>
          </a:p>
          <a:p>
            <a:pPr marL="0" indent="0" eaLnBrk="1" fontAlgn="auto" hangingPunct="1">
              <a:spcAft>
                <a:spcPts val="0"/>
              </a:spcAft>
              <a:buFont typeface="Arial" pitchFamily="34" charset="0"/>
              <a:buNone/>
              <a:defRPr/>
            </a:pPr>
            <a:r>
              <a:rPr lang="fr-BE" dirty="0"/>
              <a:t/>
            </a:r>
            <a:br>
              <a:rPr lang="fr-BE" dirty="0"/>
            </a:br>
            <a:endParaRPr lang="fr-BE" dirty="0"/>
          </a:p>
        </p:txBody>
      </p:sp>
      <p:sp>
        <p:nvSpPr>
          <p:cNvPr id="4" name="Espace réservé du numéro de diapositive 3"/>
          <p:cNvSpPr>
            <a:spLocks noGrp="1"/>
          </p:cNvSpPr>
          <p:nvPr>
            <p:ph type="sldNum" sz="quarter" idx="12"/>
          </p:nvPr>
        </p:nvSpPr>
        <p:spPr/>
        <p:txBody>
          <a:bodyPr/>
          <a:lstStyle/>
          <a:p>
            <a:pPr>
              <a:defRPr/>
            </a:pPr>
            <a:fld id="{D498DC4F-9B4F-4606-9660-6D1997D1D047}" type="slidenum">
              <a:rPr lang="fr-BE"/>
              <a:pPr>
                <a:defRPr/>
              </a:pPr>
              <a:t>225</a:t>
            </a:fld>
            <a:endParaRPr lang="fr-BE" dirty="0"/>
          </a:p>
        </p:txBody>
      </p:sp>
      <p:pic>
        <p:nvPicPr>
          <p:cNvPr id="106500" name="Picture 2" descr="C:\Users\Baptiste\Pictures\DSCF6792_PV_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4294" y="4913312"/>
            <a:ext cx="2411412" cy="180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80088"/>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EF76D124-79FF-4920-ADFE-1ACAB53F23AD}" type="slidenum">
              <a:rPr lang="fr-BE" smtClean="0"/>
              <a:pPr>
                <a:defRPr/>
              </a:pPr>
              <a:t>226</a:t>
            </a:fld>
            <a:endParaRPr lang="fr-BE" dirty="0"/>
          </a:p>
        </p:txBody>
      </p:sp>
      <p:sp>
        <p:nvSpPr>
          <p:cNvPr id="2" name="Rectangle 1">
            <a:extLst>
              <a:ext uri="{FF2B5EF4-FFF2-40B4-BE49-F238E27FC236}">
                <a16:creationId xmlns:a16="http://schemas.microsoft.com/office/drawing/2014/main" id="{4C9529A2-EC93-40F3-B2D6-446815A0F024}"/>
              </a:ext>
            </a:extLst>
          </p:cNvPr>
          <p:cNvSpPr>
            <a:spLocks noChangeArrowheads="1"/>
          </p:cNvSpPr>
          <p:nvPr/>
        </p:nvSpPr>
        <p:spPr bwMode="auto">
          <a:xfrm>
            <a:off x="486172" y="1124164"/>
            <a:ext cx="7992888" cy="560153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eaLnBrk="0" hangingPunct="0"/>
            <a:r>
              <a:rPr lang="en-AU" altLang="fr-FR" sz="1400" dirty="0">
                <a:solidFill>
                  <a:srgbClr val="212121"/>
                </a:solidFill>
                <a:latin typeface="+mn-lt"/>
              </a:rPr>
              <a:t>Imagine a society of intelligent violet men. This society would be much more developed than a society of </a:t>
            </a:r>
            <a:r>
              <a:rPr lang="en-AU" altLang="fr-FR" sz="1400" dirty="0" smtClean="0">
                <a:solidFill>
                  <a:srgbClr val="212121"/>
                </a:solidFill>
                <a:latin typeface="+mn-lt"/>
              </a:rPr>
              <a:t>less intelligent blue men.</a:t>
            </a:r>
            <a:r>
              <a:rPr kumimoji="0" lang="fr-FR" altLang="fr-FR" sz="1400" b="0" i="0" u="none" strike="noStrike" cap="none" normalizeH="0" baseline="0" dirty="0" smtClean="0">
                <a:ln>
                  <a:noFill/>
                </a:ln>
                <a:solidFill>
                  <a:srgbClr val="212121"/>
                </a:solidFill>
                <a:effectLst/>
                <a:latin typeface="+mn-lt"/>
              </a:rPr>
              <a:t> </a:t>
            </a:r>
            <a:endParaRPr kumimoji="0" lang="fr-FR" altLang="fr-FR" sz="1400" b="0" i="0" u="none" strike="noStrike" cap="none" normalizeH="0" baseline="0" dirty="0">
              <a:ln>
                <a:noFill/>
              </a:ln>
              <a:solidFill>
                <a:srgbClr val="21212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a:ln>
                  <a:noFill/>
                </a:ln>
                <a:solidFill>
                  <a:srgbClr val="212121"/>
                </a:solidFill>
                <a:effectLst/>
                <a:latin typeface="+mn-lt"/>
              </a:rPr>
              <a:t>The violet society </a:t>
            </a:r>
            <a:r>
              <a:rPr kumimoji="0" lang="fr-FR" altLang="fr-FR" sz="1400" b="0" i="0" u="none" strike="noStrike" cap="none" normalizeH="0" baseline="0" dirty="0" err="1">
                <a:ln>
                  <a:noFill/>
                </a:ln>
                <a:solidFill>
                  <a:srgbClr val="212121"/>
                </a:solidFill>
                <a:effectLst/>
                <a:latin typeface="+mn-lt"/>
              </a:rPr>
              <a:t>would</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much</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smtClean="0">
                <a:ln>
                  <a:noFill/>
                </a:ln>
                <a:solidFill>
                  <a:srgbClr val="212121"/>
                </a:solidFill>
                <a:effectLst/>
                <a:latin typeface="+mn-lt"/>
              </a:rPr>
              <a:t>more affluent. </a:t>
            </a:r>
            <a:r>
              <a:rPr kumimoji="0" lang="fr-FR" altLang="fr-FR" sz="1400" b="0" i="0" u="none" strike="noStrike" cap="none" normalizeH="0" baseline="0" dirty="0">
                <a:ln>
                  <a:noFill/>
                </a:ln>
                <a:solidFill>
                  <a:srgbClr val="212121"/>
                </a:solidFill>
                <a:effectLst/>
                <a:latin typeface="+mn-lt"/>
              </a:rPr>
              <a:t>It </a:t>
            </a:r>
            <a:r>
              <a:rPr kumimoji="0" lang="fr-FR" altLang="fr-FR" sz="1400" b="0" i="0" u="none" strike="noStrike" cap="none" normalizeH="0" baseline="0" dirty="0" err="1">
                <a:ln>
                  <a:noFill/>
                </a:ln>
                <a:solidFill>
                  <a:srgbClr val="212121"/>
                </a:solidFill>
                <a:effectLst/>
                <a:latin typeface="+mn-lt"/>
              </a:rPr>
              <a:t>would</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much</a:t>
            </a:r>
            <a:r>
              <a:rPr kumimoji="0" lang="fr-FR" altLang="fr-FR" sz="1400" b="0" i="0" u="none" strike="noStrike" cap="none" normalizeH="0" baseline="0" dirty="0">
                <a:ln>
                  <a:noFill/>
                </a:ln>
                <a:solidFill>
                  <a:srgbClr val="212121"/>
                </a:solidFill>
                <a:effectLst/>
                <a:latin typeface="+mn-lt"/>
              </a:rPr>
              <a:t> more </a:t>
            </a:r>
            <a:r>
              <a:rPr kumimoji="0" lang="fr-FR" altLang="fr-FR" sz="1400" b="0" i="0" u="none" strike="noStrike" cap="none" normalizeH="0" baseline="0" dirty="0" err="1">
                <a:ln>
                  <a:noFill/>
                </a:ln>
                <a:solidFill>
                  <a:srgbClr val="212121"/>
                </a:solidFill>
                <a:effectLst/>
                <a:latin typeface="+mn-lt"/>
              </a:rPr>
              <a:t>prosperous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from</a:t>
            </a:r>
            <a:r>
              <a:rPr kumimoji="0" lang="fr-FR" altLang="fr-FR" sz="1400" b="0" i="0" u="none" strike="noStrike" cap="none" normalizeH="0" baseline="0" dirty="0">
                <a:ln>
                  <a:noFill/>
                </a:ln>
                <a:solidFill>
                  <a:srgbClr val="212121"/>
                </a:solidFill>
                <a:effectLst/>
                <a:latin typeface="+mn-lt"/>
              </a:rPr>
              <a:t> a world </a:t>
            </a:r>
            <a:r>
              <a:rPr kumimoji="0" lang="fr-FR" altLang="fr-FR" sz="1400" b="0" i="0" u="none" strike="noStrike" cap="none" normalizeH="0" baseline="0" dirty="0" err="1">
                <a:ln>
                  <a:noFill/>
                </a:ln>
                <a:solidFill>
                  <a:srgbClr val="212121"/>
                </a:solidFill>
                <a:effectLst/>
                <a:latin typeface="+mn-lt"/>
              </a:rPr>
              <a:t>economic</a:t>
            </a:r>
            <a:r>
              <a:rPr kumimoji="0" lang="fr-FR" altLang="fr-FR" sz="1400" b="0" i="0" u="none" strike="noStrike" cap="none" normalizeH="0" baseline="0" dirty="0">
                <a:ln>
                  <a:noFill/>
                </a:ln>
                <a:solidFill>
                  <a:srgbClr val="212121"/>
                </a:solidFill>
                <a:effectLst/>
                <a:latin typeface="+mn-lt"/>
              </a:rPr>
              <a:t> point of </a:t>
            </a:r>
            <a:r>
              <a:rPr kumimoji="0" lang="fr-FR" altLang="fr-FR" sz="1400" b="0" i="0" u="none" strike="noStrike" cap="none" normalizeH="0" baseline="0" dirty="0" err="1">
                <a:ln>
                  <a:noFill/>
                </a:ln>
                <a:solidFill>
                  <a:srgbClr val="212121"/>
                </a:solidFill>
                <a:effectLst/>
                <a:latin typeface="+mn-lt"/>
              </a:rPr>
              <a:t>view</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because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it</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would</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be</a:t>
            </a:r>
            <a:r>
              <a:rPr kumimoji="0" lang="fr-FR" altLang="fr-FR" sz="1400" b="0" i="0" u="none" strike="noStrike" cap="none" normalizeH="0" baseline="0" dirty="0">
                <a:ln>
                  <a:noFill/>
                </a:ln>
                <a:solidFill>
                  <a:srgbClr val="212121"/>
                </a:solidFill>
                <a:effectLst/>
                <a:latin typeface="+mn-lt"/>
              </a:rPr>
              <a:t> possible for </a:t>
            </a:r>
            <a:r>
              <a:rPr kumimoji="0" lang="fr-FR" altLang="fr-FR" sz="1400" b="0" i="0" u="none" strike="noStrike" cap="none" normalizeH="0" baseline="0" dirty="0" err="1">
                <a:ln>
                  <a:noFill/>
                </a:ln>
                <a:solidFill>
                  <a:srgbClr val="212121"/>
                </a:solidFill>
                <a:effectLst/>
                <a:latin typeface="+mn-lt"/>
              </a:rPr>
              <a:t>it</a:t>
            </a:r>
            <a:r>
              <a:rPr kumimoji="0" lang="fr-FR" altLang="fr-FR" sz="1400" b="0" i="0" u="none" strike="noStrike" cap="none" normalizeH="0" baseline="0" dirty="0">
                <a:ln>
                  <a:noFill/>
                </a:ln>
                <a:solidFill>
                  <a:srgbClr val="212121"/>
                </a:solidFill>
                <a:effectLst/>
                <a:latin typeface="+mn-lt"/>
              </a:rPr>
              <a:t> to </a:t>
            </a:r>
            <a:r>
              <a:rPr kumimoji="0" lang="fr-FR" altLang="fr-FR" sz="1400" b="0" i="0" u="none" strike="noStrike" cap="none" normalizeH="0" baseline="0" dirty="0" err="1">
                <a:ln>
                  <a:noFill/>
                </a:ln>
                <a:solidFill>
                  <a:srgbClr val="212121"/>
                </a:solidFill>
                <a:effectLst/>
                <a:latin typeface="+mn-lt"/>
              </a:rPr>
              <a:t>invent</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many</a:t>
            </a:r>
            <a:r>
              <a:rPr kumimoji="0" lang="fr-FR" altLang="fr-FR" sz="1400" b="0" i="0" u="none" strike="noStrike" cap="none" normalizeH="0" baseline="0" dirty="0">
                <a:ln>
                  <a:noFill/>
                </a:ln>
                <a:solidFill>
                  <a:srgbClr val="212121"/>
                </a:solidFill>
                <a:effectLst/>
                <a:latin typeface="+mn-lt"/>
              </a:rPr>
              <a:t> more </a:t>
            </a:r>
            <a:r>
              <a:rPr kumimoji="0" lang="fr-FR" altLang="fr-FR" sz="1400" b="0" i="0" u="none" strike="noStrike" cap="none" normalizeH="0" baseline="0" dirty="0" err="1">
                <a:ln>
                  <a:noFill/>
                </a:ln>
                <a:solidFill>
                  <a:srgbClr val="212121"/>
                </a:solidFill>
                <a:effectLst/>
                <a:latin typeface="+mn-lt"/>
              </a:rPr>
              <a:t>things</a:t>
            </a:r>
            <a:r>
              <a:rPr kumimoji="0" lang="fr-FR" altLang="fr-FR" sz="1400" b="0" i="0" u="none" strike="noStrike" cap="none" normalizeH="0" baseline="0" dirty="0">
                <a:ln>
                  <a:noFill/>
                </a:ln>
                <a:solidFill>
                  <a:srgbClr val="212121"/>
                </a:solidFill>
                <a:effectLst/>
                <a:latin typeface="+mn-lt"/>
              </a:rPr>
              <a:t> and put on the </a:t>
            </a:r>
            <a:r>
              <a:rPr kumimoji="0" lang="fr-FR" altLang="fr-FR" sz="1400" b="0" i="0" u="none" strike="noStrike" cap="none" normalizeH="0" baseline="0" dirty="0" err="1">
                <a:ln>
                  <a:noFill/>
                </a:ln>
                <a:solidFill>
                  <a:srgbClr val="212121"/>
                </a:solidFill>
                <a:effectLst/>
                <a:latin typeface="+mn-lt"/>
              </a:rPr>
              <a:t>market</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elements</a:t>
            </a:r>
            <a:r>
              <a:rPr kumimoji="0" lang="fr-FR" altLang="fr-FR" sz="1400" b="0" i="0" u="none" strike="noStrike" cap="none" normalizeH="0" baseline="0" dirty="0">
                <a:ln>
                  <a:noFill/>
                </a:ln>
                <a:solidFill>
                  <a:srgbClr val="212121"/>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err="1">
                <a:ln>
                  <a:noFill/>
                </a:ln>
                <a:solidFill>
                  <a:srgbClr val="212121"/>
                </a:solidFill>
                <a:effectLst/>
                <a:latin typeface="+mn-lt"/>
              </a:rPr>
              <a:t>with</a:t>
            </a:r>
            <a:r>
              <a:rPr kumimoji="0" lang="fr-FR" altLang="fr-FR" sz="1400" b="0" i="0" u="none" strike="noStrike" cap="none" normalizeH="0" baseline="0" dirty="0">
                <a:ln>
                  <a:noFill/>
                </a:ln>
                <a:solidFill>
                  <a:srgbClr val="212121"/>
                </a:solidFill>
                <a:effectLst/>
                <a:latin typeface="+mn-lt"/>
              </a:rPr>
              <a:t> high </a:t>
            </a:r>
            <a:r>
              <a:rPr kumimoji="0" lang="fr-FR" altLang="fr-FR" sz="1400" b="0" i="0" u="none" strike="noStrike" cap="none" normalizeH="0" baseline="0" dirty="0" err="1">
                <a:ln>
                  <a:noFill/>
                </a:ln>
                <a:solidFill>
                  <a:srgbClr val="212121"/>
                </a:solidFill>
                <a:effectLst/>
                <a:latin typeface="+mn-lt"/>
              </a:rPr>
              <a:t>added</a:t>
            </a:r>
            <a:r>
              <a:rPr kumimoji="0" lang="fr-FR" altLang="fr-FR" sz="1400" b="0" i="0" u="none" strike="noStrike" cap="none" normalizeH="0" baseline="0" dirty="0">
                <a:ln>
                  <a:noFill/>
                </a:ln>
                <a:solidFill>
                  <a:srgbClr val="212121"/>
                </a:solidFill>
                <a:effectLst/>
                <a:latin typeface="+mn-lt"/>
              </a:rPr>
              <a:t> value (</a:t>
            </a:r>
            <a:r>
              <a:rPr kumimoji="0" lang="fr-FR" altLang="fr-FR" sz="1400" b="0" i="0" u="none" strike="noStrike" cap="none" normalizeH="0" baseline="0" dirty="0" err="1">
                <a:ln>
                  <a:noFill/>
                </a:ln>
                <a:solidFill>
                  <a:srgbClr val="212121"/>
                </a:solidFill>
                <a:effectLst/>
                <a:latin typeface="+mn-lt"/>
              </a:rPr>
              <a:t>because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technologically</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superior</a:t>
            </a:r>
            <a:r>
              <a:rPr kumimoji="0" lang="fr-FR" altLang="fr-FR" sz="1400" b="0" i="0" u="none" strike="noStrike" cap="none" normalizeH="0" baseline="0" dirty="0">
                <a:ln>
                  <a:noFill/>
                </a:ln>
                <a:solidFill>
                  <a:srgbClr val="212121"/>
                </a:solidFill>
                <a:effectLst/>
                <a:latin typeface="+mn-lt"/>
              </a:rPr>
              <a:t>: planes, computers, </a:t>
            </a:r>
            <a:r>
              <a:rPr kumimoji="0" lang="fr-FR" altLang="fr-FR" sz="1400" b="0" i="0" u="none" strike="noStrike" cap="none" normalizeH="0" baseline="0" dirty="0" err="1">
                <a:ln>
                  <a:noFill/>
                </a:ln>
                <a:solidFill>
                  <a:srgbClr val="212121"/>
                </a:solidFill>
                <a:effectLst/>
                <a:latin typeface="+mn-lt"/>
              </a:rPr>
              <a:t>porcelain</a:t>
            </a:r>
            <a:r>
              <a:rPr kumimoji="0" lang="fr-FR" altLang="fr-FR" sz="1400" b="0" i="0" u="none" strike="noStrike" cap="none" normalizeH="0" baseline="0" dirty="0">
                <a:ln>
                  <a:noFill/>
                </a:ln>
                <a:solidFill>
                  <a:srgbClr val="212121"/>
                </a:solidFill>
                <a:effectLst/>
                <a:latin typeface="+mn-lt"/>
              </a:rPr>
              <a:t>, fine </a:t>
            </a:r>
            <a:r>
              <a:rPr kumimoji="0" lang="fr-FR" altLang="fr-FR" sz="1400" b="0" i="0" u="none" strike="noStrike" cap="none" normalizeH="0" baseline="0" dirty="0" err="1">
                <a:ln>
                  <a:noFill/>
                </a:ln>
                <a:solidFill>
                  <a:srgbClr val="212121"/>
                </a:solidFill>
                <a:effectLst/>
                <a:latin typeface="+mn-lt"/>
              </a:rPr>
              <a:t>wines</a:t>
            </a:r>
            <a:r>
              <a:rPr kumimoji="0" lang="fr-FR" altLang="fr-FR" sz="1400" b="0" i="0" u="none" strike="noStrike" cap="none" normalizeH="0" baseline="0" dirty="0">
                <a:ln>
                  <a:noFill/>
                </a:ln>
                <a:solidFill>
                  <a:srgbClr val="212121"/>
                </a:solidFill>
                <a:effectLst/>
                <a:latin typeface="+mn-lt"/>
              </a:rPr>
              <a:t> ...). </a:t>
            </a:r>
            <a:br>
              <a:rPr kumimoji="0" lang="fr-FR" altLang="fr-FR" sz="1400" b="0" i="0" u="none" strike="noStrike" cap="none" normalizeH="0" baseline="0" dirty="0">
                <a:ln>
                  <a:noFill/>
                </a:ln>
                <a:solidFill>
                  <a:srgbClr val="212121"/>
                </a:solidFill>
                <a:effectLst/>
                <a:latin typeface="+mn-lt"/>
              </a:rPr>
            </a:br>
            <a:endParaRPr kumimoji="0" lang="fr-FR" altLang="fr-FR" sz="1400" b="0" i="0" u="none" strike="noStrike" cap="none" normalizeH="0" baseline="0" dirty="0">
              <a:ln>
                <a:noFill/>
              </a:ln>
              <a:solidFill>
                <a:srgbClr val="212121"/>
              </a:solidFill>
              <a:effectLst/>
              <a:latin typeface="+mn-lt"/>
            </a:endParaRPr>
          </a:p>
          <a:p>
            <a:pPr lvl="0" eaLnBrk="0" hangingPunct="0"/>
            <a:r>
              <a:rPr lang="fr-FR" altLang="fr-FR" sz="1400" dirty="0">
                <a:solidFill>
                  <a:srgbClr val="212121"/>
                </a:solidFill>
                <a:latin typeface="+mn-lt"/>
              </a:rPr>
              <a:t>On the </a:t>
            </a:r>
            <a:r>
              <a:rPr lang="en-AU" altLang="fr-FR" sz="1400" dirty="0">
                <a:solidFill>
                  <a:srgbClr val="212121"/>
                </a:solidFill>
                <a:latin typeface="+mn-lt"/>
              </a:rPr>
              <a:t>contrary, the blue society would be poorer and less developed </a:t>
            </a:r>
            <a:r>
              <a:rPr lang="en-AU" altLang="fr-FR" sz="1400" dirty="0" smtClean="0">
                <a:solidFill>
                  <a:srgbClr val="212121"/>
                </a:solidFill>
                <a:latin typeface="+mn-lt"/>
              </a:rPr>
              <a:t>than </a:t>
            </a:r>
            <a:r>
              <a:rPr lang="en-AU" altLang="fr-FR" sz="1400" dirty="0">
                <a:solidFill>
                  <a:srgbClr val="212121"/>
                </a:solidFill>
                <a:latin typeface="+mn-lt"/>
              </a:rPr>
              <a:t>the violet society</a:t>
            </a:r>
            <a:r>
              <a:rPr lang="en-AU" altLang="fr-FR" sz="1400" dirty="0" smtClean="0">
                <a:solidFill>
                  <a:srgbClr val="212121"/>
                </a:solidFill>
                <a:latin typeface="+mn-lt"/>
              </a:rPr>
              <a:t>. </a:t>
            </a:r>
            <a:r>
              <a:rPr lang="en-AU" altLang="fr-FR" sz="1400" dirty="0">
                <a:solidFill>
                  <a:srgbClr val="212121"/>
                </a:solidFill>
                <a:latin typeface="+mn-lt"/>
              </a:rPr>
              <a:t>It would be more religious because intelligence correlates to -0.88 with religious inclination (especially dogmatism and integrity). It would also be more violent</a:t>
            </a:r>
            <a:r>
              <a:rPr kumimoji="0" lang="fr-FR" altLang="fr-FR" sz="1400" b="0" i="0" u="none" strike="noStrike" cap="none" normalizeH="0" baseline="0" dirty="0" smtClean="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because</a:t>
            </a:r>
            <a:r>
              <a:rPr lang="fr-FR" altLang="fr-FR" sz="1400" dirty="0">
                <a:solidFill>
                  <a:srgbClr val="212121"/>
                </a:solidFill>
                <a:latin typeface="+mn-lt"/>
              </a:rPr>
              <a:t> </a:t>
            </a:r>
            <a:r>
              <a:rPr kumimoji="0" lang="fr-FR" altLang="fr-FR" sz="1400" b="0" i="0" u="none" strike="noStrike" cap="none" normalizeH="0" baseline="0" dirty="0">
                <a:ln>
                  <a:noFill/>
                </a:ln>
                <a:solidFill>
                  <a:srgbClr val="212121"/>
                </a:solidFill>
                <a:effectLst/>
                <a:latin typeface="+mn-lt"/>
              </a:rPr>
              <a:t>intelligence </a:t>
            </a:r>
            <a:r>
              <a:rPr kumimoji="0" lang="fr-FR" altLang="fr-FR" sz="1400" b="0" i="0" u="none" strike="noStrike" cap="none" normalizeH="0" baseline="0" dirty="0" err="1">
                <a:ln>
                  <a:noFill/>
                </a:ln>
                <a:solidFill>
                  <a:srgbClr val="212121"/>
                </a:solidFill>
                <a:effectLst/>
                <a:latin typeface="+mn-lt"/>
              </a:rPr>
              <a:t>correlates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negatively</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with</a:t>
            </a:r>
            <a:r>
              <a:rPr kumimoji="0" lang="fr-FR" altLang="fr-FR" sz="1400" b="0" i="0" u="none" strike="noStrike" cap="none" normalizeH="0" baseline="0" dirty="0">
                <a:ln>
                  <a:noFill/>
                </a:ln>
                <a:solidFill>
                  <a:srgbClr val="212121"/>
                </a:solidFill>
                <a:effectLst/>
                <a:latin typeface="+mn-lt"/>
              </a:rPr>
              <a:t> crime and offenses</a:t>
            </a:r>
            <a:r>
              <a:rPr kumimoji="0" lang="fr-FR" altLang="fr-FR" sz="1400" b="0" i="0" u="none" strike="noStrike" cap="none" normalizeH="0" baseline="0" dirty="0" smtClean="0">
                <a:ln>
                  <a:noFill/>
                </a:ln>
                <a:solidFill>
                  <a:srgbClr val="212121"/>
                </a:solidFill>
                <a:effectLst/>
                <a:latin typeface="+mn-lt"/>
              </a:rPr>
              <a:t>. It </a:t>
            </a:r>
            <a:r>
              <a:rPr kumimoji="0" lang="fr-FR" altLang="fr-FR" sz="1400" b="0" i="0" u="none" strike="noStrike" cap="none" normalizeH="0" baseline="0" dirty="0" err="1">
                <a:ln>
                  <a:noFill/>
                </a:ln>
                <a:solidFill>
                  <a:srgbClr val="212121"/>
                </a:solidFill>
                <a:effectLst/>
                <a:latin typeface="+mn-lt"/>
              </a:rPr>
              <a:t>would</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be</a:t>
            </a:r>
            <a:r>
              <a:rPr kumimoji="0" lang="fr-FR" altLang="fr-FR" sz="1400" b="0" i="0" u="none" strike="noStrike" cap="none" normalizeH="0" baseline="0" dirty="0">
                <a:ln>
                  <a:noFill/>
                </a:ln>
                <a:solidFill>
                  <a:srgbClr val="212121"/>
                </a:solidFill>
                <a:effectLst/>
                <a:latin typeface="+mn-lt"/>
              </a:rPr>
              <a:t> more </a:t>
            </a:r>
            <a:r>
              <a:rPr kumimoji="0" lang="fr-FR" altLang="fr-FR" sz="1400" b="0" i="0" u="none" strike="noStrike" cap="none" normalizeH="0" baseline="0" dirty="0" err="1" smtClean="0">
                <a:ln>
                  <a:noFill/>
                </a:ln>
                <a:solidFill>
                  <a:srgbClr val="212121"/>
                </a:solidFill>
                <a:effectLst/>
                <a:latin typeface="+mn-lt"/>
              </a:rPr>
              <a:t>corrupt</a:t>
            </a:r>
            <a:r>
              <a:rPr kumimoji="0" lang="fr-FR" altLang="fr-FR" sz="1400" b="0" i="0" u="none" strike="noStrike" cap="none" normalizeH="0" baseline="0" dirty="0" smtClean="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because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lower</a:t>
            </a:r>
            <a:r>
              <a:rPr kumimoji="0" lang="fr-FR" altLang="fr-FR" sz="1400" b="0" i="0" u="none" strike="noStrike" cap="none" normalizeH="0" baseline="0" dirty="0">
                <a:ln>
                  <a:noFill/>
                </a:ln>
                <a:solidFill>
                  <a:srgbClr val="212121"/>
                </a:solidFill>
                <a:effectLst/>
                <a:latin typeface="+mn-lt"/>
              </a:rPr>
              <a:t> intelligence </a:t>
            </a:r>
            <a:r>
              <a:rPr kumimoji="0" lang="fr-FR" altLang="fr-FR" sz="1400" b="0" i="0" u="none" strike="noStrike" cap="none" normalizeH="0" baseline="0" dirty="0" err="1">
                <a:ln>
                  <a:noFill/>
                </a:ln>
                <a:solidFill>
                  <a:srgbClr val="212121"/>
                </a:solidFill>
                <a:effectLst/>
                <a:latin typeface="+mn-lt"/>
              </a:rPr>
              <a:t>is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smtClean="0">
                <a:ln>
                  <a:noFill/>
                </a:ln>
                <a:solidFill>
                  <a:srgbClr val="212121"/>
                </a:solidFill>
                <a:effectLst/>
                <a:latin typeface="+mn-lt"/>
              </a:rPr>
              <a:t>associated</a:t>
            </a:r>
            <a:r>
              <a:rPr kumimoji="0" lang="fr-FR" altLang="fr-FR" sz="1400" b="0" i="0" u="none" strike="noStrike" cap="none" normalizeH="0" baseline="0" dirty="0" smtClean="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with</a:t>
            </a:r>
            <a:r>
              <a:rPr kumimoji="0" lang="fr-FR" altLang="fr-FR" sz="1400" b="0" i="0" u="none" strike="noStrike" cap="none" normalizeH="0" baseline="0" dirty="0">
                <a:ln>
                  <a:noFill/>
                </a:ln>
                <a:solidFill>
                  <a:srgbClr val="212121"/>
                </a:solidFill>
                <a:effectLst/>
                <a:latin typeface="+mn-lt"/>
              </a:rPr>
              <a:t> corruption and short-</a:t>
            </a:r>
            <a:r>
              <a:rPr kumimoji="0" lang="fr-FR" altLang="fr-FR" sz="1400" b="0" i="0" u="none" strike="noStrike" cap="none" normalizeH="0" baseline="0" dirty="0" err="1">
                <a:ln>
                  <a:noFill/>
                </a:ln>
                <a:solidFill>
                  <a:srgbClr val="212121"/>
                </a:solidFill>
                <a:effectLst/>
                <a:latin typeface="+mn-lt"/>
              </a:rPr>
              <a:t>term</a:t>
            </a:r>
            <a:r>
              <a:rPr kumimoji="0" lang="fr-FR" altLang="fr-FR" sz="1400" b="0" i="0" u="none" strike="noStrike" cap="none" normalizeH="0" baseline="0" dirty="0">
                <a:ln>
                  <a:noFill/>
                </a:ln>
                <a:solidFill>
                  <a:srgbClr val="212121"/>
                </a:solidFill>
                <a:effectLst/>
                <a:latin typeface="+mn-lt"/>
              </a:rPr>
              <a:t> actions.</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1400" dirty="0">
              <a:solidFill>
                <a:srgbClr val="212121"/>
              </a:solid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a:ln>
                  <a:noFill/>
                </a:ln>
                <a:solidFill>
                  <a:srgbClr val="212121"/>
                </a:solidFill>
                <a:effectLst/>
                <a:latin typeface="+mn-lt"/>
              </a:rPr>
              <a:t>The </a:t>
            </a:r>
            <a:r>
              <a:rPr kumimoji="0" lang="fr-FR" altLang="fr-FR" sz="1400" b="0" i="0" u="none" strike="noStrike" cap="none" normalizeH="0" baseline="0" dirty="0" err="1">
                <a:ln>
                  <a:noFill/>
                </a:ln>
                <a:solidFill>
                  <a:srgbClr val="212121"/>
                </a:solidFill>
                <a:effectLst/>
                <a:latin typeface="+mn-lt"/>
              </a:rPr>
              <a:t>only</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things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this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blue</a:t>
            </a:r>
            <a:r>
              <a:rPr kumimoji="0" lang="fr-FR" altLang="fr-FR" sz="1400" b="0" i="0" u="none" strike="noStrike" cap="none" normalizeH="0" baseline="0" dirty="0">
                <a:ln>
                  <a:noFill/>
                </a:ln>
                <a:solidFill>
                  <a:srgbClr val="212121"/>
                </a:solidFill>
                <a:effectLst/>
                <a:latin typeface="+mn-lt"/>
              </a:rPr>
              <a:t> society </a:t>
            </a:r>
            <a:r>
              <a:rPr kumimoji="0" lang="fr-FR" altLang="fr-FR" sz="1400" b="0" i="0" u="none" strike="noStrike" cap="none" normalizeH="0" baseline="0" dirty="0" err="1" smtClean="0">
                <a:ln>
                  <a:noFill/>
                </a:ln>
                <a:solidFill>
                  <a:srgbClr val="212121"/>
                </a:solidFill>
                <a:effectLst/>
                <a:latin typeface="+mn-lt"/>
              </a:rPr>
              <a:t>can</a:t>
            </a:r>
            <a:r>
              <a:rPr kumimoji="0" lang="fr-FR" altLang="fr-FR" sz="1400" b="0" i="0" u="none" strike="noStrike" cap="none" normalizeH="0" baseline="0" dirty="0" smtClean="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bring</a:t>
            </a:r>
            <a:r>
              <a:rPr kumimoji="0" lang="fr-FR" altLang="fr-FR" sz="1400" b="0" i="0" u="none" strike="noStrike" cap="none" normalizeH="0" baseline="0" dirty="0">
                <a:ln>
                  <a:noFill/>
                </a:ln>
                <a:solidFill>
                  <a:srgbClr val="212121"/>
                </a:solidFill>
                <a:effectLst/>
                <a:latin typeface="+mn-lt"/>
              </a:rPr>
              <a:t> to the world </a:t>
            </a:r>
            <a:r>
              <a:rPr kumimoji="0" lang="fr-FR" altLang="fr-FR" sz="1400" b="0" i="0" u="none" strike="noStrike" cap="none" normalizeH="0" baseline="0" dirty="0" err="1">
                <a:ln>
                  <a:noFill/>
                </a:ln>
                <a:solidFill>
                  <a:srgbClr val="212121"/>
                </a:solidFill>
                <a:effectLst/>
                <a:latin typeface="+mn-lt"/>
              </a:rPr>
              <a:t>market</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would</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smtClean="0">
                <a:ln>
                  <a:noFill/>
                </a:ln>
                <a:solidFill>
                  <a:srgbClr val="212121"/>
                </a:solidFill>
                <a:effectLst/>
                <a:latin typeface="+mn-lt"/>
              </a:rPr>
              <a:t>low</a:t>
            </a:r>
            <a:r>
              <a:rPr kumimoji="0" lang="fr-FR" altLang="fr-FR" sz="1400" b="0" i="0" u="none" strike="noStrike" cap="none" normalizeH="0" baseline="0" dirty="0" smtClean="0">
                <a:ln>
                  <a:noFill/>
                </a:ln>
                <a:solidFill>
                  <a:srgbClr val="212121"/>
                </a:solidFill>
                <a:effectLst/>
                <a:latin typeface="+mn-lt"/>
              </a:rPr>
              <a:t>-value-</a:t>
            </a:r>
            <a:r>
              <a:rPr kumimoji="0" lang="fr-FR" altLang="fr-FR" sz="1400" b="0" i="0" u="none" strike="noStrike" cap="none" normalizeH="0" baseline="0" dirty="0" err="1" smtClean="0">
                <a:ln>
                  <a:noFill/>
                </a:ln>
                <a:solidFill>
                  <a:srgbClr val="212121"/>
                </a:solidFill>
                <a:effectLst/>
                <a:latin typeface="+mn-lt"/>
              </a:rPr>
              <a:t>added</a:t>
            </a:r>
            <a:r>
              <a:rPr kumimoji="0" lang="fr-FR" altLang="fr-FR" sz="1400" b="0" i="0" u="none" strike="noStrike" cap="none" normalizeH="0" baseline="0" dirty="0" smtClean="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elements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essentially</a:t>
            </a:r>
            <a:r>
              <a:rPr kumimoji="0" lang="fr-FR" altLang="fr-FR" sz="1400" b="0" i="0" u="none" strike="noStrike" cap="none" normalizeH="0" baseline="0" dirty="0">
                <a:ln>
                  <a:noFill/>
                </a:ln>
                <a:solidFill>
                  <a:srgbClr val="212121"/>
                </a:solidFill>
                <a:effectLst/>
                <a:latin typeface="+mn-lt"/>
              </a:rPr>
              <a:t> agriculture or </a:t>
            </a:r>
            <a:r>
              <a:rPr kumimoji="0" lang="fr-FR" altLang="fr-FR" sz="1400" b="0" i="0" u="none" strike="noStrike" cap="none" normalizeH="0" baseline="0" dirty="0" err="1">
                <a:ln>
                  <a:noFill/>
                </a:ln>
                <a:solidFill>
                  <a:srgbClr val="212121"/>
                </a:solidFill>
                <a:effectLst/>
                <a:latin typeface="+mn-lt"/>
              </a:rPr>
              <a:t>other</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elements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that</a:t>
            </a:r>
            <a:r>
              <a:rPr kumimoji="0" lang="fr-FR" altLang="fr-FR" sz="1400" b="0" i="0" u="none" strike="noStrike" cap="none" normalizeH="0" baseline="0" dirty="0">
                <a:ln>
                  <a:noFill/>
                </a:ln>
                <a:solidFill>
                  <a:srgbClr val="212121"/>
                </a:solidFill>
                <a:effectLst/>
                <a:latin typeface="+mn-lt"/>
              </a:rPr>
              <a:t> are </a:t>
            </a:r>
            <a:r>
              <a:rPr kumimoji="0" lang="fr-FR" altLang="fr-FR" sz="1400" b="0" i="0" u="none" strike="noStrike" cap="none" normalizeH="0" baseline="0" dirty="0" smtClean="0">
                <a:ln>
                  <a:noFill/>
                </a:ln>
                <a:solidFill>
                  <a:srgbClr val="212121"/>
                </a:solidFill>
                <a:effectLst/>
                <a:latin typeface="+mn-lt"/>
              </a:rPr>
              <a:t>surplus. </a:t>
            </a:r>
            <a:r>
              <a:rPr kumimoji="0" lang="fr-FR" altLang="fr-FR" sz="1400" b="0" i="0" u="none" strike="noStrike" cap="none" normalizeH="0" baseline="0" dirty="0">
                <a:ln>
                  <a:noFill/>
                </a:ln>
                <a:solidFill>
                  <a:srgbClr val="212121"/>
                </a:solidFill>
                <a:effectLst/>
                <a:latin typeface="+mn-lt"/>
              </a:rPr>
              <a:t>The violet society </a:t>
            </a:r>
            <a:r>
              <a:rPr kumimoji="0" lang="fr-FR" altLang="fr-FR" sz="1400" b="0" i="0" u="none" strike="noStrike" cap="none" normalizeH="0" baseline="0" dirty="0" err="1">
                <a:ln>
                  <a:noFill/>
                </a:ln>
                <a:solidFill>
                  <a:srgbClr val="212121"/>
                </a:solidFill>
                <a:effectLst/>
                <a:latin typeface="+mn-lt"/>
              </a:rPr>
              <a:t>would</a:t>
            </a:r>
            <a:r>
              <a:rPr kumimoji="0" lang="fr-FR" altLang="fr-FR" sz="1400" b="0" i="0" u="none" strike="noStrike" cap="none" normalizeH="0" baseline="0" dirty="0">
                <a:ln>
                  <a:noFill/>
                </a:ln>
                <a:solidFill>
                  <a:srgbClr val="212121"/>
                </a:solidFill>
                <a:effectLst/>
                <a:latin typeface="+mn-lt"/>
              </a:rPr>
              <a:t> have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a:ln>
                  <a:noFill/>
                </a:ln>
                <a:solidFill>
                  <a:srgbClr val="212121"/>
                </a:solidFill>
                <a:effectLst/>
                <a:latin typeface="+mn-lt"/>
              </a:rPr>
              <a:t>a </a:t>
            </a:r>
            <a:r>
              <a:rPr kumimoji="0" lang="fr-FR" altLang="fr-FR" sz="1400" b="0" i="0" u="none" strike="noStrike" cap="none" normalizeH="0" baseline="0" dirty="0" err="1">
                <a:ln>
                  <a:noFill/>
                </a:ln>
                <a:solidFill>
                  <a:srgbClr val="212121"/>
                </a:solidFill>
                <a:effectLst/>
                <a:latin typeface="+mn-lt"/>
              </a:rPr>
              <a:t>glorious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history</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because</a:t>
            </a:r>
            <a:r>
              <a:rPr kumimoji="0" lang="fr-FR" altLang="fr-FR" sz="1400" b="0" i="0" u="none" strike="noStrike" cap="none" normalizeH="0" baseline="0" dirty="0">
                <a:ln>
                  <a:noFill/>
                </a:ln>
                <a:solidFill>
                  <a:srgbClr val="212121"/>
                </a:solidFill>
                <a:effectLst/>
                <a:latin typeface="+mn-lt"/>
              </a:rPr>
              <a:t> if </a:t>
            </a:r>
            <a:r>
              <a:rPr kumimoji="0" lang="fr-FR" altLang="fr-FR" sz="1400" b="0" i="0" u="none" strike="noStrike" cap="none" normalizeH="0" baseline="0" dirty="0" err="1">
                <a:ln>
                  <a:noFill/>
                </a:ln>
                <a:solidFill>
                  <a:srgbClr val="212121"/>
                </a:solidFill>
                <a:effectLst/>
                <a:latin typeface="+mn-lt"/>
              </a:rPr>
              <a:t>it</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is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smarter</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than</a:t>
            </a:r>
            <a:r>
              <a:rPr kumimoji="0" lang="fr-FR" altLang="fr-FR" sz="1400" b="0" i="0" u="none" strike="noStrike" cap="none" normalizeH="0" baseline="0" dirty="0">
                <a:ln>
                  <a:noFill/>
                </a:ln>
                <a:solidFill>
                  <a:srgbClr val="212121"/>
                </a:solidFill>
                <a:effectLst/>
                <a:latin typeface="+mn-lt"/>
              </a:rPr>
              <a:t> the </a:t>
            </a:r>
            <a:r>
              <a:rPr kumimoji="0" lang="fr-FR" altLang="fr-FR" sz="1400" b="0" i="0" u="none" strike="noStrike" cap="none" normalizeH="0" baseline="0" dirty="0" err="1">
                <a:ln>
                  <a:noFill/>
                </a:ln>
                <a:solidFill>
                  <a:srgbClr val="212121"/>
                </a:solidFill>
                <a:effectLst/>
                <a:latin typeface="+mn-lt"/>
              </a:rPr>
              <a:t>purple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it</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does</a:t>
            </a:r>
            <a:r>
              <a:rPr kumimoji="0" lang="fr-FR" altLang="fr-FR" sz="1400" b="0" i="0" u="none" strike="noStrike" cap="none" normalizeH="0" baseline="0" dirty="0">
                <a:ln>
                  <a:noFill/>
                </a:ln>
                <a:solidFill>
                  <a:srgbClr val="212121"/>
                </a:solidFill>
                <a:effectLst/>
                <a:latin typeface="+mn-lt"/>
              </a:rPr>
              <a:t> not date </a:t>
            </a:r>
            <a:r>
              <a:rPr kumimoji="0" lang="fr-FR" altLang="fr-FR" sz="1400" b="0" i="0" u="none" strike="noStrike" cap="none" normalizeH="0" baseline="0" dirty="0" err="1">
                <a:ln>
                  <a:noFill/>
                </a:ln>
                <a:solidFill>
                  <a:srgbClr val="212121"/>
                </a:solidFill>
                <a:effectLst/>
                <a:latin typeface="+mn-lt"/>
              </a:rPr>
              <a:t>from</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yesterday</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it</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is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marked</a:t>
            </a:r>
            <a:r>
              <a:rPr kumimoji="0" lang="fr-FR" altLang="fr-FR" sz="1400" b="0" i="0" u="none" strike="noStrike" cap="none" normalizeH="0" baseline="0" dirty="0">
                <a:ln>
                  <a:noFill/>
                </a:ln>
                <a:solidFill>
                  <a:srgbClr val="212121"/>
                </a:solidFill>
                <a:effectLst/>
                <a:latin typeface="+mn-lt"/>
              </a:rPr>
              <a:t> in </a:t>
            </a:r>
            <a:r>
              <a:rPr kumimoji="0" lang="fr-FR" altLang="fr-FR" sz="1400" b="0" i="0" u="none" strike="noStrike" cap="none" normalizeH="0" baseline="0" dirty="0" err="1">
                <a:ln>
                  <a:noFill/>
                </a:ln>
                <a:solidFill>
                  <a:srgbClr val="212121"/>
                </a:solidFill>
                <a:effectLst/>
                <a:latin typeface="+mn-lt"/>
              </a:rPr>
              <a:t>its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genes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since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thousands</a:t>
            </a:r>
            <a:r>
              <a:rPr kumimoji="0" lang="fr-FR" altLang="fr-FR" sz="1400" b="0" i="0" u="none" strike="noStrike" cap="none" normalizeH="0" baseline="0" dirty="0">
                <a:ln>
                  <a:noFill/>
                </a:ln>
                <a:solidFill>
                  <a:srgbClr val="212121"/>
                </a:solidFill>
                <a:effectLst/>
                <a:latin typeface="+mn-lt"/>
              </a:rPr>
              <a:t> of </a:t>
            </a:r>
            <a:r>
              <a:rPr kumimoji="0" lang="fr-FR" altLang="fr-FR" sz="1400" b="0" i="0" u="none" strike="noStrike" cap="none" normalizeH="0" baseline="0" dirty="0" err="1">
                <a:ln>
                  <a:noFill/>
                </a:ln>
                <a:solidFill>
                  <a:srgbClr val="212121"/>
                </a:solidFill>
                <a:effectLst/>
                <a:latin typeface="+mn-lt"/>
              </a:rPr>
              <a:t>year</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reason</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why</a:t>
            </a:r>
            <a:r>
              <a:rPr lang="fr-FR" altLang="fr-FR" sz="1400" dirty="0">
                <a:solidFill>
                  <a:srgbClr val="212121"/>
                </a:solidFill>
                <a:latin typeface="+mn-lt"/>
              </a:rPr>
              <a:t> </a:t>
            </a:r>
            <a:r>
              <a:rPr kumimoji="0" lang="fr-FR" altLang="fr-FR" sz="1400" b="0" i="0" u="none" strike="noStrike" cap="none" normalizeH="0" baseline="0" dirty="0">
                <a:ln>
                  <a:noFill/>
                </a:ln>
                <a:solidFill>
                  <a:srgbClr val="212121"/>
                </a:solidFill>
                <a:effectLst/>
                <a:latin typeface="+mn-lt"/>
              </a:rPr>
              <a:t>the violet society can count in </a:t>
            </a:r>
            <a:r>
              <a:rPr kumimoji="0" lang="fr-FR" altLang="fr-FR" sz="1400" b="0" i="0" u="none" strike="noStrike" cap="none" normalizeH="0" baseline="0" dirty="0" err="1">
                <a:ln>
                  <a:noFill/>
                </a:ln>
                <a:solidFill>
                  <a:srgbClr val="212121"/>
                </a:solidFill>
                <a:effectLst/>
                <a:latin typeface="+mn-lt"/>
              </a:rPr>
              <a:t>its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dictionaries</a:t>
            </a:r>
            <a:r>
              <a:rPr kumimoji="0" lang="fr-FR" altLang="fr-FR" sz="1400" b="0" i="0" u="none" strike="noStrike" cap="none" normalizeH="0" baseline="0" dirty="0">
                <a:ln>
                  <a:noFill/>
                </a:ln>
                <a:solidFill>
                  <a:srgbClr val="212121"/>
                </a:solidFill>
                <a:effectLst/>
                <a:latin typeface="+mn-lt"/>
              </a:rPr>
              <a:t> a </a:t>
            </a:r>
            <a:r>
              <a:rPr kumimoji="0" lang="fr-FR" altLang="fr-FR" sz="1400" b="0" i="0" u="none" strike="noStrike" cap="none" normalizeH="0" baseline="0" dirty="0" err="1">
                <a:ln>
                  <a:noFill/>
                </a:ln>
                <a:solidFill>
                  <a:srgbClr val="212121"/>
                </a:solidFill>
                <a:effectLst/>
                <a:latin typeface="+mn-lt"/>
              </a:rPr>
              <a:t>considerable</a:t>
            </a:r>
            <a:r>
              <a:rPr kumimoji="0" lang="fr-FR" altLang="fr-FR" sz="1400" b="0" i="0" u="none" strike="noStrike" cap="none" normalizeH="0" baseline="0" dirty="0">
                <a:ln>
                  <a:noFill/>
                </a:ln>
                <a:solidFill>
                  <a:srgbClr val="212121"/>
                </a:solidFill>
                <a:effectLst/>
                <a:latin typeface="+mn-lt"/>
              </a:rPr>
              <a:t> part of </a:t>
            </a:r>
            <a:r>
              <a:rPr kumimoji="0" lang="fr-FR" altLang="fr-FR" sz="1400" b="0" i="0" u="none" strike="noStrike" cap="none" normalizeH="0" baseline="0" dirty="0" err="1">
                <a:ln>
                  <a:noFill/>
                </a:ln>
                <a:solidFill>
                  <a:srgbClr val="212121"/>
                </a:solidFill>
                <a:effectLst/>
                <a:latin typeface="+mn-lt"/>
              </a:rPr>
              <a:t>great</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artistic</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geniuses</a:t>
            </a:r>
            <a:r>
              <a:rPr kumimoji="0" lang="fr-FR" altLang="fr-FR" sz="1400" b="0" i="0" u="none" strike="noStrike" cap="none" normalizeH="0" baseline="0" dirty="0">
                <a:ln>
                  <a:noFill/>
                </a:ln>
                <a:solidFill>
                  <a:srgbClr val="212121"/>
                </a:solidFill>
                <a:effectLst/>
                <a:latin typeface="+mn-lt"/>
              </a:rPr>
              <a:t>, scholars, </a:t>
            </a:r>
            <a:r>
              <a:rPr kumimoji="0" lang="fr-FR" altLang="fr-FR" sz="1400" b="0" i="0" u="none" strike="noStrike" cap="none" normalizeH="0" baseline="0" dirty="0" err="1">
                <a:ln>
                  <a:noFill/>
                </a:ln>
                <a:solidFill>
                  <a:srgbClr val="212121"/>
                </a:solidFill>
                <a:effectLst/>
                <a:latin typeface="+mn-lt"/>
              </a:rPr>
              <a:t>politicians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soldiers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writers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composers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philosophers</a:t>
            </a:r>
            <a:r>
              <a:rPr kumimoji="0" lang="fr-FR" altLang="fr-FR" sz="1400" b="0" i="0" u="none" strike="noStrike" cap="none" normalizeH="0" baseline="0" dirty="0">
                <a:ln>
                  <a:noFill/>
                </a:ln>
                <a:solidFill>
                  <a:srgbClr val="212121"/>
                </a:solidFill>
                <a:effectLst/>
                <a:latin typeface="+mn-lt"/>
              </a:rPr>
              <a:t> ... The </a:t>
            </a:r>
            <a:r>
              <a:rPr kumimoji="0" lang="fr-FR" altLang="fr-FR" sz="1400" b="0" i="0" u="none" strike="noStrike" cap="none" normalizeH="0" baseline="0" dirty="0" err="1">
                <a:ln>
                  <a:noFill/>
                </a:ln>
                <a:solidFill>
                  <a:srgbClr val="212121"/>
                </a:solidFill>
                <a:effectLst/>
                <a:latin typeface="+mn-lt"/>
              </a:rPr>
              <a:t>blue</a:t>
            </a:r>
            <a:r>
              <a:rPr kumimoji="0" lang="fr-FR" altLang="fr-FR" sz="1400" b="0" i="0" u="none" strike="noStrike" cap="none" normalizeH="0" baseline="0" dirty="0">
                <a:ln>
                  <a:noFill/>
                </a:ln>
                <a:solidFill>
                  <a:srgbClr val="212121"/>
                </a:solidFill>
                <a:effectLst/>
                <a:latin typeface="+mn-lt"/>
              </a:rPr>
              <a:t> society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err="1">
                <a:ln>
                  <a:noFill/>
                </a:ln>
                <a:solidFill>
                  <a:srgbClr val="212121"/>
                </a:solidFill>
                <a:effectLst/>
                <a:latin typeface="+mn-lt"/>
              </a:rPr>
              <a:t>would</a:t>
            </a:r>
            <a:r>
              <a:rPr kumimoji="0" lang="fr-FR" altLang="fr-FR" sz="1400" b="0" i="0" u="none" strike="noStrike" cap="none" normalizeH="0" baseline="0" dirty="0">
                <a:ln>
                  <a:noFill/>
                </a:ln>
                <a:solidFill>
                  <a:srgbClr val="212121"/>
                </a:solidFill>
                <a:effectLst/>
                <a:latin typeface="+mn-lt"/>
              </a:rPr>
              <a:t> not have a </a:t>
            </a:r>
            <a:r>
              <a:rPr kumimoji="0" lang="fr-FR" altLang="fr-FR" sz="1400" b="0" i="0" u="none" strike="noStrike" cap="none" normalizeH="0" baseline="0" dirty="0" err="1">
                <a:ln>
                  <a:noFill/>
                </a:ln>
                <a:solidFill>
                  <a:srgbClr val="212121"/>
                </a:solidFill>
                <a:effectLst/>
                <a:latin typeface="+mn-lt"/>
              </a:rPr>
              <a:t>dictionary</a:t>
            </a:r>
            <a:r>
              <a:rPr kumimoji="0" lang="fr-FR" altLang="fr-FR" sz="1400" b="0" i="0" u="none" strike="noStrike" cap="none" normalizeH="0" baseline="0" dirty="0">
                <a:ln>
                  <a:noFill/>
                </a:ln>
                <a:solidFill>
                  <a:srgbClr val="212121"/>
                </a:solidFill>
                <a:effectLst/>
                <a:latin typeface="+mn-lt"/>
              </a:rPr>
              <a:t>. In </a:t>
            </a:r>
            <a:r>
              <a:rPr kumimoji="0" lang="fr-FR" altLang="fr-FR" sz="1400" b="0" i="0" u="none" strike="noStrike" cap="none" normalizeH="0" baseline="0" dirty="0" err="1">
                <a:ln>
                  <a:noFill/>
                </a:ln>
                <a:solidFill>
                  <a:srgbClr val="212121"/>
                </a:solidFill>
                <a:effectLst/>
                <a:latin typeface="+mn-lt"/>
              </a:rPr>
              <a:t>any</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smtClean="0">
                <a:ln>
                  <a:noFill/>
                </a:ln>
                <a:solidFill>
                  <a:srgbClr val="212121"/>
                </a:solidFill>
                <a:effectLst/>
                <a:latin typeface="+mn-lt"/>
              </a:rPr>
              <a:t>faction, </a:t>
            </a:r>
            <a:r>
              <a:rPr kumimoji="0" lang="fr-FR" altLang="fr-FR" sz="1400" b="0" i="0" u="none" strike="noStrike" cap="none" normalizeH="0" baseline="0" dirty="0" err="1">
                <a:ln>
                  <a:noFill/>
                </a:ln>
                <a:solidFill>
                  <a:srgbClr val="212121"/>
                </a:solidFill>
                <a:effectLst/>
                <a:latin typeface="+mn-lt"/>
              </a:rPr>
              <a:t>there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would</a:t>
            </a:r>
            <a:r>
              <a:rPr kumimoji="0" lang="fr-FR" altLang="fr-FR" sz="1400" b="0" i="0" u="none" strike="noStrike" cap="none" normalizeH="0" baseline="0" dirty="0">
                <a:ln>
                  <a:noFill/>
                </a:ln>
                <a:solidFill>
                  <a:srgbClr val="212121"/>
                </a:solidFill>
                <a:effectLst/>
                <a:latin typeface="+mn-lt"/>
              </a:rPr>
              <a:t> not </a:t>
            </a:r>
            <a:r>
              <a:rPr kumimoji="0" lang="fr-FR" altLang="fr-FR" sz="1400" b="0" i="0" u="none" strike="noStrike" cap="none" normalizeH="0" baseline="0" dirty="0" err="1">
                <a:ln>
                  <a:noFill/>
                </a:ln>
                <a:solidFill>
                  <a:srgbClr val="212121"/>
                </a:solidFill>
                <a:effectLst/>
                <a:latin typeface="+mn-lt"/>
              </a:rPr>
              <a:t>be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many</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great</a:t>
            </a:r>
            <a:r>
              <a:rPr kumimoji="0" lang="fr-FR" altLang="fr-FR" sz="1400" b="0" i="0" u="none" strike="noStrike" cap="none" normalizeH="0" baseline="0" dirty="0">
                <a:ln>
                  <a:noFill/>
                </a:ln>
                <a:solidFill>
                  <a:srgbClr val="212121"/>
                </a:solidFill>
                <a:effectLst/>
                <a:latin typeface="+mn-lt"/>
              </a:rPr>
              <a:t> men to put </a:t>
            </a:r>
            <a:r>
              <a:rPr kumimoji="0" lang="fr-FR" altLang="fr-FR" sz="1400" b="0" i="0" u="none" strike="noStrike" cap="none" normalizeH="0" baseline="0" dirty="0" err="1">
                <a:ln>
                  <a:noFill/>
                </a:ln>
                <a:solidFill>
                  <a:srgbClr val="212121"/>
                </a:solidFill>
                <a:effectLst/>
                <a:latin typeface="+mn-lt"/>
              </a:rPr>
              <a:t>it</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because</a:t>
            </a:r>
            <a:r>
              <a:rPr kumimoji="0" lang="fr-FR" altLang="fr-FR" sz="1400" b="0" i="0" u="none" strike="noStrike" cap="none" normalizeH="0" baseline="0" dirty="0">
                <a:ln>
                  <a:noFill/>
                </a:ln>
                <a:solidFill>
                  <a:srgbClr val="212121"/>
                </a:solidFill>
                <a:effectLst/>
                <a:latin typeface="+mn-lt"/>
              </a:rPr>
              <a:t> the </a:t>
            </a:r>
            <a:r>
              <a:rPr kumimoji="0" lang="fr-FR" altLang="fr-FR" sz="1400" b="0" i="0" u="none" strike="noStrike" cap="none" normalizeH="0" baseline="0" dirty="0" err="1">
                <a:ln>
                  <a:noFill/>
                </a:ln>
                <a:solidFill>
                  <a:srgbClr val="212121"/>
                </a:solidFill>
                <a:effectLst/>
                <a:latin typeface="+mn-lt"/>
              </a:rPr>
              <a:t>frequency</a:t>
            </a:r>
            <a:r>
              <a:rPr kumimoji="0" lang="fr-FR" altLang="fr-FR" sz="1400" b="0" i="0" u="none" strike="noStrike" cap="none" normalizeH="0" baseline="0" dirty="0">
                <a:ln>
                  <a:noFill/>
                </a:ln>
                <a:solidFill>
                  <a:srgbClr val="212121"/>
                </a:solidFill>
                <a:effectLst/>
                <a:latin typeface="+mn-lt"/>
              </a:rPr>
              <a:t> of </a:t>
            </a:r>
            <a:r>
              <a:rPr kumimoji="0" lang="fr-FR" altLang="fr-FR" sz="1400" b="0" i="0" u="none" strike="noStrike" cap="none" normalizeH="0" baseline="0" dirty="0" err="1">
                <a:ln>
                  <a:noFill/>
                </a:ln>
                <a:solidFill>
                  <a:srgbClr val="212121"/>
                </a:solidFill>
                <a:effectLst/>
                <a:latin typeface="+mn-lt"/>
              </a:rPr>
              <a:t>geniuses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would</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much</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lower</a:t>
            </a:r>
            <a:r>
              <a:rPr kumimoji="0" lang="fr-FR" altLang="fr-FR" sz="1400" b="0" i="0" u="none" strike="noStrike" cap="none" normalizeH="0" baseline="0" dirty="0">
                <a:ln>
                  <a:noFill/>
                </a:ln>
                <a:solidFill>
                  <a:srgbClr val="212121"/>
                </a:solidFill>
                <a:effectLst/>
                <a:latin typeface="+mn-lt"/>
              </a:rPr>
              <a:t>. </a:t>
            </a:r>
          </a:p>
          <a:p>
            <a:pPr lvl="0" eaLnBrk="0" hangingPunct="0"/>
            <a:r>
              <a:rPr kumimoji="0" lang="fr-FR" altLang="fr-FR" sz="1400" b="0" i="0" u="none" strike="noStrike" cap="none" normalizeH="0" baseline="0" dirty="0" err="1">
                <a:ln>
                  <a:noFill/>
                </a:ln>
                <a:solidFill>
                  <a:srgbClr val="212121"/>
                </a:solidFill>
                <a:effectLst/>
                <a:latin typeface="+mn-lt"/>
              </a:rPr>
              <a:t>Now</a:t>
            </a:r>
            <a:r>
              <a:rPr kumimoji="0" lang="fr-FR" altLang="fr-FR" sz="1400" b="0" i="0" u="none" strike="noStrike" cap="none" normalizeH="0" baseline="0" dirty="0">
                <a:ln>
                  <a:noFill/>
                </a:ln>
                <a:solidFill>
                  <a:srgbClr val="212121"/>
                </a:solidFill>
                <a:effectLst/>
                <a:latin typeface="+mn-lt"/>
              </a:rPr>
              <a:t>, the </a:t>
            </a:r>
            <a:r>
              <a:rPr kumimoji="0" lang="fr-FR" altLang="fr-FR" sz="1400" b="0" i="0" u="none" strike="noStrike" cap="none" normalizeH="0" baseline="0" dirty="0" err="1">
                <a:ln>
                  <a:noFill/>
                </a:ln>
                <a:solidFill>
                  <a:srgbClr val="212121"/>
                </a:solidFill>
                <a:effectLst/>
                <a:latin typeface="+mn-lt"/>
              </a:rPr>
              <a:t>blue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discover</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smtClean="0">
                <a:ln>
                  <a:noFill/>
                </a:ln>
                <a:solidFill>
                  <a:srgbClr val="212121"/>
                </a:solidFill>
                <a:effectLst/>
                <a:latin typeface="+mn-lt"/>
              </a:rPr>
              <a:t>through</a:t>
            </a:r>
            <a:r>
              <a:rPr kumimoji="0" lang="fr-FR" altLang="fr-FR" sz="1400" b="0" i="0" u="none" strike="noStrike" cap="none" normalizeH="0" baseline="0" dirty="0" smtClean="0">
                <a:ln>
                  <a:noFill/>
                </a:ln>
                <a:solidFill>
                  <a:srgbClr val="212121"/>
                </a:solidFill>
                <a:effectLst/>
                <a:latin typeface="+mn-lt"/>
              </a:rPr>
              <a:t> </a:t>
            </a:r>
            <a:r>
              <a:rPr kumimoji="0" lang="fr-FR" altLang="fr-FR" sz="1400" b="0" i="0" u="none" strike="noStrike" cap="none" normalizeH="0" baseline="0" dirty="0" err="1" smtClean="0">
                <a:ln>
                  <a:noFill/>
                </a:ln>
                <a:solidFill>
                  <a:srgbClr val="212121"/>
                </a:solidFill>
                <a:effectLst/>
                <a:latin typeface="+mn-lt"/>
              </a:rPr>
              <a:t>recent</a:t>
            </a:r>
            <a:r>
              <a:rPr kumimoji="0" lang="fr-FR" altLang="fr-FR" sz="1400" b="0" i="0" u="none" strike="noStrike" cap="none" normalizeH="0" baseline="0" dirty="0" smtClean="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globalization</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that</a:t>
            </a:r>
            <a:r>
              <a:rPr kumimoji="0" lang="fr-FR" altLang="fr-FR" sz="1400" b="0" i="0" u="none" strike="noStrike" cap="none" normalizeH="0" baseline="0" dirty="0">
                <a:ln>
                  <a:noFill/>
                </a:ln>
                <a:solidFill>
                  <a:srgbClr val="212121"/>
                </a:solidFill>
                <a:effectLst/>
                <a:latin typeface="+mn-lt"/>
              </a:rPr>
              <a:t> </a:t>
            </a:r>
            <a:r>
              <a:rPr lang="en-AU" altLang="fr-FR" sz="1400" dirty="0">
                <a:solidFill>
                  <a:srgbClr val="212121"/>
                </a:solidFill>
                <a:latin typeface="+mn-lt"/>
              </a:rPr>
              <a:t>living in the violet society is obviously more pleasant</a:t>
            </a:r>
            <a:r>
              <a:rPr kumimoji="0" lang="fr-FR" altLang="fr-FR" sz="1400" b="0" i="0" u="none" strike="noStrike" cap="none" normalizeH="0" baseline="0" dirty="0" smtClean="0">
                <a:ln>
                  <a:noFill/>
                </a:ln>
                <a:solidFill>
                  <a:srgbClr val="212121"/>
                </a:solidFill>
                <a:effectLst/>
                <a:latin typeface="+mn-lt"/>
              </a:rPr>
              <a:t>. </a:t>
            </a:r>
            <a:r>
              <a:rPr kumimoji="0" lang="fr-FR" altLang="fr-FR" sz="1400" b="0" i="0" u="none" strike="noStrike" cap="none" normalizeH="0" baseline="0" dirty="0">
                <a:ln>
                  <a:noFill/>
                </a:ln>
                <a:solidFill>
                  <a:srgbClr val="212121"/>
                </a:solidFill>
                <a:effectLst/>
                <a:latin typeface="+mn-lt"/>
              </a:rPr>
              <a:t>An </a:t>
            </a:r>
            <a:r>
              <a:rPr kumimoji="0" lang="fr-FR" altLang="fr-FR" sz="1400" b="0" i="0" u="none" strike="noStrike" cap="none" normalizeH="0" baseline="0" dirty="0" err="1">
                <a:ln>
                  <a:noFill/>
                </a:ln>
                <a:solidFill>
                  <a:srgbClr val="212121"/>
                </a:solidFill>
                <a:effectLst/>
                <a:latin typeface="+mn-lt"/>
              </a:rPr>
              <a:t>uninterrupted</a:t>
            </a:r>
            <a:r>
              <a:rPr kumimoji="0" lang="fr-FR" altLang="fr-FR" sz="1400" b="0" i="0" u="none" strike="noStrike" cap="none" normalizeH="0" baseline="0" dirty="0">
                <a:ln>
                  <a:noFill/>
                </a:ln>
                <a:solidFill>
                  <a:srgbClr val="212121"/>
                </a:solidFill>
                <a:effectLst/>
                <a:latin typeface="+mn-lt"/>
              </a:rPr>
              <a:t> influx of </a:t>
            </a:r>
            <a:r>
              <a:rPr kumimoji="0" lang="fr-FR" altLang="fr-FR" sz="1400" b="0" i="0" u="none" strike="noStrike" cap="none" normalizeH="0" baseline="0" dirty="0" err="1">
                <a:ln>
                  <a:noFill/>
                </a:ln>
                <a:solidFill>
                  <a:srgbClr val="212121"/>
                </a:solidFill>
                <a:effectLst/>
                <a:latin typeface="+mn-lt"/>
              </a:rPr>
              <a:t>blue</a:t>
            </a:r>
            <a:r>
              <a:rPr kumimoji="0" lang="fr-FR" altLang="fr-FR" sz="1400" b="0" i="0" u="none" strike="noStrike" cap="none" normalizeH="0" baseline="0" dirty="0">
                <a:ln>
                  <a:noFill/>
                </a:ln>
                <a:solidFill>
                  <a:srgbClr val="212121"/>
                </a:solidFill>
                <a:effectLst/>
                <a:latin typeface="+mn-lt"/>
              </a:rPr>
              <a:t> people to the violet </a:t>
            </a:r>
            <a:r>
              <a:rPr kumimoji="0" lang="fr-FR" altLang="fr-FR" sz="1400" b="0" i="0" u="none" strike="noStrike" cap="none" normalizeH="0" baseline="0" dirty="0" err="1">
                <a:ln>
                  <a:noFill/>
                </a:ln>
                <a:solidFill>
                  <a:srgbClr val="212121"/>
                </a:solidFill>
                <a:effectLst/>
                <a:latin typeface="+mn-lt"/>
              </a:rPr>
              <a:t>geographical</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regions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smtClean="0">
                <a:ln>
                  <a:noFill/>
                </a:ln>
                <a:solidFill>
                  <a:srgbClr val="212121"/>
                </a:solidFill>
                <a:effectLst/>
                <a:latin typeface="+mn-lt"/>
              </a:rPr>
              <a:t>happens</a:t>
            </a:r>
            <a:r>
              <a:rPr kumimoji="0" lang="fr-FR" altLang="fr-FR" sz="1400" b="0" i="0" u="none" strike="noStrike" cap="none" normalizeH="0" baseline="0" dirty="0" smtClean="0">
                <a:ln>
                  <a:noFill/>
                </a:ln>
                <a:solidFill>
                  <a:srgbClr val="212121"/>
                </a:solidFill>
                <a:effectLst/>
                <a:latin typeface="+mn-lt"/>
              </a:rPr>
              <a:t>. </a:t>
            </a:r>
            <a:r>
              <a:rPr kumimoji="0" lang="fr-FR" altLang="fr-FR" sz="1400" b="0" i="0" u="none" strike="noStrike" cap="none" normalizeH="0" baseline="0" dirty="0">
                <a:ln>
                  <a:noFill/>
                </a:ln>
                <a:solidFill>
                  <a:srgbClr val="212121"/>
                </a:solidFill>
                <a:effectLst/>
                <a:latin typeface="+mn-lt"/>
              </a:rPr>
              <a:t>This </a:t>
            </a:r>
            <a:r>
              <a:rPr kumimoji="0" lang="fr-FR" altLang="fr-FR" sz="1400" b="0" i="0" u="none" strike="noStrike" cap="none" normalizeH="0" baseline="0" dirty="0" err="1">
                <a:ln>
                  <a:noFill/>
                </a:ln>
                <a:solidFill>
                  <a:srgbClr val="212121"/>
                </a:solidFill>
                <a:effectLst/>
                <a:latin typeface="+mn-lt"/>
              </a:rPr>
              <a:t>begins</a:t>
            </a:r>
            <a:r>
              <a:rPr kumimoji="0" lang="fr-FR" altLang="fr-FR" sz="1400" b="0" i="0" u="none" strike="noStrike" cap="none" normalizeH="0" baseline="0" dirty="0">
                <a:ln>
                  <a:noFill/>
                </a:ln>
                <a:solidFill>
                  <a:srgbClr val="212121"/>
                </a:solidFill>
                <a:effectLst/>
                <a:latin typeface="+mn-lt"/>
              </a:rPr>
              <a:t> to pose social </a:t>
            </a:r>
            <a:r>
              <a:rPr kumimoji="0" lang="fr-FR" altLang="fr-FR" sz="1400" b="0" i="0" u="none" strike="noStrike" cap="none" normalizeH="0" baseline="0" dirty="0" err="1">
                <a:ln>
                  <a:noFill/>
                </a:ln>
                <a:solidFill>
                  <a:srgbClr val="212121"/>
                </a:solidFill>
                <a:effectLst/>
                <a:latin typeface="+mn-lt"/>
              </a:rPr>
              <a:t>problems</a:t>
            </a:r>
            <a:r>
              <a:rPr kumimoji="0" lang="fr-FR" altLang="fr-FR" sz="1400" b="0" i="0" u="none" strike="noStrike" cap="none" normalizeH="0" baseline="0" dirty="0">
                <a:ln>
                  <a:noFill/>
                </a:ln>
                <a:solidFill>
                  <a:srgbClr val="212121"/>
                </a:solidFill>
                <a:effectLst/>
                <a:latin typeface="+mn-lt"/>
              </a:rPr>
              <a:t> in the violet society, </a:t>
            </a:r>
            <a:r>
              <a:rPr kumimoji="0" lang="fr-FR" altLang="fr-FR" sz="1400" b="0" i="0" u="none" strike="noStrike" cap="none" normalizeH="0" baseline="0" dirty="0" err="1">
                <a:ln>
                  <a:noFill/>
                </a:ln>
                <a:solidFill>
                  <a:srgbClr val="212121"/>
                </a:solidFill>
                <a:effectLst/>
                <a:latin typeface="+mn-lt"/>
              </a:rPr>
              <a:t>which</a:t>
            </a:r>
            <a:r>
              <a:rPr kumimoji="0" lang="fr-FR" altLang="fr-FR" sz="1400" b="0" i="0" u="none" strike="noStrike" cap="none" normalizeH="0" baseline="0" dirty="0">
                <a:ln>
                  <a:noFill/>
                </a:ln>
                <a:solidFill>
                  <a:srgbClr val="212121"/>
                </a:solidFill>
                <a:effectLst/>
                <a:latin typeface="+mn-lt"/>
              </a:rPr>
              <a:t> has </a:t>
            </a:r>
            <a:r>
              <a:rPr kumimoji="0" lang="fr-FR" altLang="fr-FR" sz="1400" b="0" i="0" u="none" strike="noStrike" cap="none" normalizeH="0" baseline="0" dirty="0" err="1">
                <a:ln>
                  <a:noFill/>
                </a:ln>
                <a:solidFill>
                  <a:srgbClr val="212121"/>
                </a:solidFill>
                <a:effectLst/>
                <a:latin typeface="+mn-lt"/>
              </a:rPr>
              <a:t>never</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had</a:t>
            </a:r>
            <a:r>
              <a:rPr kumimoji="0" lang="fr-FR" altLang="fr-FR" sz="1400" b="0" i="0" u="none" strike="noStrike" cap="none" normalizeH="0" baseline="0" dirty="0">
                <a:ln>
                  <a:noFill/>
                </a:ln>
                <a:solidFill>
                  <a:srgbClr val="212121"/>
                </a:solidFill>
                <a:effectLst/>
                <a:latin typeface="+mn-lt"/>
              </a:rPr>
              <a:t> in </a:t>
            </a:r>
            <a:r>
              <a:rPr kumimoji="0" lang="fr-FR" altLang="fr-FR" sz="1400" b="0" i="0" u="none" strike="noStrike" cap="none" normalizeH="0" baseline="0" dirty="0" err="1">
                <a:ln>
                  <a:noFill/>
                </a:ln>
                <a:solidFill>
                  <a:srgbClr val="212121"/>
                </a:solidFill>
                <a:effectLst/>
                <a:latin typeface="+mn-lt"/>
              </a:rPr>
              <a:t>its</a:t>
            </a:r>
            <a:r>
              <a:rPr kumimoji="0" lang="fr-FR" altLang="fr-FR" sz="1400" b="0" i="0" u="none" strike="noStrike" cap="none" normalizeH="0" baseline="0" dirty="0">
                <a:ln>
                  <a:noFill/>
                </a:ln>
                <a:solidFill>
                  <a:srgbClr val="212121"/>
                </a:solidFill>
                <a:effectLst/>
                <a:latin typeface="+mn-lt"/>
              </a:rPr>
              <a:t> population </a:t>
            </a:r>
            <a:r>
              <a:rPr kumimoji="0" lang="fr-FR" altLang="fr-FR" sz="1400" b="0" i="0" u="none" strike="noStrike" cap="none" normalizeH="0" baseline="0" dirty="0" err="1">
                <a:ln>
                  <a:noFill/>
                </a:ln>
                <a:solidFill>
                  <a:srgbClr val="212121"/>
                </a:solidFill>
                <a:effectLst/>
                <a:latin typeface="+mn-lt"/>
              </a:rPr>
              <a:t>such</a:t>
            </a:r>
            <a:r>
              <a:rPr kumimoji="0" lang="fr-FR" altLang="fr-FR" sz="1400" b="0" i="0" u="none" strike="noStrike" cap="none" normalizeH="0" baseline="0" dirty="0">
                <a:ln>
                  <a:noFill/>
                </a:ln>
                <a:solidFill>
                  <a:srgbClr val="212121"/>
                </a:solidFill>
                <a:effectLst/>
                <a:latin typeface="+mn-lt"/>
              </a:rPr>
              <a:t> a part of people </a:t>
            </a:r>
            <a:r>
              <a:rPr kumimoji="0" lang="fr-FR" altLang="fr-FR" sz="1400" b="0" i="0" u="none" strike="noStrike" cap="none" normalizeH="0" baseline="0" dirty="0" err="1">
                <a:ln>
                  <a:noFill/>
                </a:ln>
                <a:solidFill>
                  <a:srgbClr val="212121"/>
                </a:solidFill>
                <a:effectLst/>
                <a:latin typeface="+mn-lt"/>
              </a:rPr>
              <a:t>with</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such</a:t>
            </a:r>
            <a:r>
              <a:rPr kumimoji="0" lang="fr-FR" altLang="fr-FR" sz="1400" b="0" i="0" u="none" strike="noStrike" cap="none" normalizeH="0" baseline="0" dirty="0">
                <a:ln>
                  <a:noFill/>
                </a:ln>
                <a:solidFill>
                  <a:srgbClr val="212121"/>
                </a:solidFill>
                <a:effectLst/>
                <a:latin typeface="+mn-lt"/>
              </a:rPr>
              <a:t> a </a:t>
            </a:r>
            <a:r>
              <a:rPr kumimoji="0" lang="fr-FR" altLang="fr-FR" sz="1400" b="0" i="0" u="none" strike="noStrike" cap="none" normalizeH="0" baseline="0" dirty="0" err="1">
                <a:ln>
                  <a:noFill/>
                </a:ln>
                <a:solidFill>
                  <a:srgbClr val="212121"/>
                </a:solidFill>
                <a:effectLst/>
                <a:latin typeface="+mn-lt"/>
              </a:rPr>
              <a:t>low</a:t>
            </a:r>
            <a:r>
              <a:rPr kumimoji="0" lang="fr-FR" altLang="fr-FR" sz="1400" b="0" i="0" u="none" strike="noStrike" cap="none" normalizeH="0" baseline="0" dirty="0">
                <a:ln>
                  <a:noFill/>
                </a:ln>
                <a:solidFill>
                  <a:srgbClr val="212121"/>
                </a:solidFill>
                <a:effectLst/>
                <a:latin typeface="+mn-lt"/>
              </a:rPr>
              <a:t> intelligence, </a:t>
            </a:r>
            <a:r>
              <a:rPr lang="en-AU" altLang="fr-FR" sz="1400" dirty="0">
                <a:solidFill>
                  <a:srgbClr val="212121"/>
                </a:solidFill>
                <a:latin typeface="+mn-lt"/>
              </a:rPr>
              <a:t>who consequently do not integrate, have low education, high crime rate, high unemployment rate, and </a:t>
            </a:r>
            <a:r>
              <a:rPr kumimoji="0" lang="fr-FR" altLang="fr-FR" sz="1400" b="0" i="0" u="none" strike="noStrike" cap="none" normalizeH="0" baseline="0" dirty="0" smtClean="0">
                <a:ln>
                  <a:noFill/>
                </a:ln>
                <a:solidFill>
                  <a:srgbClr val="212121"/>
                </a:solidFill>
                <a:effectLst/>
                <a:latin typeface="+mn-lt"/>
              </a:rPr>
              <a:t>high </a:t>
            </a:r>
            <a:r>
              <a:rPr kumimoji="0" lang="fr-FR" altLang="fr-FR" sz="1400" b="0" i="0" u="none" strike="noStrike" cap="none" normalizeH="0" baseline="0" dirty="0">
                <a:ln>
                  <a:noFill/>
                </a:ln>
                <a:solidFill>
                  <a:srgbClr val="212121"/>
                </a:solidFill>
                <a:effectLst/>
                <a:latin typeface="+mn-lt"/>
              </a:rPr>
              <a:t>social </a:t>
            </a:r>
            <a:r>
              <a:rPr kumimoji="0" lang="fr-FR" altLang="fr-FR" sz="1400" b="0" i="0" u="none" strike="noStrike" cap="none" normalizeH="0" baseline="0" dirty="0" err="1">
                <a:ln>
                  <a:noFill/>
                </a:ln>
                <a:solidFill>
                  <a:srgbClr val="212121"/>
                </a:solidFill>
                <a:effectLst/>
                <a:latin typeface="+mn-lt"/>
              </a:rPr>
              <a:t>dependency</a:t>
            </a:r>
            <a:r>
              <a:rPr kumimoji="0" lang="fr-FR" altLang="fr-FR" sz="1400" b="0" i="0" u="none" strike="noStrike" cap="none" normalizeH="0" baseline="0" dirty="0">
                <a:ln>
                  <a:noFill/>
                </a:ln>
                <a:solidFill>
                  <a:srgbClr val="212121"/>
                </a:solidFill>
                <a:effectLst/>
                <a:latin typeface="+mn-lt"/>
              </a:rPr>
              <a:t>. Blue </a:t>
            </a:r>
            <a:r>
              <a:rPr kumimoji="0" lang="fr-FR" altLang="fr-FR" sz="1400" b="0" i="0" u="none" strike="noStrike" cap="none" normalizeH="0" baseline="0" dirty="0" smtClean="0">
                <a:ln>
                  <a:noFill/>
                </a:ln>
                <a:solidFill>
                  <a:srgbClr val="212121"/>
                </a:solidFill>
                <a:effectLst/>
                <a:latin typeface="+mn-lt"/>
              </a:rPr>
              <a:t>areas </a:t>
            </a:r>
            <a:r>
              <a:rPr kumimoji="0" lang="fr-FR" altLang="fr-FR" sz="1400" b="0" i="0" u="none" strike="noStrike" cap="none" normalizeH="0" baseline="0" dirty="0" err="1" smtClean="0">
                <a:ln>
                  <a:noFill/>
                </a:ln>
                <a:solidFill>
                  <a:srgbClr val="212121"/>
                </a:solidFill>
                <a:effectLst/>
                <a:latin typeface="+mn-lt"/>
              </a:rPr>
              <a:t>accumulate</a:t>
            </a:r>
            <a:r>
              <a:rPr kumimoji="0" lang="fr-FR" altLang="fr-FR" sz="1400" b="0" i="0" u="none" strike="noStrike" cap="none" normalizeH="0" baseline="0" dirty="0" smtClean="0">
                <a:ln>
                  <a:noFill/>
                </a:ln>
                <a:solidFill>
                  <a:srgbClr val="212121"/>
                </a:solidFill>
                <a:effectLst/>
                <a:latin typeface="+mn-lt"/>
              </a:rPr>
              <a:t> </a:t>
            </a:r>
            <a:r>
              <a:rPr kumimoji="0" lang="fr-FR" altLang="fr-FR" sz="1400" b="0" i="0" u="none" strike="noStrike" cap="none" normalizeH="0" baseline="0" dirty="0">
                <a:ln>
                  <a:noFill/>
                </a:ln>
                <a:solidFill>
                  <a:srgbClr val="212121"/>
                </a:solidFill>
                <a:effectLst/>
                <a:latin typeface="+mn-lt"/>
              </a:rPr>
              <a:t>in </a:t>
            </a:r>
            <a:r>
              <a:rPr kumimoji="0" lang="fr-FR" altLang="fr-FR" sz="1400" b="0" i="0" u="none" strike="noStrike" cap="none" normalizeH="0" baseline="0" dirty="0" err="1">
                <a:ln>
                  <a:noFill/>
                </a:ln>
                <a:solidFill>
                  <a:srgbClr val="212121"/>
                </a:solidFill>
                <a:effectLst/>
                <a:latin typeface="+mn-lt"/>
              </a:rPr>
              <a:t>neighborhoods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that</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become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bad</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because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they</a:t>
            </a:r>
            <a:r>
              <a:rPr kumimoji="0" lang="fr-FR" altLang="fr-FR" sz="1400" b="0" i="0" u="none" strike="noStrike" cap="none" normalizeH="0" baseline="0" dirty="0">
                <a:ln>
                  <a:noFill/>
                </a:ln>
                <a:solidFill>
                  <a:srgbClr val="212121"/>
                </a:solidFill>
                <a:effectLst/>
                <a:latin typeface="+mn-lt"/>
              </a:rPr>
              <a:t> are more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err="1">
                <a:ln>
                  <a:noFill/>
                </a:ln>
                <a:solidFill>
                  <a:srgbClr val="212121"/>
                </a:solidFill>
                <a:effectLst/>
                <a:latin typeface="+mn-lt"/>
              </a:rPr>
              <a:t>criminal</a:t>
            </a:r>
            <a:r>
              <a:rPr kumimoji="0" lang="fr-FR" altLang="fr-FR" sz="1400" b="0" i="0" u="none" strike="noStrike" cap="none" normalizeH="0" baseline="0" dirty="0">
                <a:ln>
                  <a:noFill/>
                </a:ln>
                <a:solidFill>
                  <a:srgbClr val="212121"/>
                </a:solidFill>
                <a:effectLst/>
                <a:latin typeface="+mn-lt"/>
              </a:rPr>
              <a:t>, more </a:t>
            </a:r>
            <a:r>
              <a:rPr kumimoji="0" lang="fr-FR" altLang="fr-FR" sz="1400" b="0" i="0" u="none" strike="noStrike" cap="none" normalizeH="0" baseline="0" dirty="0" err="1" smtClean="0">
                <a:ln>
                  <a:noFill/>
                </a:ln>
                <a:solidFill>
                  <a:srgbClr val="212121"/>
                </a:solidFill>
                <a:effectLst/>
                <a:latin typeface="+mn-lt"/>
              </a:rPr>
              <a:t>religious</a:t>
            </a:r>
            <a:r>
              <a:rPr kumimoji="0" lang="fr-FR" altLang="fr-FR" sz="1400" b="0" i="0" u="none" strike="noStrike" cap="none" normalizeH="0" baseline="0" dirty="0" smtClean="0">
                <a:ln>
                  <a:noFill/>
                </a:ln>
                <a:solidFill>
                  <a:srgbClr val="212121"/>
                </a:solidFill>
                <a:effectLst/>
                <a:latin typeface="+mn-lt"/>
              </a:rPr>
              <a:t>, </a:t>
            </a:r>
            <a:r>
              <a:rPr kumimoji="0" lang="fr-FR" altLang="fr-FR" sz="1400" b="0" i="0" u="none" strike="noStrike" cap="none" normalizeH="0" baseline="0" dirty="0">
                <a:ln>
                  <a:noFill/>
                </a:ln>
                <a:solidFill>
                  <a:srgbClr val="212121"/>
                </a:solidFill>
                <a:effectLst/>
                <a:latin typeface="+mn-lt"/>
              </a:rPr>
              <a:t>and </a:t>
            </a:r>
            <a:r>
              <a:rPr kumimoji="0" lang="fr-FR" altLang="fr-FR" sz="1400" b="0" i="0" u="none" strike="noStrike" cap="none" normalizeH="0" baseline="0" dirty="0" err="1">
                <a:ln>
                  <a:noFill/>
                </a:ln>
                <a:solidFill>
                  <a:srgbClr val="212121"/>
                </a:solidFill>
                <a:effectLst/>
                <a:latin typeface="+mn-lt"/>
              </a:rPr>
              <a:t>less</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prosperous</a:t>
            </a:r>
            <a:r>
              <a:rPr kumimoji="0" lang="fr-FR" altLang="fr-FR" sz="1400" b="0" i="0" u="none" strike="noStrike" cap="none" normalizeH="0" baseline="0" dirty="0">
                <a:ln>
                  <a:noFill/>
                </a:ln>
                <a:solidFill>
                  <a:srgbClr val="212121"/>
                </a:solidFill>
                <a:effectLst/>
                <a:latin typeface="+mn-lt"/>
              </a:rPr>
              <a:t>. </a:t>
            </a:r>
            <a:r>
              <a:rPr lang="fr-FR" altLang="fr-FR" sz="1400" dirty="0">
                <a:solidFill>
                  <a:srgbClr val="212121"/>
                </a:solidFill>
                <a:latin typeface="+mn-lt"/>
              </a:rPr>
              <a:t>Blue</a:t>
            </a:r>
            <a:r>
              <a:rPr kumimoji="0" lang="fr-FR" altLang="fr-FR" sz="1400" b="0" i="0" u="none" strike="noStrike" cap="none" normalizeH="0" baseline="0" dirty="0">
                <a:ln>
                  <a:noFill/>
                </a:ln>
                <a:solidFill>
                  <a:srgbClr val="212121"/>
                </a:solidFill>
                <a:effectLst/>
                <a:latin typeface="+mn-lt"/>
              </a:rPr>
              <a:t> have a </a:t>
            </a:r>
            <a:r>
              <a:rPr kumimoji="0" lang="fr-FR" altLang="fr-FR" sz="1400" b="0" i="0" u="none" strike="noStrike" cap="none" normalizeH="0" baseline="0" dirty="0" err="1">
                <a:ln>
                  <a:noFill/>
                </a:ln>
                <a:solidFill>
                  <a:srgbClr val="212121"/>
                </a:solidFill>
                <a:effectLst/>
                <a:latin typeface="+mn-lt"/>
              </a:rPr>
              <a:t>much</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lower</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level</a:t>
            </a:r>
            <a:r>
              <a:rPr kumimoji="0" lang="fr-FR" altLang="fr-FR" sz="1400" b="0" i="0" u="none" strike="noStrike" cap="none" normalizeH="0" baseline="0" dirty="0">
                <a:ln>
                  <a:noFill/>
                </a:ln>
                <a:solidFill>
                  <a:srgbClr val="212121"/>
                </a:solidFill>
                <a:effectLst/>
                <a:latin typeface="+mn-lt"/>
              </a:rPr>
              <a:t> of </a:t>
            </a:r>
            <a:r>
              <a:rPr kumimoji="0" lang="fr-FR" altLang="fr-FR" sz="1400" b="0" i="0" u="none" strike="noStrike" cap="none" normalizeH="0" baseline="0" dirty="0" err="1">
                <a:ln>
                  <a:noFill/>
                </a:ln>
                <a:solidFill>
                  <a:srgbClr val="212121"/>
                </a:solidFill>
                <a:effectLst/>
                <a:latin typeface="+mn-lt"/>
              </a:rPr>
              <a:t>education</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because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they</a:t>
            </a:r>
            <a:r>
              <a:rPr kumimoji="0" lang="fr-FR" altLang="fr-FR" sz="1400" b="0" i="0" u="none" strike="noStrike" cap="none" normalizeH="0" baseline="0" dirty="0">
                <a:ln>
                  <a:noFill/>
                </a:ln>
                <a:solidFill>
                  <a:srgbClr val="212121"/>
                </a:solidFill>
                <a:effectLst/>
                <a:latin typeface="+mn-lt"/>
              </a:rPr>
              <a:t> are </a:t>
            </a:r>
            <a:r>
              <a:rPr kumimoji="0" lang="fr-FR" altLang="fr-FR" sz="1400" b="0" i="0" u="none" strike="noStrike" cap="none" normalizeH="0" baseline="0" dirty="0" err="1">
                <a:ln>
                  <a:noFill/>
                </a:ln>
                <a:solidFill>
                  <a:srgbClr val="212121"/>
                </a:solidFill>
                <a:effectLst/>
                <a:latin typeface="+mn-lt"/>
              </a:rPr>
              <a:t>less</a:t>
            </a:r>
            <a:r>
              <a:rPr kumimoji="0" lang="fr-FR" altLang="fr-FR" sz="1400" b="0" i="0" u="none" strike="noStrike" cap="none" normalizeH="0" baseline="0" dirty="0">
                <a:ln>
                  <a:noFill/>
                </a:ln>
                <a:solidFill>
                  <a:srgbClr val="212121"/>
                </a:solidFill>
                <a:effectLst/>
                <a:latin typeface="+mn-lt"/>
              </a:rPr>
              <a:t> intelligent. </a:t>
            </a:r>
            <a:r>
              <a:rPr kumimoji="0" lang="fr-FR" altLang="fr-FR" sz="1400" b="0" i="0" u="none" strike="noStrike" cap="none" normalizeH="0" baseline="0" dirty="0" err="1">
                <a:ln>
                  <a:noFill/>
                </a:ln>
                <a:solidFill>
                  <a:srgbClr val="212121"/>
                </a:solidFill>
                <a:effectLst/>
                <a:latin typeface="+mn-lt"/>
              </a:rPr>
              <a:t>Their</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average</a:t>
            </a:r>
            <a:r>
              <a:rPr kumimoji="0" lang="fr-FR" altLang="fr-FR" sz="1400" b="0" i="0" u="none" strike="noStrike" cap="none" normalizeH="0" baseline="0" dirty="0">
                <a:ln>
                  <a:noFill/>
                </a:ln>
                <a:solidFill>
                  <a:srgbClr val="212121"/>
                </a:solidFill>
                <a:effectLst/>
                <a:latin typeface="+mn-lt"/>
              </a:rPr>
              <a:t> </a:t>
            </a:r>
            <a:r>
              <a:rPr kumimoji="0" lang="fr-FR" altLang="fr-FR" sz="1400" b="0" i="0" u="none" strike="noStrike" cap="none" normalizeH="0" baseline="0" dirty="0" err="1">
                <a:ln>
                  <a:noFill/>
                </a:ln>
                <a:solidFill>
                  <a:srgbClr val="212121"/>
                </a:solidFill>
                <a:effectLst/>
                <a:latin typeface="+mn-lt"/>
              </a:rPr>
              <a:t>wages</a:t>
            </a:r>
            <a:r>
              <a:rPr kumimoji="0" lang="fr-FR" altLang="fr-FR" sz="1400" b="0" i="0" u="none" strike="noStrike" cap="none" normalizeH="0" baseline="0" dirty="0">
                <a:ln>
                  <a:noFill/>
                </a:ln>
                <a:solidFill>
                  <a:srgbClr val="212121"/>
                </a:solidFill>
                <a:effectLst/>
                <a:latin typeface="+mn-lt"/>
              </a:rPr>
              <a:t> are </a:t>
            </a:r>
            <a:r>
              <a:rPr kumimoji="0" lang="fr-FR" altLang="fr-FR" sz="1400" b="0" i="0" u="none" strike="noStrike" cap="none" normalizeH="0" baseline="0" dirty="0" err="1">
                <a:ln>
                  <a:noFill/>
                </a:ln>
                <a:solidFill>
                  <a:srgbClr val="212121"/>
                </a:solidFill>
                <a:effectLst/>
                <a:latin typeface="+mn-lt"/>
              </a:rPr>
              <a:t>lower</a:t>
            </a:r>
            <a:r>
              <a:rPr kumimoji="0" lang="fr-FR" altLang="fr-FR" sz="1400" b="0" i="0" u="none" strike="noStrike" cap="none" normalizeH="0" baseline="0" dirty="0">
                <a:ln>
                  <a:noFill/>
                </a:ln>
                <a:solidFill>
                  <a:srgbClr val="212121"/>
                </a:solidFill>
                <a:effectLst/>
                <a:latin typeface="+mn-lt"/>
              </a:rPr>
              <a:t>. It </a:t>
            </a:r>
            <a:r>
              <a:rPr kumimoji="0" lang="fr-FR" altLang="fr-FR" sz="1400" b="0" i="0" u="none" strike="noStrike" cap="none" normalizeH="0" baseline="0" dirty="0" err="1">
                <a:ln>
                  <a:noFill/>
                </a:ln>
                <a:solidFill>
                  <a:srgbClr val="212121"/>
                </a:solidFill>
                <a:effectLst/>
                <a:latin typeface="+mn-lt"/>
              </a:rPr>
              <a:t>creates</a:t>
            </a:r>
            <a:r>
              <a:rPr kumimoji="0" lang="fr-FR" altLang="fr-FR" sz="1400" b="0" i="0" u="none" strike="noStrike" cap="none" normalizeH="0" baseline="0" dirty="0">
                <a:ln>
                  <a:noFill/>
                </a:ln>
                <a:solidFill>
                  <a:srgbClr val="212121"/>
                </a:solidFill>
                <a:effectLst/>
                <a:latin typeface="+mn-lt"/>
              </a:rPr>
              <a:t> a </a:t>
            </a:r>
            <a:r>
              <a:rPr kumimoji="0" lang="fr-FR" altLang="fr-FR" sz="1400" b="0" i="0" u="none" strike="noStrike" cap="none" normalizeH="0" baseline="0" dirty="0" err="1">
                <a:ln>
                  <a:noFill/>
                </a:ln>
                <a:solidFill>
                  <a:srgbClr val="212121"/>
                </a:solidFill>
                <a:effectLst/>
                <a:latin typeface="+mn-lt"/>
              </a:rPr>
              <a:t>resentment</a:t>
            </a:r>
            <a:r>
              <a:rPr kumimoji="0" lang="fr-FR" altLang="fr-FR" sz="1400" b="0" i="0" u="none" strike="noStrike" cap="none" normalizeH="0" baseline="0" dirty="0">
                <a:ln>
                  <a:noFill/>
                </a:ln>
                <a:solidFill>
                  <a:srgbClr val="212121"/>
                </a:solidFill>
                <a:effectLst/>
                <a:latin typeface="+mn-lt"/>
              </a:rPr>
              <a:t> of the </a:t>
            </a:r>
            <a:r>
              <a:rPr kumimoji="0" lang="fr-FR" altLang="fr-FR" sz="1400" b="0" i="0" u="none" strike="noStrike" cap="none" normalizeH="0" baseline="0" dirty="0" err="1">
                <a:ln>
                  <a:noFill/>
                </a:ln>
                <a:solidFill>
                  <a:srgbClr val="212121"/>
                </a:solidFill>
                <a:effectLst/>
                <a:latin typeface="+mn-lt"/>
              </a:rPr>
              <a:t>blue</a:t>
            </a:r>
            <a:r>
              <a:rPr kumimoji="0" lang="fr-FR" altLang="fr-FR" sz="1400" b="0" i="0" u="none" strike="noStrike" cap="none" normalizeH="0" baseline="0" dirty="0">
                <a:ln>
                  <a:noFill/>
                </a:ln>
                <a:solidFill>
                  <a:srgbClr val="212121"/>
                </a:solidFill>
                <a:effectLst/>
                <a:latin typeface="+mn-lt"/>
              </a:rPr>
              <a:t> for the viole</a:t>
            </a:r>
            <a:r>
              <a:rPr lang="fr-FR" altLang="fr-FR" sz="1400" dirty="0">
                <a:solidFill>
                  <a:srgbClr val="212121"/>
                </a:solidFill>
                <a:latin typeface="+mn-lt"/>
              </a:rPr>
              <a:t>ts</a:t>
            </a:r>
            <a:r>
              <a:rPr kumimoji="0" lang="fr-FR" altLang="fr-FR" sz="1400" b="0" i="0" u="none" strike="noStrike" cap="none" normalizeH="0" baseline="0" dirty="0">
                <a:ln>
                  <a:noFill/>
                </a:ln>
                <a:solidFill>
                  <a:srgbClr val="212121"/>
                </a:solidFill>
                <a:effectLst/>
                <a:latin typeface="+mn-lt"/>
              </a:rPr>
              <a:t>.</a:t>
            </a:r>
            <a:r>
              <a:rPr kumimoji="0" lang="fr-FR" altLang="fr-FR" sz="1400" b="0" i="0" u="none" strike="noStrike" cap="none" normalizeH="0" baseline="0" dirty="0">
                <a:ln>
                  <a:noFill/>
                </a:ln>
                <a:solidFill>
                  <a:schemeClr val="tx1"/>
                </a:solidFill>
                <a:effectLst/>
                <a:latin typeface="+mn-lt"/>
              </a:rPr>
              <a:t> </a:t>
            </a:r>
          </a:p>
        </p:txBody>
      </p:sp>
      <p:sp>
        <p:nvSpPr>
          <p:cNvPr id="6" name="ZoneTexte 5">
            <a:extLst>
              <a:ext uri="{FF2B5EF4-FFF2-40B4-BE49-F238E27FC236}">
                <a16:creationId xmlns:a16="http://schemas.microsoft.com/office/drawing/2014/main" id="{75652218-C848-4FA9-9143-9E407A356AD4}"/>
              </a:ext>
            </a:extLst>
          </p:cNvPr>
          <p:cNvSpPr txBox="1"/>
          <p:nvPr/>
        </p:nvSpPr>
        <p:spPr>
          <a:xfrm>
            <a:off x="3826026" y="260648"/>
            <a:ext cx="1313180" cy="461665"/>
          </a:xfrm>
          <a:prstGeom prst="rect">
            <a:avLst/>
          </a:prstGeom>
          <a:noFill/>
        </p:spPr>
        <p:txBody>
          <a:bodyPr wrap="none" rtlCol="0">
            <a:spAutoFit/>
          </a:bodyPr>
          <a:lstStyle/>
          <a:p>
            <a:r>
              <a:rPr lang="fr-BE" sz="2400" dirty="0"/>
              <a:t>Epilogue</a:t>
            </a:r>
            <a:r>
              <a:rPr lang="fr-BE" dirty="0"/>
              <a:t> </a:t>
            </a:r>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950" y="188913"/>
            <a:ext cx="8928100" cy="6553200"/>
          </a:xfrm>
        </p:spPr>
        <p:txBody>
          <a:bodyPr/>
          <a:lstStyle/>
          <a:p>
            <a:pPr marL="0" indent="0">
              <a:buNone/>
              <a:defRPr/>
            </a:pPr>
            <a:r>
              <a:rPr lang="en-US" sz="1400" dirty="0"/>
              <a:t/>
            </a:r>
            <a:br>
              <a:rPr lang="en-US" sz="1400" dirty="0"/>
            </a:br>
            <a:r>
              <a:rPr lang="en-US" sz="1400" dirty="0"/>
              <a:t>These blue pockets in </a:t>
            </a:r>
            <a:r>
              <a:rPr lang="en-AU" sz="1400" dirty="0"/>
              <a:t>violet society grow larger and larger because immigration continues, and the birth rate of blue people is significantly higher than that of purple people </a:t>
            </a:r>
            <a:r>
              <a:rPr lang="en-US" sz="1400" dirty="0" smtClean="0"/>
              <a:t>(</a:t>
            </a:r>
            <a:r>
              <a:rPr lang="en-US" sz="1400" dirty="0"/>
              <a:t>IQ is correlated negatively with fertility rate). </a:t>
            </a:r>
          </a:p>
          <a:p>
            <a:pPr marL="0" indent="0">
              <a:buNone/>
              <a:defRPr/>
            </a:pPr>
            <a:r>
              <a:rPr lang="en-AU" sz="1400" dirty="0"/>
              <a:t>Miscegenation occurs slowly in violet society, which becomes a violet society with a blue part that becomes increasingly important. Violet society's intelligence diminishes slowly. Prosperous by its high intelligence, violet society sees its level of development gradually diminish and tends towards the blue standard of living in many regions. The frequency of geniuses in </a:t>
            </a:r>
            <a:r>
              <a:rPr lang="en-US" sz="1400" dirty="0" smtClean="0"/>
              <a:t>violet </a:t>
            </a:r>
            <a:r>
              <a:rPr lang="en-US" sz="1400" dirty="0"/>
              <a:t>society decreases. The average salary goes down. The frequency of crime is increasing. Development is decreasing. </a:t>
            </a:r>
          </a:p>
          <a:p>
            <a:pPr marL="0" indent="0">
              <a:buNone/>
              <a:defRPr/>
            </a:pPr>
            <a:r>
              <a:rPr lang="en-US" sz="1400" dirty="0"/>
              <a:t>One of those </a:t>
            </a:r>
            <a:r>
              <a:rPr lang="en-US" sz="1400" dirty="0" smtClean="0"/>
              <a:t>days</a:t>
            </a:r>
            <a:r>
              <a:rPr lang="en-AU" sz="1400" dirty="0"/>
              <a:t>, not so long ago, the yellows, a third population of intelligence close to that of the old violet, took</a:t>
            </a:r>
            <a:r>
              <a:rPr lang="en-US" sz="1400" dirty="0" smtClean="0"/>
              <a:t> </a:t>
            </a:r>
            <a:r>
              <a:rPr lang="en-US" sz="1400" dirty="0"/>
              <a:t>power over the world. The violets are totally </a:t>
            </a:r>
            <a:r>
              <a:rPr lang="en-US" sz="1400" dirty="0" smtClean="0"/>
              <a:t>out of game </a:t>
            </a:r>
            <a:r>
              <a:rPr lang="en-US" sz="1400" dirty="0"/>
              <a:t>by the decrease in their average intelligence consequent of massive blue immigration. </a:t>
            </a:r>
          </a:p>
          <a:p>
            <a:pPr marL="0" indent="0">
              <a:buNone/>
              <a:defRPr/>
            </a:pPr>
            <a:r>
              <a:rPr lang="en-US" sz="1400" dirty="0"/>
              <a:t>Sic transit </a:t>
            </a:r>
            <a:r>
              <a:rPr lang="en-US" sz="1400" dirty="0" err="1"/>
              <a:t>gloria</a:t>
            </a:r>
            <a:r>
              <a:rPr lang="en-US" sz="1400" dirty="0"/>
              <a:t> mundi.</a:t>
            </a:r>
          </a:p>
          <a:p>
            <a:pPr marL="0" indent="0">
              <a:buNone/>
              <a:defRPr/>
            </a:pPr>
            <a:endParaRPr lang="en-US" sz="1400" dirty="0"/>
          </a:p>
          <a:p>
            <a:pPr marL="0" indent="0">
              <a:buNone/>
              <a:defRPr/>
            </a:pPr>
            <a:r>
              <a:rPr lang="en-US" sz="1400" dirty="0" smtClean="0"/>
              <a:t>What </a:t>
            </a:r>
            <a:r>
              <a:rPr lang="en-AU" sz="1400" dirty="0" smtClean="0"/>
              <a:t>is </a:t>
            </a:r>
            <a:r>
              <a:rPr lang="en-AU" sz="1400" dirty="0"/>
              <a:t>quite ironic, too, is that Violets are genetically more altruistic. Because of some historical events, their mainstream ideology today focuses on </a:t>
            </a:r>
            <a:r>
              <a:rPr lang="en-AU" sz="1400" dirty="0" smtClean="0"/>
              <a:t>equality. It </a:t>
            </a:r>
            <a:r>
              <a:rPr lang="en-AU" sz="1400" dirty="0"/>
              <a:t>cannot even </a:t>
            </a:r>
            <a:r>
              <a:rPr lang="en-AU" sz="1400" dirty="0" smtClean="0"/>
              <a:t>consider the </a:t>
            </a:r>
            <a:r>
              <a:rPr lang="en-AU" sz="1400" dirty="0"/>
              <a:t>differences in intelligence between </a:t>
            </a:r>
            <a:r>
              <a:rPr lang="en-AU" sz="1400" dirty="0" smtClean="0"/>
              <a:t>populations</a:t>
            </a:r>
            <a:r>
              <a:rPr lang="en-US" sz="1400" dirty="0" smtClean="0"/>
              <a:t>. </a:t>
            </a:r>
            <a:endParaRPr lang="fr-BE" sz="1400" dirty="0"/>
          </a:p>
        </p:txBody>
      </p:sp>
      <p:sp>
        <p:nvSpPr>
          <p:cNvPr id="4" name="Espace réservé du numéro de diapositive 3"/>
          <p:cNvSpPr>
            <a:spLocks noGrp="1"/>
          </p:cNvSpPr>
          <p:nvPr>
            <p:ph type="sldNum" sz="quarter" idx="12"/>
          </p:nvPr>
        </p:nvSpPr>
        <p:spPr/>
        <p:txBody>
          <a:bodyPr/>
          <a:lstStyle/>
          <a:p>
            <a:pPr>
              <a:defRPr/>
            </a:pPr>
            <a:fld id="{2F0C020F-62AB-4FC6-9270-1F909B03402B}" type="slidenum">
              <a:rPr lang="fr-BE" smtClean="0"/>
              <a:pPr>
                <a:defRPr/>
              </a:pPr>
              <a:t>227</a:t>
            </a:fld>
            <a:endParaRPr lang="fr-BE" dirty="0"/>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9574" name="Image 2">
            <a:extLst>
              <a:ext uri="{FF2B5EF4-FFF2-40B4-BE49-F238E27FC236}">
                <a16:creationId xmlns:a16="http://schemas.microsoft.com/office/drawing/2014/main" id="{B9D0D0EA-06C0-49F7-923D-AC25E447A1C2}"/>
              </a:ext>
            </a:extLst>
          </p:cNvPr>
          <p:cNvPicPr>
            <a:picLocks noGrp="1" noChangeAspect="1"/>
          </p:cNvPicPr>
          <p:nvPr>
            <p:ph idx="1"/>
          </p:nvPr>
        </p:nvPicPr>
        <p:blipFill rotWithShape="1">
          <a:blip r:embed="rId3"/>
          <a:srcRect b="3226"/>
          <a:stretch/>
        </p:blipFill>
        <p:spPr>
          <a:xfrm>
            <a:off x="323528" y="192217"/>
            <a:ext cx="8700439" cy="6525334"/>
          </a:xfrm>
          <a:prstGeom prst="rect">
            <a:avLst/>
          </a:prstGeom>
        </p:spPr>
      </p:pic>
      <p:sp>
        <p:nvSpPr>
          <p:cNvPr id="4" name="Espace réservé du numéro de diapositive 3"/>
          <p:cNvSpPr>
            <a:spLocks noGrp="1"/>
          </p:cNvSpPr>
          <p:nvPr>
            <p:ph type="sldNum" sz="quarter" idx="12"/>
          </p:nvPr>
        </p:nvSpPr>
        <p:spPr>
          <a:xfrm>
            <a:off x="6457950" y="6356350"/>
            <a:ext cx="2057400" cy="365125"/>
          </a:xfrm>
        </p:spPr>
        <p:txBody>
          <a:bodyPr vert="horz" lIns="91440" tIns="45720" rIns="91440" bIns="45720" rtlCol="0" anchor="ctr">
            <a:normAutofit/>
          </a:bodyPr>
          <a:lstStyle/>
          <a:p>
            <a:pPr>
              <a:spcAft>
                <a:spcPts val="600"/>
              </a:spcAft>
              <a:defRPr/>
            </a:pPr>
            <a:fld id="{0AC4A53F-5544-4763-8EAB-8C4452355384}" type="slidenum">
              <a:rPr lang="en-US">
                <a:solidFill>
                  <a:srgbClr val="FFFFFF"/>
                </a:solidFill>
                <a:latin typeface="+mn-lt"/>
                <a:cs typeface="+mn-cs"/>
              </a:rPr>
              <a:pPr>
                <a:spcAft>
                  <a:spcPts val="600"/>
                </a:spcAft>
                <a:defRPr/>
              </a:pPr>
              <a:t>228</a:t>
            </a:fld>
            <a:endParaRPr lang="en-US">
              <a:solidFill>
                <a:srgbClr val="FFFFFF"/>
              </a:solidFill>
              <a:latin typeface="+mn-lt"/>
              <a:cs typeface="+mn-cs"/>
            </a:endParaRPr>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6553200" y="6356350"/>
            <a:ext cx="2133600" cy="365125"/>
          </a:xfrm>
        </p:spPr>
        <p:txBody>
          <a:bodyPr/>
          <a:lstStyle/>
          <a:p>
            <a:pPr>
              <a:defRPr/>
            </a:pPr>
            <a:fld id="{359604A4-070D-4FDB-842D-ECCD8B3FF479}" type="slidenum">
              <a:rPr lang="fr-BE" smtClean="0"/>
              <a:pPr>
                <a:defRPr/>
              </a:pPr>
              <a:t>229</a:t>
            </a:fld>
            <a:endParaRPr lang="fr-BE" dirty="0"/>
          </a:p>
        </p:txBody>
      </p:sp>
      <p:pic>
        <p:nvPicPr>
          <p:cNvPr id="2" name="Image 1">
            <a:extLst>
              <a:ext uri="{FF2B5EF4-FFF2-40B4-BE49-F238E27FC236}">
                <a16:creationId xmlns:a16="http://schemas.microsoft.com/office/drawing/2014/main" id="{EBDDCDFC-9D77-40DF-A33B-002C229192D5}"/>
              </a:ext>
            </a:extLst>
          </p:cNvPr>
          <p:cNvPicPr>
            <a:picLocks noChangeAspect="1"/>
          </p:cNvPicPr>
          <p:nvPr/>
        </p:nvPicPr>
        <p:blipFill>
          <a:blip r:embed="rId3"/>
          <a:stretch>
            <a:fillRect/>
          </a:stretch>
        </p:blipFill>
        <p:spPr>
          <a:xfrm>
            <a:off x="-180528" y="1052736"/>
            <a:ext cx="9478278" cy="4680520"/>
          </a:xfrm>
          <a:prstGeom prst="rect">
            <a:avLst/>
          </a:prstGeom>
        </p:spPr>
      </p:pic>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6457950" y="6356350"/>
            <a:ext cx="2057400" cy="365125"/>
          </a:xfrm>
        </p:spPr>
        <p:txBody>
          <a:bodyPr vert="horz" lIns="91440" tIns="45720" rIns="91440" bIns="45720" rtlCol="0" anchor="ctr">
            <a:normAutofit/>
          </a:bodyPr>
          <a:lstStyle/>
          <a:p>
            <a:pPr>
              <a:spcAft>
                <a:spcPts val="600"/>
              </a:spcAft>
              <a:defRPr/>
            </a:pPr>
            <a:fld id="{57D31161-3538-44FC-AB2D-6FD240E0651D}" type="slidenum">
              <a:rPr lang="en-US" smtClean="0">
                <a:latin typeface="+mn-lt"/>
                <a:cs typeface="+mn-cs"/>
              </a:rPr>
              <a:pPr>
                <a:spcAft>
                  <a:spcPts val="600"/>
                </a:spcAft>
                <a:defRPr/>
              </a:pPr>
              <a:t>230</a:t>
            </a:fld>
            <a:endParaRPr lang="en-US">
              <a:latin typeface="+mn-lt"/>
              <a:cs typeface="+mn-cs"/>
            </a:endParaRPr>
          </a:p>
        </p:txBody>
      </p:sp>
      <p:pic>
        <p:nvPicPr>
          <p:cNvPr id="2" name="Image 1">
            <a:extLst>
              <a:ext uri="{FF2B5EF4-FFF2-40B4-BE49-F238E27FC236}">
                <a16:creationId xmlns:a16="http://schemas.microsoft.com/office/drawing/2014/main" id="{B7EA2C4A-712B-437A-9C95-7DEFFF683E41}"/>
              </a:ext>
            </a:extLst>
          </p:cNvPr>
          <p:cNvPicPr>
            <a:picLocks noChangeAspect="1"/>
          </p:cNvPicPr>
          <p:nvPr/>
        </p:nvPicPr>
        <p:blipFill>
          <a:blip r:embed="rId3"/>
          <a:stretch>
            <a:fillRect/>
          </a:stretch>
        </p:blipFill>
        <p:spPr>
          <a:xfrm>
            <a:off x="320937" y="1592796"/>
            <a:ext cx="8502126" cy="3672408"/>
          </a:xfrm>
          <a:prstGeom prst="rect">
            <a:avLst/>
          </a:prstGeom>
        </p:spPr>
      </p:pic>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42" name="Titre 1"/>
          <p:cNvSpPr>
            <a:spLocks noGrp="1"/>
          </p:cNvSpPr>
          <p:nvPr>
            <p:ph type="title"/>
          </p:nvPr>
        </p:nvSpPr>
        <p:spPr>
          <a:xfrm>
            <a:off x="491490" y="365125"/>
            <a:ext cx="3840085" cy="1692794"/>
          </a:xfrm>
        </p:spPr>
        <p:txBody>
          <a:bodyPr>
            <a:normAutofit/>
          </a:bodyPr>
          <a:lstStyle/>
          <a:p>
            <a:r>
              <a:rPr lang="fr-BE" dirty="0"/>
              <a:t>General Conclusion</a:t>
            </a:r>
          </a:p>
        </p:txBody>
      </p:sp>
      <p:cxnSp>
        <p:nvCxnSpPr>
          <p:cNvPr id="72" name="Straight Arrow Connector 71">
            <a:extLst>
              <a:ext uri="{FF2B5EF4-FFF2-40B4-BE49-F238E27FC236}">
                <a16:creationId xmlns:a16="http://schemas.microsoft.com/office/drawing/2014/main" id="{E4A809D5-3600-46D4-A466-67F2349A54F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12643" name="Espace réservé du contenu 2"/>
          <p:cNvSpPr>
            <a:spLocks noGrp="1"/>
          </p:cNvSpPr>
          <p:nvPr>
            <p:ph idx="1"/>
          </p:nvPr>
        </p:nvSpPr>
        <p:spPr>
          <a:xfrm>
            <a:off x="491490" y="2575034"/>
            <a:ext cx="3840085" cy="3462228"/>
          </a:xfrm>
        </p:spPr>
        <p:txBody>
          <a:bodyPr>
            <a:normAutofit/>
          </a:bodyPr>
          <a:lstStyle/>
          <a:p>
            <a:r>
              <a:rPr lang="fr-BE" sz="1600" dirty="0"/>
              <a:t>1. </a:t>
            </a:r>
            <a:r>
              <a:rPr lang="en-US" sz="1600" dirty="0"/>
              <a:t>There is a g factor (= IQ).</a:t>
            </a:r>
          </a:p>
          <a:p>
            <a:r>
              <a:rPr lang="fr-BE" sz="1600" dirty="0"/>
              <a:t>2. </a:t>
            </a:r>
            <a:r>
              <a:rPr lang="en-US" sz="1600" dirty="0"/>
              <a:t>The average g level in a population is causally related to the level of development and the quality of life in modern societies.</a:t>
            </a:r>
          </a:p>
          <a:p>
            <a:r>
              <a:rPr lang="fr-BE" sz="1600" dirty="0"/>
              <a:t>3. g </a:t>
            </a:r>
            <a:r>
              <a:rPr lang="fr-BE" sz="1600" dirty="0" err="1"/>
              <a:t>is</a:t>
            </a:r>
            <a:r>
              <a:rPr lang="fr-BE" sz="1600" dirty="0"/>
              <a:t> </a:t>
            </a:r>
            <a:r>
              <a:rPr lang="fr-BE" sz="1600" dirty="0" err="1"/>
              <a:t>highly</a:t>
            </a:r>
            <a:r>
              <a:rPr lang="fr-BE" sz="1600" dirty="0"/>
              <a:t> </a:t>
            </a:r>
            <a:r>
              <a:rPr lang="fr-BE" sz="1600" dirty="0" err="1"/>
              <a:t>heritable</a:t>
            </a:r>
            <a:r>
              <a:rPr lang="fr-BE" sz="1600" dirty="0"/>
              <a:t> (</a:t>
            </a:r>
            <a:r>
              <a:rPr lang="fr-BE" sz="1600" dirty="0" err="1"/>
              <a:t>caused</a:t>
            </a:r>
            <a:r>
              <a:rPr lang="fr-BE" sz="1600" dirty="0"/>
              <a:t> by </a:t>
            </a:r>
            <a:r>
              <a:rPr lang="fr-BE" sz="1600" dirty="0" err="1"/>
              <a:t>genetic</a:t>
            </a:r>
            <a:r>
              <a:rPr lang="fr-BE" sz="1600" dirty="0"/>
              <a:t> </a:t>
            </a:r>
            <a:r>
              <a:rPr lang="fr-BE" sz="1600" dirty="0" err="1"/>
              <a:t>factors</a:t>
            </a:r>
            <a:r>
              <a:rPr lang="fr-BE" sz="1600" dirty="0"/>
              <a:t>).</a:t>
            </a:r>
            <a:br>
              <a:rPr lang="fr-BE" sz="1600" dirty="0"/>
            </a:br>
            <a:r>
              <a:rPr lang="fr-BE" sz="1600" dirty="0"/>
              <a:t/>
            </a:r>
            <a:br>
              <a:rPr lang="fr-BE" sz="1600" dirty="0"/>
            </a:br>
            <a:endParaRPr lang="fr-BE" sz="1600" dirty="0"/>
          </a:p>
        </p:txBody>
      </p:sp>
      <p:sp>
        <p:nvSpPr>
          <p:cNvPr id="4" name="Espace réservé du numéro de diapositive 3"/>
          <p:cNvSpPr>
            <a:spLocks noGrp="1"/>
          </p:cNvSpPr>
          <p:nvPr>
            <p:ph type="sldNum" sz="quarter" idx="12"/>
          </p:nvPr>
        </p:nvSpPr>
        <p:spPr>
          <a:xfrm>
            <a:off x="5206365" y="6356350"/>
            <a:ext cx="874395" cy="365125"/>
          </a:xfrm>
        </p:spPr>
        <p:txBody>
          <a:bodyPr>
            <a:normAutofit/>
          </a:bodyPr>
          <a:lstStyle/>
          <a:p>
            <a:pPr>
              <a:spcAft>
                <a:spcPts val="600"/>
              </a:spcAft>
              <a:defRPr/>
            </a:pPr>
            <a:fld id="{5F5A83AF-8D35-47A1-A8BD-ED714FAADB6A}" type="slidenum">
              <a:rPr lang="fr-BE" smtClean="0"/>
              <a:pPr>
                <a:spcAft>
                  <a:spcPts val="600"/>
                </a:spcAft>
                <a:defRPr/>
              </a:pPr>
              <a:t>231</a:t>
            </a:fld>
            <a:endParaRPr lang="fr-BE"/>
          </a:p>
        </p:txBody>
      </p:sp>
      <p:pic>
        <p:nvPicPr>
          <p:cNvPr id="3" name="Image 2">
            <a:extLst>
              <a:ext uri="{FF2B5EF4-FFF2-40B4-BE49-F238E27FC236}">
                <a16:creationId xmlns:a16="http://schemas.microsoft.com/office/drawing/2014/main" id="{B28673D4-6239-4796-8696-576E100ABB4C}"/>
              </a:ext>
            </a:extLst>
          </p:cNvPr>
          <p:cNvPicPr>
            <a:picLocks noChangeAspect="1"/>
          </p:cNvPicPr>
          <p:nvPr/>
        </p:nvPicPr>
        <p:blipFill rotWithShape="1">
          <a:blip r:embed="rId3">
            <a:extLst>
              <a:ext uri="{28A0092B-C50C-407E-A947-70E740481C1C}">
                <a14:useLocalDpi xmlns:a14="http://schemas.microsoft.com/office/drawing/2010/main" val="0"/>
              </a:ext>
            </a:extLst>
          </a:blip>
          <a:srcRect l="106" r="1615"/>
          <a:stretch/>
        </p:blipFill>
        <p:spPr>
          <a:xfrm>
            <a:off x="4421159" y="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re 1"/>
          <p:cNvSpPr>
            <a:spLocks noGrp="1"/>
          </p:cNvSpPr>
          <p:nvPr>
            <p:ph type="title"/>
          </p:nvPr>
        </p:nvSpPr>
        <p:spPr>
          <a:xfrm>
            <a:off x="395288" y="115888"/>
            <a:ext cx="8229600" cy="1143000"/>
          </a:xfrm>
        </p:spPr>
        <p:txBody>
          <a:bodyPr/>
          <a:lstStyle/>
          <a:p>
            <a:pPr eaLnBrk="1" hangingPunct="1"/>
            <a:r>
              <a:rPr lang="fr-BE" dirty="0"/>
              <a:t>Bibliography</a:t>
            </a:r>
          </a:p>
        </p:txBody>
      </p:sp>
      <p:sp>
        <p:nvSpPr>
          <p:cNvPr id="3" name="Espace réservé du contenu 2"/>
          <p:cNvSpPr>
            <a:spLocks noGrp="1"/>
          </p:cNvSpPr>
          <p:nvPr>
            <p:ph idx="1"/>
          </p:nvPr>
        </p:nvSpPr>
        <p:spPr>
          <a:xfrm>
            <a:off x="395288" y="1196975"/>
            <a:ext cx="8641208" cy="5472385"/>
          </a:xfrm>
        </p:spPr>
        <p:txBody>
          <a:bodyPr rtlCol="0">
            <a:normAutofit fontScale="40000" lnSpcReduction="20000"/>
          </a:bodyPr>
          <a:lstStyle/>
          <a:p>
            <a:pPr marL="0" indent="0" eaLnBrk="1" fontAlgn="auto" hangingPunct="1">
              <a:spcAft>
                <a:spcPts val="0"/>
              </a:spcAft>
              <a:buFont typeface="Arial" pitchFamily="34" charset="0"/>
              <a:buNone/>
              <a:defRPr/>
            </a:pPr>
            <a:endParaRPr lang="fr-BE" dirty="0">
              <a:hlinkClick r:id="rId3"/>
            </a:endParaRPr>
          </a:p>
          <a:p>
            <a:pPr eaLnBrk="1" fontAlgn="auto" hangingPunct="1">
              <a:spcAft>
                <a:spcPts val="0"/>
              </a:spcAft>
              <a:buFont typeface="Arial" pitchFamily="34" charset="0"/>
              <a:buChar char="•"/>
              <a:defRPr/>
            </a:pPr>
            <a:r>
              <a:rPr lang="fr-BE" dirty="0">
                <a:hlinkClick r:id="rId3"/>
              </a:rPr>
              <a:t>https://www.human-intelligence.org</a:t>
            </a:r>
          </a:p>
          <a:p>
            <a:pPr eaLnBrk="1" fontAlgn="auto" hangingPunct="1">
              <a:spcAft>
                <a:spcPts val="0"/>
              </a:spcAft>
              <a:buFont typeface="Arial" pitchFamily="34" charset="0"/>
              <a:buChar char="•"/>
              <a:defRPr/>
            </a:pPr>
            <a:endParaRPr lang="fr-BE" dirty="0">
              <a:hlinkClick r:id="rId3"/>
            </a:endParaRPr>
          </a:p>
          <a:p>
            <a:pPr eaLnBrk="1" fontAlgn="auto" hangingPunct="1">
              <a:spcAft>
                <a:spcPts val="0"/>
              </a:spcAft>
              <a:buFont typeface="Arial" pitchFamily="34" charset="0"/>
              <a:buChar char="•"/>
              <a:defRPr/>
            </a:pPr>
            <a:r>
              <a:rPr lang="fr-BE" dirty="0">
                <a:hlinkClick r:id="rId3"/>
              </a:rPr>
              <a:t>https://www.human-intelligence.org/bibliography.html</a:t>
            </a:r>
          </a:p>
          <a:p>
            <a:pPr marL="0" indent="0" eaLnBrk="1" fontAlgn="auto" hangingPunct="1">
              <a:spcAft>
                <a:spcPts val="0"/>
              </a:spcAft>
              <a:buNone/>
              <a:defRPr/>
            </a:pPr>
            <a:r>
              <a:rPr lang="fr-BE" dirty="0"/>
              <a:t/>
            </a:r>
            <a:br>
              <a:rPr lang="fr-BE" dirty="0"/>
            </a:br>
            <a:r>
              <a:rPr lang="fr-BE" dirty="0"/>
              <a:t/>
            </a:r>
            <a:br>
              <a:rPr lang="fr-BE" dirty="0"/>
            </a:br>
            <a:endParaRPr lang="fr-BE" dirty="0"/>
          </a:p>
          <a:p>
            <a:pPr eaLnBrk="1" fontAlgn="auto" hangingPunct="1">
              <a:spcAft>
                <a:spcPts val="0"/>
              </a:spcAft>
              <a:buFont typeface="Arial" pitchFamily="34" charset="0"/>
              <a:buChar char="•"/>
              <a:defRPr/>
            </a:pPr>
            <a:r>
              <a:rPr lang="fr-BE" i="1" dirty="0" smtClean="0"/>
              <a:t>Races </a:t>
            </a:r>
            <a:r>
              <a:rPr lang="fr-BE" i="1" dirty="0"/>
              <a:t>differences in </a:t>
            </a:r>
            <a:r>
              <a:rPr lang="fr-BE" i="1" dirty="0" smtClean="0"/>
              <a:t>intelligence </a:t>
            </a:r>
            <a:r>
              <a:rPr lang="fr-BE" dirty="0"/>
              <a:t>Richard </a:t>
            </a:r>
            <a:r>
              <a:rPr lang="fr-BE" dirty="0" smtClean="0"/>
              <a:t>Lynn (2006 </a:t>
            </a:r>
            <a:r>
              <a:rPr lang="fr-BE" dirty="0"/>
              <a:t>and 2</a:t>
            </a:r>
            <a:r>
              <a:rPr lang="fr-BE" baseline="30000" dirty="0"/>
              <a:t>nd</a:t>
            </a:r>
            <a:r>
              <a:rPr lang="fr-BE" dirty="0"/>
              <a:t> </a:t>
            </a:r>
            <a:r>
              <a:rPr lang="fr-BE" dirty="0" err="1"/>
              <a:t>edition</a:t>
            </a:r>
            <a:r>
              <a:rPr lang="fr-BE" dirty="0"/>
              <a:t> </a:t>
            </a:r>
            <a:r>
              <a:rPr lang="fr-BE" dirty="0" smtClean="0"/>
              <a:t>2015)</a:t>
            </a:r>
            <a:br>
              <a:rPr lang="fr-BE" dirty="0" smtClean="0"/>
            </a:br>
            <a:r>
              <a:rPr lang="fr-BE" dirty="0"/>
              <a:t> </a:t>
            </a:r>
            <a:r>
              <a:rPr lang="fr-BE" dirty="0">
                <a:hlinkClick r:id="rId4"/>
              </a:rPr>
              <a:t>http://digamoo.free.fr/lynn2015.pdf </a:t>
            </a:r>
            <a:r>
              <a:rPr lang="fr-BE" dirty="0">
                <a:solidFill>
                  <a:srgbClr val="3A3C3F"/>
                </a:solidFill>
                <a:latin typeface="Trebuchet MS"/>
              </a:rPr>
              <a:t> </a:t>
            </a:r>
            <a:r>
              <a:rPr lang="fr-BE" dirty="0"/>
              <a:t> </a:t>
            </a:r>
          </a:p>
          <a:p>
            <a:pPr eaLnBrk="1" fontAlgn="auto" hangingPunct="1">
              <a:spcAft>
                <a:spcPts val="0"/>
              </a:spcAft>
              <a:buFont typeface="Arial" pitchFamily="34" charset="0"/>
              <a:buChar char="•"/>
              <a:defRPr/>
            </a:pPr>
            <a:endParaRPr lang="fr-BE" dirty="0"/>
          </a:p>
          <a:p>
            <a:pPr eaLnBrk="1" fontAlgn="auto" hangingPunct="1">
              <a:spcAft>
                <a:spcPts val="0"/>
              </a:spcAft>
              <a:buFont typeface="Arial" pitchFamily="34" charset="0"/>
              <a:buChar char="•"/>
              <a:defRPr/>
            </a:pPr>
            <a:r>
              <a:rPr lang="en-US" i="1" dirty="0" smtClean="0"/>
              <a:t>The </a:t>
            </a:r>
            <a:r>
              <a:rPr lang="en-US" i="1" dirty="0"/>
              <a:t>Global Bell Curve, race, I.Q and inequality </a:t>
            </a:r>
            <a:r>
              <a:rPr lang="en-US" i="1" dirty="0" smtClean="0"/>
              <a:t>worldwide </a:t>
            </a:r>
            <a:r>
              <a:rPr lang="en-US" dirty="0"/>
              <a:t>Richard </a:t>
            </a:r>
            <a:r>
              <a:rPr lang="en-US" dirty="0" smtClean="0"/>
              <a:t>Lynn (2009</a:t>
            </a:r>
            <a:r>
              <a:rPr lang="en-US" dirty="0"/>
              <a:t>)</a:t>
            </a:r>
            <a:r>
              <a:rPr lang="en-US" dirty="0" smtClean="0"/>
              <a:t> </a:t>
            </a:r>
            <a:endParaRPr lang="en-US" dirty="0"/>
          </a:p>
          <a:p>
            <a:pPr eaLnBrk="1" fontAlgn="auto" hangingPunct="1">
              <a:spcAft>
                <a:spcPts val="0"/>
              </a:spcAft>
              <a:buFont typeface="Arial" pitchFamily="34" charset="0"/>
              <a:buChar char="•"/>
              <a:defRPr/>
            </a:pPr>
            <a:endParaRPr lang="fr-BE" dirty="0"/>
          </a:p>
          <a:p>
            <a:pPr eaLnBrk="1" fontAlgn="auto" hangingPunct="1">
              <a:spcAft>
                <a:spcPts val="0"/>
              </a:spcAft>
              <a:buFont typeface="Arial" pitchFamily="34" charset="0"/>
              <a:buChar char="•"/>
              <a:defRPr/>
            </a:pPr>
            <a:r>
              <a:rPr lang="en-US" i="1" dirty="0" smtClean="0"/>
              <a:t>Race</a:t>
            </a:r>
            <a:r>
              <a:rPr lang="en-US" i="1" dirty="0"/>
              <a:t>, Evolution and </a:t>
            </a:r>
            <a:r>
              <a:rPr lang="en-US" i="1" dirty="0" smtClean="0"/>
              <a:t>Behavior </a:t>
            </a:r>
            <a:r>
              <a:rPr lang="en-US" dirty="0"/>
              <a:t>J.P </a:t>
            </a:r>
            <a:r>
              <a:rPr lang="en-US" dirty="0" smtClean="0"/>
              <a:t>Rushton (2000</a:t>
            </a:r>
            <a:r>
              <a:rPr lang="en-US" dirty="0"/>
              <a:t>)</a:t>
            </a:r>
            <a:r>
              <a:rPr lang="en-US" dirty="0" smtClean="0"/>
              <a:t> </a:t>
            </a:r>
            <a:endParaRPr lang="en-US" dirty="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en-US" i="1" dirty="0" smtClean="0"/>
              <a:t>Intelligence</a:t>
            </a:r>
            <a:r>
              <a:rPr lang="en-US" i="1" dirty="0"/>
              <a:t>, an unifying construct for the social </a:t>
            </a:r>
            <a:r>
              <a:rPr lang="en-US" i="1" dirty="0" smtClean="0"/>
              <a:t>sciences</a:t>
            </a:r>
            <a:r>
              <a:rPr lang="fr-BE" i="1" dirty="0" smtClean="0"/>
              <a:t> </a:t>
            </a:r>
            <a:r>
              <a:rPr lang="fr-BE" dirty="0"/>
              <a:t>R. Lynn and T. </a:t>
            </a:r>
            <a:r>
              <a:rPr lang="fr-BE" dirty="0" err="1" smtClean="0"/>
              <a:t>Vanhanen</a:t>
            </a:r>
            <a:r>
              <a:rPr lang="fr-BE" dirty="0" smtClean="0"/>
              <a:t> (</a:t>
            </a:r>
            <a:r>
              <a:rPr lang="en-US" dirty="0" smtClean="0"/>
              <a:t>2012</a:t>
            </a:r>
            <a:r>
              <a:rPr lang="en-US" dirty="0"/>
              <a:t>)</a:t>
            </a:r>
          </a:p>
          <a:p>
            <a:pPr marL="0" indent="0"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Char char="•"/>
              <a:defRPr/>
            </a:pPr>
            <a:r>
              <a:rPr lang="fr-BE" i="1" dirty="0" smtClean="0"/>
              <a:t>IQ </a:t>
            </a:r>
            <a:r>
              <a:rPr lang="fr-BE" i="1" dirty="0"/>
              <a:t>and Global </a:t>
            </a:r>
            <a:r>
              <a:rPr lang="fr-BE" i="1" dirty="0" err="1" smtClean="0"/>
              <a:t>inequality</a:t>
            </a:r>
            <a:r>
              <a:rPr lang="fr-BE" i="1" dirty="0" smtClean="0"/>
              <a:t> </a:t>
            </a:r>
            <a:r>
              <a:rPr lang="fr-BE" dirty="0"/>
              <a:t>R. Lynn et T. </a:t>
            </a:r>
            <a:r>
              <a:rPr lang="fr-BE" dirty="0" err="1" smtClean="0"/>
              <a:t>Vanhanen</a:t>
            </a:r>
            <a:r>
              <a:rPr lang="fr-BE" dirty="0" smtClean="0"/>
              <a:t> (2006)</a:t>
            </a:r>
            <a:endParaRPr lang="fr-BE" dirty="0"/>
          </a:p>
          <a:p>
            <a:pPr eaLnBrk="1" fontAlgn="auto" hangingPunct="1">
              <a:spcAft>
                <a:spcPts val="0"/>
              </a:spcAft>
              <a:buFont typeface="Arial" pitchFamily="34" charset="0"/>
              <a:buChar char="•"/>
              <a:defRPr/>
            </a:pPr>
            <a:endParaRPr lang="fr-BE" dirty="0"/>
          </a:p>
          <a:p>
            <a:pPr eaLnBrk="1" fontAlgn="auto" hangingPunct="1">
              <a:spcAft>
                <a:spcPts val="0"/>
              </a:spcAft>
              <a:buFont typeface="Arial" pitchFamily="34" charset="0"/>
              <a:buChar char="•"/>
              <a:defRPr/>
            </a:pPr>
            <a:r>
              <a:rPr lang="en-US" i="1" dirty="0" smtClean="0"/>
              <a:t>The </a:t>
            </a:r>
            <a:r>
              <a:rPr lang="en-US" i="1" dirty="0"/>
              <a:t>perils of diversity. Immigration and human </a:t>
            </a:r>
            <a:r>
              <a:rPr lang="en-US" i="1" dirty="0" smtClean="0"/>
              <a:t>nature </a:t>
            </a:r>
            <a:r>
              <a:rPr lang="en-US" dirty="0"/>
              <a:t>Byron M. </a:t>
            </a:r>
            <a:r>
              <a:rPr lang="en-US" dirty="0" smtClean="0"/>
              <a:t>Roth (2010)</a:t>
            </a:r>
            <a:endParaRPr lang="en-US" dirty="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fr-BE" i="1" dirty="0" smtClean="0"/>
              <a:t>Race</a:t>
            </a:r>
            <a:r>
              <a:rPr lang="fr-BE" dirty="0" smtClean="0"/>
              <a:t> </a:t>
            </a:r>
            <a:r>
              <a:rPr lang="fr-BE" dirty="0"/>
              <a:t>John R. Baker, Oxford </a:t>
            </a:r>
            <a:r>
              <a:rPr lang="fr-BE" dirty="0" err="1"/>
              <a:t>Biology</a:t>
            </a:r>
            <a:r>
              <a:rPr lang="fr-BE" dirty="0"/>
              <a:t> </a:t>
            </a:r>
            <a:r>
              <a:rPr lang="fr-BE" dirty="0" err="1" smtClean="0"/>
              <a:t>professor</a:t>
            </a:r>
            <a:r>
              <a:rPr lang="fr-BE" dirty="0" smtClean="0"/>
              <a:t> (1974</a:t>
            </a:r>
            <a:r>
              <a:rPr lang="fr-BE" dirty="0"/>
              <a:t>)</a:t>
            </a:r>
            <a:r>
              <a:rPr lang="fr-BE" dirty="0" smtClean="0"/>
              <a:t> </a:t>
            </a:r>
            <a:endParaRPr lang="fr-BE" dirty="0"/>
          </a:p>
          <a:p>
            <a:pPr eaLnBrk="1" fontAlgn="auto" hangingPunct="1">
              <a:spcAft>
                <a:spcPts val="0"/>
              </a:spcAft>
              <a:buFont typeface="Arial" pitchFamily="34" charset="0"/>
              <a:buChar char="•"/>
              <a:defRPr/>
            </a:pPr>
            <a:endParaRPr lang="fr-BE" dirty="0"/>
          </a:p>
          <a:p>
            <a:pPr eaLnBrk="1" fontAlgn="auto" hangingPunct="1">
              <a:spcAft>
                <a:spcPts val="0"/>
              </a:spcAft>
              <a:buFont typeface="Arial" pitchFamily="34" charset="0"/>
              <a:buChar char="•"/>
              <a:defRPr/>
            </a:pPr>
            <a:r>
              <a:rPr lang="fr-BE" dirty="0" err="1" smtClean="0"/>
              <a:t>Eugenics</a:t>
            </a:r>
            <a:r>
              <a:rPr lang="fr-BE" dirty="0"/>
              <a:t>, a </a:t>
            </a:r>
            <a:r>
              <a:rPr lang="fr-BE" dirty="0" err="1" smtClean="0"/>
              <a:t>reassessment</a:t>
            </a:r>
            <a:r>
              <a:rPr lang="fr-BE" dirty="0" smtClean="0"/>
              <a:t> </a:t>
            </a:r>
            <a:r>
              <a:rPr lang="fr-BE" dirty="0"/>
              <a:t>Richard </a:t>
            </a:r>
            <a:r>
              <a:rPr lang="fr-BE" dirty="0" smtClean="0"/>
              <a:t>Lynn (2001)</a:t>
            </a:r>
            <a:endParaRPr lang="fr-BE" dirty="0"/>
          </a:p>
          <a:p>
            <a:pPr eaLnBrk="1" fontAlgn="auto" hangingPunct="1">
              <a:spcAft>
                <a:spcPts val="0"/>
              </a:spcAft>
              <a:buFont typeface="Arial" pitchFamily="34" charset="0"/>
              <a:buChar char="•"/>
              <a:defRPr/>
            </a:pPr>
            <a:endParaRPr lang="fr-BE" dirty="0"/>
          </a:p>
          <a:p>
            <a:pPr eaLnBrk="1" fontAlgn="auto" hangingPunct="1">
              <a:spcAft>
                <a:spcPts val="0"/>
              </a:spcAft>
              <a:buFont typeface="Arial" pitchFamily="34" charset="0"/>
              <a:buChar char="•"/>
              <a:defRPr/>
            </a:pPr>
            <a:r>
              <a:rPr lang="fr-BE" dirty="0" smtClean="0"/>
              <a:t>Le </a:t>
            </a:r>
            <a:r>
              <a:rPr lang="fr-BE" dirty="0"/>
              <a:t>quotient intellectuel, ses déterminants et son </a:t>
            </a:r>
            <a:r>
              <a:rPr lang="fr-BE" dirty="0" smtClean="0"/>
              <a:t>avenir </a:t>
            </a:r>
            <a:r>
              <a:rPr lang="fr-BE" dirty="0"/>
              <a:t>Serge </a:t>
            </a:r>
            <a:r>
              <a:rPr lang="fr-BE" dirty="0" err="1" smtClean="0"/>
              <a:t>Larivée</a:t>
            </a:r>
            <a:r>
              <a:rPr lang="fr-BE" dirty="0" smtClean="0"/>
              <a:t> (2008)</a:t>
            </a:r>
            <a:endParaRPr lang="fr-BE" dirty="0"/>
          </a:p>
          <a:p>
            <a:pPr eaLnBrk="1" fontAlgn="auto" hangingPunct="1">
              <a:spcAft>
                <a:spcPts val="0"/>
              </a:spcAft>
              <a:buFont typeface="Arial" pitchFamily="34" charset="0"/>
              <a:buChar char="•"/>
              <a:defRPr/>
            </a:pPr>
            <a:endParaRPr lang="fr-BE" dirty="0"/>
          </a:p>
          <a:p>
            <a:pPr eaLnBrk="1" fontAlgn="auto" hangingPunct="1">
              <a:spcAft>
                <a:spcPts val="0"/>
              </a:spcAft>
              <a:buFont typeface="Arial" pitchFamily="34" charset="0"/>
              <a:buChar char="•"/>
              <a:defRPr/>
            </a:pPr>
            <a:r>
              <a:rPr lang="fr-BE" dirty="0" err="1" smtClean="0"/>
              <a:t>Dysgenics</a:t>
            </a:r>
            <a:r>
              <a:rPr lang="fr-BE" dirty="0"/>
              <a:t>. </a:t>
            </a:r>
            <a:r>
              <a:rPr lang="fr-BE" dirty="0" err="1" smtClean="0"/>
              <a:t>Genetic</a:t>
            </a:r>
            <a:r>
              <a:rPr lang="fr-BE" dirty="0" smtClean="0"/>
              <a:t> </a:t>
            </a:r>
            <a:r>
              <a:rPr lang="fr-BE" dirty="0" err="1" smtClean="0"/>
              <a:t>Deterioration</a:t>
            </a:r>
            <a:r>
              <a:rPr lang="fr-BE" dirty="0" smtClean="0"/>
              <a:t> in Modern Population, </a:t>
            </a:r>
            <a:r>
              <a:rPr lang="fr-BE" dirty="0"/>
              <a:t>Richard </a:t>
            </a:r>
            <a:r>
              <a:rPr lang="fr-BE" dirty="0" smtClean="0"/>
              <a:t>Lynn (2</a:t>
            </a:r>
            <a:r>
              <a:rPr lang="fr-BE" baseline="30000" dirty="0" smtClean="0"/>
              <a:t>nd</a:t>
            </a:r>
            <a:r>
              <a:rPr lang="fr-BE" dirty="0" smtClean="0"/>
              <a:t> </a:t>
            </a:r>
            <a:r>
              <a:rPr lang="fr-BE" dirty="0" err="1"/>
              <a:t>edition</a:t>
            </a:r>
            <a:r>
              <a:rPr lang="fr-BE" dirty="0"/>
              <a:t>, </a:t>
            </a:r>
            <a:r>
              <a:rPr lang="fr-BE" dirty="0" smtClean="0"/>
              <a:t>2011)</a:t>
            </a:r>
            <a:endParaRPr lang="fr-BE" dirty="0"/>
          </a:p>
        </p:txBody>
      </p:sp>
      <p:sp>
        <p:nvSpPr>
          <p:cNvPr id="4" name="Espace réservé du numéro de diapositive 3"/>
          <p:cNvSpPr>
            <a:spLocks noGrp="1"/>
          </p:cNvSpPr>
          <p:nvPr>
            <p:ph type="sldNum" sz="quarter" idx="12"/>
          </p:nvPr>
        </p:nvSpPr>
        <p:spPr/>
        <p:txBody>
          <a:bodyPr/>
          <a:lstStyle/>
          <a:p>
            <a:pPr>
              <a:defRPr/>
            </a:pPr>
            <a:fld id="{186D266E-F2E3-4C83-9727-2ED8568B3562}" type="slidenum">
              <a:rPr lang="fr-BE"/>
              <a:pPr>
                <a:defRPr/>
              </a:pPr>
              <a:t>232</a:t>
            </a:fld>
            <a:endParaRPr lang="fr-BE" dirty="0"/>
          </a:p>
        </p:txBody>
      </p:sp>
      <p:sp>
        <p:nvSpPr>
          <p:cNvPr id="5" name="ZoneTexte 4"/>
          <p:cNvSpPr txBox="1"/>
          <p:nvPr/>
        </p:nvSpPr>
        <p:spPr>
          <a:xfrm>
            <a:off x="914176" y="2060848"/>
            <a:ext cx="1123769" cy="369332"/>
          </a:xfrm>
          <a:prstGeom prst="rect">
            <a:avLst/>
          </a:prstGeom>
          <a:noFill/>
        </p:spPr>
        <p:txBody>
          <a:bodyPr wrap="none" rtlCol="0">
            <a:spAutoFit/>
          </a:bodyPr>
          <a:lstStyle/>
          <a:p>
            <a:r>
              <a:rPr lang="fr-BE" dirty="0"/>
              <a:t>Ouvrages:</a:t>
            </a:r>
          </a:p>
        </p:txBody>
      </p:sp>
      <p:pic>
        <p:nvPicPr>
          <p:cNvPr id="2" name="Imag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7598" y="2996952"/>
            <a:ext cx="190500" cy="333375"/>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40352" y="2444103"/>
            <a:ext cx="190500" cy="333375"/>
          </a:xfrm>
          <a:prstGeom prst="rect">
            <a:avLst/>
          </a:prstGeom>
        </p:spPr>
      </p:pic>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6750" y="3419965"/>
            <a:ext cx="190500" cy="333375"/>
          </a:xfrm>
          <a:prstGeom prst="rect">
            <a:avLst/>
          </a:prstGeom>
        </p:spPr>
      </p:pic>
      <p:pic>
        <p:nvPicPr>
          <p:cNvPr id="9" name="Imag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92280" y="3776493"/>
            <a:ext cx="190500" cy="333375"/>
          </a:xfrm>
          <a:prstGeom prst="rect">
            <a:avLst/>
          </a:prstGeom>
        </p:spPr>
      </p:pic>
    </p:spTree>
  </p:cSld>
  <p:clrMapOvr>
    <a:masterClrMapping/>
  </p:clrMapOvr>
  <p:transition spd="slow" advTm="5950"/>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re 1"/>
          <p:cNvSpPr>
            <a:spLocks noGrp="1"/>
          </p:cNvSpPr>
          <p:nvPr>
            <p:ph type="title"/>
          </p:nvPr>
        </p:nvSpPr>
        <p:spPr>
          <a:xfrm>
            <a:off x="323850" y="188913"/>
            <a:ext cx="8229600" cy="1143000"/>
          </a:xfrm>
        </p:spPr>
        <p:txBody>
          <a:bodyPr/>
          <a:lstStyle/>
          <a:p>
            <a:r>
              <a:rPr lang="fr-BE" dirty="0"/>
              <a:t>Bibliography</a:t>
            </a:r>
          </a:p>
        </p:txBody>
      </p:sp>
      <p:sp>
        <p:nvSpPr>
          <p:cNvPr id="101379" name="Espace réservé du contenu 2"/>
          <p:cNvSpPr>
            <a:spLocks noGrp="1"/>
          </p:cNvSpPr>
          <p:nvPr>
            <p:ph idx="1"/>
          </p:nvPr>
        </p:nvSpPr>
        <p:spPr>
          <a:xfrm>
            <a:off x="539750" y="1412875"/>
            <a:ext cx="8604250" cy="5300663"/>
          </a:xfrm>
        </p:spPr>
        <p:txBody>
          <a:bodyPr/>
          <a:lstStyle/>
          <a:p>
            <a:pPr>
              <a:defRPr/>
            </a:pPr>
            <a:r>
              <a:rPr lang="fr-BE" sz="1400" i="1" dirty="0" smtClean="0"/>
              <a:t>The g Factor</a:t>
            </a:r>
            <a:r>
              <a:rPr lang="fr-BE" sz="1400" dirty="0" smtClean="0"/>
              <a:t> Arthur Jensen, 1998.</a:t>
            </a:r>
          </a:p>
          <a:p>
            <a:pPr>
              <a:defRPr/>
            </a:pPr>
            <a:endParaRPr lang="fr-BE" sz="1400" dirty="0" smtClean="0"/>
          </a:p>
          <a:p>
            <a:pPr>
              <a:defRPr/>
            </a:pPr>
            <a:r>
              <a:rPr lang="fr-BE" sz="1400" i="1" dirty="0" smtClean="0"/>
              <a:t>Discussion on </a:t>
            </a:r>
            <a:r>
              <a:rPr lang="fr-BE" sz="1400" i="1" dirty="0" err="1" smtClean="0"/>
              <a:t>genius</a:t>
            </a:r>
            <a:r>
              <a:rPr lang="fr-BE" sz="1400" i="1" dirty="0" smtClean="0"/>
              <a:t> and intelligence</a:t>
            </a:r>
            <a:r>
              <a:rPr lang="fr-BE" sz="1400" dirty="0" smtClean="0"/>
              <a:t>. </a:t>
            </a:r>
            <a:r>
              <a:rPr lang="fr-BE" sz="1400" dirty="0" err="1" smtClean="0"/>
              <a:t>Mega</a:t>
            </a:r>
            <a:r>
              <a:rPr lang="fr-BE" sz="1400" dirty="0" smtClean="0"/>
              <a:t> </a:t>
            </a:r>
            <a:r>
              <a:rPr lang="fr-BE" sz="1400" dirty="0" err="1" smtClean="0"/>
              <a:t>fundation</a:t>
            </a:r>
            <a:r>
              <a:rPr lang="fr-BE" sz="1400" dirty="0" smtClean="0"/>
              <a:t> interview </a:t>
            </a:r>
            <a:r>
              <a:rPr lang="fr-BE" sz="1400" dirty="0" err="1" smtClean="0"/>
              <a:t>with</a:t>
            </a:r>
            <a:r>
              <a:rPr lang="fr-BE" sz="1400" dirty="0" smtClean="0"/>
              <a:t> Arthur Jensen, Christopher </a:t>
            </a:r>
            <a:r>
              <a:rPr lang="fr-BE" sz="1400" dirty="0" err="1" smtClean="0"/>
              <a:t>Langan</a:t>
            </a:r>
            <a:r>
              <a:rPr lang="fr-BE" sz="1400" dirty="0" smtClean="0"/>
              <a:t>, Arthur Jensen and Dr Gina </a:t>
            </a:r>
            <a:r>
              <a:rPr lang="fr-BE" sz="1400" dirty="0" err="1" smtClean="0"/>
              <a:t>LoSasso</a:t>
            </a:r>
            <a:r>
              <a:rPr lang="fr-BE" sz="1400" dirty="0" smtClean="0"/>
              <a:t> (2002</a:t>
            </a:r>
            <a:r>
              <a:rPr lang="fr-BE" sz="1400" dirty="0"/>
              <a:t>)</a:t>
            </a:r>
            <a:r>
              <a:rPr lang="fr-BE" sz="1400" dirty="0" smtClean="0"/>
              <a:t> </a:t>
            </a:r>
            <a:r>
              <a:rPr lang="fr-BE" sz="1400" dirty="0" smtClean="0">
                <a:hlinkClick r:id="rId3"/>
              </a:rPr>
              <a:t>http://www.slideshare.net/usavel/genius-intelligents</a:t>
            </a:r>
            <a:endParaRPr lang="fr-BE" sz="1400" dirty="0" smtClean="0"/>
          </a:p>
          <a:p>
            <a:pPr>
              <a:defRPr/>
            </a:pPr>
            <a:endParaRPr lang="fr-BE" sz="1400" dirty="0" smtClean="0"/>
          </a:p>
          <a:p>
            <a:pPr>
              <a:defRPr/>
            </a:pPr>
            <a:r>
              <a:rPr lang="fr-BE" sz="1400" i="1" dirty="0" err="1" smtClean="0"/>
              <a:t>Behavior</a:t>
            </a:r>
            <a:r>
              <a:rPr lang="fr-BE" sz="1400" i="1" dirty="0" smtClean="0"/>
              <a:t> </a:t>
            </a:r>
            <a:r>
              <a:rPr lang="fr-BE" sz="1400" i="1" dirty="0" err="1" smtClean="0"/>
              <a:t>Genetics</a:t>
            </a:r>
            <a:r>
              <a:rPr lang="fr-BE" sz="1400" dirty="0" smtClean="0"/>
              <a:t>, </a:t>
            </a:r>
            <a:r>
              <a:rPr lang="fr-BE" sz="1400" dirty="0" err="1" smtClean="0"/>
              <a:t>Plomin</a:t>
            </a:r>
            <a:r>
              <a:rPr lang="fr-BE" sz="1400" dirty="0" smtClean="0"/>
              <a:t>, de </a:t>
            </a:r>
            <a:r>
              <a:rPr lang="fr-BE" sz="1400" dirty="0" err="1" smtClean="0"/>
              <a:t>Fries</a:t>
            </a:r>
            <a:r>
              <a:rPr lang="fr-BE" sz="1400" dirty="0" smtClean="0"/>
              <a:t>, </a:t>
            </a:r>
            <a:r>
              <a:rPr lang="fr-BE" sz="1400" dirty="0" err="1" smtClean="0"/>
              <a:t>McClearn</a:t>
            </a:r>
            <a:r>
              <a:rPr lang="fr-BE" sz="1400" dirty="0" smtClean="0"/>
              <a:t>, </a:t>
            </a:r>
            <a:r>
              <a:rPr lang="fr-BE" sz="1400" dirty="0" err="1" smtClean="0"/>
              <a:t>Rutter</a:t>
            </a:r>
            <a:r>
              <a:rPr lang="fr-BE" sz="1400" dirty="0" smtClean="0"/>
              <a:t> (2013).</a:t>
            </a:r>
          </a:p>
          <a:p>
            <a:pPr>
              <a:defRPr/>
            </a:pPr>
            <a:endParaRPr lang="fr-BE" sz="1400" dirty="0" smtClean="0"/>
          </a:p>
          <a:p>
            <a:pPr>
              <a:defRPr/>
            </a:pPr>
            <a:r>
              <a:rPr lang="fr-BE" sz="1400" i="1" dirty="0" smtClean="0"/>
              <a:t>IQ and </a:t>
            </a:r>
            <a:r>
              <a:rPr lang="fr-BE" sz="1400" i="1" dirty="0" err="1" smtClean="0"/>
              <a:t>Human</a:t>
            </a:r>
            <a:r>
              <a:rPr lang="fr-BE" sz="1400" i="1" dirty="0" smtClean="0"/>
              <a:t> Intelligence </a:t>
            </a:r>
            <a:r>
              <a:rPr lang="fr-BE" sz="1400" dirty="0" smtClean="0"/>
              <a:t>by N.J Mackintosh (1999</a:t>
            </a:r>
            <a:r>
              <a:rPr lang="fr-BE" sz="1400" dirty="0"/>
              <a:t>)</a:t>
            </a:r>
            <a:endParaRPr lang="fr-BE" sz="1400" dirty="0" smtClean="0"/>
          </a:p>
          <a:p>
            <a:pPr>
              <a:defRPr/>
            </a:pPr>
            <a:endParaRPr lang="fr-BE" sz="1400" dirty="0" smtClean="0"/>
          </a:p>
          <a:p>
            <a:pPr>
              <a:defRPr/>
            </a:pPr>
            <a:r>
              <a:rPr lang="en-US" sz="1400" i="1" dirty="0" smtClean="0"/>
              <a:t>IQ and the Wealth of Nations</a:t>
            </a:r>
            <a:r>
              <a:rPr lang="en-US" sz="1400" dirty="0" smtClean="0"/>
              <a:t> Richard Lynn and </a:t>
            </a:r>
            <a:r>
              <a:rPr lang="en-US" sz="1400" dirty="0" err="1" smtClean="0"/>
              <a:t>Tatu</a:t>
            </a:r>
            <a:r>
              <a:rPr lang="en-US" sz="1400" dirty="0" smtClean="0"/>
              <a:t> </a:t>
            </a:r>
            <a:r>
              <a:rPr lang="en-US" sz="1400" dirty="0" err="1" smtClean="0"/>
              <a:t>Vanhanen</a:t>
            </a:r>
            <a:r>
              <a:rPr lang="en-US" sz="1400" dirty="0" smtClean="0"/>
              <a:t> (2002)</a:t>
            </a:r>
          </a:p>
          <a:p>
            <a:pPr>
              <a:defRPr/>
            </a:pPr>
            <a:endParaRPr lang="en-US" sz="1400" dirty="0" smtClean="0"/>
          </a:p>
          <a:p>
            <a:pPr>
              <a:defRPr/>
            </a:pPr>
            <a:r>
              <a:rPr lang="fr-BE" sz="1400" i="1" dirty="0" smtClean="0"/>
              <a:t>Us et abus de la psychologie </a:t>
            </a:r>
            <a:r>
              <a:rPr lang="fr-BE" sz="1400" dirty="0" smtClean="0"/>
              <a:t>by Hans Eysenck.</a:t>
            </a:r>
          </a:p>
          <a:p>
            <a:pPr marL="0" indent="0">
              <a:buNone/>
              <a:defRPr/>
            </a:pPr>
            <a:endParaRPr lang="fr-BE" sz="1400" dirty="0" smtClean="0"/>
          </a:p>
          <a:p>
            <a:pPr>
              <a:defRPr/>
            </a:pPr>
            <a:r>
              <a:rPr lang="en-US" sz="1400" i="1" dirty="0" smtClean="0"/>
              <a:t>The Bell Curve, Intelligence and Class Structure in American Life </a:t>
            </a:r>
            <a:r>
              <a:rPr lang="en-US" sz="1400" dirty="0" smtClean="0"/>
              <a:t>by Richard J. </a:t>
            </a:r>
            <a:r>
              <a:rPr lang="en-US" sz="1400" dirty="0" err="1" smtClean="0"/>
              <a:t>Hernstein</a:t>
            </a:r>
            <a:r>
              <a:rPr lang="en-US" sz="1400" dirty="0" smtClean="0"/>
              <a:t> and Charles Murray, (1994). </a:t>
            </a:r>
          </a:p>
          <a:p>
            <a:pPr>
              <a:defRPr/>
            </a:pPr>
            <a:endParaRPr lang="en-US" sz="1400" dirty="0" smtClean="0"/>
          </a:p>
          <a:p>
            <a:pPr>
              <a:defRPr/>
            </a:pPr>
            <a:r>
              <a:rPr lang="en-US" sz="1400" i="1" dirty="0" smtClean="0"/>
              <a:t>The Limits of </a:t>
            </a:r>
            <a:r>
              <a:rPr lang="en-US" sz="1400" i="1" dirty="0" err="1" smtClean="0"/>
              <a:t>Democratisation</a:t>
            </a:r>
            <a:r>
              <a:rPr lang="en-US" sz="1400" i="1" dirty="0" smtClean="0"/>
              <a:t> </a:t>
            </a:r>
            <a:r>
              <a:rPr lang="en-US" sz="1400" dirty="0" err="1" smtClean="0"/>
              <a:t>Tatu</a:t>
            </a:r>
            <a:r>
              <a:rPr lang="en-US" sz="1400" dirty="0" smtClean="0"/>
              <a:t> </a:t>
            </a:r>
            <a:r>
              <a:rPr lang="en-US" sz="1400" dirty="0" err="1" smtClean="0"/>
              <a:t>Vanhanen</a:t>
            </a:r>
            <a:r>
              <a:rPr lang="en-US" sz="1400" dirty="0" smtClean="0"/>
              <a:t> (2009).</a:t>
            </a:r>
          </a:p>
          <a:p>
            <a:pPr marL="0" indent="0">
              <a:buNone/>
              <a:defRPr/>
            </a:pPr>
            <a:endParaRPr lang="fr-BE" sz="1400" dirty="0"/>
          </a:p>
          <a:p>
            <a:pPr>
              <a:defRPr/>
            </a:pPr>
            <a:endParaRPr lang="en-US" sz="1400" dirty="0"/>
          </a:p>
          <a:p>
            <a:pPr>
              <a:defRPr/>
            </a:pPr>
            <a:endParaRPr lang="en-US" sz="1400" dirty="0"/>
          </a:p>
          <a:p>
            <a:pPr>
              <a:defRPr/>
            </a:pPr>
            <a:endParaRPr lang="fr-BE" sz="1400" dirty="0"/>
          </a:p>
          <a:p>
            <a:pPr marL="0" indent="0">
              <a:buFont typeface="Arial" charset="0"/>
              <a:buNone/>
              <a:defRPr/>
            </a:pPr>
            <a:endParaRPr lang="fr-BE" sz="1600" dirty="0"/>
          </a:p>
          <a:p>
            <a:pPr marL="0" indent="0">
              <a:buFont typeface="Arial" charset="0"/>
              <a:buNone/>
              <a:defRPr/>
            </a:pPr>
            <a:r>
              <a:rPr lang="fr-BE" sz="1600" dirty="0"/>
              <a:t/>
            </a:r>
            <a:br>
              <a:rPr lang="fr-BE" sz="1600" dirty="0"/>
            </a:br>
            <a:endParaRPr lang="fr-BE" sz="1500" dirty="0"/>
          </a:p>
          <a:p>
            <a:pPr>
              <a:defRPr/>
            </a:pPr>
            <a:endParaRPr lang="fr-BE" sz="1500" dirty="0"/>
          </a:p>
        </p:txBody>
      </p:sp>
      <p:sp>
        <p:nvSpPr>
          <p:cNvPr id="4" name="Espace réservé du numéro de diapositive 3"/>
          <p:cNvSpPr>
            <a:spLocks noGrp="1"/>
          </p:cNvSpPr>
          <p:nvPr>
            <p:ph type="sldNum" sz="quarter" idx="12"/>
          </p:nvPr>
        </p:nvSpPr>
        <p:spPr/>
        <p:txBody>
          <a:bodyPr/>
          <a:lstStyle/>
          <a:p>
            <a:pPr>
              <a:defRPr/>
            </a:pPr>
            <a:fld id="{54035205-F0B3-4264-AE61-12CA4204B728}" type="slidenum">
              <a:rPr lang="fr-BE" smtClean="0"/>
              <a:pPr>
                <a:defRPr/>
              </a:pPr>
              <a:t>233</a:t>
            </a:fld>
            <a:endParaRPr lang="fr-BE" dirty="0"/>
          </a:p>
        </p:txBody>
      </p:sp>
    </p:spTree>
  </p:cSld>
  <p:clrMapOvr>
    <a:masterClrMapping/>
  </p:clrMapOvr>
  <p:transition spd="slow" advTm="1684"/>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Bibliography</a:t>
            </a:r>
          </a:p>
        </p:txBody>
      </p:sp>
      <p:sp>
        <p:nvSpPr>
          <p:cNvPr id="3" name="Espace réservé du contenu 2"/>
          <p:cNvSpPr>
            <a:spLocks noGrp="1"/>
          </p:cNvSpPr>
          <p:nvPr>
            <p:ph idx="1"/>
          </p:nvPr>
        </p:nvSpPr>
        <p:spPr/>
        <p:txBody>
          <a:bodyPr/>
          <a:lstStyle/>
          <a:p>
            <a:r>
              <a:rPr lang="en-US" sz="1400" dirty="0" smtClean="0"/>
              <a:t>The </a:t>
            </a:r>
            <a:r>
              <a:rPr lang="en-US" sz="1400" dirty="0"/>
              <a:t>history and geography of human </a:t>
            </a:r>
            <a:r>
              <a:rPr lang="en-US" sz="1400" dirty="0" smtClean="0"/>
              <a:t>genes </a:t>
            </a:r>
            <a:r>
              <a:rPr lang="en-US" sz="1400" dirty="0"/>
              <a:t>L. </a:t>
            </a:r>
            <a:r>
              <a:rPr lang="en-US" sz="1400" dirty="0" err="1"/>
              <a:t>Cavali</a:t>
            </a:r>
            <a:r>
              <a:rPr lang="en-US" sz="1400" dirty="0"/>
              <a:t>-Sforza, </a:t>
            </a:r>
            <a:r>
              <a:rPr lang="en-US" sz="1400" dirty="0" err="1"/>
              <a:t>Menozzi</a:t>
            </a:r>
            <a:r>
              <a:rPr lang="en-US" sz="1400" dirty="0"/>
              <a:t> and Piazza, </a:t>
            </a:r>
            <a:r>
              <a:rPr lang="en-US" sz="1400" dirty="0" smtClean="0"/>
              <a:t>(2000).</a:t>
            </a:r>
            <a:r>
              <a:rPr lang="en-US" sz="1400" dirty="0"/>
              <a:t> </a:t>
            </a:r>
          </a:p>
          <a:p>
            <a:endParaRPr lang="en-US" sz="1400" dirty="0"/>
          </a:p>
          <a:p>
            <a:r>
              <a:rPr lang="en-US" sz="1400" dirty="0" smtClean="0"/>
              <a:t>The </a:t>
            </a:r>
            <a:r>
              <a:rPr lang="en-US" sz="1400" dirty="0"/>
              <a:t>inequality of </a:t>
            </a:r>
            <a:r>
              <a:rPr lang="en-US" sz="1400" dirty="0" smtClean="0"/>
              <a:t>man </a:t>
            </a:r>
            <a:r>
              <a:rPr lang="en-US" sz="1400" dirty="0"/>
              <a:t>Hans </a:t>
            </a:r>
            <a:r>
              <a:rPr lang="en-US" sz="1400" dirty="0" smtClean="0"/>
              <a:t>Eysenck (1973).</a:t>
            </a:r>
            <a:endParaRPr lang="en-US" sz="1400" dirty="0"/>
          </a:p>
          <a:p>
            <a:endParaRPr lang="en-US" sz="1400" dirty="0"/>
          </a:p>
          <a:p>
            <a:endParaRPr lang="fr-BE" sz="1400"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234</a:t>
            </a:fld>
            <a:endParaRPr lang="fr-BE" dirty="0"/>
          </a:p>
        </p:txBody>
      </p:sp>
    </p:spTree>
    <p:extLst>
      <p:ext uri="{BB962C8B-B14F-4D97-AF65-F5344CB8AC3E}">
        <p14:creationId xmlns:p14="http://schemas.microsoft.com/office/powerpoint/2010/main" val="4229659509"/>
      </p:ext>
    </p:extLst>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0"/>
            <a:ext cx="8229600" cy="1143000"/>
          </a:xfrm>
        </p:spPr>
        <p:txBody>
          <a:bodyPr/>
          <a:lstStyle/>
          <a:p>
            <a:r>
              <a:rPr lang="fr-BE" dirty="0"/>
              <a:t>Bibliography</a:t>
            </a:r>
          </a:p>
        </p:txBody>
      </p:sp>
      <p:sp>
        <p:nvSpPr>
          <p:cNvPr id="3" name="Espace réservé du contenu 2"/>
          <p:cNvSpPr>
            <a:spLocks noGrp="1"/>
          </p:cNvSpPr>
          <p:nvPr>
            <p:ph idx="1"/>
          </p:nvPr>
        </p:nvSpPr>
        <p:spPr>
          <a:xfrm>
            <a:off x="179512" y="1124744"/>
            <a:ext cx="8784976" cy="6120680"/>
          </a:xfrm>
        </p:spPr>
        <p:txBody>
          <a:bodyPr/>
          <a:lstStyle/>
          <a:p>
            <a:pPr marL="0" indent="0">
              <a:buNone/>
            </a:pPr>
            <a:r>
              <a:rPr lang="en-US" sz="1100" dirty="0"/>
              <a:t>"A conversation with Richard Lynn", </a:t>
            </a:r>
            <a:r>
              <a:rPr lang="en-US" sz="1100" dirty="0" err="1"/>
              <a:t>Nyborg</a:t>
            </a:r>
            <a:r>
              <a:rPr lang="en-US" sz="1100" dirty="0"/>
              <a:t>, H., Personality and Individual Differences (2011), doi:10.1016/j.paid.2011.02.03  </a:t>
            </a:r>
          </a:p>
          <a:p>
            <a:pPr marL="0" indent="0">
              <a:buNone/>
            </a:pPr>
            <a:r>
              <a:rPr lang="en-US" sz="1100" dirty="0"/>
              <a:t>"A life history model of the Lynn–Flynn effect", Woodley, M. A.  Personality and Individual Differences (2011), doi:10.1016/j.paid.2011.03.028</a:t>
            </a:r>
          </a:p>
          <a:p>
            <a:pPr marL="0" indent="0">
              <a:buNone/>
            </a:pPr>
            <a:r>
              <a:rPr lang="en-US" sz="1100" dirty="0"/>
              <a:t>“A longitudinal study of sex differences in intelligence at ages 7, 11 and 16 years” R. Lynn, S. Kanazawa / Personality and Individual Differences 51 (2011) 321–324</a:t>
            </a:r>
          </a:p>
          <a:p>
            <a:pPr marL="0" indent="0">
              <a:buNone/>
            </a:pPr>
            <a:r>
              <a:rPr lang="en-US" sz="1100" dirty="0"/>
              <a:t>“Average state IQ, state wealth and racial composition as predictors of state health statistics: Partial support for ‘g’ as a fundamental cause of health disparities », C.L. Reeve, D. </a:t>
            </a:r>
            <a:r>
              <a:rPr lang="en-US" sz="1100" dirty="0" err="1"/>
              <a:t>Basalik</a:t>
            </a:r>
            <a:r>
              <a:rPr lang="en-US" sz="1100" dirty="0"/>
              <a:t>, Intelligence 38 (2010) 282–289. </a:t>
            </a:r>
            <a:br>
              <a:rPr lang="en-US" sz="1100" dirty="0"/>
            </a:br>
            <a:r>
              <a:rPr lang="en-US" sz="1100" dirty="0"/>
              <a:t> “BOOK REVIEW: A frontal approach to intelligence”, Michael C. </a:t>
            </a:r>
            <a:r>
              <a:rPr lang="en-US" sz="1100" dirty="0" err="1"/>
              <a:t>Corballis</a:t>
            </a:r>
            <a:r>
              <a:rPr lang="en-US" sz="1100" dirty="0"/>
              <a:t>, Brain 2011</a:t>
            </a:r>
            <a:br>
              <a:rPr lang="en-US" sz="1100" dirty="0"/>
            </a:br>
            <a:r>
              <a:rPr lang="en-US" sz="1100" dirty="0"/>
              <a:t> “Cortical thickness correlates of specific cognitive performance accounted for by the general factor of intelligence in healthy children aged 6 to 18”, S. </a:t>
            </a:r>
            <a:r>
              <a:rPr lang="en-US" sz="1100" dirty="0" err="1"/>
              <a:t>Karama</a:t>
            </a:r>
            <a:r>
              <a:rPr lang="en-US" sz="1100" dirty="0"/>
              <a:t> et al. / </a:t>
            </a:r>
            <a:r>
              <a:rPr lang="en-US" sz="1100" dirty="0" err="1"/>
              <a:t>NeuroImage</a:t>
            </a:r>
            <a:r>
              <a:rPr lang="en-US" sz="1100" dirty="0"/>
              <a:t> 55 (2011) 1443–1453</a:t>
            </a:r>
          </a:p>
          <a:p>
            <a:pPr marL="0" indent="0">
              <a:buNone/>
            </a:pPr>
            <a:r>
              <a:rPr lang="en-US" sz="1100" dirty="0"/>
              <a:t>"Correlation between general factors for personality and cognitive skills in the National Merit twin sample", </a:t>
            </a:r>
            <a:r>
              <a:rPr lang="en-US" sz="1100" dirty="0" err="1"/>
              <a:t>Loehlin</a:t>
            </a:r>
            <a:r>
              <a:rPr lang="en-US" sz="1100" dirty="0"/>
              <a:t>, J. C. Journal of Research in Personality (2011), doi:10.1016/j.jrp.2011.06.011</a:t>
            </a:r>
          </a:p>
          <a:p>
            <a:pPr marL="0" indent="0">
              <a:buNone/>
            </a:pPr>
            <a:r>
              <a:rPr lang="en-US" sz="1100" dirty="0"/>
              <a:t>“Correlational and factor analytic support for Rushton’s differential K life history theory”, D.I. </a:t>
            </a:r>
            <a:r>
              <a:rPr lang="en-US" sz="1100" dirty="0" err="1"/>
              <a:t>Templer</a:t>
            </a:r>
            <a:r>
              <a:rPr lang="en-US" sz="1100" dirty="0"/>
              <a:t>, Personality and Individual Differences 45 (2008) 440–444.</a:t>
            </a:r>
            <a:br>
              <a:rPr lang="en-US" sz="1100" dirty="0"/>
            </a:br>
            <a:r>
              <a:rPr lang="en-US" sz="1100" dirty="0"/>
              <a:t> “Cortical thickness correlates of specific cognitive performance accounted for by the general factor of intelligence in healthy children aged 6 to 18”, </a:t>
            </a:r>
            <a:r>
              <a:rPr lang="en-US" sz="1100" dirty="0" err="1"/>
              <a:t>Karama</a:t>
            </a:r>
            <a:r>
              <a:rPr lang="en-US" sz="1100" dirty="0"/>
              <a:t>, S., et al., </a:t>
            </a:r>
            <a:r>
              <a:rPr lang="en-US" sz="1100" dirty="0" err="1"/>
              <a:t>NeuroImage</a:t>
            </a:r>
            <a:r>
              <a:rPr lang="en-US" sz="1100" dirty="0"/>
              <a:t> (2011), doi:10.1016/j.neuroimage.2011.01.016</a:t>
            </a:r>
          </a:p>
          <a:p>
            <a:pPr marL="0" indent="0">
              <a:buNone/>
            </a:pPr>
            <a:r>
              <a:rPr lang="en-US" sz="1100" i="1" dirty="0"/>
              <a:t>“Factor structure and sex differences on the Wechsler Preschool and Primary Scale of Intelligence in China, Japan and United States”, Liu et Lynn, Personality and Individual Differences 50 (2011) 1222–1226</a:t>
            </a:r>
            <a:r>
              <a:rPr lang="en-US" sz="1100" dirty="0"/>
              <a:t/>
            </a:r>
            <a:br>
              <a:rPr lang="en-US" sz="1100" dirty="0"/>
            </a:br>
            <a:r>
              <a:rPr lang="en-US" sz="1100" dirty="0"/>
              <a:t> “</a:t>
            </a:r>
            <a:r>
              <a:rPr lang="en-US" sz="1100" dirty="0" err="1"/>
              <a:t>Focussing</a:t>
            </a:r>
            <a:r>
              <a:rPr lang="en-US" sz="1100" dirty="0"/>
              <a:t> on </a:t>
            </a:r>
            <a:r>
              <a:rPr lang="en-US" sz="1100" dirty="0" err="1"/>
              <a:t>overexcitabilities</a:t>
            </a:r>
            <a:r>
              <a:rPr lang="en-US" sz="1100" dirty="0"/>
              <a:t>: Studies with intellectually gifted and academically talented adults”, L. </a:t>
            </a:r>
            <a:r>
              <a:rPr lang="en-US" sz="1100" dirty="0" err="1"/>
              <a:t>Wirthwein</a:t>
            </a:r>
            <a:r>
              <a:rPr lang="en-US" sz="1100" dirty="0"/>
              <a:t>, D.H. </a:t>
            </a:r>
            <a:r>
              <a:rPr lang="en-US" sz="1100" dirty="0" err="1"/>
              <a:t>Rost</a:t>
            </a:r>
            <a:r>
              <a:rPr lang="en-US" sz="1100" dirty="0"/>
              <a:t> / Personality and Individual Differences 51 (2011) 337–342</a:t>
            </a:r>
            <a:br>
              <a:rPr lang="en-US" sz="1100" dirty="0"/>
            </a:br>
            <a:r>
              <a:rPr lang="en-US" sz="1100" dirty="0"/>
              <a:t>"Generational gains on the Draw-a-Person IQ scores: A three-decade comparison from Turkey", </a:t>
            </a:r>
            <a:r>
              <a:rPr lang="en-US" sz="1100" dirty="0" err="1"/>
              <a:t>Kagitcibasi</a:t>
            </a:r>
            <a:r>
              <a:rPr lang="en-US" sz="1100" dirty="0"/>
              <a:t>, C., &amp; </a:t>
            </a:r>
            <a:r>
              <a:rPr lang="en-US" sz="1100" dirty="0" err="1"/>
              <a:t>Biricik</a:t>
            </a:r>
            <a:r>
              <a:rPr lang="en-US" sz="1100" dirty="0"/>
              <a:t>, D., Intelligence (2011), doi:10.1016/j.intell.2011.06.001</a:t>
            </a:r>
            <a:br>
              <a:rPr lang="en-US" sz="1100" dirty="0"/>
            </a:br>
            <a:r>
              <a:rPr lang="en-US" sz="1100" i="1" dirty="0"/>
              <a:t>"Height, Health and Cognitive Function at Older Ages: Cross-National Evidence from Europe", </a:t>
            </a:r>
            <a:r>
              <a:rPr lang="en-US" sz="1100" i="1" dirty="0" err="1"/>
              <a:t>Cahit</a:t>
            </a:r>
            <a:r>
              <a:rPr lang="en-US" sz="1100" i="1" dirty="0"/>
              <a:t> </a:t>
            </a:r>
            <a:r>
              <a:rPr lang="en-US" sz="1100" i="1" dirty="0" err="1"/>
              <a:t>Guven</a:t>
            </a:r>
            <a:r>
              <a:rPr lang="en-US" sz="1100" i="1" dirty="0"/>
              <a:t>, 2011. </a:t>
            </a:r>
            <a:endParaRPr lang="en-US" sz="1100" dirty="0"/>
          </a:p>
          <a:p>
            <a:pPr marL="0" indent="0">
              <a:buNone/>
            </a:pPr>
            <a:r>
              <a:rPr lang="en-US" sz="1100" dirty="0"/>
              <a:t>“Home country national intelligence and self-employment rates among immigrants in Norway », E. </a:t>
            </a:r>
            <a:r>
              <a:rPr lang="en-US" sz="1100" dirty="0" err="1"/>
              <a:t>Vinogradov</a:t>
            </a:r>
            <a:r>
              <a:rPr lang="en-US" sz="1100" dirty="0"/>
              <a:t>, L. </a:t>
            </a:r>
            <a:r>
              <a:rPr lang="en-US" sz="1100" dirty="0" err="1"/>
              <a:t>Kolvereid</a:t>
            </a:r>
            <a:r>
              <a:rPr lang="en-US" sz="1100" dirty="0"/>
              <a:t>, Intelligence 38 (2010) 151–159. </a:t>
            </a:r>
            <a:br>
              <a:rPr lang="en-US" sz="1100" dirty="0"/>
            </a:br>
            <a:r>
              <a:rPr lang="en-US" sz="1100" i="1" dirty="0"/>
              <a:t> "Human Capital in the Creation of Social Capital: Evidence from Diplomatic Parking Tickets" </a:t>
            </a:r>
            <a:r>
              <a:rPr lang="en-US" sz="1100" i="1" dirty="0" err="1"/>
              <a:t>Garett</a:t>
            </a:r>
            <a:r>
              <a:rPr lang="en-US" sz="1100" i="1" dirty="0"/>
              <a:t> J</a:t>
            </a:r>
            <a:r>
              <a:rPr lang="en-US" sz="1100" dirty="0"/>
              <a:t>« The theory of intelligence and its measurement” A.R. Jensen / Intelligence 39 (2011) 171–177</a:t>
            </a:r>
            <a:br>
              <a:rPr lang="en-US" sz="1100" dirty="0"/>
            </a:br>
            <a:r>
              <a:rPr lang="en-US" sz="1100" dirty="0"/>
              <a:t> “Individual Differences in Animal Intelligence: Learning, Reasoning, Selective Attention and Inter-Species Conservation of a Cognitive Trait”, Louis D. </a:t>
            </a:r>
            <a:r>
              <a:rPr lang="en-US" sz="1100" dirty="0" err="1"/>
              <a:t>Matzel</a:t>
            </a:r>
            <a:r>
              <a:rPr lang="en-US" sz="1100" dirty="0"/>
              <a:t>, Christopher </a:t>
            </a:r>
            <a:r>
              <a:rPr lang="en-US" sz="1100" dirty="0" err="1"/>
              <a:t>Wass</a:t>
            </a:r>
            <a:r>
              <a:rPr lang="en-US" sz="1100" dirty="0"/>
              <a:t> and Stefan </a:t>
            </a:r>
            <a:r>
              <a:rPr lang="en-US" sz="1100" dirty="0" err="1"/>
              <a:t>Kolata</a:t>
            </a:r>
            <a:r>
              <a:rPr lang="en-US" sz="1100" dirty="0"/>
              <a:t>,  International Journal of Comparative Psychology, 2011, 24, 36-59.</a:t>
            </a:r>
            <a:r>
              <a:rPr lang="en-US" sz="1000" dirty="0"/>
              <a:t/>
            </a:r>
            <a:br>
              <a:rPr lang="en-US" sz="1000" dirty="0"/>
            </a:br>
            <a:r>
              <a:rPr lang="en-US" sz="1100" dirty="0" err="1"/>
              <a:t>Rindermann</a:t>
            </a:r>
            <a:r>
              <a:rPr lang="en-US" sz="1100" dirty="0"/>
              <a:t>, H. "Intellectual classes, technological progress and economic development: The rise of cognitive capitalism." Personality and Individual Differences (2011), doi:10.1016/j.paid.2011.07.001.</a:t>
            </a:r>
            <a:endParaRPr lang="fr-BE" sz="1100"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235</a:t>
            </a:fld>
            <a:endParaRPr lang="fr-BE" dirty="0"/>
          </a:p>
        </p:txBody>
      </p:sp>
      <p:pic>
        <p:nvPicPr>
          <p:cNvPr id="6146"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59" y="1196752"/>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59" y="1628800"/>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59" y="1988840"/>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59" y="2276872"/>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59" y="2852936"/>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2492896"/>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59" y="3212976"/>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6160" name="Picture 16"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573016"/>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6162" name="Picture 18"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33056"/>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6164" name="Picture 20"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4293096"/>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6166" name="Picture 2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59" y="4941168"/>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6168" name="Picture 24"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59" y="4581128"/>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6170" name="Picture 26"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59" y="5157192"/>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6172" name="Picture 28"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59" y="5445224"/>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6174" name="Picture 30"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59" y="5805264"/>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59" y="6165304"/>
            <a:ext cx="95250" cy="9525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550410" y="765837"/>
            <a:ext cx="931665" cy="369332"/>
          </a:xfrm>
          <a:prstGeom prst="rect">
            <a:avLst/>
          </a:prstGeom>
          <a:noFill/>
        </p:spPr>
        <p:txBody>
          <a:bodyPr wrap="none" rtlCol="0">
            <a:spAutoFit/>
          </a:bodyPr>
          <a:lstStyle/>
          <a:p>
            <a:r>
              <a:rPr lang="fr-BE" dirty="0" err="1"/>
              <a:t>Studies</a:t>
            </a:r>
            <a:r>
              <a:rPr lang="fr-BE" dirty="0"/>
              <a:t>:</a:t>
            </a:r>
          </a:p>
        </p:txBody>
      </p:sp>
    </p:spTree>
    <p:extLst>
      <p:ext uri="{BB962C8B-B14F-4D97-AF65-F5344CB8AC3E}">
        <p14:creationId xmlns:p14="http://schemas.microsoft.com/office/powerpoint/2010/main" val="1795019115"/>
      </p:ext>
    </p:extLst>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47134"/>
            <a:ext cx="8229600" cy="1143000"/>
          </a:xfrm>
        </p:spPr>
        <p:txBody>
          <a:bodyPr/>
          <a:lstStyle/>
          <a:p>
            <a:r>
              <a:rPr lang="fr-BE" dirty="0"/>
              <a:t>Bibliography</a:t>
            </a:r>
          </a:p>
        </p:txBody>
      </p:sp>
      <p:sp>
        <p:nvSpPr>
          <p:cNvPr id="3" name="Espace réservé du contenu 2"/>
          <p:cNvSpPr>
            <a:spLocks noGrp="1"/>
          </p:cNvSpPr>
          <p:nvPr>
            <p:ph idx="1"/>
          </p:nvPr>
        </p:nvSpPr>
        <p:spPr>
          <a:xfrm>
            <a:off x="94334" y="845113"/>
            <a:ext cx="8784976" cy="5616624"/>
          </a:xfrm>
        </p:spPr>
        <p:txBody>
          <a:bodyPr/>
          <a:lstStyle/>
          <a:p>
            <a:pPr marL="0" indent="0">
              <a:buNone/>
            </a:pPr>
            <a:r>
              <a:rPr lang="en-US" sz="1100" dirty="0"/>
              <a:t>  “Intelligence tests with higher g-loadings show higher correlations with body symmetry: Evidence for a general fitness factor mediated by developmental stability”, M.D. </a:t>
            </a:r>
            <a:r>
              <a:rPr lang="en-US" sz="1100" dirty="0" err="1"/>
              <a:t>Prokosch</a:t>
            </a:r>
            <a:r>
              <a:rPr lang="en-US" sz="1100" dirty="0"/>
              <a:t> et al., Intelligence 33 (2005) 203–213. </a:t>
            </a:r>
            <a:br>
              <a:rPr lang="en-US" sz="1100" dirty="0"/>
            </a:br>
            <a:r>
              <a:rPr lang="en-US" sz="1100" dirty="0"/>
              <a:t> “IQ differences between the north and south of Italy: A reply to </a:t>
            </a:r>
            <a:r>
              <a:rPr lang="en-US" sz="1100" dirty="0" err="1"/>
              <a:t>Beraldo</a:t>
            </a:r>
            <a:r>
              <a:rPr lang="en-US" sz="1100" dirty="0"/>
              <a:t> and </a:t>
            </a:r>
            <a:r>
              <a:rPr lang="en-US" sz="1100" dirty="0" err="1"/>
              <a:t>Cornoldi</a:t>
            </a:r>
            <a:r>
              <a:rPr lang="en-US" sz="1100" dirty="0"/>
              <a:t>, </a:t>
            </a:r>
            <a:r>
              <a:rPr lang="en-US" sz="1100" dirty="0" err="1"/>
              <a:t>Belacchi</a:t>
            </a:r>
            <a:r>
              <a:rPr lang="en-US" sz="1100" dirty="0"/>
              <a:t>, </a:t>
            </a:r>
            <a:r>
              <a:rPr lang="en-US" sz="1100" dirty="0" err="1"/>
              <a:t>Giofre</a:t>
            </a:r>
            <a:r>
              <a:rPr lang="en-US" sz="1100" dirty="0"/>
              <a:t>, Martini, and </a:t>
            </a:r>
            <a:r>
              <a:rPr lang="en-US" sz="1100" dirty="0" err="1"/>
              <a:t>Tressoldi</a:t>
            </a:r>
            <a:r>
              <a:rPr lang="en-US" sz="1100" dirty="0"/>
              <a:t> », R. Lynn, Intelligence 38 (2010) 451–455. </a:t>
            </a:r>
            <a:br>
              <a:rPr lang="en-US" sz="1100" dirty="0"/>
            </a:br>
            <a:r>
              <a:rPr lang="en-US" sz="1100" dirty="0"/>
              <a:t> "Life history theory and race differences: An appreciation of Richard Lynn’s contributions to science", Rushton, J. P., Personality and Individual Differences (2011), doi:10.1016/j.paid.2011.03.012  </a:t>
            </a:r>
            <a:br>
              <a:rPr lang="en-US" sz="1100" dirty="0"/>
            </a:br>
            <a:r>
              <a:rPr lang="en-US" sz="1100" dirty="0"/>
              <a:t> "National differences in personality", </a:t>
            </a:r>
            <a:r>
              <a:rPr lang="en-US" sz="1100" dirty="0" err="1"/>
              <a:t>Allik</a:t>
            </a:r>
            <a:r>
              <a:rPr lang="en-US" sz="1100" dirty="0"/>
              <a:t>, J., Personality and Individual Differences (2011), doi:10.1016/j.paid.2011.05.011</a:t>
            </a:r>
            <a:br>
              <a:rPr lang="en-US" sz="1100" dirty="0"/>
            </a:br>
            <a:r>
              <a:rPr lang="en-US" sz="1100" dirty="0"/>
              <a:t> "National IQ and economic outcomes", </a:t>
            </a:r>
            <a:r>
              <a:rPr lang="en-US" sz="1100" dirty="0" err="1"/>
              <a:t>Meisenberg</a:t>
            </a:r>
            <a:r>
              <a:rPr lang="en-US" sz="1100" dirty="0"/>
              <a:t>, G., Personality and Individual Differences (2011), doi:10.1016/j.paid.2011.06.022  </a:t>
            </a:r>
            <a:br>
              <a:rPr lang="en-US" sz="1100" dirty="0"/>
            </a:br>
            <a:r>
              <a:rPr lang="en-US" sz="1100" dirty="0"/>
              <a:t> “National IQs calculated and validated for 108 nations”, R. Lynn, G. </a:t>
            </a:r>
            <a:r>
              <a:rPr lang="en-US" sz="1100" dirty="0" err="1"/>
              <a:t>Meisenberg</a:t>
            </a:r>
            <a:r>
              <a:rPr lang="en-US" sz="1100" dirty="0"/>
              <a:t>, Intelligence 38 (2010) 353–360. </a:t>
            </a:r>
            <a:br>
              <a:rPr lang="en-US" sz="1100" dirty="0"/>
            </a:br>
            <a:r>
              <a:rPr lang="en-US" sz="1100" dirty="0"/>
              <a:t> “National IQs predict educational attainment in math, reading and science across 56 nations », R. Lynn, J. </a:t>
            </a:r>
            <a:r>
              <a:rPr lang="en-US" sz="1100" dirty="0" err="1"/>
              <a:t>Mikk</a:t>
            </a:r>
            <a:r>
              <a:rPr lang="en-US" sz="1100" dirty="0"/>
              <a:t>, Intelligence 37 (2009) 305–310. </a:t>
            </a:r>
            <a:br>
              <a:rPr lang="en-US" sz="1100" dirty="0"/>
            </a:br>
            <a:r>
              <a:rPr lang="en-US" sz="1100" dirty="0"/>
              <a:t> “On the high intelligence and cognitive achievements of Jews in Britain”, R. Lynn, D. Longley, Intelligence 34 (2006) 541–547. </a:t>
            </a:r>
          </a:p>
          <a:p>
            <a:pPr marL="0" indent="0">
              <a:buNone/>
            </a:pPr>
            <a:r>
              <a:rPr lang="en-US" sz="1100" dirty="0"/>
              <a:t>"RELATIONSHIP BETWEEN EMPATHY, IQ AND PERSPECTIVE-TAKING IN YOUNG CHILDREN", JANICE K. STRAND, B. S.A THESIS IN HOME AND FAMILY LIFE, 1982.</a:t>
            </a:r>
          </a:p>
          <a:p>
            <a:pPr marL="0" indent="0">
              <a:buNone/>
            </a:pPr>
            <a:r>
              <a:rPr lang="en-US" sz="1100" dirty="0"/>
              <a:t>"Richard Lynn’s contributions to personality and intelligence", Thompson, J. Personality and Individual Differences (2011), doi:10.1016/j.paid.2011.03.013  </a:t>
            </a:r>
            <a:br>
              <a:rPr lang="en-US" sz="1100" dirty="0"/>
            </a:br>
            <a:r>
              <a:rPr lang="en-US" sz="1100" dirty="0"/>
              <a:t> </a:t>
            </a:r>
            <a:r>
              <a:rPr lang="en-US" sz="1100" dirty="0" err="1"/>
              <a:t>Templer</a:t>
            </a:r>
            <a:r>
              <a:rPr lang="en-US" sz="1100" dirty="0"/>
              <a:t>, D. I. "Richard Lynn and the evolution of conscientiousness", Personality and Individual Differences (2011), doi:10.1016/j.paid.2011.05.023  </a:t>
            </a:r>
            <a:br>
              <a:rPr lang="en-US" sz="1100" dirty="0"/>
            </a:br>
            <a:r>
              <a:rPr lang="en-US" sz="1100" dirty="0"/>
              <a:t> “School-level genetic variation predicts school-level verbal IQ scores: Results from a sample of American middle and high schools”, K.M. Beaver, J.P. Wright, Intelligence 39 (2011) 193–197.</a:t>
            </a:r>
            <a:br>
              <a:rPr lang="en-US" sz="1100" dirty="0"/>
            </a:br>
            <a:r>
              <a:rPr lang="en-US" sz="1100" dirty="0"/>
              <a:t> “Sex differences in educational attainment”, </a:t>
            </a:r>
            <a:r>
              <a:rPr lang="en-US" sz="1100" dirty="0" err="1"/>
              <a:t>Mikk</a:t>
            </a:r>
            <a:r>
              <a:rPr lang="en-US" sz="1100" dirty="0"/>
              <a:t> J. et al., Personality and Individual Differences (2011), doi:10.1016/j.paid.2011.06.003</a:t>
            </a:r>
            <a:br>
              <a:rPr lang="en-US" sz="1100" dirty="0"/>
            </a:br>
            <a:r>
              <a:rPr lang="en-US" sz="1100" dirty="0"/>
              <a:t> ”Studies of socioeconomic and ethnic differences in intelligence in the former Soviet Union in the early twentieth century”, A. </a:t>
            </a:r>
            <a:r>
              <a:rPr lang="en-US" sz="1100" dirty="0" err="1"/>
              <a:t>Grigoriev</a:t>
            </a:r>
            <a:r>
              <a:rPr lang="en-US" sz="1100" dirty="0"/>
              <a:t>, R. Lynn, Intelligence 37 (2009) 447–452.</a:t>
            </a:r>
          </a:p>
          <a:p>
            <a:pPr marL="0" indent="0">
              <a:buNone/>
            </a:pPr>
            <a:r>
              <a:rPr lang="en-US" sz="1100" dirty="0"/>
              <a:t>“The Brain as a Distributed Intelligent Processing System: An EEG Study”, Armando </a:t>
            </a:r>
            <a:r>
              <a:rPr lang="en-US" sz="1100" dirty="0" err="1"/>
              <a:t>Freitas</a:t>
            </a:r>
            <a:r>
              <a:rPr lang="en-US" sz="1100" dirty="0"/>
              <a:t> da Rocha, Fabio </a:t>
            </a:r>
            <a:r>
              <a:rPr lang="en-US" sz="1100" dirty="0" err="1"/>
              <a:t>Theoto</a:t>
            </a:r>
            <a:r>
              <a:rPr lang="en-US" sz="1100" dirty="0"/>
              <a:t> Rocha, Eduardo </a:t>
            </a:r>
            <a:r>
              <a:rPr lang="en-US" sz="1100" dirty="0" err="1"/>
              <a:t>Massad</a:t>
            </a:r>
            <a:r>
              <a:rPr lang="en-US" sz="1100" dirty="0"/>
              <a:t>, </a:t>
            </a:r>
            <a:r>
              <a:rPr lang="en-US" sz="1100" dirty="0" err="1"/>
              <a:t>PLoS</a:t>
            </a:r>
            <a:r>
              <a:rPr lang="en-US" sz="1100" dirty="0"/>
              <a:t> ONE, March 2011, Volume 6, Issue 3, e17355.</a:t>
            </a:r>
          </a:p>
          <a:p>
            <a:pPr marL="0" indent="0">
              <a:buNone/>
            </a:pPr>
            <a:r>
              <a:rPr lang="en-US" sz="1100" dirty="0"/>
              <a:t>“The decline of the world's IQ”, R. Lynn, J. Harvey, Intelligence 36 (2008) 112–120. </a:t>
            </a:r>
            <a:br>
              <a:rPr lang="en-US" sz="1100" dirty="0"/>
            </a:br>
            <a:r>
              <a:rPr lang="en-US" sz="1100" i="1" dirty="0"/>
              <a:t> "The evolution of general intelligence", Kanazawa, S.,  Personality and Individual Differences (2011), doi:10.1016/j.paid.2011.05.015</a:t>
            </a:r>
            <a:r>
              <a:rPr lang="en-US" sz="1100" dirty="0"/>
              <a:t/>
            </a:r>
            <a:br>
              <a:rPr lang="en-US" sz="1100" dirty="0"/>
            </a:br>
            <a:r>
              <a:rPr lang="en-US" sz="1100" dirty="0"/>
              <a:t> “The Neglected Role of Adolescent Emotional Well-Being in National Educational Achievement: Bridging the Gap Between Education and Mental Health Policies”, </a:t>
            </a:r>
            <a:r>
              <a:rPr lang="en-US" sz="1100" i="1" dirty="0"/>
              <a:t>S.R. </a:t>
            </a:r>
            <a:r>
              <a:rPr lang="en-US" sz="1100" i="1" dirty="0" err="1"/>
              <a:t>Sznitman</a:t>
            </a:r>
            <a:r>
              <a:rPr lang="en-US" sz="1100" i="1" dirty="0"/>
              <a:t> et al. / Journal of Adolescent Health 48 (2011) 135–142.</a:t>
            </a:r>
            <a:r>
              <a:rPr lang="en-US" sz="1100" dirty="0"/>
              <a:t/>
            </a:r>
            <a:br>
              <a:rPr lang="en-US" sz="1100" dirty="0"/>
            </a:br>
            <a:r>
              <a:rPr lang="en-US" sz="1100" dirty="0"/>
              <a:t> "The Flynn effect in Korea: Large gains", </a:t>
            </a:r>
            <a:r>
              <a:rPr lang="en-US" sz="1100" dirty="0" err="1"/>
              <a:t>Te</a:t>
            </a:r>
            <a:r>
              <a:rPr lang="en-US" sz="1100" dirty="0"/>
              <a:t> </a:t>
            </a:r>
            <a:r>
              <a:rPr lang="en-US" sz="1100" dirty="0" err="1"/>
              <a:t>Nijenhuis</a:t>
            </a:r>
            <a:r>
              <a:rPr lang="en-US" sz="1100" dirty="0"/>
              <a:t>, J., et al. Personality and Individual Differences (2011), doi:10.1016/j.paid.2011.03.022</a:t>
            </a:r>
            <a:br>
              <a:rPr lang="en-US" sz="1100" dirty="0"/>
            </a:br>
            <a:r>
              <a:rPr lang="en-US" sz="1100" dirty="0"/>
              <a:t> «The geography of IQ», G.A. </a:t>
            </a:r>
            <a:r>
              <a:rPr lang="en-US" sz="1100" dirty="0" err="1"/>
              <a:t>Gelade</a:t>
            </a:r>
            <a:r>
              <a:rPr lang="en-US" sz="1100" dirty="0"/>
              <a:t>, Intelligence 36 (2008) 495–501.</a:t>
            </a:r>
            <a:br>
              <a:rPr lang="en-US" sz="1100" dirty="0"/>
            </a:br>
            <a:r>
              <a:rPr lang="en-US" sz="1100" dirty="0"/>
              <a:t> « The reproduction of intelligence », G. </a:t>
            </a:r>
            <a:r>
              <a:rPr lang="en-US" sz="1100" dirty="0" err="1"/>
              <a:t>Meisenberg</a:t>
            </a:r>
            <a:r>
              <a:rPr lang="en-US" sz="1100" dirty="0"/>
              <a:t>, Intelligence 38 (2010) 220–230.</a:t>
            </a:r>
            <a:br>
              <a:rPr lang="en-US" sz="1100" dirty="0"/>
            </a:br>
            <a:r>
              <a:rPr lang="en-US" sz="1100" dirty="0"/>
              <a:t> “The evolution of primate general and cultural intelligence”, Simon M. Reader, </a:t>
            </a:r>
            <a:r>
              <a:rPr lang="en-US" sz="1100" dirty="0" err="1"/>
              <a:t>Yfke</a:t>
            </a:r>
            <a:r>
              <a:rPr lang="en-US" sz="1100" dirty="0"/>
              <a:t> Hager and Kevin N. </a:t>
            </a:r>
            <a:r>
              <a:rPr lang="en-US" sz="1100" dirty="0" err="1"/>
              <a:t>Laland</a:t>
            </a:r>
            <a:r>
              <a:rPr lang="en-US" sz="1100" dirty="0"/>
              <a:t>, Phil. Trans. R. Soc. B (2011) 366, 1017–1027, doi:10.1098/rstb.2010.0342</a:t>
            </a:r>
          </a:p>
          <a:p>
            <a:pPr marL="0" indent="0">
              <a:buNone/>
            </a:pPr>
            <a:r>
              <a:rPr lang="en-US" sz="1100" dirty="0"/>
              <a:t>“What has caused the Flynn effect ? Secular increases in the Development Quotients of infants”, R. Lynn, Intelligence 37 (2009) 16–24. </a:t>
            </a:r>
          </a:p>
          <a:p>
            <a:endParaRPr lang="fr-BE" dirty="0"/>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236</a:t>
            </a:fld>
            <a:endParaRPr lang="fr-BE" dirty="0"/>
          </a:p>
        </p:txBody>
      </p:sp>
      <p:pic>
        <p:nvPicPr>
          <p:cNvPr id="5"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933103"/>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1268760"/>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1556792"/>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1916832"/>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2060848"/>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2229247"/>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2421210"/>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2606038"/>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2780928"/>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3192558"/>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3501008"/>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3653425"/>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4005064"/>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4190337"/>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4560344"/>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4893543"/>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82" y="5055310"/>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4" y="5253583"/>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82" y="5589240"/>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82" y="5783131"/>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82" y="5949280"/>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82" y="6093296"/>
            <a:ext cx="95250" cy="9525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http://static.wikeo.be/files/7655/point_rou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82" y="6453336"/>
            <a:ext cx="95250" cy="95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072713"/>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237</a:t>
            </a:fld>
            <a:endParaRPr lang="fr-BE" dirty="0"/>
          </a:p>
        </p:txBody>
      </p:sp>
      <p:pic>
        <p:nvPicPr>
          <p:cNvPr id="7170" name="Picture 2" descr="C:\Users\Baptiste\Downloads\28927229-jpeg_preview_mediu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908720"/>
            <a:ext cx="4896544" cy="3672408"/>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1800200" y="5096663"/>
            <a:ext cx="6264696" cy="369332"/>
          </a:xfrm>
          <a:prstGeom prst="rect">
            <a:avLst/>
          </a:prstGeom>
          <a:noFill/>
        </p:spPr>
        <p:txBody>
          <a:bodyPr wrap="square" rtlCol="0">
            <a:spAutoFit/>
          </a:bodyPr>
          <a:lstStyle/>
          <a:p>
            <a:r>
              <a:rPr lang="fr-BE" dirty="0"/>
              <a:t>To Richard Lynn</a:t>
            </a:r>
            <a:r>
              <a:rPr lang="en-US" dirty="0"/>
              <a:t>, the Man Who Revolutionized Social Science.</a:t>
            </a:r>
            <a:endParaRPr lang="fr-BE" dirty="0"/>
          </a:p>
        </p:txBody>
      </p:sp>
      <p:sp>
        <p:nvSpPr>
          <p:cNvPr id="8" name="ZoneTexte 7"/>
          <p:cNvSpPr txBox="1"/>
          <p:nvPr/>
        </p:nvSpPr>
        <p:spPr>
          <a:xfrm>
            <a:off x="5611038" y="4581128"/>
            <a:ext cx="1301959" cy="246221"/>
          </a:xfrm>
          <a:prstGeom prst="rect">
            <a:avLst/>
          </a:prstGeom>
          <a:noFill/>
        </p:spPr>
        <p:txBody>
          <a:bodyPr wrap="none" rtlCol="0">
            <a:spAutoFit/>
          </a:bodyPr>
          <a:lstStyle/>
          <a:p>
            <a:r>
              <a:rPr lang="fr-BE" sz="1000" dirty="0"/>
              <a:t>Richard Lynn in 2011.</a:t>
            </a:r>
          </a:p>
        </p:txBody>
      </p:sp>
      <p:sp>
        <p:nvSpPr>
          <p:cNvPr id="9" name="ZoneTexte 8"/>
          <p:cNvSpPr txBox="1"/>
          <p:nvPr/>
        </p:nvSpPr>
        <p:spPr>
          <a:xfrm>
            <a:off x="0" y="6088559"/>
            <a:ext cx="8064896" cy="769441"/>
          </a:xfrm>
          <a:prstGeom prst="rect">
            <a:avLst/>
          </a:prstGeom>
          <a:noFill/>
        </p:spPr>
        <p:txBody>
          <a:bodyPr wrap="square" rtlCol="0">
            <a:spAutoFit/>
          </a:bodyPr>
          <a:lstStyle/>
          <a:p>
            <a:r>
              <a:rPr lang="en-US" sz="1100" dirty="0"/>
              <a:t>Richard Lynn is </a:t>
            </a:r>
            <a:r>
              <a:rPr lang="en-US" sz="1100" dirty="0" smtClean="0"/>
              <a:t>a psychologist from </a:t>
            </a:r>
            <a:r>
              <a:rPr lang="en-US" sz="1100" dirty="0"/>
              <a:t>Cambridge University. He is Professor and Head of the Department of Psychology at the University of Ulster and Professor at the Psychology and Economics Research Institute in Dublin. He has won the </a:t>
            </a:r>
            <a:r>
              <a:rPr lang="en-US" sz="1100" dirty="0" err="1"/>
              <a:t>Passingham</a:t>
            </a:r>
            <a:r>
              <a:rPr lang="en-US" sz="1100" dirty="0"/>
              <a:t> Prize, the Cambridge University Award as the best student of the year in </a:t>
            </a:r>
            <a:r>
              <a:rPr lang="en-US" sz="1100" dirty="0" smtClean="0"/>
              <a:t>psychology</a:t>
            </a:r>
            <a:r>
              <a:rPr lang="en-AU" sz="1100" dirty="0"/>
              <a:t>, and the US Mensa award for excellence (In 1985, 1993,</a:t>
            </a:r>
            <a:r>
              <a:rPr lang="en-US" sz="1100" dirty="0" smtClean="0"/>
              <a:t> </a:t>
            </a:r>
            <a:r>
              <a:rPr lang="en-US" sz="1100" dirty="0"/>
              <a:t>and 2007) for his work on intelligence.</a:t>
            </a:r>
            <a:endParaRPr lang="fr-BE" sz="1100" dirty="0"/>
          </a:p>
        </p:txBody>
      </p:sp>
    </p:spTree>
    <p:extLst>
      <p:ext uri="{BB962C8B-B14F-4D97-AF65-F5344CB8AC3E}">
        <p14:creationId xmlns:p14="http://schemas.microsoft.com/office/powerpoint/2010/main" val="3639173928"/>
      </p:ext>
    </p:extLst>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7584" y="116632"/>
            <a:ext cx="7056784" cy="620688"/>
          </a:xfrm>
        </p:spPr>
        <p:txBody>
          <a:bodyPr/>
          <a:lstStyle/>
          <a:p>
            <a:r>
              <a:rPr lang="fr-BE" sz="1400" b="1" dirty="0" err="1" smtClean="0"/>
              <a:t>Appendix</a:t>
            </a:r>
            <a:r>
              <a:rPr lang="fr-BE" sz="1400" b="1" dirty="0" smtClean="0"/>
              <a:t> A</a:t>
            </a:r>
            <a:r>
              <a:rPr lang="fr-BE" sz="1400" dirty="0"/>
              <a:t>: National IQ (</a:t>
            </a:r>
            <a:r>
              <a:rPr lang="fr-BE" sz="1400" dirty="0" err="1"/>
              <a:t>alphabetical</a:t>
            </a:r>
            <a:r>
              <a:rPr lang="fr-BE" sz="1400" dirty="0"/>
              <a:t> </a:t>
            </a:r>
            <a:r>
              <a:rPr lang="fr-BE" sz="1400" dirty="0" err="1"/>
              <a:t>order</a:t>
            </a:r>
            <a:r>
              <a:rPr lang="fr-BE" sz="1400" dirty="0"/>
              <a:t>)</a:t>
            </a:r>
            <a:br>
              <a:rPr lang="fr-BE" sz="1400" dirty="0"/>
            </a:br>
            <a:r>
              <a:rPr lang="fr-BE" sz="1400" dirty="0" err="1"/>
              <a:t>From</a:t>
            </a:r>
            <a:r>
              <a:rPr lang="fr-BE" sz="1400" dirty="0"/>
              <a:t> </a:t>
            </a:r>
            <a:r>
              <a:rPr lang="fr-BE" sz="1400" dirty="0" smtClean="0"/>
              <a:t>Intelligence</a:t>
            </a:r>
            <a:r>
              <a:rPr lang="fr-BE" sz="1400" dirty="0"/>
              <a:t>, an </a:t>
            </a:r>
            <a:r>
              <a:rPr lang="fr-BE" sz="1400" dirty="0" err="1"/>
              <a:t>Unifying</a:t>
            </a:r>
            <a:r>
              <a:rPr lang="fr-BE" sz="1400" dirty="0"/>
              <a:t> </a:t>
            </a:r>
            <a:r>
              <a:rPr lang="fr-BE" sz="1400" dirty="0" err="1"/>
              <a:t>Construct</a:t>
            </a:r>
            <a:r>
              <a:rPr lang="fr-BE" sz="1400" dirty="0"/>
              <a:t> for the Social Science (</a:t>
            </a:r>
            <a:r>
              <a:rPr lang="fr-BE" sz="1400" dirty="0" smtClean="0"/>
              <a:t>2012), </a:t>
            </a:r>
            <a:r>
              <a:rPr lang="fr-BE" sz="1400" dirty="0"/>
              <a:t>Lynn and </a:t>
            </a:r>
            <a:r>
              <a:rPr lang="fr-BE" sz="1400" dirty="0" err="1"/>
              <a:t>Vanhanen</a:t>
            </a:r>
            <a:r>
              <a:rPr lang="fr-BE" sz="1400" dirty="0"/>
              <a:t>.</a:t>
            </a:r>
          </a:p>
        </p:txBody>
      </p:sp>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238</a:t>
            </a:fld>
            <a:endParaRPr lang="fr-BE"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0430" y="750288"/>
            <a:ext cx="4126832" cy="6107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5102326"/>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239</a:t>
            </a:fld>
            <a:endParaRPr lang="fr-BE"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21168"/>
            <a:ext cx="4152939" cy="6833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4261170"/>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240</a:t>
            </a:fld>
            <a:endParaRPr lang="fr-BE"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7567"/>
            <a:ext cx="3888431" cy="6894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1103269"/>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241</a:t>
            </a:fld>
            <a:endParaRPr lang="fr-BE"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1506"/>
            <a:ext cx="4392487" cy="6797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4991596"/>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242</a:t>
            </a:fld>
            <a:endParaRPr lang="fr-BE"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9762" y="0"/>
            <a:ext cx="40005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8009435"/>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243</a:t>
            </a:fld>
            <a:endParaRPr lang="fr-BE"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
            <a:ext cx="3672408" cy="689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0993983"/>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244</a:t>
            </a:fld>
            <a:endParaRPr lang="fr-BE"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11054"/>
            <a:ext cx="3955190" cy="681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8268358"/>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245</a:t>
            </a:fld>
            <a:endParaRPr lang="fr-BE" dirty="0"/>
          </a:p>
        </p:txBody>
      </p:sp>
      <p:pic>
        <p:nvPicPr>
          <p:cNvPr id="92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04292"/>
            <a:ext cx="4693933" cy="6649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5347765"/>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961D413-C80E-4040-8C95-0A8BAAE2541B}" type="slidenum">
              <a:rPr lang="fr-BE" smtClean="0"/>
              <a:pPr>
                <a:defRPr/>
              </a:pPr>
              <a:t>246</a:t>
            </a:fld>
            <a:endParaRPr lang="fr-BE"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4839" y="0"/>
            <a:ext cx="4981575" cy="511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560119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7f363948d03a1a2123117eb5eb2ddd67d433d72"/>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370</TotalTime>
  <Words>23072</Words>
  <Application>Microsoft Office PowerPoint</Application>
  <PresentationFormat>On-screen Show (4:3)</PresentationFormat>
  <Paragraphs>3769</Paragraphs>
  <Slides>246</Slides>
  <Notes>149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246</vt:i4>
      </vt:variant>
    </vt:vector>
  </HeadingPairs>
  <TitlesOfParts>
    <vt:vector size="254" baseType="lpstr">
      <vt:lpstr>Arial</vt:lpstr>
      <vt:lpstr>Bookman Old Style</vt:lpstr>
      <vt:lpstr>Calibri</vt:lpstr>
      <vt:lpstr>inherit</vt:lpstr>
      <vt:lpstr>Times New Roman</vt:lpstr>
      <vt:lpstr>Trebuchet MS</vt:lpstr>
      <vt:lpstr>Verdana</vt:lpstr>
      <vt:lpstr>Thème Office</vt:lpstr>
      <vt:lpstr>Race Differences in Intelligence</vt:lpstr>
      <vt:lpstr>PowerPoint Presentation</vt:lpstr>
      <vt:lpstr>Contents</vt:lpstr>
      <vt:lpstr>Main Human Populations/Races</vt:lpstr>
      <vt:lpstr>PowerPoint Presentation</vt:lpstr>
      <vt:lpstr>PowerPoint Presentation</vt:lpstr>
      <vt:lpstr>PowerPoint Presentation</vt:lpstr>
      <vt:lpstr>PowerPoint Presentation</vt:lpstr>
      <vt:lpstr>PowerPoint Presentation</vt:lpstr>
      <vt:lpstr>PowerPoint Presentation</vt:lpstr>
      <vt:lpstr>How many races/populations?  Understanding the concept ... </vt:lpstr>
      <vt:lpstr>PowerPoint Presentation</vt:lpstr>
      <vt:lpstr>PowerPoint Presentation</vt:lpstr>
      <vt:lpstr>PowerPoint Presentation</vt:lpstr>
      <vt:lpstr>PowerPoint Presentation</vt:lpstr>
      <vt:lpstr>Contents</vt:lpstr>
      <vt:lpstr>Qualitative Definition of Intelligence</vt:lpstr>
      <vt:lpstr>Quantitative Definition of Intelligence</vt:lpstr>
      <vt:lpstr>PowerPoint Presentation</vt:lpstr>
      <vt:lpstr>PowerPoint Presentation</vt:lpstr>
      <vt:lpstr>The Metric Scale of Intelligence: IQ</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Contents</vt:lpstr>
      <vt:lpstr>IQ Validity</vt:lpstr>
      <vt:lpstr>PowerPoint Presentation</vt:lpstr>
      <vt:lpstr>Relationship between IQ and the electrochemical activity of the brain </vt:lpstr>
      <vt:lpstr>PowerPoint Presentation</vt:lpstr>
      <vt:lpstr>Cerebral Glucose Metabolic Rate</vt:lpstr>
      <vt:lpstr>PowerPoint Presentation</vt:lpstr>
      <vt:lpstr>  Peripheral and Cranial Nerve Conduction Velocity (+0.4)  </vt:lpstr>
      <vt:lpstr>Cerebral pH, a Biochimic IQ Correlate</vt:lpstr>
      <vt:lpstr>The Brain Size – IQ Correlation is +0,45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“Genius” requires an extremely high g level (IQ). </vt:lpstr>
      <vt:lpstr> Anecdotally, the estimate of “a bigger brain by 216 grams" for a population of European homo sapiens with an IQ of 160 is very close to the difference of 240 cc found in a brain study of 65 eminent men ...</vt:lpstr>
      <vt:lpstr>PowerPoint Presentation</vt:lpstr>
      <vt:lpstr>Contents</vt:lpstr>
      <vt:lpstr>Mean g = Mean IQ of Indigenous Populations (Native Americans in America, Australian Aborigines in Australia, Arctic People in North America…)</vt:lpstr>
      <vt:lpstr>PowerPoint Presentation</vt:lpstr>
      <vt:lpstr>PowerPoint Presentation</vt:lpstr>
      <vt:lpstr>PowerPoint Presentation</vt:lpstr>
      <vt:lpstr> General Summery on Race Differences in Intelligence  </vt:lpstr>
      <vt:lpstr>Sub-Saharan Africa, Mean IQ 71 Nature or Nurture? </vt:lpstr>
      <vt:lpstr>Contents</vt:lpstr>
      <vt:lpstr>1. Intelligence is Highly Genetic  </vt:lpstr>
      <vt:lpstr>PowerPoint Presentation</vt:lpstr>
      <vt:lpstr>PowerPoint Presentation</vt:lpstr>
      <vt:lpstr>PowerPoint Presentation</vt:lpstr>
      <vt:lpstr>PowerPoint Presentation</vt:lpstr>
      <vt:lpstr>PowerPoint Presentation</vt:lpstr>
      <vt:lpstr>Illustration of The Genetic Part and The “Environmental" Part of Intelligence</vt:lpstr>
      <vt:lpstr>PowerPoint Presentation</vt:lpstr>
      <vt:lpstr>3. Stability over time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 Qualitative Racial Differences</vt:lpstr>
      <vt:lpstr>PowerPoint Presentation</vt:lpstr>
      <vt:lpstr>8. Reaction Time </vt:lpstr>
      <vt:lpstr>PowerPoint Presentation</vt:lpstr>
      <vt:lpstr>PowerPoint Presentation</vt:lpstr>
      <vt:lpstr>PowerPoint Presentation</vt:lpstr>
      <vt:lpstr>9. « Inspection Time »</vt:lpstr>
      <vt:lpstr>PowerPoint Presentation</vt:lpstr>
      <vt:lpstr>10. European admixture among African-Americans.</vt:lpstr>
      <vt:lpstr>PowerPoint Presentation</vt:lpstr>
      <vt:lpstr>PowerPoint Presentation</vt:lpstr>
      <vt:lpstr>PowerPoint Presentation</vt:lpstr>
      <vt:lpstr>PowerPoint Presentation</vt:lpstr>
      <vt:lpstr> 11. 76 musculoskeletal features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12. Regression to The Mean</vt:lpstr>
      <vt:lpstr>How to Understand Regression to The Mean ? </vt:lpstr>
      <vt:lpstr>PowerPoint Presentation</vt:lpstr>
      <vt:lpstr>13. Heritability Increases with Age</vt:lpstr>
      <vt:lpstr>14. Racial Differences in the EEG. </vt:lpstr>
      <vt:lpstr>15. Racial Differences in Intellectual Maturation Speed</vt:lpstr>
      <vt:lpstr>PowerPoint Presentation</vt:lpstr>
      <vt:lpstr>PowerPoint Presentation</vt:lpstr>
      <vt:lpstr>16. Intelligence Is Part of a Set of Evolutionary Traits </vt:lpstr>
      <vt:lpstr>PowerPoint Presentation</vt:lpstr>
      <vt:lpstr>17. Existence of Racial Differences in Intelligence For 10,000 years</vt:lpstr>
      <vt:lpstr>PowerPoint Presentation</vt:lpstr>
      <vt:lpstr>18. Inbreeding Depression</vt:lpstr>
      <vt:lpstr>19. Spearman’s hypothesis</vt:lpstr>
      <vt:lpstr>20. Race Differences in the Frequency of Intelligence Genes</vt:lpstr>
      <vt:lpstr>First example: Congenital Myopia Genes</vt:lpstr>
      <vt:lpstr>PowerPoint Presentation</vt:lpstr>
      <vt:lpstr>PowerPoint Presentation</vt:lpstr>
      <vt:lpstr>Polygenic Score (GWAS) </vt:lpstr>
      <vt:lpstr>PowerPoint Presentation</vt:lpstr>
      <vt:lpstr>PowerPoint Presentation</vt:lpstr>
      <vt:lpstr>PowerPoint Presentation</vt:lpstr>
      <vt:lpstr>High Ashkenazy Intelligence Is of Course Also Genetic…</vt:lpstr>
      <vt:lpstr>PowerPoint Presentation</vt:lpstr>
      <vt:lpstr>PowerPoint Presentation</vt:lpstr>
      <vt:lpstr>PowerPoint Presentation</vt:lpstr>
      <vt:lpstr>PowerPoint Presentation</vt:lpstr>
      <vt:lpstr>PowerPoint Presentation</vt:lpstr>
      <vt:lpstr>PowerPoint Presentation</vt:lpstr>
      <vt:lpstr>What Are the Characteristics of a High IQ Genome?</vt:lpstr>
      <vt:lpstr>Contents</vt:lpstr>
      <vt:lpstr>Out of Africa 100,000 Years Ago</vt:lpstr>
      <vt:lpstr>Cause of Race Differences in Intelligence: Climate and The Second Ice Age (Würm)</vt:lpstr>
      <vt:lpstr>PowerPoint Presentation</vt:lpstr>
      <vt:lpstr>PowerPoint Presentation</vt:lpstr>
      <vt:lpstr>PowerPoint Presentation</vt:lpstr>
      <vt:lpstr>PowerPoint Presentation</vt:lpstr>
      <vt:lpstr>More In Detail…</vt:lpstr>
      <vt:lpstr>PowerPoint Presentation</vt:lpstr>
      <vt:lpstr>PowerPoint Presentation</vt:lpstr>
      <vt:lpstr> South-North Gradient for  (1) Intelligence  (2) Brain Size  (3) Altruism Level</vt:lpstr>
      <vt:lpstr>South-North Gradient for Intelligence</vt:lpstr>
      <vt:lpstr>South-North Gradient for Brain Size</vt:lpstr>
      <vt:lpstr>South-North Gradient for Altruism Level</vt:lpstr>
      <vt:lpstr>PowerPoint Presentation</vt:lpstr>
      <vt:lpstr>PowerPoint Presentation</vt:lpstr>
      <vt:lpstr>PowerPoint Presentation</vt:lpstr>
      <vt:lpstr>Contents</vt:lpstr>
      <vt:lpstr>PowerPoint Presentation</vt:lpstr>
      <vt:lpstr>Why is not the whole world developed?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Some Other Variables Correlated to National IQ</vt:lpstr>
      <vt:lpstr>Some Other Variables Correlated to National IQ</vt:lpstr>
      <vt:lpstr>Some Other Variables Correlated to National IQ</vt:lpstr>
      <vt:lpstr>Some Other Variables Correlated to National IQ</vt:lpstr>
      <vt:lpstr>PowerPoint Presentation</vt:lpstr>
      <vt:lpstr>Contents</vt:lpstr>
      <vt:lpstr>Racial Intellectual Hierarchy Around The World = Global Biocracy</vt:lpstr>
      <vt:lpstr>Racial hierarchy of nearly all social parameters</vt:lpstr>
      <vt:lpstr>1. Intellectual Hierarchy in the United States</vt:lpstr>
      <vt:lpstr>1.1 Hierarchy is Dictated by IQ for Education</vt:lpstr>
      <vt:lpstr>PowerPoint Presentation</vt:lpstr>
      <vt:lpstr>PowerPoint Presentation</vt:lpstr>
      <vt:lpstr>1.2 Inverse Relationship Between IQ and Mental Retardation</vt:lpstr>
      <vt:lpstr>1.3 Hierarchy Remains IQ-cratic for Wages</vt:lpstr>
      <vt:lpstr>1.4 Hierarchy Remains IQ-cratic for Socioeconomic Status </vt:lpstr>
      <vt:lpstr>1.5 Hierarchy Remains IQ-cratic for the Prevalence of Gifted Persons</vt:lpstr>
      <vt:lpstr> 1.6 Inverse Relationship between IQ and Crime </vt:lpstr>
      <vt:lpstr>2. Intellectual Hierarchy in England</vt:lpstr>
      <vt:lpstr>2.1 Hierarchy Remains IQ-cratic for the Salary</vt:lpstr>
      <vt:lpstr>2.2 Inverse Relationship between IQ and Mental Retardation</vt:lpstr>
      <vt:lpstr>2.3 Hierarchy Remains IQ-cratic for Education</vt:lpstr>
      <vt:lpstr>PowerPoint Presentation</vt:lpstr>
      <vt:lpstr>2.4 Inverse Relationship between IQ and Behavioral Disorders</vt:lpstr>
      <vt:lpstr>2.5 Inverse Relationship between IQ and Crime</vt:lpstr>
      <vt:lpstr>2.6 70/5000 2.6 Inverse Relationship Between IQ and the Proportion of Single Mothers </vt:lpstr>
      <vt:lpstr>2.7 Inverse Relationship between IQ and Fertility Rate</vt:lpstr>
      <vt:lpstr>3. Intellectual Hierarchy in Brasil </vt:lpstr>
      <vt:lpstr>3.1 Hierarchy Remains IQ-cratic for Education</vt:lpstr>
      <vt:lpstr>  3.2 Hierarchy remains IQ-cratic for salary and socio-economic status </vt:lpstr>
      <vt:lpstr> 3.3 Inverse Relation between IQ and Crime </vt:lpstr>
      <vt:lpstr>3.4 About Mothers…</vt:lpstr>
      <vt:lpstr>4. Intellectual Hierarchy in Africa</vt:lpstr>
      <vt:lpstr>4.1 Hierarchy Remains IQ-cratic for Education</vt:lpstr>
      <vt:lpstr>PowerPoint Presentation</vt:lpstr>
      <vt:lpstr>PowerPoint Presentation</vt:lpstr>
      <vt:lpstr>Overrepresentation of Ashkenazi Jews in the South African Intellectual Elite</vt:lpstr>
      <vt:lpstr> 4.2 Hierarchy Remains IQ-cratic for Salary </vt:lpstr>
      <vt:lpstr> 4.3 Hierarchy Remains IQ-cratic for Socioeconomic Status </vt:lpstr>
      <vt:lpstr> 4.4 Inverse Relationship between IQ and Poverty Level </vt:lpstr>
      <vt:lpstr> 4.5 Inverse Relationship between IQ and Crime Rate. </vt:lpstr>
      <vt:lpstr> 4.6 Inverse Relationship between IQ and Infant Mortality. </vt:lpstr>
      <vt:lpstr> 4.7 Inverse Relationship between IQ and Fertility Rate. </vt:lpstr>
      <vt:lpstr>PowerPoint Presentation</vt:lpstr>
      <vt:lpstr>With the Same IQ, Wages are Nearly Identical</vt:lpstr>
      <vt:lpstr>PowerPoint Presentation</vt:lpstr>
      <vt:lpstr>PowerPoint Presentation</vt:lpstr>
      <vt:lpstr>General Resume: From Genes to Civilisation (1 to 7)</vt:lpstr>
      <vt:lpstr>Contents</vt:lpstr>
      <vt:lpstr>Scientific Accreditation?</vt:lpstr>
      <vt:lpstr>2. Mainstream science on intelligence</vt:lpstr>
      <vt:lpstr>PowerPoint Presentation</vt:lpstr>
      <vt:lpstr> 3. Studies on the subject  </vt:lpstr>
      <vt:lpstr>5. Conclusions of D. Reich, Harvard Genetic Professor (2018) (In 2015, Nature magazine placed David Reich in his list of 10 researchers of the year)</vt:lpstr>
      <vt:lpstr>PowerPoint Presentation</vt:lpstr>
      <vt:lpstr>Contents</vt:lpstr>
      <vt:lpstr>Conclusion:  The Twilight of the West</vt:lpstr>
      <vt:lpstr>PowerPoint Presentation</vt:lpstr>
      <vt:lpstr>PowerPoint Presentation</vt:lpstr>
      <vt:lpstr>PowerPoint Presentation</vt:lpstr>
      <vt:lpstr>PowerPoint Presentation</vt:lpstr>
      <vt:lpstr>PowerPoint Presentation</vt:lpstr>
      <vt:lpstr>PowerPoint Presentation</vt:lpstr>
      <vt:lpstr>General Conclusion</vt:lpstr>
      <vt:lpstr>Bibliography</vt:lpstr>
      <vt:lpstr>Bibliography</vt:lpstr>
      <vt:lpstr>Bibliography</vt:lpstr>
      <vt:lpstr>Bibliography</vt:lpstr>
      <vt:lpstr>Bibliography</vt:lpstr>
      <vt:lpstr>PowerPoint Presentation</vt:lpstr>
      <vt:lpstr>Appendix A: National IQ (alphabetical order) From Intelligence, an Unifying Construct for the Social Science (2012), Lynn and Vanhanen.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Race Differences in Intelligence</dc:title>
  <dc:creator>Baptiste Dumoulin</dc:creator>
  <cp:lastModifiedBy>DUMOULIN, Baptiste (CHU-Brugmann)</cp:lastModifiedBy>
  <cp:revision>77</cp:revision>
  <dcterms:created xsi:type="dcterms:W3CDTF">2019-03-08T21:12:32Z</dcterms:created>
  <dcterms:modified xsi:type="dcterms:W3CDTF">2025-04-14T11:25:20Z</dcterms:modified>
</cp:coreProperties>
</file>